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5" r:id="rId4"/>
    <p:sldId id="276" r:id="rId5"/>
    <p:sldId id="281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4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FF"/>
    <a:srgbClr val="660033"/>
    <a:srgbClr val="CCCC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295" autoAdjust="0"/>
  </p:normalViewPr>
  <p:slideViewPr>
    <p:cSldViewPr>
      <p:cViewPr varScale="1">
        <p:scale>
          <a:sx n="96" d="100"/>
          <a:sy n="96" d="100"/>
        </p:scale>
        <p:origin x="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F543-0BEB-408A-AC7E-D6D215E2FC9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FE1D7-CB82-4030-8B3D-B345EFDD1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91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125" y="0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6" y="3228896"/>
            <a:ext cx="789940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125" y="6456612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1983D7F7-2AC0-48E4-A2FF-F47EFB5564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4617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333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9889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7127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61466" y="6489699"/>
            <a:ext cx="210468" cy="215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</p:spTree>
    <p:extLst>
      <p:ext uri="{BB962C8B-B14F-4D97-AF65-F5344CB8AC3E}">
        <p14:creationId xmlns:p14="http://schemas.microsoft.com/office/powerpoint/2010/main" val="23107389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043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8382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439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073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7865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58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312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580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36320E50-4369-4C9B-918D-70B81CC07476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proxy.org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bonte.github.io/haproxy-dconv/2.1/configuration.html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voyproxy.io/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envoy.io/install/envoy/debian/" TargetMode="External"/><Relationship Id="rId2" Type="http://schemas.openxmlformats.org/officeDocument/2006/relationships/hyperlink" Target="https://www.getenvoy.io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etenvoy.io/install/envoy/centos/" TargetMode="External"/><Relationship Id="rId4" Type="http://schemas.openxmlformats.org/officeDocument/2006/relationships/hyperlink" Target="https://www.getenvoy.io/install/envoy/ubunt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voyproxy.io/learn/health-check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etambassador.io/envoy-vs-nginx-vs-haproxy-why-the-open-source-ambassador-api-gateway-chose-envoy-23826aed79ef" TargetMode="External"/><Relationship Id="rId2" Type="http://schemas.openxmlformats.org/officeDocument/2006/relationships/hyperlink" Target="https://www.envoyproxy.io/docs/envoy/latest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Server Load Balancer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jnlin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http://www.haproxy.org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Reliable &amp; High Performance TCP/HTTP Load Balancer</a:t>
            </a:r>
          </a:p>
          <a:p>
            <a:pPr lvl="1"/>
            <a:r>
              <a:rPr lang="en-US" altLang="zh-TW" dirty="0"/>
              <a:t>Layer 4 (TCP) and Layer 7 (HTTP) load balancing</a:t>
            </a:r>
          </a:p>
          <a:p>
            <a:pPr lvl="1"/>
            <a:r>
              <a:rPr lang="en-US" altLang="zh-TW" dirty="0"/>
              <a:t>SSL/TLS termination</a:t>
            </a:r>
          </a:p>
          <a:p>
            <a:pPr lvl="1"/>
            <a:r>
              <a:rPr lang="en-US" altLang="zh-TW" dirty="0" err="1"/>
              <a:t>Gzip</a:t>
            </a:r>
            <a:r>
              <a:rPr lang="en-US" altLang="zh-TW" dirty="0"/>
              <a:t> compression</a:t>
            </a:r>
          </a:p>
          <a:p>
            <a:pPr lvl="1"/>
            <a:r>
              <a:rPr lang="en-US" altLang="zh-TW" dirty="0"/>
              <a:t>Health checking</a:t>
            </a:r>
          </a:p>
          <a:p>
            <a:pPr lvl="1"/>
            <a:r>
              <a:rPr lang="en-US" altLang="zh-TW" dirty="0"/>
              <a:t>HTTP/2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29919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- Installation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pkg install </a:t>
            </a:r>
            <a:r>
              <a:rPr lang="en-US" altLang="zh-TW" dirty="0" err="1"/>
              <a:t>haproxy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You can also build it from ports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Config file: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haproxy.conf</a:t>
            </a:r>
            <a:endParaRPr lang="en-US" altLang="zh-TW" dirty="0"/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06511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- Configuration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8487481-3060-414F-8DAA-5426373E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58900"/>
            <a:ext cx="6604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91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- Configuration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3F7E47B-3C35-D94A-9C44-77FCB52F3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990600"/>
            <a:ext cx="70358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789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- Configuration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0C99E2-A03A-E841-9575-A0805EAA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1800"/>
            <a:ext cx="7924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112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Configuration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global</a:t>
            </a:r>
          </a:p>
          <a:p>
            <a:pPr lvl="1"/>
            <a:r>
              <a:rPr lang="en-US" altLang="zh-TW" dirty="0"/>
              <a:t>log</a:t>
            </a:r>
          </a:p>
          <a:p>
            <a:pPr lvl="1"/>
            <a:r>
              <a:rPr lang="en-US" altLang="zh-TW" dirty="0"/>
              <a:t>chroot</a:t>
            </a:r>
          </a:p>
          <a:p>
            <a:pPr lvl="1"/>
            <a:r>
              <a:rPr lang="en-US" altLang="zh-TW" dirty="0" err="1"/>
              <a:t>uid</a:t>
            </a:r>
            <a:r>
              <a:rPr lang="en-US" altLang="zh-TW" dirty="0"/>
              <a:t> / </a:t>
            </a:r>
            <a:r>
              <a:rPr lang="en-US" altLang="zh-TW" dirty="0" err="1"/>
              <a:t>gid</a:t>
            </a:r>
            <a:endParaRPr lang="en-US" altLang="zh-TW" dirty="0"/>
          </a:p>
          <a:p>
            <a:pPr lvl="1"/>
            <a:r>
              <a:rPr lang="en-US" altLang="zh-TW" dirty="0" err="1"/>
              <a:t>pidfile</a:t>
            </a:r>
            <a:br>
              <a:rPr lang="en-US" altLang="zh-TW" dirty="0"/>
            </a:b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00969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Configuration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defaults</a:t>
            </a:r>
          </a:p>
          <a:p>
            <a:pPr lvl="1"/>
            <a:r>
              <a:rPr lang="en-US" altLang="zh-TW" dirty="0"/>
              <a:t>log</a:t>
            </a:r>
          </a:p>
          <a:p>
            <a:pPr lvl="1"/>
            <a:r>
              <a:rPr lang="en-US" altLang="zh-TW" dirty="0"/>
              <a:t>option</a:t>
            </a:r>
          </a:p>
          <a:p>
            <a:pPr lvl="1"/>
            <a:r>
              <a:rPr lang="en-US" altLang="zh-TW" dirty="0"/>
              <a:t>retries</a:t>
            </a:r>
          </a:p>
          <a:p>
            <a:pPr lvl="1"/>
            <a:r>
              <a:rPr lang="en-US" altLang="zh-TW" dirty="0"/>
              <a:t>timeout</a:t>
            </a:r>
            <a:br>
              <a:rPr lang="en-US" altLang="zh-TW" dirty="0"/>
            </a:b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338433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Configuration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listen</a:t>
            </a:r>
          </a:p>
          <a:p>
            <a:pPr lvl="1"/>
            <a:r>
              <a:rPr lang="en-US" altLang="zh-TW" dirty="0"/>
              <a:t>stats</a:t>
            </a:r>
            <a:br>
              <a:rPr lang="en-US" altLang="zh-TW" dirty="0"/>
            </a:br>
            <a:br>
              <a:rPr lang="en-US" altLang="zh-TW" dirty="0"/>
            </a:b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832983-88B3-054A-AF7B-A7BE0E068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2514600"/>
            <a:ext cx="61087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24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Configuration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frontend</a:t>
            </a:r>
          </a:p>
          <a:p>
            <a:pPr lvl="1"/>
            <a:r>
              <a:rPr lang="en-US" altLang="zh-TW" dirty="0"/>
              <a:t>bind</a:t>
            </a:r>
          </a:p>
          <a:p>
            <a:pPr lvl="1"/>
            <a:r>
              <a:rPr lang="en-US" altLang="zh-TW" dirty="0"/>
              <a:t>mode</a:t>
            </a:r>
          </a:p>
          <a:p>
            <a:pPr lvl="1"/>
            <a:r>
              <a:rPr lang="en-US" altLang="zh-TW" dirty="0"/>
              <a:t>option</a:t>
            </a:r>
          </a:p>
          <a:p>
            <a:pPr lvl="1"/>
            <a:r>
              <a:rPr lang="en-US" altLang="zh-TW" dirty="0" err="1"/>
              <a:t>use_backend</a:t>
            </a:r>
            <a:br>
              <a:rPr lang="en-US" altLang="zh-TW" dirty="0"/>
            </a:b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52141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Configuration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backend</a:t>
            </a:r>
          </a:p>
          <a:p>
            <a:pPr lvl="1"/>
            <a:r>
              <a:rPr lang="en-US" altLang="zh-TW" dirty="0"/>
              <a:t>balance</a:t>
            </a:r>
          </a:p>
          <a:p>
            <a:pPr lvl="2"/>
            <a:r>
              <a:rPr lang="en-US" altLang="zh-TW" dirty="0" err="1"/>
              <a:t>roundrobin</a:t>
            </a:r>
            <a:r>
              <a:rPr lang="en-US" altLang="zh-TW" dirty="0"/>
              <a:t>, </a:t>
            </a:r>
            <a:r>
              <a:rPr lang="en-US" altLang="zh-TW" dirty="0" err="1"/>
              <a:t>leastconn</a:t>
            </a:r>
            <a:r>
              <a:rPr lang="en-US" altLang="zh-TW" dirty="0"/>
              <a:t>, </a:t>
            </a:r>
            <a:r>
              <a:rPr lang="en-US" altLang="zh-TW" dirty="0" err="1"/>
              <a:t>hdr</a:t>
            </a:r>
            <a:r>
              <a:rPr lang="en-US" altLang="zh-TW" dirty="0"/>
              <a:t>(param)</a:t>
            </a:r>
          </a:p>
          <a:p>
            <a:pPr lvl="1"/>
            <a:r>
              <a:rPr lang="en-US" altLang="zh-TW" dirty="0"/>
              <a:t>mode</a:t>
            </a:r>
          </a:p>
          <a:p>
            <a:pPr lvl="1"/>
            <a:r>
              <a:rPr lang="en-US" altLang="zh-TW" dirty="0"/>
              <a:t>http-request</a:t>
            </a:r>
          </a:p>
          <a:p>
            <a:pPr lvl="1"/>
            <a:r>
              <a:rPr lang="en-US" altLang="zh-TW" dirty="0"/>
              <a:t>server</a:t>
            </a:r>
          </a:p>
          <a:p>
            <a:pPr lvl="2"/>
            <a:r>
              <a:rPr lang="en-US" altLang="zh-TW" dirty="0"/>
              <a:t>check</a:t>
            </a:r>
          </a:p>
          <a:p>
            <a:pPr lvl="2"/>
            <a:r>
              <a:rPr lang="en-US" altLang="zh-TW" dirty="0"/>
              <a:t>fall</a:t>
            </a:r>
          </a:p>
          <a:p>
            <a:pPr lvl="2"/>
            <a:r>
              <a:rPr lang="en-US" altLang="zh-TW" dirty="0"/>
              <a:t>rise</a:t>
            </a:r>
          </a:p>
          <a:p>
            <a:pPr lvl="2"/>
            <a:r>
              <a:rPr lang="en-US" altLang="zh-TW" dirty="0"/>
              <a:t>inter</a:t>
            </a:r>
          </a:p>
          <a:p>
            <a:pPr lvl="2"/>
            <a:r>
              <a:rPr lang="en-US" altLang="zh-TW" dirty="0"/>
              <a:t>cookie</a:t>
            </a:r>
            <a:br>
              <a:rPr lang="en-US" altLang="zh-TW" dirty="0"/>
            </a:b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02052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More users, more resources needed</a:t>
            </a:r>
          </a:p>
          <a:p>
            <a:pPr lvl="1"/>
            <a:r>
              <a:rPr lang="en-US" altLang="zh-TW" dirty="0"/>
              <a:t>CPU, RAM, HDD …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Scale Up &amp; Scale Out</a:t>
            </a:r>
          </a:p>
          <a:p>
            <a:pPr lvl="1"/>
            <a:r>
              <a:rPr lang="en-US" altLang="zh-TW" dirty="0"/>
              <a:t>One powerful server to service more users; or</a:t>
            </a:r>
          </a:p>
          <a:p>
            <a:pPr lvl="1"/>
            <a:r>
              <a:rPr lang="en-US" altLang="zh-TW" dirty="0"/>
              <a:t>Multiple servers to service more users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Pros &amp; Cons ?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C10K Problem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487582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- run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rc.conf.local</a:t>
            </a:r>
            <a:endParaRPr lang="en-US" altLang="zh-TW" dirty="0"/>
          </a:p>
          <a:p>
            <a:pPr lvl="1"/>
            <a:r>
              <a:rPr lang="en-US" altLang="zh-TW" dirty="0" err="1"/>
              <a:t>haproxy_enable</a:t>
            </a:r>
            <a:r>
              <a:rPr lang="en-US" altLang="zh-TW" dirty="0"/>
              <a:t>=“YES”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rc.d</a:t>
            </a:r>
            <a:r>
              <a:rPr lang="en-US" altLang="zh-TW" dirty="0"/>
              <a:t>/</a:t>
            </a:r>
            <a:r>
              <a:rPr lang="en-US" altLang="zh-TW" dirty="0" err="1"/>
              <a:t>haproxy</a:t>
            </a:r>
            <a:r>
              <a:rPr lang="en-US" altLang="zh-TW" dirty="0"/>
              <a:t> start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Question: how to setup a backup node for </a:t>
            </a:r>
            <a:r>
              <a:rPr lang="en-US" altLang="zh-TW" dirty="0" err="1"/>
              <a:t>haproxy</a:t>
            </a:r>
            <a:r>
              <a:rPr lang="en-US" altLang="zh-TW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871325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Haproxy</a:t>
            </a:r>
            <a:r>
              <a:rPr lang="en-US" altLang="zh-TW" dirty="0"/>
              <a:t> - Reference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7924800" cy="4648200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http://cbonte.github.io/haproxy-dconv/2.1/configuration.html</a:t>
            </a:r>
            <a:r>
              <a:rPr lang="en-US" altLang="zh-TW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5027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Envoy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https://www.envoyproxy.io</a:t>
            </a:r>
            <a:r>
              <a:rPr lang="en-US" altLang="zh-TW" dirty="0"/>
              <a:t> 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Developed by Lyft (a ride-sharing company like Uber) and </a:t>
            </a:r>
            <a:r>
              <a:rPr lang="en-US" altLang="zh-TW" dirty="0" err="1"/>
              <a:t>opensourced</a:t>
            </a:r>
            <a:r>
              <a:rPr lang="en-US" altLang="zh-TW" dirty="0"/>
              <a:t> in 2017</a:t>
            </a:r>
          </a:p>
          <a:p>
            <a:pPr lvl="1"/>
            <a:r>
              <a:rPr lang="en-US" altLang="zh-TW"/>
              <a:t>Apache License 2.0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Features</a:t>
            </a:r>
          </a:p>
          <a:p>
            <a:pPr lvl="1"/>
            <a:r>
              <a:rPr lang="en-US" altLang="zh-TW" dirty="0"/>
              <a:t>Dynamic APIs for configuration</a:t>
            </a:r>
          </a:p>
          <a:p>
            <a:pPr lvl="1"/>
            <a:r>
              <a:rPr lang="en-US" altLang="zh-TW" dirty="0"/>
              <a:t>Service Discovery</a:t>
            </a:r>
          </a:p>
          <a:p>
            <a:pPr lvl="1"/>
            <a:r>
              <a:rPr lang="en-US" altLang="zh-TW" dirty="0" err="1"/>
              <a:t>gRPC</a:t>
            </a:r>
            <a:r>
              <a:rPr lang="en-US" altLang="zh-TW" dirty="0"/>
              <a:t> / MongoDB / HTTP support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4751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Envoy - Installation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Broken in FreeBSD now</a:t>
            </a:r>
          </a:p>
          <a:p>
            <a:pPr lvl="1"/>
            <a:r>
              <a:rPr lang="en-US" altLang="zh-TW" dirty="0"/>
              <a:t>You can install it on Linux instead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>
                <a:hlinkClick r:id="rId2"/>
              </a:rPr>
              <a:t>https://www.getenvoy.io</a:t>
            </a:r>
            <a:endParaRPr lang="en-US" altLang="zh-TW" dirty="0"/>
          </a:p>
          <a:p>
            <a:pPr lvl="1"/>
            <a:r>
              <a:rPr lang="en-US" altLang="zh-TW" dirty="0"/>
              <a:t>Debian: </a:t>
            </a:r>
            <a:r>
              <a:rPr lang="en-US" altLang="zh-TW" dirty="0">
                <a:hlinkClick r:id="rId3"/>
              </a:rPr>
              <a:t>https://www.getenvoy.io/install/envoy/debian/</a:t>
            </a:r>
            <a:endParaRPr lang="en-US" altLang="zh-TW" dirty="0"/>
          </a:p>
          <a:p>
            <a:pPr lvl="1"/>
            <a:r>
              <a:rPr lang="en-US" altLang="zh-TW" dirty="0"/>
              <a:t>Ubuntu: </a:t>
            </a:r>
            <a:r>
              <a:rPr lang="en-US" altLang="zh-TW" dirty="0">
                <a:hlinkClick r:id="rId4"/>
              </a:rPr>
              <a:t>https://www.getenvoy.io/install/envoy/ubuntu/</a:t>
            </a:r>
            <a:endParaRPr lang="en-US" altLang="zh-TW" dirty="0"/>
          </a:p>
          <a:p>
            <a:pPr lvl="1"/>
            <a:r>
              <a:rPr lang="en-US" altLang="zh-TW" dirty="0"/>
              <a:t>Centos: </a:t>
            </a:r>
            <a:r>
              <a:rPr lang="en-US" altLang="zh-TW" dirty="0">
                <a:hlinkClick r:id="rId5"/>
              </a:rPr>
              <a:t>https://www.getenvoy.io/install/envoy/centos/</a:t>
            </a:r>
            <a:r>
              <a:rPr lang="en-US" altLang="zh-TW" dirty="0"/>
              <a:t> 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72286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Envoy - Configuration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BC23B4-B8AF-644E-B692-AD1FD4D25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40" y="1752599"/>
            <a:ext cx="8480659" cy="36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054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Envoy - Configuration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FAF8C9C-23AC-F94A-B804-C6DB27D38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03350"/>
            <a:ext cx="767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703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Envoy - Configuration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25EB48-11A3-9F4C-9FF5-0C270670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5372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283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Envoy - Configuration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YAML file format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Basic concept is same as </a:t>
            </a:r>
            <a:r>
              <a:rPr lang="en-US" altLang="zh-TW" dirty="0" err="1"/>
              <a:t>haproxy</a:t>
            </a:r>
            <a:endParaRPr lang="en-US" altLang="zh-TW" dirty="0"/>
          </a:p>
          <a:p>
            <a:pPr lvl="1"/>
            <a:r>
              <a:rPr lang="en-US" altLang="zh-TW" dirty="0"/>
              <a:t>Listen (frontend) address</a:t>
            </a:r>
          </a:p>
          <a:p>
            <a:pPr lvl="1"/>
            <a:r>
              <a:rPr lang="en-US" altLang="zh-TW" dirty="0"/>
              <a:t>Backend addresses</a:t>
            </a:r>
          </a:p>
          <a:p>
            <a:pPr lvl="1"/>
            <a:r>
              <a:rPr lang="en-US" altLang="zh-TW" dirty="0"/>
              <a:t>Healthy Checks</a:t>
            </a:r>
          </a:p>
          <a:p>
            <a:pPr lvl="2"/>
            <a:r>
              <a:rPr lang="en-US" altLang="zh-TW" dirty="0">
                <a:hlinkClick r:id="rId2"/>
              </a:rPr>
              <a:t>https://www.envoyproxy.io/learn/health-check</a:t>
            </a:r>
            <a:endParaRPr lang="en-US" altLang="zh-TW" dirty="0"/>
          </a:p>
          <a:p>
            <a:pPr lvl="1"/>
            <a:r>
              <a:rPr lang="en-US" altLang="zh-TW" dirty="0"/>
              <a:t>Routes</a:t>
            </a:r>
          </a:p>
        </p:txBody>
      </p:sp>
    </p:spTree>
    <p:extLst>
      <p:ext uri="{BB962C8B-B14F-4D97-AF65-F5344CB8AC3E}">
        <p14:creationId xmlns:p14="http://schemas.microsoft.com/office/powerpoint/2010/main" val="394406930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Envoy - Run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envoy -c </a:t>
            </a:r>
            <a:r>
              <a:rPr lang="en-US" altLang="zh-TW" dirty="0" err="1"/>
              <a:t>config.yaml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2537441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Envoy - Reference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https://www.envoyproxy.io/docs/envoy/latest/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https://blog.getambassador.io/envoy-vs-nginx-vs-haproxy-why-the-open-source-ambassador-api-gateway-chose-envoy-23826aed79ef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706257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High Availability</a:t>
            </a:r>
          </a:p>
          <a:p>
            <a:pPr lvl="1"/>
            <a:r>
              <a:rPr lang="en-US" altLang="zh-TW" dirty="0"/>
              <a:t>A characteristic of a system, which aims to ensure an agreed level of operational performance, usually uptime, for a higher than normal period.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Availability (per year)</a:t>
            </a:r>
          </a:p>
          <a:p>
            <a:pPr lvl="1"/>
            <a:r>
              <a:rPr lang="en-US" altLang="zh-TW" dirty="0"/>
              <a:t>99%: 3.65days </a:t>
            </a:r>
          </a:p>
          <a:p>
            <a:pPr lvl="1"/>
            <a:r>
              <a:rPr lang="en-US" altLang="zh-TW" dirty="0"/>
              <a:t>99.9%: 8.77 hours (3 nines)</a:t>
            </a:r>
          </a:p>
          <a:p>
            <a:pPr lvl="1"/>
            <a:r>
              <a:rPr lang="en-US" altLang="zh-TW" dirty="0"/>
              <a:t>99.99%: 52.60 minutes (4 nines)</a:t>
            </a:r>
          </a:p>
          <a:p>
            <a:pPr lvl="1"/>
            <a:r>
              <a:rPr lang="en-US" altLang="zh-TW" dirty="0"/>
              <a:t>99.999%: 5.26 minutes (5 nines)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88687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High Availability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Principles</a:t>
            </a:r>
          </a:p>
          <a:p>
            <a:pPr lvl="1"/>
            <a:r>
              <a:rPr lang="en-US" altLang="zh-TW" dirty="0"/>
              <a:t>Elimination of </a:t>
            </a:r>
            <a:r>
              <a:rPr lang="en-US" altLang="zh-TW" u="sng" dirty="0"/>
              <a:t>single points of failure</a:t>
            </a:r>
            <a:r>
              <a:rPr lang="en-US" altLang="zh-TW" dirty="0"/>
              <a:t>. </a:t>
            </a:r>
          </a:p>
          <a:p>
            <a:pPr lvl="1"/>
            <a:r>
              <a:rPr lang="en-US" altLang="zh-TW" dirty="0"/>
              <a:t>Reliable crossover.</a:t>
            </a:r>
          </a:p>
          <a:p>
            <a:pPr lvl="2"/>
            <a:r>
              <a:rPr lang="en-US" altLang="zh-TW" dirty="0"/>
              <a:t>Reliable configuration / topology change</a:t>
            </a:r>
          </a:p>
          <a:p>
            <a:pPr lvl="1"/>
            <a:r>
              <a:rPr lang="en-US" altLang="zh-TW" dirty="0"/>
              <a:t>Detection of failures as they occur.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Graceful Degradation</a:t>
            </a:r>
          </a:p>
          <a:p>
            <a:pPr lvl="1"/>
            <a:r>
              <a:rPr lang="en-US" altLang="zh-TW" dirty="0"/>
              <a:t>the ability of a computer, machine, electronic system or network to maintain limited functionality even when a large portion of it has been destroyed or rendered inoperative.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6F223D-E235-7746-9711-D658D78B1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03350"/>
            <a:ext cx="2997200" cy="25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97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Load Balancing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Client Side</a:t>
            </a:r>
          </a:p>
          <a:p>
            <a:pPr lvl="1"/>
            <a:r>
              <a:rPr lang="en-US" altLang="zh-TW" dirty="0" err="1"/>
              <a:t>e.g</a:t>
            </a:r>
            <a:r>
              <a:rPr lang="en-US" altLang="zh-TW" dirty="0"/>
              <a:t>: DNS round-robin</a:t>
            </a:r>
          </a:p>
          <a:p>
            <a:pPr lvl="1"/>
            <a:r>
              <a:rPr lang="en-US" altLang="zh-TW" dirty="0"/>
              <a:t>Pros &amp; Cons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Server Side</a:t>
            </a:r>
          </a:p>
          <a:p>
            <a:pPr lvl="1"/>
            <a:r>
              <a:rPr lang="en-US" altLang="zh-TW" dirty="0"/>
              <a:t>Server Load Balancer</a:t>
            </a: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220164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Server Load Balancer (1)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Provide “Scale-Out” and HA features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Share loading among all backend nodes with some algorithms</a:t>
            </a:r>
          </a:p>
          <a:p>
            <a:pPr lvl="1"/>
            <a:r>
              <a:rPr lang="en-US" altLang="zh-TW" dirty="0"/>
              <a:t>Static Algorithms: does not take into account the state of the system for the distribution of tasks.</a:t>
            </a:r>
          </a:p>
          <a:p>
            <a:pPr lvl="1"/>
            <a:r>
              <a:rPr lang="en-US" altLang="zh-TW" dirty="0"/>
              <a:t>Dynamic Algorithms</a:t>
            </a: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857826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Server Load Balancer (2)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Layer 4 or Layer 7</a:t>
            </a:r>
          </a:p>
          <a:p>
            <a:pPr lvl="1"/>
            <a:r>
              <a:rPr lang="en-US" altLang="zh-TW" dirty="0"/>
              <a:t>Layer 4 Switch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Distribution Algorithms</a:t>
            </a:r>
          </a:p>
          <a:p>
            <a:pPr lvl="1"/>
            <a:r>
              <a:rPr lang="en-US" altLang="zh-TW" dirty="0"/>
              <a:t>Round-robin</a:t>
            </a:r>
          </a:p>
          <a:p>
            <a:pPr lvl="1"/>
            <a:r>
              <a:rPr lang="en-US" altLang="zh-TW" dirty="0"/>
              <a:t>Random</a:t>
            </a:r>
          </a:p>
          <a:p>
            <a:pPr lvl="1"/>
            <a:r>
              <a:rPr lang="en-US" altLang="zh-TW" dirty="0"/>
              <a:t>Ratio</a:t>
            </a:r>
          </a:p>
          <a:p>
            <a:pPr lvl="1"/>
            <a:r>
              <a:rPr lang="en-US" altLang="zh-TW" dirty="0"/>
              <a:t>Hash Table</a:t>
            </a:r>
          </a:p>
          <a:p>
            <a:pPr lvl="1"/>
            <a:r>
              <a:rPr lang="en-US" altLang="zh-TW" dirty="0"/>
              <a:t>Least-connections</a:t>
            </a:r>
          </a:p>
          <a:p>
            <a:pPr lvl="1"/>
            <a:r>
              <a:rPr lang="en-US" altLang="zh-TW" dirty="0"/>
              <a:t>Persistence</a:t>
            </a:r>
          </a:p>
          <a:p>
            <a:pPr lvl="2"/>
            <a:r>
              <a:rPr lang="en-US" altLang="zh-TW" dirty="0"/>
              <a:t>Session-ID (e.g. HTTP Cookie)</a:t>
            </a: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213018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Server Load Balancer (3)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267200" cy="4648200"/>
          </a:xfrm>
        </p:spPr>
        <p:txBody>
          <a:bodyPr/>
          <a:lstStyle/>
          <a:p>
            <a:r>
              <a:rPr lang="en-US" altLang="zh-TW" dirty="0"/>
              <a:t>Persistence (Stickiness)</a:t>
            </a:r>
          </a:p>
          <a:p>
            <a:pPr lvl="1"/>
            <a:r>
              <a:rPr lang="en-US" altLang="zh-TW" dirty="0"/>
              <a:t>“The Server” in OLG</a:t>
            </a:r>
          </a:p>
          <a:p>
            <a:pPr lvl="1"/>
            <a:r>
              <a:rPr lang="en-US" altLang="zh-TW" dirty="0"/>
              <a:t>How to handle information that must be kept across the multiple requests in a user's session.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Session ID?</a:t>
            </a:r>
          </a:p>
          <a:p>
            <a:pPr lvl="1"/>
            <a:r>
              <a:rPr lang="en-US" altLang="zh-TW" dirty="0"/>
              <a:t>Cookie</a:t>
            </a:r>
          </a:p>
          <a:p>
            <a:pPr lvl="1"/>
            <a:r>
              <a:rPr lang="en-US" altLang="zh-TW" dirty="0"/>
              <a:t>IP Address</a:t>
            </a:r>
          </a:p>
          <a:p>
            <a:pPr lvl="1"/>
            <a:r>
              <a:rPr lang="en-US" altLang="zh-TW" dirty="0"/>
              <a:t>TCP Connection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Pros &amp; Cons ?</a:t>
            </a:r>
          </a:p>
          <a:p>
            <a:pPr marL="457200" lvl="1" indent="0">
              <a:buNone/>
            </a:pP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B8264B1-4403-7A42-96F9-FE7F8A4F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47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45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Server Load Balancer (4)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SSL offloading (SSL/TLS termination)</a:t>
            </a:r>
          </a:p>
          <a:p>
            <a:pPr lvl="1"/>
            <a:r>
              <a:rPr lang="en-US" altLang="zh-TW" dirty="0"/>
              <a:t>Pros?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Problems of Server Load Balancer</a:t>
            </a:r>
          </a:p>
          <a:p>
            <a:pPr lvl="1"/>
            <a:r>
              <a:rPr lang="en-US" altLang="zh-TW" dirty="0" err="1"/>
              <a:t>SPoF</a:t>
            </a:r>
            <a:endParaRPr lang="en-US" altLang="zh-TW" dirty="0"/>
          </a:p>
          <a:p>
            <a:pPr lvl="1"/>
            <a:r>
              <a:rPr lang="en-US" altLang="zh-TW" dirty="0"/>
              <a:t>Capacity Limit</a:t>
            </a:r>
          </a:p>
          <a:p>
            <a:pPr lvl="1"/>
            <a:r>
              <a:rPr lang="en-US" altLang="zh-TW" dirty="0"/>
              <a:t>Latency</a:t>
            </a:r>
          </a:p>
          <a:p>
            <a:pPr lvl="1"/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4AEE4A-D4EE-A243-804A-94C55D60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048000"/>
            <a:ext cx="42134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282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21240</TotalTime>
  <Words>724</Words>
  <Application>Microsoft Macintosh PowerPoint</Application>
  <PresentationFormat>如螢幕大小 (4:3)</PresentationFormat>
  <Paragraphs>152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華康標楷體(P)</vt:lpstr>
      <vt:lpstr>華康儷中黑(P)</vt:lpstr>
      <vt:lpstr>華康儷粗黑(P)</vt:lpstr>
      <vt:lpstr>新細明體</vt:lpstr>
      <vt:lpstr>Arial</vt:lpstr>
      <vt:lpstr>Futura Md BT</vt:lpstr>
      <vt:lpstr>Times New Roman</vt:lpstr>
      <vt:lpstr>Wingdings</vt:lpstr>
      <vt:lpstr>Computer Center</vt:lpstr>
      <vt:lpstr>Server Load Balancer</vt:lpstr>
      <vt:lpstr>Introduction</vt:lpstr>
      <vt:lpstr>Introduction</vt:lpstr>
      <vt:lpstr>High Availability</vt:lpstr>
      <vt:lpstr>Load Balancing</vt:lpstr>
      <vt:lpstr>Server Load Balancer (1)</vt:lpstr>
      <vt:lpstr>Server Load Balancer (2)</vt:lpstr>
      <vt:lpstr>Server Load Balancer (3)</vt:lpstr>
      <vt:lpstr>Server Load Balancer (4)</vt:lpstr>
      <vt:lpstr>Haproxy</vt:lpstr>
      <vt:lpstr>Haproxy - Installation</vt:lpstr>
      <vt:lpstr>Haproxy - Configuration</vt:lpstr>
      <vt:lpstr>Haproxy - Configuration</vt:lpstr>
      <vt:lpstr>Haproxy - Configuration</vt:lpstr>
      <vt:lpstr>Haproxy Configuration</vt:lpstr>
      <vt:lpstr>Haproxy Configuration</vt:lpstr>
      <vt:lpstr>Haproxy Configuration</vt:lpstr>
      <vt:lpstr>Haproxy Configuration</vt:lpstr>
      <vt:lpstr>Haproxy Configuration</vt:lpstr>
      <vt:lpstr>Haproxy - run</vt:lpstr>
      <vt:lpstr>Haproxy - Reference</vt:lpstr>
      <vt:lpstr>Envoy</vt:lpstr>
      <vt:lpstr>Envoy - Installation</vt:lpstr>
      <vt:lpstr>Envoy - Configuration</vt:lpstr>
      <vt:lpstr>Envoy - Configuration</vt:lpstr>
      <vt:lpstr>Envoy - Configuration</vt:lpstr>
      <vt:lpstr>Envoy - Configuration</vt:lpstr>
      <vt:lpstr>Envoy - Run</vt:lpstr>
      <vt:lpstr>Envoy - Reference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WireGuard</dc:title>
  <dc:creator>Tse-Han Wang</dc:creator>
  <cp:lastModifiedBy>Liang-Chi Tseng</cp:lastModifiedBy>
  <cp:revision>413</cp:revision>
  <cp:lastPrinted>2018-03-07T07:13:05Z</cp:lastPrinted>
  <dcterms:created xsi:type="dcterms:W3CDTF">1601-01-01T00:00:00Z</dcterms:created>
  <dcterms:modified xsi:type="dcterms:W3CDTF">2020-03-24T14:14:28Z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