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FF"/>
    <a:srgbClr val="660033"/>
    <a:srgbClr val="CCCC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295" autoAdjust="0"/>
  </p:normalViewPr>
  <p:slideViewPr>
    <p:cSldViewPr>
      <p:cViewPr varScale="1">
        <p:scale>
          <a:sx n="96" d="100"/>
          <a:sy n="96" d="100"/>
        </p:scale>
        <p:origin x="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F543-0BEB-408A-AC7E-D6D215E2FC9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FE1D7-CB82-4030-8B3D-B345EFDD1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91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125" y="0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6" y="3228896"/>
            <a:ext cx="789940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125" y="6456612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1983D7F7-2AC0-48E4-A2FF-F47EFB5564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617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home.com.tw/node/4864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>
                <a:hlinkClick r:id="rId3"/>
              </a:rPr>
              <a:t>https://www.ithome.com.tw/node/48641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D7F7-2AC0-48E4-A2FF-F47EFB55641C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47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333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9889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127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61466" y="6489699"/>
            <a:ext cx="210468" cy="215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23107389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04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382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439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7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7865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58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312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58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36320E50-4369-4C9B-918D-70B81CC07476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sllabs.com/ssltest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www-community/Source_Code_Analysis_Tool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Common Security Issues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jnlin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SSL Server Test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 the SSL configuration and potential risks</a:t>
            </a:r>
            <a:br>
              <a:rPr lang="en-US" altLang="zh-TW" dirty="0"/>
            </a:br>
            <a:endParaRPr lang="en-US" altLang="zh-TW" dirty="0"/>
          </a:p>
          <a:p>
            <a:r>
              <a:rPr lang="en" altLang="zh-TW" dirty="0">
                <a:hlinkClick r:id="rId2"/>
              </a:rPr>
              <a:t>https://www.ssllabs.com/ssltest/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786383-70DE-7E48-9210-8975B563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66933"/>
            <a:ext cx="6096000" cy="3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66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Have I been </a:t>
            </a:r>
            <a:r>
              <a:rPr lang="en-US" altLang="zh-TW" dirty="0" err="1"/>
              <a:t>pwned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 if your email &amp; password leaked</a:t>
            </a:r>
            <a:br>
              <a:rPr lang="en-US" altLang="zh-TW" dirty="0"/>
            </a:br>
            <a:endParaRPr lang="en-US" altLang="zh-TW" dirty="0"/>
          </a:p>
          <a:p>
            <a:r>
              <a:rPr lang="en" altLang="zh-TW" dirty="0">
                <a:hlinkClick r:id="rId2"/>
              </a:rPr>
              <a:t>https://haveibeenpwned.com/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284A53-68BD-2949-AFC8-A5C74026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62" y="2971800"/>
            <a:ext cx="7496476" cy="34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1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B7DCC-5753-6F40-B25C-948AA199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CCDCFE-F702-384C-9EE3-802E2CC5B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2140FA-B0E5-FE49-9A92-FD48F929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09650"/>
            <a:ext cx="7620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79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77BCD-4DC2-F046-A70C-AE52320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Static analysis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90DE48-3FDD-0449-A456-9C11B979E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A testing methodology that analyzes source code to find security vulnerabilities</a:t>
            </a:r>
            <a:br>
              <a:rPr lang="en" altLang="zh-TW" dirty="0"/>
            </a:br>
            <a:endParaRPr lang="en" altLang="zh-TW" dirty="0"/>
          </a:p>
          <a:p>
            <a:r>
              <a:rPr lang="en" altLang="zh-TW" dirty="0"/>
              <a:t>H</a:t>
            </a:r>
            <a:r>
              <a:rPr kumimoji="1" lang="en" altLang="zh-TW" dirty="0"/>
              <a:t>uman review needed</a:t>
            </a:r>
          </a:p>
          <a:p>
            <a:pPr lvl="1"/>
            <a:r>
              <a:rPr lang="en" altLang="zh-TW" dirty="0"/>
              <a:t>Can not find authentication problems, access control issues, insecure use of cryptography</a:t>
            </a:r>
          </a:p>
          <a:p>
            <a:pPr lvl="1"/>
            <a:r>
              <a:rPr kumimoji="1" lang="en" altLang="zh-TW" dirty="0"/>
              <a:t>Large number of </a:t>
            </a:r>
            <a:r>
              <a:rPr lang="en" altLang="zh-TW" dirty="0"/>
              <a:t>false positives</a:t>
            </a:r>
          </a:p>
          <a:p>
            <a:pPr lvl="2"/>
            <a:r>
              <a:rPr lang="en" altLang="zh-TW" dirty="0"/>
              <a:t>Difficult to “prove” that an identified security issue is an actual vulnerability.</a:t>
            </a:r>
          </a:p>
          <a:p>
            <a:pPr lvl="1"/>
            <a:endParaRPr lang="en" altLang="zh-TW" dirty="0"/>
          </a:p>
          <a:p>
            <a:r>
              <a:rPr lang="en" altLang="zh-TW" dirty="0">
                <a:hlinkClick r:id="rId2"/>
              </a:rPr>
              <a:t>https://owasp.org/www-community/Source_Code_Analysis_Tools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1764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F752ED-8513-A14A-BA16-CD7950D2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2A206F-066C-0747-8DD4-7772636FD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F4FBA9-D5E4-204B-9299-4C86B632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4" y="15834"/>
            <a:ext cx="802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48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77BCD-4DC2-F046-A70C-AE52320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DoS: </a:t>
            </a:r>
            <a:r>
              <a:rPr lang="en-US" altLang="zh-TW" dirty="0"/>
              <a:t>Denial of Service Attacks</a:t>
            </a:r>
            <a:br>
              <a:rPr lang="en-US" altLang="zh-TW" dirty="0"/>
            </a:b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90DE48-3FDD-0449-A456-9C11B979E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Make a network resource unavailable to its intended users by temporarily or indefinitely disrupting services of a host connected to the Internet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Methods</a:t>
            </a:r>
          </a:p>
          <a:p>
            <a:pPr lvl="1"/>
            <a:r>
              <a:rPr kumimoji="1" lang="en-US" altLang="zh-TW" dirty="0"/>
              <a:t>Software bugs</a:t>
            </a:r>
          </a:p>
          <a:p>
            <a:pPr lvl="1"/>
            <a:r>
              <a:rPr lang="en-US" altLang="zh-TW" dirty="0"/>
              <a:t>Bad designed / implemented</a:t>
            </a:r>
            <a:br>
              <a:rPr lang="en-US" altLang="zh-TW" dirty="0"/>
            </a:br>
            <a:r>
              <a:rPr lang="en-US" altLang="zh-TW" dirty="0"/>
              <a:t>protocol</a:t>
            </a:r>
          </a:p>
          <a:p>
            <a:pPr lvl="2"/>
            <a:r>
              <a:rPr lang="en-US" altLang="zh-TW" dirty="0"/>
              <a:t>SYN Flooding</a:t>
            </a:r>
          </a:p>
          <a:p>
            <a:pPr lvl="2"/>
            <a:r>
              <a:rPr lang="en-US" altLang="zh-TW" dirty="0"/>
              <a:t>Amplification Attacks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Exhaust all resources </a:t>
            </a:r>
          </a:p>
          <a:p>
            <a:pPr lvl="1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BBAD44-0A07-C647-BF98-8FFB7FB0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22550"/>
            <a:ext cx="3809744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83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77BCD-4DC2-F046-A70C-AE52320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DDoS: Distributed </a:t>
            </a:r>
            <a:r>
              <a:rPr lang="en-US" altLang="zh-TW" dirty="0"/>
              <a:t>Denial of Service (1)</a:t>
            </a:r>
            <a:br>
              <a:rPr lang="en-US" altLang="zh-TW" dirty="0"/>
            </a:b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90DE48-3FDD-0449-A456-9C11B979E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The incoming traffic flooding the victim originates from many different sources</a:t>
            </a:r>
          </a:p>
          <a:p>
            <a:pPr lvl="1"/>
            <a:r>
              <a:rPr lang="en" altLang="zh-TW" dirty="0"/>
              <a:t>Maybe the sources have normal behavior</a:t>
            </a:r>
            <a:br>
              <a:rPr lang="en" altLang="zh-TW" dirty="0"/>
            </a:br>
            <a:endParaRPr lang="en" altLang="zh-TW" dirty="0"/>
          </a:p>
          <a:p>
            <a:r>
              <a:rPr lang="en-US" altLang="zh-TW" dirty="0"/>
              <a:t>Difficult to block all attacking source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54C0F8-D022-5448-8658-A33EB897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81400"/>
            <a:ext cx="609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68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77BCD-4DC2-F046-A70C-AE52320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DDoS (2)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90DE48-3FDD-0449-A456-9C11B979E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Botnet</a:t>
            </a:r>
          </a:p>
          <a:p>
            <a:pPr lvl="1"/>
            <a:r>
              <a:rPr lang="en-US" altLang="zh-TW" dirty="0"/>
              <a:t>Comprised computers with </a:t>
            </a:r>
            <a:r>
              <a:rPr lang="en" altLang="zh-TW" dirty="0"/>
              <a:t>malicious software (zombies)</a:t>
            </a:r>
          </a:p>
          <a:p>
            <a:pPr lvl="1"/>
            <a:r>
              <a:rPr lang="en" altLang="zh-TW" dirty="0"/>
              <a:t>Launch attacks if the botnet owner gets paid</a:t>
            </a:r>
            <a:br>
              <a:rPr lang="en" altLang="zh-TW" dirty="0"/>
            </a:br>
            <a:endParaRPr lang="en-US" altLang="zh-TW" dirty="0"/>
          </a:p>
          <a:p>
            <a:r>
              <a:rPr lang="en-US" altLang="zh-TW" dirty="0"/>
              <a:t>Clean Pipe</a:t>
            </a:r>
          </a:p>
          <a:p>
            <a:pPr lvl="1"/>
            <a:r>
              <a:rPr lang="en-US" altLang="zh-TW" dirty="0"/>
              <a:t>Multiple layers of filter of DDoS traffic</a:t>
            </a:r>
          </a:p>
          <a:p>
            <a:pPr lvl="1"/>
            <a:r>
              <a:rPr kumimoji="1" lang="en-US" altLang="zh-TW" dirty="0"/>
              <a:t>Lots of IDSs &amp; IPSs</a:t>
            </a:r>
          </a:p>
          <a:p>
            <a:pPr lvl="1"/>
            <a:r>
              <a:rPr lang="en-US" altLang="zh-TW" dirty="0"/>
              <a:t>“Wash” traffic and direct clean traffic to servers</a:t>
            </a:r>
          </a:p>
          <a:p>
            <a:pPr lvl="2"/>
            <a:r>
              <a:rPr lang="en-US" altLang="zh-TW" dirty="0"/>
              <a:t>False positive</a:t>
            </a:r>
            <a:endParaRPr kumimoji="1" lang="en-US" altLang="zh-TW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9881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77BCD-4DC2-F046-A70C-AE52320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Conclusion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90DE48-3FDD-0449-A456-9C11B979E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Safe design lowers the security risk</a:t>
            </a:r>
          </a:p>
          <a:p>
            <a:pPr lvl="1"/>
            <a:r>
              <a:rPr lang="en-US" altLang="zh-TW" dirty="0"/>
              <a:t>Multiple layers of protection</a:t>
            </a:r>
          </a:p>
          <a:p>
            <a:pPr lvl="1"/>
            <a:r>
              <a:rPr lang="en-US" altLang="zh-TW" dirty="0"/>
              <a:t>Encrypt matters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Logging and auditing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Keep systems updated</a:t>
            </a:r>
          </a:p>
          <a:p>
            <a:pPr lvl="1"/>
            <a:r>
              <a:rPr lang="en" altLang="zh-TW" dirty="0"/>
              <a:t>Vulnerabilities</a:t>
            </a:r>
            <a:r>
              <a:rPr lang="zh-TW" altLang="en-US" dirty="0"/>
              <a:t> </a:t>
            </a:r>
            <a:r>
              <a:rPr lang="en-US" altLang="zh-TW" dirty="0"/>
              <a:t>feed</a:t>
            </a:r>
          </a:p>
          <a:p>
            <a:pPr lvl="1"/>
            <a:r>
              <a:rPr lang="en-US" altLang="zh-TW" dirty="0"/>
              <a:t>Human review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84327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Security Principles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Network Security is a very very big issue, can not full covered in this course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CSO: Chief Security Officer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Security is time-consuming</a:t>
            </a:r>
          </a:p>
          <a:p>
            <a:pPr lvl="1"/>
            <a:r>
              <a:rPr lang="en-US" altLang="zh-TW" dirty="0"/>
              <a:t>One Time Password</a:t>
            </a:r>
          </a:p>
          <a:p>
            <a:pPr lvl="1"/>
            <a:r>
              <a:rPr lang="en-US" altLang="zh-TW" dirty="0"/>
              <a:t>Forced splitting internet and intranet</a:t>
            </a:r>
          </a:p>
          <a:p>
            <a:pPr lvl="2"/>
            <a:r>
              <a:rPr lang="en-US" altLang="zh-TW" dirty="0"/>
              <a:t>EC sites in Taiwan</a:t>
            </a:r>
          </a:p>
          <a:p>
            <a:pPr lvl="1"/>
            <a:r>
              <a:rPr lang="en-US" altLang="zh-TW" dirty="0"/>
              <a:t>Long password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KISS: Keep it simple and stupid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48758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Security Threats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Virus / </a:t>
            </a:r>
            <a:r>
              <a:rPr lang="en-US" altLang="zh-TW" dirty="0" err="1"/>
              <a:t>Torjans</a:t>
            </a:r>
            <a:endParaRPr lang="en-US" altLang="zh-TW" dirty="0"/>
          </a:p>
          <a:p>
            <a:r>
              <a:rPr lang="en-US" altLang="zh-TW" dirty="0"/>
              <a:t>Adware / Spam</a:t>
            </a:r>
          </a:p>
          <a:p>
            <a:r>
              <a:rPr lang="en-US" altLang="zh-TW" dirty="0"/>
              <a:t>Phishing / Fraud</a:t>
            </a:r>
          </a:p>
          <a:p>
            <a:r>
              <a:rPr lang="en-US" altLang="zh-TW" dirty="0"/>
              <a:t>Hijacking</a:t>
            </a:r>
          </a:p>
          <a:p>
            <a:r>
              <a:rPr lang="en-US" altLang="zh-TW" dirty="0"/>
              <a:t>Social Engineering</a:t>
            </a:r>
            <a:r>
              <a:rPr lang="zh-TW" altLang="en-US" dirty="0"/>
              <a:t> </a:t>
            </a:r>
            <a:r>
              <a:rPr lang="en-US" altLang="zh-TW" dirty="0"/>
              <a:t>/ APT</a:t>
            </a:r>
          </a:p>
          <a:p>
            <a:r>
              <a:rPr lang="en-US" altLang="zh-TW" dirty="0"/>
              <a:t>Denial of Service Attacks</a:t>
            </a:r>
          </a:p>
          <a:p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9691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5C9131-572B-AA42-90F6-817A4C32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FAC946-D3F7-A741-BC28-35BDF63EA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2F6DDC-DFC1-BD45-98D6-4FF370A0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0"/>
            <a:ext cx="2755779" cy="4876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080024E-0DA8-B947-AE0E-BAAD198B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50" y="1265578"/>
            <a:ext cx="2755779" cy="48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294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ideas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Multiple</a:t>
            </a:r>
            <a:r>
              <a:rPr lang="zh-TW" altLang="en-US" dirty="0"/>
              <a:t> </a:t>
            </a:r>
            <a:r>
              <a:rPr lang="en-US" altLang="zh-TW" dirty="0"/>
              <a:t>layers of protection</a:t>
            </a:r>
          </a:p>
          <a:p>
            <a:pPr lvl="1"/>
            <a:r>
              <a:rPr lang="en-US" altLang="zh-TW" dirty="0"/>
              <a:t>DMZ</a:t>
            </a:r>
          </a:p>
          <a:p>
            <a:pPr lvl="1"/>
            <a:r>
              <a:rPr lang="en-US" altLang="zh-TW" dirty="0"/>
              <a:t>Splitting permission of users</a:t>
            </a:r>
          </a:p>
          <a:p>
            <a:pPr lvl="2"/>
            <a:r>
              <a:rPr lang="en-US" altLang="zh-TW" dirty="0"/>
              <a:t>Principle of least privilege</a:t>
            </a:r>
          </a:p>
          <a:p>
            <a:pPr lvl="1"/>
            <a:r>
              <a:rPr lang="en-US" altLang="zh-TW" dirty="0"/>
              <a:t>Protected Network (e.g. VPN)</a:t>
            </a:r>
            <a:br>
              <a:rPr lang="en-US" altLang="zh-TW" dirty="0"/>
            </a:br>
            <a:endParaRPr lang="en-US" altLang="zh-TW" dirty="0"/>
          </a:p>
          <a:p>
            <a:r>
              <a:rPr lang="en" altLang="zh-TW" dirty="0"/>
              <a:t>Intrusion </a:t>
            </a:r>
            <a:r>
              <a:rPr lang="en-US" altLang="zh-TW" dirty="0"/>
              <a:t>Detection</a:t>
            </a:r>
          </a:p>
          <a:p>
            <a:pPr lvl="1"/>
            <a:r>
              <a:rPr lang="en-US" altLang="zh-TW" dirty="0"/>
              <a:t>Firewalls</a:t>
            </a:r>
          </a:p>
          <a:p>
            <a:pPr lvl="1"/>
            <a:r>
              <a:rPr lang="en-US" altLang="zh-TW" dirty="0"/>
              <a:t>WAF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Auditing</a:t>
            </a:r>
          </a:p>
          <a:p>
            <a:pPr lvl="1"/>
            <a:r>
              <a:rPr lang="en-US" altLang="zh-TW" dirty="0"/>
              <a:t>Logging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7517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OWASP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Open Web Application Security Project </a:t>
            </a:r>
          </a:p>
          <a:p>
            <a:r>
              <a:rPr lang="en-US" altLang="zh-TW" dirty="0">
                <a:hlinkClick r:id="rId2"/>
              </a:rPr>
              <a:t>https://owasp.org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19862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OWASP Top 10 Security Risks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24287A3-9376-324B-B938-EA3749838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Published every 3 years</a:t>
            </a:r>
          </a:p>
          <a:p>
            <a:r>
              <a:rPr kumimoji="1" lang="en-US" altLang="zh-TW" dirty="0"/>
              <a:t>The latest is 2017 version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9EAE98B-6740-E649-AB0E-9F468A17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80" y="1828800"/>
            <a:ext cx="3610219" cy="3726678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C0223150-F91E-AB4C-97AB-ECB3FAA0C28C}"/>
              </a:ext>
            </a:extLst>
          </p:cNvPr>
          <p:cNvSpPr/>
          <p:nvPr/>
        </p:nvSpPr>
        <p:spPr bwMode="auto">
          <a:xfrm>
            <a:off x="4572000" y="2133600"/>
            <a:ext cx="18288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93ABFB6-6F0A-4B42-B5AD-3F2BAA65AFF7}"/>
              </a:ext>
            </a:extLst>
          </p:cNvPr>
          <p:cNvSpPr/>
          <p:nvPr/>
        </p:nvSpPr>
        <p:spPr bwMode="auto">
          <a:xfrm>
            <a:off x="4535384" y="4800600"/>
            <a:ext cx="4075216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39833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Injection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87A6FA-201A-E846-9EFE-3F5ECE00B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Unproper escaping of input</a:t>
            </a:r>
          </a:p>
          <a:p>
            <a:r>
              <a:rPr lang="en-US" altLang="zh-TW" dirty="0"/>
              <a:t>Cause data leak or data loss</a:t>
            </a:r>
          </a:p>
          <a:p>
            <a:r>
              <a:rPr kumimoji="1" lang="en-US" altLang="zh-TW" dirty="0"/>
              <a:t>E</a:t>
            </a:r>
            <a:r>
              <a:rPr lang="en-US" altLang="zh-TW" dirty="0"/>
              <a:t>xamples</a:t>
            </a:r>
          </a:p>
          <a:p>
            <a:pPr lvl="1"/>
            <a:r>
              <a:rPr kumimoji="1" lang="en-US" altLang="zh-TW" dirty="0"/>
              <a:t>SQL injection</a:t>
            </a:r>
          </a:p>
          <a:p>
            <a:pPr lvl="1"/>
            <a:r>
              <a:rPr lang="en-US" altLang="zh-TW" dirty="0" err="1"/>
              <a:t>Javascript</a:t>
            </a:r>
            <a:r>
              <a:rPr lang="en-US" altLang="zh-TW" dirty="0"/>
              <a:t> injection</a:t>
            </a:r>
          </a:p>
          <a:p>
            <a:pPr lvl="2"/>
            <a:r>
              <a:rPr kumimoji="1" lang="en-US" altLang="zh-TW" dirty="0"/>
              <a:t>XSS (Cross</a:t>
            </a:r>
            <a:r>
              <a:rPr lang="en-US" altLang="zh-TW" dirty="0"/>
              <a:t>-site Scripting)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/>
              <a:t>Question: How </a:t>
            </a:r>
            <a:r>
              <a:rPr lang="en-US" altLang="zh-TW" dirty="0"/>
              <a:t>to prevent it?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52343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en-US" altLang="zh-TW" sz="3100"/>
              <a:t>CVE: Common Vulnerabilities and Exposures</a:t>
            </a:r>
            <a:br>
              <a:rPr lang="en-US" altLang="zh-TW" sz="3100"/>
            </a:br>
            <a:endParaRPr lang="zh-TW" altLang="en-US" sz="310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24287A3-9376-324B-B938-EA3749838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 wrap="square" anchor="t">
            <a:normAutofit/>
          </a:bodyPr>
          <a:lstStyle/>
          <a:p>
            <a:r>
              <a:rPr lang="en-US" altLang="zh-TW" dirty="0"/>
              <a:t>CVE® is a list of entries for publicly known cybersecurity vulnerabilities.</a:t>
            </a:r>
            <a:br>
              <a:rPr lang="en-US" altLang="zh-TW" dirty="0"/>
            </a:br>
            <a:endParaRPr lang="en-US" altLang="zh-TW" dirty="0"/>
          </a:p>
          <a:p>
            <a:r>
              <a:rPr kumimoji="1" lang="en-US" altLang="zh-TW" dirty="0"/>
              <a:t>Subscribe the RSS feed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C185EB-E4BF-CD44-A1BF-B5B608A7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39899"/>
            <a:ext cx="3810000" cy="406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536383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463</Words>
  <Application>Microsoft Macintosh PowerPoint</Application>
  <PresentationFormat>如螢幕大小 (4:3)</PresentationFormat>
  <Paragraphs>92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華康標楷體(P)</vt:lpstr>
      <vt:lpstr>華康儷中黑(P)</vt:lpstr>
      <vt:lpstr>華康儷粗黑(P)</vt:lpstr>
      <vt:lpstr>新細明體</vt:lpstr>
      <vt:lpstr>Arial</vt:lpstr>
      <vt:lpstr>Futura Md BT</vt:lpstr>
      <vt:lpstr>Times New Roman</vt:lpstr>
      <vt:lpstr>Wingdings</vt:lpstr>
      <vt:lpstr>Computer Center</vt:lpstr>
      <vt:lpstr>Common Security Issues</vt:lpstr>
      <vt:lpstr>Security Principles</vt:lpstr>
      <vt:lpstr>Network Security Threats</vt:lpstr>
      <vt:lpstr>PowerPoint 簡報</vt:lpstr>
      <vt:lpstr>The ideas</vt:lpstr>
      <vt:lpstr>OWASP</vt:lpstr>
      <vt:lpstr>OWASP Top 10 Security Risks</vt:lpstr>
      <vt:lpstr>Injection</vt:lpstr>
      <vt:lpstr>CVE: Common Vulnerabilities and Exposures </vt:lpstr>
      <vt:lpstr>SSL Server Test</vt:lpstr>
      <vt:lpstr>Have I been pwned?</vt:lpstr>
      <vt:lpstr>PowerPoint 簡報</vt:lpstr>
      <vt:lpstr>Static analysis</vt:lpstr>
      <vt:lpstr>PowerPoint 簡報</vt:lpstr>
      <vt:lpstr>DoS: Denial of Service Attacks </vt:lpstr>
      <vt:lpstr>DDoS: Distributed Denial of Service (1) </vt:lpstr>
      <vt:lpstr>DDoS (2)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Security Issues</dc:title>
  <dc:creator>這是私人帳號，請不要隨便給別人 瑞男</dc:creator>
  <cp:lastModifiedBy>Liang-Chi Tseng</cp:lastModifiedBy>
  <cp:revision>12</cp:revision>
  <dcterms:created xsi:type="dcterms:W3CDTF">2020-03-24T08:03:04Z</dcterms:created>
  <dcterms:modified xsi:type="dcterms:W3CDTF">2020-03-24T14:16:17Z</dcterms:modified>
</cp:coreProperties>
</file>