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5"/>
  </p:notesMasterIdLst>
  <p:handoutMasterIdLst>
    <p:handoutMasterId r:id="rId36"/>
  </p:handoutMasterIdLst>
  <p:sldIdLst>
    <p:sldId id="256" r:id="rId2"/>
    <p:sldId id="314" r:id="rId3"/>
    <p:sldId id="313" r:id="rId4"/>
    <p:sldId id="257" r:id="rId5"/>
    <p:sldId id="258" r:id="rId6"/>
    <p:sldId id="259" r:id="rId7"/>
    <p:sldId id="311" r:id="rId8"/>
    <p:sldId id="260" r:id="rId9"/>
    <p:sldId id="268" r:id="rId10"/>
    <p:sldId id="300" r:id="rId11"/>
    <p:sldId id="261" r:id="rId12"/>
    <p:sldId id="263" r:id="rId13"/>
    <p:sldId id="266" r:id="rId14"/>
    <p:sldId id="276" r:id="rId15"/>
    <p:sldId id="277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270" r:id="rId25"/>
    <p:sldId id="271" r:id="rId26"/>
    <p:sldId id="273" r:id="rId27"/>
    <p:sldId id="274" r:id="rId28"/>
    <p:sldId id="275" r:id="rId29"/>
    <p:sldId id="315" r:id="rId30"/>
    <p:sldId id="279" r:id="rId31"/>
    <p:sldId id="280" r:id="rId32"/>
    <p:sldId id="312" r:id="rId33"/>
    <p:sldId id="301" r:id="rId34"/>
  </p:sldIdLst>
  <p:sldSz cx="9144000" cy="6858000" type="screen4x3"/>
  <p:notesSz cx="6735763" cy="986948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F58F"/>
    <a:srgbClr val="CCCC00"/>
    <a:srgbClr val="FF9900"/>
    <a:srgbClr val="FFCC00"/>
    <a:srgbClr val="6600CC"/>
    <a:srgbClr val="FF6600"/>
    <a:srgbClr val="008000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62"/>
    <p:restoredTop sz="87534"/>
  </p:normalViewPr>
  <p:slideViewPr>
    <p:cSldViewPr>
      <p:cViewPr varScale="1">
        <p:scale>
          <a:sx n="112" d="100"/>
          <a:sy n="112" d="100"/>
        </p:scale>
        <p:origin x="192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242" y="-90"/>
      </p:cViewPr>
      <p:guideLst>
        <p:guide orient="horz" pos="3109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pPr>
              <a:defRPr/>
            </a:pPr>
            <a:fld id="{163AEA1B-3C06-46AD-B8A5-D212EDF9A4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94525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AE5B3-34E2-0E4C-A0AD-C4F511265676}" type="datetimeFigureOut">
              <a:rPr lang="en-US" smtClean="0"/>
              <a:t>4/3/20</a:t>
            </a:fld>
            <a:endParaRPr 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100" y="4749800"/>
            <a:ext cx="5389563" cy="38862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zh-TW" altLang="en-US"/>
              <a:t>編輯母片文字樣式
第二層
第三層
第四層
第五層</a:t>
            </a:r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A3CB4-B84D-EE48-B990-901AFE528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03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8A3CB4-B84D-EE48-B990-901AFE528EB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458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pPr lvl="0"/>
            <a:r>
              <a:rPr lang="zh-TW" altLang="en-US" noProof="0"/>
              <a:t>按一下以編輯母片標題樣式</a:t>
            </a:r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1466937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801977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8921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946553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633901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195993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191380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371534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2179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684812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88254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cap="rnd">
                <a:solidFill>
                  <a:srgbClr val="99CCFF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78A81CFD-2E4F-47D3-A81C-336121DBBE0D}" type="slidenum">
              <a:rPr lang="en-US" altLang="zh-TW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help.cs.nctu.edu.tw/help/index.php/&#35373;&#23450;_-_&#37109;&#20214;&#36942;&#28670;&#35373;&#23450;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liuyh@nasa.cs.nctu.edu.tw" TargetMode="External"/><Relationship Id="rId2" Type="http://schemas.openxmlformats.org/officeDocument/2006/relationships/hyperlink" Target="mailto:user@host.domain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evi@anchor.cs.colorado.edu" TargetMode="External"/><Relationship Id="rId2" Type="http://schemas.openxmlformats.org/officeDocument/2006/relationships/hyperlink" Target="mailto:eric@knecht.sendmail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stfix.org/" TargetMode="External"/><Relationship Id="rId2" Type="http://schemas.openxmlformats.org/officeDocument/2006/relationships/hyperlink" Target="http://www.sendmail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charset="-120"/>
              </a:rPr>
              <a:t>E-Mail System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lctseng</a:t>
            </a:r>
            <a:endParaRPr lang="zh-TW" altLang="zh-TW" dirty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charset="-120"/>
              </a:rPr>
              <a:t>Mail System</a:t>
            </a:r>
            <a:br>
              <a:rPr lang="en-US" altLang="zh-TW" sz="3000" dirty="0">
                <a:ea typeface="新細明體" charset="-120"/>
              </a:rPr>
            </a:br>
            <a:r>
              <a:rPr lang="en-US" altLang="zh-TW" sz="3000" dirty="0">
                <a:ea typeface="新細明體" charset="-120"/>
              </a:rPr>
              <a:t>	</a:t>
            </a:r>
            <a:r>
              <a:rPr lang="en-US" altLang="zh-TW" sz="3000" dirty="0">
                <a:latin typeface="Verdana"/>
                <a:ea typeface="新細明體" charset="-120"/>
              </a:rPr>
              <a:t>–</a:t>
            </a:r>
            <a:r>
              <a:rPr lang="en-US" altLang="zh-TW" sz="3000" dirty="0">
                <a:ea typeface="新細明體" charset="-120"/>
              </a:rPr>
              <a:t> The Transport Agent (3)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Protocol: SMTP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762000" y="1828800"/>
            <a:ext cx="3789363" cy="332422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cmpd="dbl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lang="en-US" altLang="zh-TW" sz="1400" b="1" dirty="0">
                <a:solidFill>
                  <a:schemeClr val="bg1"/>
                </a:solidFill>
                <a:latin typeface="Times New Roman" pitchFamily="18" charset="0"/>
              </a:rPr>
              <a:t>$ </a:t>
            </a:r>
            <a:r>
              <a:rPr lang="en-US" altLang="zh-TW" sz="1400" b="1" dirty="0">
                <a:solidFill>
                  <a:srgbClr val="FFCC00"/>
                </a:solidFill>
                <a:latin typeface="Times New Roman" pitchFamily="18" charset="0"/>
              </a:rPr>
              <a:t>telnet </a:t>
            </a:r>
            <a:r>
              <a:rPr lang="en-US" altLang="zh-TW" sz="1400" b="1" dirty="0" err="1">
                <a:solidFill>
                  <a:srgbClr val="FFCC00"/>
                </a:solidFill>
                <a:latin typeface="Times New Roman" pitchFamily="18" charset="0"/>
              </a:rPr>
              <a:t>csmailgate</a:t>
            </a:r>
            <a:r>
              <a:rPr lang="en-US" altLang="zh-TW" sz="1400" b="1" dirty="0">
                <a:solidFill>
                  <a:srgbClr val="FFCC00"/>
                </a:solidFill>
                <a:latin typeface="Times New Roman" pitchFamily="18" charset="0"/>
              </a:rPr>
              <a:t> 25</a:t>
            </a:r>
          </a:p>
          <a:p>
            <a:pPr>
              <a:defRPr/>
            </a:pPr>
            <a:r>
              <a:rPr lang="en-US" altLang="zh-TW" sz="1400" b="1" dirty="0">
                <a:solidFill>
                  <a:schemeClr val="bg1"/>
                </a:solidFill>
                <a:latin typeface="Times New Roman" pitchFamily="18" charset="0"/>
              </a:rPr>
              <a:t>Trying 140.113.235.103...</a:t>
            </a:r>
          </a:p>
          <a:p>
            <a:pPr>
              <a:defRPr/>
            </a:pPr>
            <a:r>
              <a:rPr lang="en-US" altLang="zh-TW" sz="1400" b="1" dirty="0">
                <a:solidFill>
                  <a:schemeClr val="bg1"/>
                </a:solidFill>
                <a:latin typeface="Times New Roman" pitchFamily="18" charset="0"/>
              </a:rPr>
              <a:t>Connected to </a:t>
            </a:r>
            <a:r>
              <a:rPr lang="en-US" altLang="zh-TW" sz="1400" b="1" dirty="0" err="1">
                <a:solidFill>
                  <a:schemeClr val="bg1"/>
                </a:solidFill>
                <a:latin typeface="Times New Roman" pitchFamily="18" charset="0"/>
              </a:rPr>
              <a:t>csmailgate</a:t>
            </a:r>
            <a:r>
              <a:rPr lang="en-US" altLang="zh-TW" sz="1400" b="1" dirty="0">
                <a:solidFill>
                  <a:schemeClr val="bg1"/>
                </a:solidFill>
                <a:latin typeface="Times New Roman" pitchFamily="18" charset="0"/>
              </a:rPr>
              <a:t>.</a:t>
            </a:r>
          </a:p>
          <a:p>
            <a:pPr>
              <a:defRPr/>
            </a:pPr>
            <a:r>
              <a:rPr lang="en-US" altLang="zh-TW" sz="1400" b="1" dirty="0">
                <a:solidFill>
                  <a:schemeClr val="bg1"/>
                </a:solidFill>
                <a:latin typeface="Times New Roman" pitchFamily="18" charset="0"/>
              </a:rPr>
              <a:t>Escape character is '^]'.</a:t>
            </a:r>
          </a:p>
          <a:p>
            <a:pPr>
              <a:defRPr/>
            </a:pPr>
            <a:r>
              <a:rPr lang="en-US" altLang="zh-TW" sz="1400" b="1" dirty="0">
                <a:solidFill>
                  <a:schemeClr val="bg1"/>
                </a:solidFill>
                <a:latin typeface="Times New Roman" pitchFamily="18" charset="0"/>
              </a:rPr>
              <a:t>220 csmailgate.cs.nctu.edu.tw ESMTP Postfix</a:t>
            </a:r>
          </a:p>
          <a:p>
            <a:pPr>
              <a:defRPr/>
            </a:pPr>
            <a:r>
              <a:rPr lang="en-US" altLang="zh-TW" sz="14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ehlo</a:t>
            </a:r>
            <a:r>
              <a:rPr lang="en-US" altLang="zh-TW" sz="1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 bsd5.cs.nctu.edu.tw</a:t>
            </a:r>
          </a:p>
          <a:p>
            <a:pPr>
              <a:defRPr/>
            </a:pPr>
            <a:r>
              <a:rPr lang="en-US" altLang="zh-TW" sz="1400" b="1" dirty="0">
                <a:solidFill>
                  <a:schemeClr val="bg1"/>
                </a:solidFill>
                <a:latin typeface="Times New Roman" pitchFamily="18" charset="0"/>
              </a:rPr>
              <a:t>250-csmailgate.cs.nctu.edu.tw</a:t>
            </a:r>
          </a:p>
          <a:p>
            <a:pPr>
              <a:defRPr/>
            </a:pPr>
            <a:r>
              <a:rPr lang="en-US" altLang="zh-TW" sz="1400" b="1" dirty="0">
                <a:solidFill>
                  <a:schemeClr val="bg1"/>
                </a:solidFill>
                <a:latin typeface="Times New Roman" pitchFamily="18" charset="0"/>
              </a:rPr>
              <a:t>250-PIPELINING</a:t>
            </a:r>
          </a:p>
          <a:p>
            <a:pPr>
              <a:defRPr/>
            </a:pPr>
            <a:r>
              <a:rPr lang="en-US" altLang="zh-TW" sz="1400" b="1" dirty="0">
                <a:solidFill>
                  <a:schemeClr val="bg1"/>
                </a:solidFill>
                <a:latin typeface="Times New Roman" pitchFamily="18" charset="0"/>
              </a:rPr>
              <a:t>250-SIZE 204800000</a:t>
            </a:r>
          </a:p>
          <a:p>
            <a:pPr>
              <a:defRPr/>
            </a:pPr>
            <a:r>
              <a:rPr lang="en-US" altLang="zh-TW" sz="1400" b="1" dirty="0">
                <a:solidFill>
                  <a:schemeClr val="bg1"/>
                </a:solidFill>
                <a:latin typeface="Times New Roman" pitchFamily="18" charset="0"/>
              </a:rPr>
              <a:t>250-VRFY</a:t>
            </a:r>
          </a:p>
          <a:p>
            <a:pPr>
              <a:defRPr/>
            </a:pPr>
            <a:r>
              <a:rPr lang="en-US" altLang="zh-TW" sz="1400" b="1" dirty="0">
                <a:solidFill>
                  <a:schemeClr val="bg1"/>
                </a:solidFill>
                <a:latin typeface="Times New Roman" pitchFamily="18" charset="0"/>
              </a:rPr>
              <a:t>250-ETRN</a:t>
            </a:r>
          </a:p>
          <a:p>
            <a:pPr>
              <a:defRPr/>
            </a:pPr>
            <a:r>
              <a:rPr lang="en-US" altLang="zh-TW" sz="1400" b="1" dirty="0">
                <a:solidFill>
                  <a:schemeClr val="bg1"/>
                </a:solidFill>
                <a:latin typeface="Times New Roman" pitchFamily="18" charset="0"/>
              </a:rPr>
              <a:t>250-ENHANCEDSTATUSCODES</a:t>
            </a:r>
          </a:p>
          <a:p>
            <a:pPr>
              <a:defRPr/>
            </a:pPr>
            <a:r>
              <a:rPr lang="en-US" altLang="zh-TW" sz="1400" b="1" dirty="0">
                <a:solidFill>
                  <a:schemeClr val="bg1"/>
                </a:solidFill>
                <a:latin typeface="Times New Roman" pitchFamily="18" charset="0"/>
              </a:rPr>
              <a:t>250-8BITMIME</a:t>
            </a:r>
          </a:p>
          <a:p>
            <a:pPr>
              <a:defRPr/>
            </a:pPr>
            <a:r>
              <a:rPr lang="en-US" altLang="zh-TW" sz="1400" b="1" dirty="0">
                <a:solidFill>
                  <a:schemeClr val="bg1"/>
                </a:solidFill>
                <a:latin typeface="Times New Roman" pitchFamily="18" charset="0"/>
              </a:rPr>
              <a:t>250 DSN</a:t>
            </a:r>
          </a:p>
          <a:p>
            <a:pPr>
              <a:defRPr/>
            </a:pPr>
            <a:endParaRPr lang="en-US" altLang="zh-TW" sz="1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181600" y="1828800"/>
            <a:ext cx="3789363" cy="332422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cmpd="dbl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lang="en-US" altLang="zh-TW" sz="14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</a:rPr>
              <a:t>mail from: &lt;liuyh@cs.nctu.edu.tw&gt;</a:t>
            </a:r>
          </a:p>
          <a:p>
            <a:pPr>
              <a:defRPr/>
            </a:pPr>
            <a:r>
              <a:rPr lang="en-US" altLang="zh-TW" sz="1400" b="1" dirty="0">
                <a:solidFill>
                  <a:schemeClr val="bg1"/>
                </a:solidFill>
                <a:latin typeface="Times New Roman" pitchFamily="18" charset="0"/>
              </a:rPr>
              <a:t>250 2.1.0 Ok</a:t>
            </a:r>
          </a:p>
          <a:p>
            <a:pPr>
              <a:defRPr/>
            </a:pPr>
            <a:r>
              <a:rPr lang="en-US" altLang="zh-TW" sz="1400" b="1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</a:rPr>
              <a:t>rcpt</a:t>
            </a:r>
            <a:r>
              <a:rPr lang="en-US" altLang="zh-TW" sz="14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</a:rPr>
              <a:t> to: &lt;liuyh@cs.nctu.edu.tw&gt;</a:t>
            </a:r>
          </a:p>
          <a:p>
            <a:pPr>
              <a:defRPr/>
            </a:pPr>
            <a:r>
              <a:rPr lang="en-US" altLang="zh-TW" sz="1400" b="1" dirty="0">
                <a:solidFill>
                  <a:schemeClr val="bg1"/>
                </a:solidFill>
                <a:latin typeface="Times New Roman" pitchFamily="18" charset="0"/>
              </a:rPr>
              <a:t>250 2.1.5 Ok</a:t>
            </a:r>
          </a:p>
          <a:p>
            <a:pPr>
              <a:defRPr/>
            </a:pPr>
            <a:r>
              <a:rPr lang="en-US" altLang="zh-TW" sz="1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data</a:t>
            </a:r>
          </a:p>
          <a:p>
            <a:pPr>
              <a:defRPr/>
            </a:pPr>
            <a:r>
              <a:rPr lang="en-US" altLang="zh-TW" sz="1400" b="1" dirty="0">
                <a:solidFill>
                  <a:schemeClr val="bg1"/>
                </a:solidFill>
                <a:latin typeface="Times New Roman" pitchFamily="18" charset="0"/>
              </a:rPr>
              <a:t>354 End data with &lt;CR&gt;&lt;LF&gt;.&lt;CR&gt;&lt;LF&gt;</a:t>
            </a:r>
          </a:p>
          <a:p>
            <a:pPr>
              <a:defRPr/>
            </a:pPr>
            <a:r>
              <a:rPr lang="en-US" altLang="zh-TW" sz="1400" b="1" dirty="0">
                <a:solidFill>
                  <a:srgbClr val="9BF58F"/>
                </a:solidFill>
                <a:latin typeface="Times New Roman" pitchFamily="18" charset="0"/>
              </a:rPr>
              <a:t>From: </a:t>
            </a:r>
            <a:r>
              <a:rPr lang="en-US" altLang="zh-TW" sz="1400" b="1" dirty="0" err="1">
                <a:solidFill>
                  <a:srgbClr val="9BF58F"/>
                </a:solidFill>
                <a:latin typeface="Times New Roman" pitchFamily="18" charset="0"/>
              </a:rPr>
              <a:t>haha</a:t>
            </a:r>
            <a:r>
              <a:rPr lang="en-US" altLang="zh-TW" sz="1400" b="1" dirty="0">
                <a:solidFill>
                  <a:srgbClr val="9BF58F"/>
                </a:solidFill>
                <a:latin typeface="Times New Roman" pitchFamily="18" charset="0"/>
              </a:rPr>
              <a:t> &lt;devnull@cs.nctu.edu.tw&gt;</a:t>
            </a:r>
          </a:p>
          <a:p>
            <a:pPr>
              <a:defRPr/>
            </a:pPr>
            <a:r>
              <a:rPr lang="en-US" altLang="zh-TW" sz="1400" b="1" dirty="0">
                <a:solidFill>
                  <a:srgbClr val="9BF58F"/>
                </a:solidFill>
                <a:latin typeface="Times New Roman" pitchFamily="18" charset="0"/>
              </a:rPr>
              <a:t>To: admin@hinet.net</a:t>
            </a:r>
          </a:p>
          <a:p>
            <a:pPr>
              <a:defRPr/>
            </a:pPr>
            <a:endParaRPr lang="en-US" altLang="zh-TW" sz="1400" b="1" dirty="0">
              <a:solidFill>
                <a:srgbClr val="9BF58F"/>
              </a:solidFill>
              <a:latin typeface="Times New Roman" pitchFamily="18" charset="0"/>
            </a:endParaRPr>
          </a:p>
          <a:p>
            <a:pPr>
              <a:defRPr/>
            </a:pPr>
            <a:r>
              <a:rPr lang="en-US" altLang="zh-TW" sz="1400" b="1" dirty="0" err="1">
                <a:solidFill>
                  <a:srgbClr val="9BF58F"/>
                </a:solidFill>
                <a:latin typeface="Times New Roman" pitchFamily="18" charset="0"/>
              </a:rPr>
              <a:t>hehe</a:t>
            </a:r>
            <a:r>
              <a:rPr lang="en-US" altLang="zh-TW" sz="1400" b="1" dirty="0">
                <a:solidFill>
                  <a:srgbClr val="9BF58F"/>
                </a:solidFill>
                <a:latin typeface="Times New Roman" pitchFamily="18" charset="0"/>
              </a:rPr>
              <a:t>... I spammed you!</a:t>
            </a:r>
          </a:p>
          <a:p>
            <a:pPr>
              <a:defRPr/>
            </a:pPr>
            <a:r>
              <a:rPr lang="en-US" altLang="zh-TW" sz="1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.</a:t>
            </a:r>
          </a:p>
          <a:p>
            <a:pPr>
              <a:defRPr/>
            </a:pPr>
            <a:r>
              <a:rPr lang="en-US" altLang="zh-TW" sz="1400" b="1" dirty="0">
                <a:solidFill>
                  <a:schemeClr val="bg1"/>
                </a:solidFill>
                <a:latin typeface="Times New Roman" pitchFamily="18" charset="0"/>
              </a:rPr>
              <a:t>250 2.0.0 Ok: queued as 81BD4FB4</a:t>
            </a:r>
          </a:p>
          <a:p>
            <a:pPr>
              <a:defRPr/>
            </a:pPr>
            <a:r>
              <a:rPr lang="en-US" altLang="zh-TW" sz="1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quit</a:t>
            </a:r>
          </a:p>
          <a:p>
            <a:pPr>
              <a:defRPr/>
            </a:pPr>
            <a:r>
              <a:rPr lang="en-US" altLang="zh-TW" sz="1400" b="1" dirty="0">
                <a:solidFill>
                  <a:schemeClr val="bg1"/>
                </a:solidFill>
                <a:latin typeface="Times New Roman" pitchFamily="18" charset="0"/>
              </a:rPr>
              <a:t>221 2.0.0 Bye</a:t>
            </a:r>
          </a:p>
          <a:p>
            <a:pPr>
              <a:defRPr/>
            </a:pPr>
            <a:r>
              <a:rPr lang="en-US" altLang="zh-TW" sz="1400" b="1" dirty="0">
                <a:solidFill>
                  <a:schemeClr val="bg1"/>
                </a:solidFill>
                <a:latin typeface="Times New Roman" pitchFamily="18" charset="0"/>
              </a:rPr>
              <a:t>Connection closed by foreign host.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828800" y="5321300"/>
            <a:ext cx="5638800" cy="13843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cmpd="dbl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lang="en-US" altLang="zh-TW" sz="1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From: </a:t>
            </a:r>
            <a:r>
              <a:rPr lang="en-US" altLang="zh-TW" sz="14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haha</a:t>
            </a:r>
            <a:r>
              <a:rPr lang="en-US" altLang="zh-TW" sz="1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 &lt;devnull@cs.nctu.edu.tw&gt;</a:t>
            </a:r>
          </a:p>
          <a:p>
            <a:pPr>
              <a:defRPr/>
            </a:pPr>
            <a:r>
              <a:rPr lang="en-US" altLang="zh-TW" sz="1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To: admin@hinet.net</a:t>
            </a:r>
          </a:p>
          <a:p>
            <a:pPr>
              <a:defRPr/>
            </a:pPr>
            <a:r>
              <a:rPr lang="en-US" altLang="zh-TW" sz="1400" b="1" dirty="0">
                <a:solidFill>
                  <a:srgbClr val="FFFF00"/>
                </a:solidFill>
                <a:latin typeface="Times New Roman" pitchFamily="18" charset="0"/>
              </a:rPr>
              <a:t>Message-Id: &lt;20120501070002.81BD4FB4@csmailgate.cs.nctu.edu.tw&gt;</a:t>
            </a:r>
          </a:p>
          <a:p>
            <a:pPr>
              <a:defRPr/>
            </a:pPr>
            <a:r>
              <a:rPr lang="en-US" altLang="zh-TW" sz="1400" b="1" dirty="0">
                <a:solidFill>
                  <a:srgbClr val="FFFF00"/>
                </a:solidFill>
                <a:latin typeface="Times New Roman" pitchFamily="18" charset="0"/>
              </a:rPr>
              <a:t>Date: Tue,  1 May 2012 14:59:53 +0800 (CST)</a:t>
            </a:r>
          </a:p>
          <a:p>
            <a:pPr>
              <a:defRPr/>
            </a:pPr>
            <a:endParaRPr lang="en-US" altLang="zh-TW" sz="1400" b="1" dirty="0">
              <a:solidFill>
                <a:srgbClr val="FFFF00"/>
              </a:solidFill>
              <a:latin typeface="Times New Roman" pitchFamily="18" charset="0"/>
            </a:endParaRPr>
          </a:p>
          <a:p>
            <a:pPr>
              <a:defRPr/>
            </a:pPr>
            <a:r>
              <a:rPr lang="en-US" altLang="zh-TW" sz="1400" b="1" dirty="0" err="1">
                <a:solidFill>
                  <a:schemeClr val="bg1"/>
                </a:solidFill>
                <a:latin typeface="Times New Roman" pitchFamily="18" charset="0"/>
              </a:rPr>
              <a:t>hehe</a:t>
            </a:r>
            <a:r>
              <a:rPr lang="en-US" altLang="zh-TW" sz="1400" b="1" dirty="0">
                <a:solidFill>
                  <a:schemeClr val="bg1"/>
                </a:solidFill>
                <a:latin typeface="Times New Roman" pitchFamily="18" charset="0"/>
              </a:rPr>
              <a:t>... I spammed you!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charset="-120"/>
              </a:rPr>
              <a:t>Mail System</a:t>
            </a:r>
            <a:br>
              <a:rPr lang="en-US" altLang="zh-TW" sz="3000">
                <a:ea typeface="新細明體" charset="-120"/>
              </a:rPr>
            </a:br>
            <a:r>
              <a:rPr lang="en-US" altLang="zh-TW" sz="3000">
                <a:ea typeface="新細明體" charset="-120"/>
              </a:rPr>
              <a:t>	</a:t>
            </a:r>
            <a:r>
              <a:rPr lang="en-US" altLang="zh-TW" sz="3000">
                <a:latin typeface="Verdana"/>
                <a:ea typeface="新細明體" charset="-120"/>
              </a:rPr>
              <a:t>–</a:t>
            </a:r>
            <a:r>
              <a:rPr lang="en-US" altLang="zh-TW" sz="3000">
                <a:ea typeface="新細明體" charset="-120"/>
              </a:rPr>
              <a:t> The Delivery Agent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391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Place mails in users</a:t>
            </a:r>
            <a:r>
              <a:rPr lang="en-US" altLang="zh-TW">
                <a:latin typeface="Verdana" panose="020B0604030504040204" pitchFamily="34" charset="0"/>
                <a:ea typeface="新細明體" panose="02020500000000000000" pitchFamily="18" charset="-120"/>
              </a:rPr>
              <a:t>’</a:t>
            </a:r>
            <a:r>
              <a:rPr lang="en-US" altLang="zh-TW">
                <a:ea typeface="新細明體" panose="02020500000000000000" pitchFamily="18" charset="-120"/>
              </a:rPr>
              <a:t> mailboxes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Accept mail from MTA and deliver the mail to the local recipients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Type of recipients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User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Program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procmail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bogofilter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procmail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Do something between mail coming in and stored in mail box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  <a:hlinkClick r:id="rId2"/>
              </a:rPr>
              <a:t>https://help.cs.nctu.edu.tw/help/index.php/</a:t>
            </a:r>
            <a:r>
              <a:rPr lang="zh-TW" altLang="en-US">
                <a:ea typeface="新細明體" panose="02020500000000000000" pitchFamily="18" charset="-120"/>
                <a:hlinkClick r:id="rId2"/>
              </a:rPr>
              <a:t>設定</a:t>
            </a:r>
            <a:r>
              <a:rPr lang="en-US" altLang="zh-TW">
                <a:ea typeface="新細明體" panose="02020500000000000000" pitchFamily="18" charset="-120"/>
                <a:hlinkClick r:id="rId2"/>
              </a:rPr>
              <a:t>_-_</a:t>
            </a:r>
            <a:r>
              <a:rPr lang="zh-TW" altLang="en-US">
                <a:ea typeface="新細明體" panose="02020500000000000000" pitchFamily="18" charset="-120"/>
                <a:hlinkClick r:id="rId2"/>
              </a:rPr>
              <a:t>郵件過濾設定</a:t>
            </a:r>
            <a:endParaRPr lang="zh-TW" altLang="en-US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charset="-120"/>
              </a:rPr>
              <a:t>Mail System</a:t>
            </a:r>
            <a:br>
              <a:rPr lang="en-US" altLang="zh-TW" sz="3000">
                <a:ea typeface="新細明體" charset="-120"/>
              </a:rPr>
            </a:br>
            <a:r>
              <a:rPr lang="en-US" altLang="zh-TW" sz="3000">
                <a:ea typeface="新細明體" charset="-120"/>
              </a:rPr>
              <a:t>	</a:t>
            </a:r>
            <a:r>
              <a:rPr lang="en-US" altLang="zh-TW" sz="3000">
                <a:latin typeface="Verdana"/>
                <a:ea typeface="新細明體" charset="-120"/>
              </a:rPr>
              <a:t>–</a:t>
            </a:r>
            <a:r>
              <a:rPr lang="en-US" altLang="zh-TW" sz="3000">
                <a:ea typeface="新細明體" charset="-120"/>
              </a:rPr>
              <a:t> The Access Agent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Help user download mail from server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Protocols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IMAP (Internet Message Access Protocol)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POP3 (Post Office Protocol – Version 3)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charset="-120"/>
              </a:rPr>
              <a:t>Mail Addressing – Domain (1)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Two kinds of email addresses: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Route based address (obsolete)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Message will travel through several intermediate hosts to the destination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Format: host!path!user</a:t>
            </a:r>
          </a:p>
          <a:p>
            <a:pPr lvl="3" eaLnBrk="1" hangingPunct="1"/>
            <a:r>
              <a:rPr lang="en-US" altLang="zh-TW">
                <a:ea typeface="新細明體" panose="02020500000000000000" pitchFamily="18" charset="-120"/>
              </a:rPr>
              <a:t>Ex: castle!sun!sierra!hplabs!ucbvax!winsor</a:t>
            </a:r>
          </a:p>
          <a:p>
            <a:pPr lvl="3" eaLnBrk="1" hangingPunct="1"/>
            <a:r>
              <a:rPr lang="en-US" altLang="zh-TW">
                <a:ea typeface="新細明體" panose="02020500000000000000" pitchFamily="18" charset="-120"/>
              </a:rPr>
              <a:t>This mail is sent from </a:t>
            </a:r>
            <a:r>
              <a:rPr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>
                <a:ea typeface="新細明體" panose="02020500000000000000" pitchFamily="18" charset="-120"/>
              </a:rPr>
              <a:t>castle</a:t>
            </a:r>
            <a:r>
              <a:rPr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>
                <a:ea typeface="新細明體" panose="02020500000000000000" pitchFamily="18" charset="-120"/>
              </a:rPr>
              <a:t> host to the user </a:t>
            </a:r>
            <a:r>
              <a:rPr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>
                <a:ea typeface="新細明體" panose="02020500000000000000" pitchFamily="18" charset="-120"/>
              </a:rPr>
              <a:t>winsor</a:t>
            </a:r>
            <a:r>
              <a:rPr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>
                <a:ea typeface="新細明體" panose="02020500000000000000" pitchFamily="18" charset="-120"/>
              </a:rPr>
              <a:t> at </a:t>
            </a:r>
            <a:r>
              <a:rPr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>
                <a:ea typeface="新細明體" panose="02020500000000000000" pitchFamily="18" charset="-120"/>
              </a:rPr>
              <a:t>ucbvax</a:t>
            </a:r>
            <a:r>
              <a:rPr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>
                <a:ea typeface="新細明體" panose="02020500000000000000" pitchFamily="18" charset="-120"/>
              </a:rPr>
              <a:t> host</a:t>
            </a:r>
          </a:p>
          <a:p>
            <a:pPr lvl="1" eaLnBrk="1" hangingPunct="1"/>
            <a:endParaRPr lang="en-US" altLang="zh-TW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Location independent address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Simply identify the final destination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Format: </a:t>
            </a:r>
            <a:r>
              <a:rPr lang="en-US" altLang="zh-TW">
                <a:ea typeface="新細明體" panose="02020500000000000000" pitchFamily="18" charset="-120"/>
                <a:hlinkClick r:id="rId2"/>
              </a:rPr>
              <a:t>user@host.domain</a:t>
            </a:r>
            <a:endParaRPr lang="en-US" altLang="zh-TW">
              <a:ea typeface="新細明體" panose="02020500000000000000" pitchFamily="18" charset="-120"/>
            </a:endParaRPr>
          </a:p>
          <a:p>
            <a:pPr lvl="3" eaLnBrk="1" hangingPunct="1"/>
            <a:r>
              <a:rPr lang="en-US" altLang="zh-TW">
                <a:ea typeface="新細明體" panose="02020500000000000000" pitchFamily="18" charset="-120"/>
              </a:rPr>
              <a:t>Ex: </a:t>
            </a:r>
            <a:r>
              <a:rPr lang="en-US" altLang="zh-TW">
                <a:ea typeface="新細明體" panose="02020500000000000000" pitchFamily="18" charset="-120"/>
                <a:hlinkClick r:id="rId3"/>
              </a:rPr>
              <a:t>liuyh@nasa.cs.nctu.edu.tw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charset="-120"/>
              </a:rPr>
              <a:t>Mail Addressing – Domain (2)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Where to send the mail?</a:t>
            </a:r>
          </a:p>
          <a:p>
            <a:pPr lvl="1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When you want to send a mail to liuyh@cs.nctu.edu.tw, the MTA will:</a:t>
            </a:r>
          </a:p>
          <a:p>
            <a:pPr lvl="2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First, lookup up the mail exchanger of </a:t>
            </a:r>
            <a:r>
              <a:rPr lang="en-US" altLang="zh-TW" dirty="0">
                <a:latin typeface="Verdana" pitchFamily="34" charset="0"/>
                <a:ea typeface="新細明體" pitchFamily="18" charset="-120"/>
              </a:rPr>
              <a:t>“</a:t>
            </a:r>
            <a:r>
              <a:rPr lang="en-US" altLang="zh-TW" dirty="0">
                <a:ea typeface="新細明體" pitchFamily="18" charset="-120"/>
              </a:rPr>
              <a:t>cs.nctu.edu.tw</a:t>
            </a:r>
            <a:r>
              <a:rPr lang="en-US" altLang="zh-TW" dirty="0">
                <a:latin typeface="Verdana" pitchFamily="34" charset="0"/>
                <a:ea typeface="新細明體" pitchFamily="18" charset="-120"/>
              </a:rPr>
              <a:t>”</a:t>
            </a:r>
            <a:endParaRPr lang="en-US" altLang="zh-TW" dirty="0">
              <a:ea typeface="新細明體" pitchFamily="18" charset="-120"/>
            </a:endParaRPr>
          </a:p>
          <a:p>
            <a:pPr lvl="3" eaLnBrk="1" hangingPunct="1">
              <a:buFontTx/>
              <a:buNone/>
              <a:defRPr/>
            </a:pPr>
            <a:endParaRPr lang="en-US" altLang="zh-TW" dirty="0">
              <a:ea typeface="新細明體" pitchFamily="18" charset="-120"/>
            </a:endParaRPr>
          </a:p>
          <a:p>
            <a:pPr lvl="3" eaLnBrk="1" hangingPunct="1">
              <a:buFontTx/>
              <a:buNone/>
              <a:defRPr/>
            </a:pPr>
            <a:endParaRPr lang="en-US" altLang="zh-TW" dirty="0">
              <a:ea typeface="新細明體" pitchFamily="18" charset="-120"/>
            </a:endParaRPr>
          </a:p>
          <a:p>
            <a:pPr lvl="3" eaLnBrk="1" hangingPunct="1">
              <a:buFontTx/>
              <a:buNone/>
              <a:defRPr/>
            </a:pPr>
            <a:endParaRPr lang="en-US" altLang="zh-TW" dirty="0">
              <a:ea typeface="新細明體" pitchFamily="18" charset="-120"/>
            </a:endParaRPr>
          </a:p>
          <a:p>
            <a:pPr lvl="3" eaLnBrk="1" hangingPunct="1">
              <a:buFontTx/>
              <a:buNone/>
              <a:defRPr/>
            </a:pPr>
            <a:endParaRPr lang="en-US" altLang="zh-TW" dirty="0">
              <a:ea typeface="新細明體" pitchFamily="18" charset="-120"/>
            </a:endParaRPr>
          </a:p>
          <a:p>
            <a:pPr lvl="3" eaLnBrk="1" hangingPunct="1">
              <a:buFontTx/>
              <a:buNone/>
              <a:defRPr/>
            </a:pPr>
            <a:endParaRPr lang="en-US" altLang="zh-TW" dirty="0">
              <a:ea typeface="新細明體" pitchFamily="18" charset="-120"/>
            </a:endParaRPr>
          </a:p>
          <a:p>
            <a:pPr lvl="3" eaLnBrk="1" hangingPunct="1">
              <a:defRPr/>
            </a:pPr>
            <a:endParaRPr lang="en-US" altLang="zh-TW" dirty="0">
              <a:ea typeface="新細明體" pitchFamily="18" charset="-120"/>
            </a:endParaRPr>
          </a:p>
          <a:p>
            <a:pPr lvl="3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If there is any servers, try until success from the </a:t>
            </a:r>
            <a:r>
              <a:rPr lang="en-US" altLang="zh-TW" dirty="0">
                <a:solidFill>
                  <a:schemeClr val="accent1">
                    <a:lumMod val="75000"/>
                  </a:schemeClr>
                </a:solidFill>
                <a:ea typeface="新細明體" pitchFamily="18" charset="-120"/>
              </a:rPr>
              <a:t>higher preference </a:t>
            </a:r>
            <a:r>
              <a:rPr lang="en-US" altLang="zh-TW" dirty="0">
                <a:ea typeface="新細明體" pitchFamily="18" charset="-120"/>
              </a:rPr>
              <a:t>one to the lower</a:t>
            </a:r>
          </a:p>
          <a:p>
            <a:pPr lvl="3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If no MX records, mail it directly to the host (A record)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716088" y="3111500"/>
            <a:ext cx="6894512" cy="13843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cmpd="dbl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$ dig mx cs.nctu.edu.tw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1400" b="1">
              <a:solidFill>
                <a:schemeClr val="bg1"/>
              </a:solidFill>
              <a:latin typeface="Verdana" panose="020B0604030504040204" pitchFamily="34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rgbClr val="FFCC00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;; ANSWER SECTION: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rgbClr val="FFCC00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cs.nctu.edu.tw.         3600    IN      MX      5 csmx2.cs.nctu.edu.tw.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cs.nctu.edu.tw.         3600    IN      MX      10 csmx3.cs.nctu.edu.tw.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rgbClr val="FFCC00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cs.nctu.edu.tw.         3600    IN      MX      5 csmx1.cs.nctu.edu.tw.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charset="-120"/>
              </a:rPr>
              <a:t>Mail Addressing – Domain (3)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Why using </a:t>
            </a:r>
            <a:r>
              <a:rPr lang="en-US" altLang="zh-TW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>
                <a:ea typeface="新細明體" panose="02020500000000000000" pitchFamily="18" charset="-120"/>
              </a:rPr>
              <a:t>Mail eXchanger</a:t>
            </a:r>
            <a:r>
              <a:rPr lang="en-US" altLang="zh-TW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>
                <a:ea typeface="新細明體" panose="02020500000000000000" pitchFamily="18" charset="-120"/>
              </a:rPr>
              <a:t>?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We can centralize all the mail tasks to group of servers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Multiple mail exchangers make it more robust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charset="-120"/>
              </a:rPr>
              <a:t>Mail Addressing – Alias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105400"/>
          </a:xfrm>
        </p:spPr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Alias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Map a username to something else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  <a:sym typeface="Wingdings" panose="05000000000000000000" pitchFamily="2" charset="2"/>
              </a:rPr>
              <a:t>Be careful of </a:t>
            </a:r>
            <a:r>
              <a:rPr lang="en-US" altLang="zh-TW">
                <a:solidFill>
                  <a:srgbClr val="FF0000"/>
                </a:solidFill>
                <a:ea typeface="新細明體" panose="02020500000000000000" pitchFamily="18" charset="-120"/>
                <a:sym typeface="Wingdings" panose="05000000000000000000" pitchFamily="2" charset="2"/>
              </a:rPr>
              <a:t>mail looping</a:t>
            </a:r>
            <a:endParaRPr lang="en-US" altLang="zh-TW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Several mechanisms to define aliases: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Traditional method: in files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Traditional method with NIS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LDAP (Light-weight Directory Access Protocol)</a:t>
            </a:r>
          </a:p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When the mail server wants to resolve name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File-based method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look up files to resolve by itself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LDAP-based method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call LDAP server to resolve the name and return the results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charset="-120"/>
              </a:rPr>
              <a:t>Mail Alias</a:t>
            </a:r>
            <a:br>
              <a:rPr lang="en-US" altLang="zh-TW" sz="3000">
                <a:ea typeface="新細明體" charset="-120"/>
              </a:rPr>
            </a:br>
            <a:r>
              <a:rPr lang="en-US" altLang="zh-TW" sz="3000">
                <a:ea typeface="新細明體" charset="-120"/>
              </a:rPr>
              <a:t>	</a:t>
            </a:r>
            <a:r>
              <a:rPr lang="en-US" altLang="zh-TW" sz="3000">
                <a:latin typeface="Verdana"/>
                <a:ea typeface="新細明體" charset="-120"/>
              </a:rPr>
              <a:t>–</a:t>
            </a:r>
            <a:r>
              <a:rPr lang="en-US" altLang="zh-TW" sz="3000">
                <a:ea typeface="新細明體" charset="-120"/>
              </a:rPr>
              <a:t> Traditional aliasing mechanism (1)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Aliases can be defined in three places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In MUA</a:t>
            </a:r>
            <a:r>
              <a:rPr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>
                <a:ea typeface="新細明體" panose="02020500000000000000" pitchFamily="18" charset="-120"/>
              </a:rPr>
              <a:t>s configuraiton file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Read by MUA and expand the alias before injecting the message into the mail system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In the system-wide /etc/mail/aliases file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Read by DA 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The path to the system-wide alias file can be specified in mail server’s configuration file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In user</a:t>
            </a:r>
            <a:r>
              <a:rPr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>
                <a:ea typeface="新細明體" panose="02020500000000000000" pitchFamily="18" charset="-120"/>
              </a:rPr>
              <a:t>s forwarding file, ~/.forward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Read by DA after system-wide alias file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forward(5)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charset="-120"/>
              </a:rPr>
              <a:t>Mail Alias</a:t>
            </a:r>
            <a:br>
              <a:rPr lang="en-US" altLang="zh-TW" sz="3000">
                <a:ea typeface="新細明體" charset="-120"/>
              </a:rPr>
            </a:br>
            <a:r>
              <a:rPr lang="en-US" altLang="zh-TW" sz="3000">
                <a:ea typeface="新細明體" charset="-120"/>
              </a:rPr>
              <a:t>	</a:t>
            </a:r>
            <a:r>
              <a:rPr lang="en-US" altLang="zh-TW" sz="3000">
                <a:latin typeface="Verdana"/>
                <a:ea typeface="新細明體" charset="-120"/>
              </a:rPr>
              <a:t>–</a:t>
            </a:r>
            <a:r>
              <a:rPr lang="en-US" altLang="zh-TW" sz="3000">
                <a:ea typeface="新細明體" charset="-120"/>
              </a:rPr>
              <a:t> Traditional aliasing mechanism (2)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The format of an entry in aliases file</a:t>
            </a:r>
          </a:p>
          <a:p>
            <a:pPr marL="838200" lvl="1" indent="-381000" eaLnBrk="1" hangingPunct="1">
              <a:buFontTx/>
              <a:buAutoNum type="arabicPeriod"/>
              <a:defRPr/>
            </a:pPr>
            <a:r>
              <a:rPr lang="en-US" altLang="zh-TW" dirty="0">
                <a:ea typeface="新細明體" pitchFamily="18" charset="-120"/>
              </a:rPr>
              <a:t>Local-name: recipient1,recipient2,</a:t>
            </a:r>
            <a:r>
              <a:rPr lang="en-US" altLang="zh-TW" dirty="0">
                <a:latin typeface="Times" pitchFamily="18" charset="0"/>
                <a:ea typeface="新細明體" pitchFamily="18" charset="-120"/>
              </a:rPr>
              <a:t>…</a:t>
            </a:r>
            <a:endParaRPr lang="en-US" altLang="zh-TW" dirty="0">
              <a:ea typeface="新細明體" pitchFamily="18" charset="-120"/>
            </a:endParaRPr>
          </a:p>
          <a:p>
            <a:pPr marL="838200" lvl="1" indent="-381000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Ex:</a:t>
            </a:r>
          </a:p>
          <a:p>
            <a:pPr marL="1257300" lvl="2" indent="-342900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admin: </a:t>
            </a:r>
            <a:r>
              <a:rPr lang="en-US" altLang="zh-TW" dirty="0" err="1">
                <a:ea typeface="新細明體" pitchFamily="18" charset="-120"/>
              </a:rPr>
              <a:t>huanghs,chiahung,liuyh</a:t>
            </a:r>
            <a:endParaRPr lang="en-US" altLang="zh-TW" dirty="0">
              <a:ea typeface="新細明體" pitchFamily="18" charset="-120"/>
            </a:endParaRPr>
          </a:p>
          <a:p>
            <a:pPr marL="1257300" lvl="2" indent="-342900" eaLnBrk="1" hangingPunct="1">
              <a:defRPr/>
            </a:pPr>
            <a:r>
              <a:rPr lang="en-US" altLang="zh-TW" dirty="0" err="1">
                <a:ea typeface="新細明體" pitchFamily="18" charset="-120"/>
              </a:rPr>
              <a:t>liuyh</a:t>
            </a:r>
            <a:r>
              <a:rPr lang="en-US" altLang="zh-TW" dirty="0">
                <a:ea typeface="新細明體" pitchFamily="18" charset="-120"/>
              </a:rPr>
              <a:t>: liuyh@cs.nctu.edu.tw</a:t>
            </a:r>
          </a:p>
          <a:p>
            <a:pPr marL="1257300" lvl="2" indent="-342900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root:</a:t>
            </a:r>
            <a:r>
              <a:rPr lang="en-US" altLang="zh-TW" dirty="0">
                <a:ea typeface="新細明體" pitchFamily="18" charset="-120"/>
                <a:sym typeface="Wingdings" pitchFamily="2" charset="2"/>
              </a:rPr>
              <a:t> ta</a:t>
            </a:r>
          </a:p>
          <a:p>
            <a:pPr marL="1257300" lvl="2" indent="-342900" eaLnBrk="1" hangingPunct="1">
              <a:defRPr/>
            </a:pPr>
            <a:endParaRPr lang="en-US" altLang="zh-TW" dirty="0">
              <a:ea typeface="新細明體" pitchFamily="18" charset="-120"/>
            </a:endParaRPr>
          </a:p>
          <a:p>
            <a:pPr marL="838200" lvl="1" indent="-381000" eaLnBrk="1" hangingPunct="1">
              <a:buFontTx/>
              <a:buAutoNum type="arabicPeriod" startAt="2"/>
              <a:defRPr/>
            </a:pPr>
            <a:r>
              <a:rPr lang="en-US" altLang="zh-TW" dirty="0">
                <a:ea typeface="新細明體" pitchFamily="18" charset="-120"/>
              </a:rPr>
              <a:t>Local-name: </a:t>
            </a:r>
            <a:r>
              <a:rPr lang="en-US" altLang="zh-TW" dirty="0">
                <a:solidFill>
                  <a:schemeClr val="accent1">
                    <a:lumMod val="75000"/>
                  </a:schemeClr>
                </a:solidFill>
                <a:ea typeface="新細明體" pitchFamily="18" charset="-120"/>
              </a:rPr>
              <a:t>:</a:t>
            </a:r>
            <a:r>
              <a:rPr lang="en-US" altLang="zh-TW" dirty="0" err="1">
                <a:solidFill>
                  <a:schemeClr val="accent1">
                    <a:lumMod val="75000"/>
                  </a:schemeClr>
                </a:solidFill>
                <a:ea typeface="新細明體" pitchFamily="18" charset="-120"/>
              </a:rPr>
              <a:t>include:</a:t>
            </a:r>
            <a:r>
              <a:rPr lang="en-US" altLang="zh-TW" dirty="0" err="1">
                <a:ea typeface="新細明體" pitchFamily="18" charset="-120"/>
              </a:rPr>
              <a:t>filename</a:t>
            </a:r>
            <a:endParaRPr lang="en-US" altLang="zh-TW" dirty="0">
              <a:ea typeface="新細明體" pitchFamily="18" charset="-120"/>
            </a:endParaRPr>
          </a:p>
          <a:p>
            <a:pPr marL="838200" lvl="1" indent="-381000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Ex:</a:t>
            </a:r>
          </a:p>
          <a:p>
            <a:pPr marL="1257300" lvl="2" indent="-342900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ta: :include:/</a:t>
            </a:r>
            <a:r>
              <a:rPr lang="en-US" altLang="zh-TW" dirty="0" err="1">
                <a:ea typeface="新細明體" pitchFamily="18" charset="-120"/>
              </a:rPr>
              <a:t>usr</a:t>
            </a:r>
            <a:r>
              <a:rPr lang="en-US" altLang="zh-TW" dirty="0">
                <a:ea typeface="新細明體" pitchFamily="18" charset="-120"/>
              </a:rPr>
              <a:t>/local/mail/TA</a:t>
            </a:r>
          </a:p>
          <a:p>
            <a:pPr marL="1257300" lvl="2" indent="-342900" eaLnBrk="1" hangingPunct="1">
              <a:defRPr/>
            </a:pPr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7162800" y="4559300"/>
            <a:ext cx="1109663" cy="16002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cmpd="dbl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chiahung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huanghs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liuyh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changlp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cychao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wangth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pmli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781800" y="4178300"/>
            <a:ext cx="15113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b="1">
                <a:solidFill>
                  <a:srgbClr val="333399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Contents of TA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charset="-120"/>
              </a:rPr>
              <a:t>Mail Alias</a:t>
            </a:r>
            <a:br>
              <a:rPr lang="en-US" altLang="zh-TW" sz="3000">
                <a:ea typeface="新細明體" charset="-120"/>
              </a:rPr>
            </a:br>
            <a:r>
              <a:rPr lang="en-US" altLang="zh-TW" sz="3000">
                <a:ea typeface="新細明體" charset="-120"/>
              </a:rPr>
              <a:t>	</a:t>
            </a:r>
            <a:r>
              <a:rPr lang="en-US" altLang="zh-TW" sz="3000">
                <a:latin typeface="Verdana"/>
                <a:ea typeface="新細明體" charset="-120"/>
              </a:rPr>
              <a:t>–</a:t>
            </a:r>
            <a:r>
              <a:rPr lang="en-US" altLang="zh-TW" sz="3000">
                <a:ea typeface="新細明體" charset="-120"/>
              </a:rPr>
              <a:t> Traditional aliasing mechanism (3)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The format of an entry in aliases file</a:t>
            </a:r>
          </a:p>
          <a:p>
            <a:pPr marL="838200" lvl="1" indent="-381000" eaLnBrk="1" hangingPunct="1">
              <a:buFontTx/>
              <a:buAutoNum type="arabicPeriod" startAt="3"/>
              <a:defRPr/>
            </a:pPr>
            <a:r>
              <a:rPr lang="en-US" altLang="zh-TW" dirty="0">
                <a:ea typeface="新細明體" pitchFamily="18" charset="-120"/>
              </a:rPr>
              <a:t>Local-name: absolute-path-file</a:t>
            </a:r>
          </a:p>
          <a:p>
            <a:pPr marL="838200" lvl="1" indent="-381000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Mails will be appended to this file</a:t>
            </a:r>
          </a:p>
          <a:p>
            <a:pPr marL="838200" lvl="1" indent="-381000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Ex:</a:t>
            </a:r>
          </a:p>
          <a:p>
            <a:pPr marL="1257300" lvl="2" indent="-342900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complaints: </a:t>
            </a:r>
            <a:r>
              <a:rPr lang="en-US" altLang="zh-TW" dirty="0">
                <a:solidFill>
                  <a:schemeClr val="accent1">
                    <a:lumMod val="75000"/>
                  </a:schemeClr>
                </a:solidFill>
                <a:ea typeface="新細明體" pitchFamily="18" charset="-120"/>
              </a:rPr>
              <a:t>/</a:t>
            </a:r>
            <a:r>
              <a:rPr lang="en-US" altLang="zh-TW" dirty="0" err="1">
                <a:solidFill>
                  <a:schemeClr val="accent1">
                    <a:lumMod val="75000"/>
                  </a:schemeClr>
                </a:solidFill>
                <a:ea typeface="新細明體" pitchFamily="18" charset="-120"/>
              </a:rPr>
              <a:t>dev</a:t>
            </a:r>
            <a:r>
              <a:rPr lang="en-US" altLang="zh-TW" dirty="0">
                <a:solidFill>
                  <a:schemeClr val="accent1">
                    <a:lumMod val="75000"/>
                  </a:schemeClr>
                </a:solidFill>
                <a:ea typeface="新細明體" pitchFamily="18" charset="-120"/>
              </a:rPr>
              <a:t>/null</a:t>
            </a:r>
          </a:p>
          <a:p>
            <a:pPr marL="1257300" lvl="2" indent="-342900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troubles: </a:t>
            </a:r>
            <a:r>
              <a:rPr lang="en-US" altLang="zh-TW" dirty="0" err="1">
                <a:ea typeface="新細明體" pitchFamily="18" charset="-120"/>
              </a:rPr>
              <a:t>trouble_admin,trouble_log</a:t>
            </a:r>
            <a:endParaRPr lang="en-US" altLang="zh-TW" dirty="0">
              <a:ea typeface="新細明體" pitchFamily="18" charset="-120"/>
            </a:endParaRPr>
          </a:p>
          <a:p>
            <a:pPr marL="1257300" lvl="2" indent="-342900" eaLnBrk="1" hangingPunct="1">
              <a:defRPr/>
            </a:pPr>
            <a:r>
              <a:rPr lang="en-US" altLang="zh-TW" dirty="0" err="1">
                <a:ea typeface="新細明體" pitchFamily="18" charset="-120"/>
              </a:rPr>
              <a:t>trouble_admin</a:t>
            </a:r>
            <a:r>
              <a:rPr lang="en-US" altLang="zh-TW" dirty="0">
                <a:ea typeface="新細明體" pitchFamily="18" charset="-120"/>
              </a:rPr>
              <a:t>: :include:/</a:t>
            </a:r>
            <a:r>
              <a:rPr lang="en-US" altLang="zh-TW" dirty="0" err="1">
                <a:ea typeface="新細明體" pitchFamily="18" charset="-120"/>
              </a:rPr>
              <a:t>usr</a:t>
            </a:r>
            <a:r>
              <a:rPr lang="en-US" altLang="zh-TW" dirty="0">
                <a:ea typeface="新細明體" pitchFamily="18" charset="-120"/>
              </a:rPr>
              <a:t>/local/mail/</a:t>
            </a:r>
            <a:r>
              <a:rPr lang="en-US" altLang="zh-TW" dirty="0" err="1">
                <a:ea typeface="新細明體" pitchFamily="18" charset="-120"/>
              </a:rPr>
              <a:t>troadm</a:t>
            </a:r>
            <a:endParaRPr lang="en-US" altLang="zh-TW" dirty="0">
              <a:ea typeface="新細明體" pitchFamily="18" charset="-120"/>
            </a:endParaRPr>
          </a:p>
          <a:p>
            <a:pPr marL="1257300" lvl="2" indent="-342900" eaLnBrk="1" hangingPunct="1">
              <a:defRPr/>
            </a:pPr>
            <a:r>
              <a:rPr lang="en-US" altLang="zh-TW" dirty="0" err="1">
                <a:ea typeface="新細明體" pitchFamily="18" charset="-120"/>
              </a:rPr>
              <a:t>trouble_log</a:t>
            </a:r>
            <a:r>
              <a:rPr lang="en-US" altLang="zh-TW" dirty="0">
                <a:ea typeface="新細明體" pitchFamily="18" charset="-120"/>
              </a:rPr>
              <a:t>: /</a:t>
            </a:r>
            <a:r>
              <a:rPr lang="en-US" altLang="zh-TW" dirty="0" err="1">
                <a:ea typeface="新細明體" pitchFamily="18" charset="-120"/>
              </a:rPr>
              <a:t>usr</a:t>
            </a:r>
            <a:r>
              <a:rPr lang="en-US" altLang="zh-TW" dirty="0">
                <a:ea typeface="新細明體" pitchFamily="18" charset="-120"/>
              </a:rPr>
              <a:t>/local/mail/logs/</a:t>
            </a:r>
            <a:r>
              <a:rPr lang="en-US" altLang="zh-TW" dirty="0" err="1">
                <a:ea typeface="新細明體" pitchFamily="18" charset="-120"/>
              </a:rPr>
              <a:t>troublemail</a:t>
            </a:r>
            <a:endParaRPr lang="en-US" altLang="zh-TW" dirty="0">
              <a:ea typeface="新細明體" pitchFamily="18" charset="-120"/>
            </a:endParaRPr>
          </a:p>
          <a:p>
            <a:pPr marL="838200" lvl="1" indent="-381000" eaLnBrk="1" hangingPunct="1">
              <a:buFontTx/>
              <a:buAutoNum type="arabicPeriod" startAt="4"/>
              <a:defRPr/>
            </a:pPr>
            <a:r>
              <a:rPr lang="en-US" altLang="zh-TW" dirty="0">
                <a:ea typeface="新細明體" pitchFamily="18" charset="-120"/>
              </a:rPr>
              <a:t>Local-name: "|program-path"</a:t>
            </a:r>
          </a:p>
          <a:p>
            <a:pPr marL="838200" lvl="1" indent="-381000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Route mail to </a:t>
            </a:r>
            <a:r>
              <a:rPr lang="en-US" altLang="zh-TW" dirty="0" err="1">
                <a:ea typeface="新細明體" pitchFamily="18" charset="-120"/>
              </a:rPr>
              <a:t>stdin</a:t>
            </a:r>
            <a:r>
              <a:rPr lang="en-US" altLang="zh-TW" dirty="0">
                <a:ea typeface="新細明體" pitchFamily="18" charset="-120"/>
              </a:rPr>
              <a:t> of program</a:t>
            </a:r>
          </a:p>
          <a:p>
            <a:pPr marL="838200" lvl="1" indent="-381000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Ex:</a:t>
            </a:r>
          </a:p>
          <a:p>
            <a:pPr marL="1257300" lvl="2" indent="-342900" eaLnBrk="1" hangingPunct="1">
              <a:defRPr/>
            </a:pPr>
            <a:r>
              <a:rPr lang="en-US" altLang="zh-TW" dirty="0" err="1">
                <a:ea typeface="新細明體" pitchFamily="18" charset="-120"/>
              </a:rPr>
              <a:t>autoftp</a:t>
            </a:r>
            <a:r>
              <a:rPr lang="en-US" altLang="zh-TW" dirty="0">
                <a:ea typeface="新細明體" pitchFamily="18" charset="-120"/>
              </a:rPr>
              <a:t>: </a:t>
            </a:r>
            <a:r>
              <a:rPr lang="en-US" altLang="zh-TW" dirty="0">
                <a:latin typeface="Verdana" pitchFamily="34" charset="0"/>
                <a:ea typeface="新細明體" pitchFamily="18" charset="-120"/>
              </a:rPr>
              <a:t>“</a:t>
            </a:r>
            <a:r>
              <a:rPr lang="en-US" altLang="zh-TW" dirty="0">
                <a:ea typeface="新細明體" pitchFamily="18" charset="-120"/>
              </a:rPr>
              <a:t>|/</a:t>
            </a:r>
            <a:r>
              <a:rPr lang="en-US" altLang="zh-TW" dirty="0" err="1">
                <a:ea typeface="新細明體" pitchFamily="18" charset="-120"/>
              </a:rPr>
              <a:t>usr</a:t>
            </a:r>
            <a:r>
              <a:rPr lang="en-US" altLang="zh-TW" dirty="0">
                <a:ea typeface="新細明體" pitchFamily="18" charset="-120"/>
              </a:rPr>
              <a:t>/local/bin/</a:t>
            </a:r>
            <a:r>
              <a:rPr lang="en-US" altLang="zh-TW" dirty="0" err="1">
                <a:ea typeface="新細明體" pitchFamily="18" charset="-120"/>
              </a:rPr>
              <a:t>ftpserver</a:t>
            </a:r>
            <a:r>
              <a:rPr lang="en-US" altLang="zh-TW" dirty="0">
                <a:latin typeface="Verdana" pitchFamily="34" charset="0"/>
                <a:ea typeface="新細明體" pitchFamily="18" charset="-120"/>
              </a:rPr>
              <a:t>”</a:t>
            </a:r>
          </a:p>
          <a:p>
            <a:pPr marL="1257300" lvl="2" indent="-342900" eaLnBrk="1" hangingPunct="1">
              <a:defRPr/>
            </a:pPr>
            <a:r>
              <a:rPr lang="en-US" altLang="zh-TW" dirty="0">
                <a:ea typeface="新細明體" pitchFamily="18" charset="-120"/>
                <a:sym typeface="Wingdings" pitchFamily="2" charset="2"/>
              </a:rPr>
              <a:t>nahw1: </a:t>
            </a:r>
            <a:r>
              <a:rPr lang="en-US" altLang="zh-TW" dirty="0">
                <a:latin typeface="Verdana" pitchFamily="34" charset="0"/>
                <a:ea typeface="新細明體" pitchFamily="18" charset="-120"/>
              </a:rPr>
              <a:t>“</a:t>
            </a:r>
            <a:r>
              <a:rPr lang="en-US" altLang="zh-TW" dirty="0">
                <a:ea typeface="新細明體" pitchFamily="18" charset="-120"/>
                <a:sym typeface="Wingdings" pitchFamily="2" charset="2"/>
              </a:rPr>
              <a:t>|/home/nahw1/receive.pl</a:t>
            </a:r>
            <a:r>
              <a:rPr lang="en-US" altLang="zh-TW" dirty="0">
                <a:latin typeface="Verdana" pitchFamily="34" charset="0"/>
                <a:ea typeface="新細明體" pitchFamily="18" charset="-120"/>
              </a:rPr>
              <a:t>”</a:t>
            </a:r>
            <a:endParaRPr lang="en-US" altLang="zh-TW" dirty="0">
              <a:ea typeface="新細明體" pitchFamily="18" charset="-120"/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charset="-120"/>
              </a:rPr>
              <a:t>Components of an E-Mail (1)</a:t>
            </a:r>
          </a:p>
        </p:txBody>
      </p:sp>
      <p:sp>
        <p:nvSpPr>
          <p:cNvPr id="5123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You can really see …</a:t>
            </a:r>
          </a:p>
          <a:p>
            <a:pPr lvl="1"/>
            <a:r>
              <a:rPr lang="en-US" altLang="zh-TW"/>
              <a:t>Headers, which can be forged, altered, etc.</a:t>
            </a:r>
          </a:p>
          <a:p>
            <a:pPr lvl="1"/>
            <a:r>
              <a:rPr lang="en-US" altLang="zh-TW"/>
              <a:t>Body</a:t>
            </a:r>
            <a:endParaRPr lang="zh-TW" altLang="en-US"/>
          </a:p>
        </p:txBody>
      </p:sp>
      <p:pic>
        <p:nvPicPr>
          <p:cNvPr id="5124" name="Picture 4" descr="img1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7" t="6274" r="1802" b="3790"/>
          <a:stretch>
            <a:fillRect/>
          </a:stretch>
        </p:blipFill>
        <p:spPr bwMode="auto">
          <a:xfrm>
            <a:off x="731838" y="2895600"/>
            <a:ext cx="8107362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charset="-120"/>
              </a:rPr>
              <a:t>Mail Alias</a:t>
            </a:r>
            <a:br>
              <a:rPr lang="en-US" altLang="zh-TW" sz="3000">
                <a:ea typeface="新細明體" charset="-120"/>
              </a:rPr>
            </a:br>
            <a:r>
              <a:rPr lang="en-US" altLang="zh-TW" sz="3000">
                <a:ea typeface="新細明體" charset="-120"/>
              </a:rPr>
              <a:t>	</a:t>
            </a:r>
            <a:r>
              <a:rPr lang="en-US" altLang="zh-TW" sz="3000">
                <a:latin typeface="Verdana"/>
                <a:ea typeface="新細明體" charset="-120"/>
              </a:rPr>
              <a:t>–</a:t>
            </a:r>
            <a:r>
              <a:rPr lang="en-US" altLang="zh-TW" sz="3000">
                <a:ea typeface="新細明體" charset="-120"/>
              </a:rPr>
              <a:t> Traditional aliasing mechanism (4)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The hashed aliases DB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/etc/mail/aliases is the plaintext aliases information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/etc/mail/aliases.db is the hashed version for efficiency</a:t>
            </a:r>
          </a:p>
          <a:p>
            <a:pPr lvl="1" eaLnBrk="1" hangingPunct="1"/>
            <a:endParaRPr lang="en-US" altLang="zh-TW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Use </a:t>
            </a:r>
            <a:r>
              <a:rPr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>
                <a:ea typeface="新細明體" panose="02020500000000000000" pitchFamily="18" charset="-120"/>
              </a:rPr>
              <a:t>newaliases</a:t>
            </a:r>
            <a:r>
              <a:rPr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>
                <a:ea typeface="新細明體" panose="02020500000000000000" pitchFamily="18" charset="-120"/>
              </a:rPr>
              <a:t> command to rebuild the hashed version when you change the aliases file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The file read from “:include:” is outside the aliases file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charset="-120"/>
              </a:rPr>
              <a:t>Mail Alias</a:t>
            </a:r>
            <a:br>
              <a:rPr lang="en-US" altLang="zh-TW" sz="3000">
                <a:ea typeface="新細明體" charset="-120"/>
              </a:rPr>
            </a:br>
            <a:r>
              <a:rPr lang="en-US" altLang="zh-TW" sz="3000">
                <a:ea typeface="新細明體" charset="-120"/>
              </a:rPr>
              <a:t>	</a:t>
            </a:r>
            <a:r>
              <a:rPr lang="en-US" altLang="zh-TW" sz="3000">
                <a:latin typeface="Verdana"/>
                <a:ea typeface="新細明體" charset="-120"/>
              </a:rPr>
              <a:t>–</a:t>
            </a:r>
            <a:r>
              <a:rPr lang="en-US" altLang="zh-TW" sz="3000">
                <a:ea typeface="新細明體" charset="-120"/>
              </a:rPr>
              <a:t> Traditional aliasing mechanism (5)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User maintainable forwarding file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In ~/.forward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Format: comma-separated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Ex: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liuyhh@gmail.com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\liuyh, liuyhh@gmail.com, liuyhh00@yahoo.com.tw</a:t>
            </a:r>
          </a:p>
          <a:p>
            <a:pPr lvl="2" eaLnBrk="1" hangingPunct="1"/>
            <a:endParaRPr lang="en-US" altLang="zh-TW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Must be owned by user and with permission of 600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The path to .forward file should be writable only to user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charset="-120"/>
              </a:rPr>
              <a:t>Mail Alias</a:t>
            </a:r>
            <a:br>
              <a:rPr lang="en-US" altLang="zh-TW" sz="3000">
                <a:ea typeface="新細明體" charset="-120"/>
              </a:rPr>
            </a:br>
            <a:r>
              <a:rPr lang="en-US" altLang="zh-TW" sz="3000">
                <a:ea typeface="新細明體" charset="-120"/>
              </a:rPr>
              <a:t>	</a:t>
            </a:r>
            <a:r>
              <a:rPr lang="en-US" altLang="zh-TW" sz="3000">
                <a:latin typeface="Verdana"/>
                <a:ea typeface="新細明體" charset="-120"/>
              </a:rPr>
              <a:t>–</a:t>
            </a:r>
            <a:r>
              <a:rPr lang="en-US" altLang="zh-TW" sz="3000">
                <a:ea typeface="新細明體" charset="-120"/>
              </a:rPr>
              <a:t> Traditional aliasing mechanism (6)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Alias must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postmaster and MAILER-DAEMON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Mail system maintainer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bin, sys, daemon, nobody, </a:t>
            </a:r>
            <a:r>
              <a:rPr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…</a:t>
            </a:r>
            <a:r>
              <a:rPr lang="en-US" altLang="zh-TW">
                <a:ea typeface="新細明體" panose="02020500000000000000" pitchFamily="18" charset="-120"/>
              </a:rPr>
              <a:t> 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System accounts (root)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root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 forward root mail to the administrator</a:t>
            </a:r>
          </a:p>
          <a:p>
            <a:pPr lvl="3" eaLnBrk="1" hangingPunct="1"/>
            <a:r>
              <a:rPr lang="en-US" altLang="zh-TW">
                <a:ea typeface="新細明體" panose="02020500000000000000" pitchFamily="18" charset="-120"/>
              </a:rPr>
              <a:t>/root/.forward</a:t>
            </a:r>
          </a:p>
          <a:p>
            <a:pPr lvl="3" eaLnBrk="1" hangingPunct="1"/>
            <a:r>
              <a:rPr lang="en-US" altLang="zh-TW">
                <a:ea typeface="新細明體" panose="02020500000000000000" pitchFamily="18" charset="-120"/>
              </a:rPr>
              <a:t>aliases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486400" y="4191000"/>
            <a:ext cx="3189288" cy="24320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cmpd="dbl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MAILER-DAEMON: postmaster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postmaster: root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bin:	root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bind:	root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daemon:	root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games:	root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kmem:	root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mailnull:	postmaster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nobody:	root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operator: root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…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charset="-120"/>
              </a:rPr>
              <a:t>Mail Transport Example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User </a:t>
            </a:r>
            <a:r>
              <a:rPr lang="en-US" altLang="zh-TW">
                <a:ea typeface="新細明體" panose="02020500000000000000" pitchFamily="18" charset="-120"/>
                <a:hlinkClick r:id="rId2"/>
              </a:rPr>
              <a:t>eric@knecht.sendmail.org</a:t>
            </a:r>
            <a:r>
              <a:rPr lang="en-US" altLang="zh-TW">
                <a:ea typeface="新細明體" panose="02020500000000000000" pitchFamily="18" charset="-120"/>
              </a:rPr>
              <a:t> sends a email to user </a:t>
            </a:r>
            <a:r>
              <a:rPr lang="en-US" altLang="zh-TW">
                <a:ea typeface="新細明體" panose="02020500000000000000" pitchFamily="18" charset="-120"/>
                <a:hlinkClick r:id="rId3"/>
              </a:rPr>
              <a:t>evi@anchor.cs.colorado.edu</a:t>
            </a:r>
            <a:endParaRPr lang="en-US" altLang="zh-TW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% dig mx anchor.cs.colorado.edu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mroe.cs.colorado.edu</a:t>
            </a:r>
          </a:p>
        </p:txBody>
      </p:sp>
      <p:pic>
        <p:nvPicPr>
          <p:cNvPr id="26628" name="Picture 4" descr="img16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66" r="3061" b="3004"/>
          <a:stretch>
            <a:fillRect/>
          </a:stretch>
        </p:blipFill>
        <p:spPr bwMode="auto">
          <a:xfrm>
            <a:off x="2286000" y="3429000"/>
            <a:ext cx="6248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charset="-120"/>
              </a:rPr>
              <a:t>Mail Headers (1)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239000" cy="4267200"/>
          </a:xfrm>
        </p:spPr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Defined by RFC2822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Mail reader will hide some uninteresting header information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752600" y="3048000"/>
            <a:ext cx="5562600" cy="1816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latin typeface="Verdana" panose="020B0604030504040204" pitchFamily="34" charset="0"/>
                <a:ea typeface="新細明體" panose="02020500000000000000" pitchFamily="18" charset="-120"/>
              </a:rPr>
              <a:t>Date: Wed, 18 Apr 2007 14:05:04 +0800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latin typeface="Verdana" panose="020B0604030504040204" pitchFamily="34" charset="0"/>
                <a:ea typeface="新細明體" panose="02020500000000000000" pitchFamily="18" charset="-120"/>
              </a:rPr>
              <a:t>From: </a:t>
            </a:r>
            <a:r>
              <a:rPr kumimoji="0" lang="zh-TW" altLang="en-US" sz="1600">
                <a:latin typeface="Verdana" panose="020B0604030504040204" pitchFamily="34" charset="0"/>
                <a:ea typeface="新細明體" panose="02020500000000000000" pitchFamily="18" charset="-120"/>
              </a:rPr>
              <a:t>大小姐 </a:t>
            </a:r>
            <a:r>
              <a:rPr kumimoji="0" lang="en-US" altLang="zh-TW" sz="1600">
                <a:latin typeface="Verdana" panose="020B0604030504040204" pitchFamily="34" charset="0"/>
                <a:ea typeface="新細明體" panose="02020500000000000000" pitchFamily="18" charset="-120"/>
              </a:rPr>
              <a:t>&lt;lkkg-girl@mail.richhome.net&gt;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latin typeface="Verdana" panose="020B0604030504040204" pitchFamily="34" charset="0"/>
                <a:ea typeface="新細明體" panose="02020500000000000000" pitchFamily="18" charset="-120"/>
              </a:rPr>
              <a:t>Subject: </a:t>
            </a:r>
            <a:r>
              <a:rPr kumimoji="0" lang="zh-TW" altLang="en-US" sz="1600">
                <a:latin typeface="Verdana" panose="020B0604030504040204" pitchFamily="34" charset="0"/>
                <a:ea typeface="新細明體" panose="02020500000000000000" pitchFamily="18" charset="-120"/>
              </a:rPr>
              <a:t>笑狗好可怕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latin typeface="Verdana" panose="020B0604030504040204" pitchFamily="34" charset="0"/>
                <a:ea typeface="新細明體" panose="02020500000000000000" pitchFamily="18" charset="-120"/>
              </a:rPr>
              <a:t>To: Yung-Hsiang Liu &lt;liuyh@nabsd.cs.nctu.edu.tw&gt;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latin typeface="Verdana" panose="020B0604030504040204" pitchFamily="34" charset="0"/>
                <a:ea typeface="新細明體" panose="02020500000000000000" pitchFamily="18" charset="-120"/>
              </a:rPr>
              <a:t>User-Agent: Mutt/1.5.15 (2007-04-06)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1600">
              <a:latin typeface="Verdana" panose="020B0604030504040204" pitchFamily="34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zh-TW" altLang="en-US" sz="1600">
                <a:latin typeface="Verdana" panose="020B0604030504040204" pitchFamily="34" charset="0"/>
                <a:ea typeface="新細明體" panose="02020500000000000000" pitchFamily="18" charset="-120"/>
              </a:rPr>
              <a:t>你趕快把牠趕跑好不好？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charset="-120"/>
              </a:rPr>
              <a:t>Mail Headers (2)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1012825" y="1203325"/>
            <a:ext cx="7445375" cy="5578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lang="en-US" altLang="zh-TW" sz="12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細明體" pitchFamily="49" charset="-120"/>
              </a:rPr>
              <a:t>From chwong@chbsd.cs.nctu.edu.tw  Wed Apr 18 14:07:21 2007</a:t>
            </a:r>
          </a:p>
          <a:p>
            <a:pPr>
              <a:defRPr/>
            </a:pPr>
            <a:r>
              <a:rPr lang="en-US" altLang="zh-TW" sz="1200" b="1" dirty="0">
                <a:latin typeface="Verdana" pitchFamily="34" charset="0"/>
                <a:ea typeface="細明體" pitchFamily="49" charset="-120"/>
              </a:rPr>
              <a:t>Return-Path: &lt;chwong@chbsd.cs.nctu.edu.tw&gt;</a:t>
            </a:r>
          </a:p>
          <a:p>
            <a:pPr>
              <a:defRPr/>
            </a:pPr>
            <a:r>
              <a:rPr lang="en-US" altLang="zh-TW" sz="1200" b="1" dirty="0">
                <a:latin typeface="Verdana" pitchFamily="34" charset="0"/>
                <a:ea typeface="細明體" pitchFamily="49" charset="-120"/>
              </a:rPr>
              <a:t>X-Original-To: liuyh@nasa.cs.nctu.edu.tw</a:t>
            </a:r>
          </a:p>
          <a:p>
            <a:pPr>
              <a:defRPr/>
            </a:pPr>
            <a:r>
              <a:rPr lang="en-US" altLang="zh-TW" sz="1200" b="1" dirty="0">
                <a:latin typeface="Verdana" pitchFamily="34" charset="0"/>
                <a:ea typeface="細明體" pitchFamily="49" charset="-120"/>
              </a:rPr>
              <a:t>Delivered-To: liuyh@nasa.cs.nctu.edu.tw</a:t>
            </a:r>
          </a:p>
          <a:p>
            <a:pPr>
              <a:defRPr/>
            </a:pPr>
            <a:r>
              <a:rPr lang="en-US" altLang="zh-TW" sz="1200" b="1" dirty="0">
                <a:latin typeface="Verdana" pitchFamily="34" charset="0"/>
                <a:ea typeface="細明體" pitchFamily="49" charset="-120"/>
              </a:rPr>
              <a:t>Received: from chbsd.cs.nctu.edu.tw (chbsd.csie.nctu.edu.tw [140.113.17.212])</a:t>
            </a:r>
          </a:p>
          <a:p>
            <a:pPr>
              <a:defRPr/>
            </a:pPr>
            <a:r>
              <a:rPr lang="en-US" altLang="zh-TW" sz="1200" b="1" dirty="0">
                <a:latin typeface="Verdana" pitchFamily="34" charset="0"/>
                <a:ea typeface="細明體" pitchFamily="49" charset="-120"/>
              </a:rPr>
              <a:t>        by nasa.cs.nctu.edu.tw (Postfix) with ESMTP id 22EC73B4D51</a:t>
            </a:r>
          </a:p>
          <a:p>
            <a:pPr>
              <a:defRPr/>
            </a:pPr>
            <a:r>
              <a:rPr lang="en-US" altLang="zh-TW" sz="1200" b="1" dirty="0">
                <a:latin typeface="Verdana" pitchFamily="34" charset="0"/>
                <a:ea typeface="細明體" pitchFamily="49" charset="-120"/>
              </a:rPr>
              <a:t>        for &lt;chwong@nabsd.cs.nctu.edu.tw&gt;; Wed, 18 Apr 2007 14:07:21 +0800 (CST)</a:t>
            </a:r>
          </a:p>
          <a:p>
            <a:pPr>
              <a:defRPr/>
            </a:pPr>
            <a:r>
              <a:rPr lang="en-US" altLang="zh-TW" sz="1200" b="1" dirty="0">
                <a:latin typeface="Verdana" pitchFamily="34" charset="0"/>
                <a:ea typeface="細明體" pitchFamily="49" charset="-120"/>
              </a:rPr>
              <a:t>Received: from chbsd.cs.nctu.edu.tw (</a:t>
            </a:r>
            <a:r>
              <a:rPr lang="en-US" altLang="zh-TW" sz="1200" b="1" dirty="0" err="1">
                <a:latin typeface="Verdana" pitchFamily="34" charset="0"/>
                <a:ea typeface="細明體" pitchFamily="49" charset="-120"/>
              </a:rPr>
              <a:t>localhost</a:t>
            </a:r>
            <a:r>
              <a:rPr lang="en-US" altLang="zh-TW" sz="1200" b="1" dirty="0">
                <a:latin typeface="Verdana" pitchFamily="34" charset="0"/>
                <a:ea typeface="細明體" pitchFamily="49" charset="-120"/>
              </a:rPr>
              <a:t> [127.0.0.1])</a:t>
            </a:r>
          </a:p>
          <a:p>
            <a:pPr>
              <a:defRPr/>
            </a:pPr>
            <a:r>
              <a:rPr lang="en-US" altLang="zh-TW" sz="1200" b="1" dirty="0">
                <a:latin typeface="Verdana" pitchFamily="34" charset="0"/>
                <a:ea typeface="細明體" pitchFamily="49" charset="-120"/>
              </a:rPr>
              <a:t>        by chbsd.cs.nctu.edu.tw (8.13.8/8.13.8) with ESMTP id l3I654P3060925</a:t>
            </a:r>
          </a:p>
          <a:p>
            <a:pPr>
              <a:defRPr/>
            </a:pPr>
            <a:r>
              <a:rPr lang="en-US" altLang="zh-TW" sz="1200" b="1" dirty="0">
                <a:latin typeface="Verdana" pitchFamily="34" charset="0"/>
                <a:ea typeface="細明體" pitchFamily="49" charset="-120"/>
              </a:rPr>
              <a:t>        for &lt;chwong@nabsd.cs.nctu.edu.tw&gt;; Wed, 18 Apr 2007 14:05:04 +0800 (CST)</a:t>
            </a:r>
          </a:p>
          <a:p>
            <a:pPr>
              <a:defRPr/>
            </a:pPr>
            <a:r>
              <a:rPr lang="en-US" altLang="zh-TW" sz="1200" b="1" dirty="0">
                <a:latin typeface="Verdana" pitchFamily="34" charset="0"/>
                <a:ea typeface="細明體" pitchFamily="49" charset="-120"/>
              </a:rPr>
              <a:t>        (envelope-from chwong@chbsd.cs.nctu.edu.tw)</a:t>
            </a:r>
          </a:p>
          <a:p>
            <a:pPr>
              <a:defRPr/>
            </a:pPr>
            <a:r>
              <a:rPr lang="en-US" altLang="zh-TW" sz="1200" b="1" dirty="0">
                <a:latin typeface="Verdana" pitchFamily="34" charset="0"/>
                <a:ea typeface="細明體" pitchFamily="49" charset="-120"/>
              </a:rPr>
              <a:t>Received: (from </a:t>
            </a:r>
            <a:r>
              <a:rPr lang="en-US" altLang="zh-TW" sz="1200" b="1" dirty="0" err="1">
                <a:latin typeface="Verdana" pitchFamily="34" charset="0"/>
                <a:ea typeface="細明體" pitchFamily="49" charset="-120"/>
              </a:rPr>
              <a:t>chwong@localhost</a:t>
            </a:r>
            <a:r>
              <a:rPr lang="en-US" altLang="zh-TW" sz="1200" b="1" dirty="0">
                <a:latin typeface="Verdana" pitchFamily="34" charset="0"/>
                <a:ea typeface="細明體" pitchFamily="49" charset="-120"/>
              </a:rPr>
              <a:t>)</a:t>
            </a:r>
          </a:p>
          <a:p>
            <a:pPr>
              <a:defRPr/>
            </a:pPr>
            <a:r>
              <a:rPr lang="en-US" altLang="zh-TW" sz="1200" b="1" dirty="0">
                <a:latin typeface="Verdana" pitchFamily="34" charset="0"/>
                <a:ea typeface="細明體" pitchFamily="49" charset="-120"/>
              </a:rPr>
              <a:t>        by chbsd.cs.nctu.edu.tw (8.13.8/8.13.8/Submit) id l3I654AY060924</a:t>
            </a:r>
          </a:p>
          <a:p>
            <a:pPr>
              <a:defRPr/>
            </a:pPr>
            <a:r>
              <a:rPr lang="en-US" altLang="zh-TW" sz="1200" b="1" dirty="0">
                <a:latin typeface="Verdana" pitchFamily="34" charset="0"/>
                <a:ea typeface="細明體" pitchFamily="49" charset="-120"/>
              </a:rPr>
              <a:t>        for chwong@nabsd.cs.nctu.edu.tw; Wed, 18 Apr 2007 14:05:04 +0800 (CST)</a:t>
            </a:r>
          </a:p>
          <a:p>
            <a:pPr>
              <a:defRPr/>
            </a:pPr>
            <a:r>
              <a:rPr lang="en-US" altLang="zh-TW" sz="1200" b="1" dirty="0">
                <a:latin typeface="Verdana" pitchFamily="34" charset="0"/>
                <a:ea typeface="細明體" pitchFamily="49" charset="-120"/>
              </a:rPr>
              <a:t>        (envelope-from </a:t>
            </a:r>
            <a:r>
              <a:rPr lang="en-US" altLang="zh-TW" sz="1200" b="1" dirty="0" err="1">
                <a:latin typeface="Verdana" pitchFamily="34" charset="0"/>
                <a:ea typeface="細明體" pitchFamily="49" charset="-120"/>
              </a:rPr>
              <a:t>chwong</a:t>
            </a:r>
            <a:r>
              <a:rPr lang="en-US" altLang="zh-TW" sz="1200" b="1" dirty="0">
                <a:latin typeface="Verdana" pitchFamily="34" charset="0"/>
                <a:ea typeface="細明體" pitchFamily="49" charset="-120"/>
              </a:rPr>
              <a:t>)</a:t>
            </a:r>
          </a:p>
          <a:p>
            <a:pPr>
              <a:defRPr/>
            </a:pPr>
            <a:r>
              <a:rPr lang="en-US" altLang="zh-TW" sz="1200" b="1" dirty="0">
                <a:solidFill>
                  <a:schemeClr val="hlink"/>
                </a:solidFill>
                <a:latin typeface="Verdana" pitchFamily="34" charset="0"/>
                <a:ea typeface="細明體" pitchFamily="49" charset="-120"/>
              </a:rPr>
              <a:t>Date: Wed, 18 Apr 2007 14:05:04 +0800</a:t>
            </a:r>
          </a:p>
          <a:p>
            <a:pPr>
              <a:defRPr/>
            </a:pPr>
            <a:r>
              <a:rPr lang="en-US" altLang="zh-TW" sz="1200" b="1" dirty="0">
                <a:solidFill>
                  <a:schemeClr val="hlink"/>
                </a:solidFill>
                <a:latin typeface="Verdana" pitchFamily="34" charset="0"/>
                <a:ea typeface="細明體" pitchFamily="49" charset="-120"/>
              </a:rPr>
              <a:t>From: =?utf-8?B?5aSn5bCP5aeQ?= &lt;lkkg-girl@mail.richhome.net&gt;</a:t>
            </a:r>
          </a:p>
          <a:p>
            <a:pPr>
              <a:defRPr/>
            </a:pPr>
            <a:r>
              <a:rPr lang="en-US" altLang="zh-TW" sz="1200" b="1" dirty="0">
                <a:solidFill>
                  <a:schemeClr val="hlink"/>
                </a:solidFill>
                <a:latin typeface="Verdana" pitchFamily="34" charset="0"/>
                <a:ea typeface="細明體" pitchFamily="49" charset="-120"/>
              </a:rPr>
              <a:t>To: Yung-Hsiang Liu &lt;liuyh@nasa.cs.nctu.edu.tw&gt;</a:t>
            </a:r>
          </a:p>
          <a:p>
            <a:pPr>
              <a:defRPr/>
            </a:pPr>
            <a:r>
              <a:rPr lang="en-US" altLang="zh-TW" sz="1200" b="1" dirty="0">
                <a:solidFill>
                  <a:schemeClr val="hlink"/>
                </a:solidFill>
                <a:latin typeface="Verdana" pitchFamily="34" charset="0"/>
                <a:ea typeface="細明體" pitchFamily="49" charset="-120"/>
              </a:rPr>
              <a:t>Subject: =?utf-8?B?56yR54uX5aW95Y+v5oCV?=</a:t>
            </a:r>
          </a:p>
          <a:p>
            <a:pPr>
              <a:defRPr/>
            </a:pPr>
            <a:r>
              <a:rPr lang="en-US" altLang="zh-TW" sz="12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Verdana" pitchFamily="34" charset="0"/>
                <a:ea typeface="細明體" pitchFamily="49" charset="-120"/>
              </a:rPr>
              <a:t>Message-ID: &lt;20070418060503.GA60903@chbsd.csie.nctu.edu.tw&gt;</a:t>
            </a:r>
          </a:p>
          <a:p>
            <a:pPr>
              <a:defRPr/>
            </a:pPr>
            <a:r>
              <a:rPr lang="en-US" altLang="zh-TW" sz="1200" b="1" dirty="0">
                <a:latin typeface="Verdana" pitchFamily="34" charset="0"/>
                <a:ea typeface="細明體" pitchFamily="49" charset="-120"/>
              </a:rPr>
              <a:t>MIME-Version: 1.0</a:t>
            </a:r>
          </a:p>
          <a:p>
            <a:pPr>
              <a:defRPr/>
            </a:pPr>
            <a:r>
              <a:rPr lang="en-US" altLang="zh-TW" sz="1200" b="1" dirty="0">
                <a:latin typeface="Verdana" pitchFamily="34" charset="0"/>
                <a:ea typeface="細明體" pitchFamily="49" charset="-120"/>
              </a:rPr>
              <a:t>Content-Type: text/plain; charset=utf-8</a:t>
            </a:r>
          </a:p>
          <a:p>
            <a:pPr>
              <a:defRPr/>
            </a:pPr>
            <a:r>
              <a:rPr lang="en-US" altLang="zh-TW" sz="1200" b="1" dirty="0">
                <a:latin typeface="Verdana" pitchFamily="34" charset="0"/>
                <a:ea typeface="細明體" pitchFamily="49" charset="-120"/>
              </a:rPr>
              <a:t>Content-Disposition: inline</a:t>
            </a:r>
          </a:p>
          <a:p>
            <a:pPr>
              <a:defRPr/>
            </a:pPr>
            <a:r>
              <a:rPr lang="en-US" altLang="zh-TW" sz="1200" b="1" dirty="0">
                <a:latin typeface="Verdana" pitchFamily="34" charset="0"/>
                <a:ea typeface="細明體" pitchFamily="49" charset="-120"/>
              </a:rPr>
              <a:t>Content-Transfer-Encoding: 8bit</a:t>
            </a:r>
          </a:p>
          <a:p>
            <a:pPr>
              <a:defRPr/>
            </a:pPr>
            <a:r>
              <a:rPr lang="en-US" altLang="zh-TW" sz="1200" b="1" dirty="0">
                <a:solidFill>
                  <a:schemeClr val="hlink"/>
                </a:solidFill>
                <a:latin typeface="Verdana" pitchFamily="34" charset="0"/>
                <a:ea typeface="細明體" pitchFamily="49" charset="-120"/>
              </a:rPr>
              <a:t>User-Agent: Mutt/1.5.15 (2007-04-06)</a:t>
            </a:r>
          </a:p>
          <a:p>
            <a:pPr>
              <a:defRPr/>
            </a:pPr>
            <a:r>
              <a:rPr lang="en-US" altLang="zh-TW" sz="1200" b="1" dirty="0">
                <a:latin typeface="Verdana" pitchFamily="34" charset="0"/>
                <a:ea typeface="細明體" pitchFamily="49" charset="-120"/>
              </a:rPr>
              <a:t>Status: RO</a:t>
            </a:r>
          </a:p>
          <a:p>
            <a:pPr>
              <a:defRPr/>
            </a:pPr>
            <a:r>
              <a:rPr lang="en-US" altLang="zh-TW" sz="1200" b="1" dirty="0">
                <a:latin typeface="Verdana" pitchFamily="34" charset="0"/>
                <a:ea typeface="細明體" pitchFamily="49" charset="-120"/>
              </a:rPr>
              <a:t>Content-Length: 23</a:t>
            </a:r>
          </a:p>
          <a:p>
            <a:pPr>
              <a:defRPr/>
            </a:pPr>
            <a:r>
              <a:rPr lang="en-US" altLang="zh-TW" sz="1200" b="1" dirty="0">
                <a:latin typeface="Verdana" pitchFamily="34" charset="0"/>
                <a:ea typeface="細明體" pitchFamily="49" charset="-120"/>
              </a:rPr>
              <a:t>Lines: 1</a:t>
            </a:r>
          </a:p>
          <a:p>
            <a:pPr>
              <a:defRPr/>
            </a:pPr>
            <a:endParaRPr lang="en-US" altLang="zh-TW" sz="1200" b="1" dirty="0">
              <a:latin typeface="Verdana" pitchFamily="34" charset="0"/>
              <a:ea typeface="細明體" pitchFamily="49" charset="-120"/>
            </a:endParaRPr>
          </a:p>
          <a:p>
            <a:pPr>
              <a:defRPr/>
            </a:pPr>
            <a:r>
              <a:rPr lang="zh-TW" altLang="en-US" sz="1200" b="1" dirty="0">
                <a:latin typeface="Verdana" pitchFamily="34" charset="0"/>
                <a:ea typeface="細明體" pitchFamily="49" charset="-120"/>
              </a:rPr>
              <a:t>你趕快把牠趕跑好不好？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charset="-120"/>
              </a:rPr>
              <a:t>Mail Headers (3)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848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Headers in the example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From eric@knecht.sendmail.org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>
                <a:ea typeface="新細明體" panose="02020500000000000000" pitchFamily="18" charset="-120"/>
              </a:rPr>
              <a:t>Added by mail.local when the mail is put in user</a:t>
            </a:r>
            <a:r>
              <a:rPr lang="en-US" altLang="zh-TW" sz="1600">
                <a:latin typeface="Verdana" panose="020B0604030504040204" pitchFamily="34" charset="0"/>
                <a:ea typeface="新細明體" panose="02020500000000000000" pitchFamily="18" charset="-120"/>
              </a:rPr>
              <a:t>’</a:t>
            </a:r>
            <a:r>
              <a:rPr lang="en-US" altLang="zh-TW" sz="1600">
                <a:ea typeface="新細明體" panose="02020500000000000000" pitchFamily="18" charset="-120"/>
              </a:rPr>
              <a:t>s mailbox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>
                <a:ea typeface="新細明體" panose="02020500000000000000" pitchFamily="18" charset="-120"/>
              </a:rPr>
              <a:t>Used to separate message boundary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Return-Path: eric@knecht.sendmail.org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>
                <a:ea typeface="新細明體" panose="02020500000000000000" pitchFamily="18" charset="-120"/>
              </a:rPr>
              <a:t>The envelope “mail from”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>
                <a:ea typeface="新細明體" panose="02020500000000000000" pitchFamily="18" charset="-120"/>
              </a:rPr>
              <a:t>Used to send the error message to this address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>
                <a:ea typeface="新細明體" panose="02020500000000000000" pitchFamily="18" charset="-120"/>
              </a:rPr>
              <a:t>May be different to the </a:t>
            </a:r>
            <a:r>
              <a:rPr lang="en-US" altLang="zh-TW" sz="160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z="1600">
                <a:ea typeface="新細明體" panose="02020500000000000000" pitchFamily="18" charset="-120"/>
              </a:rPr>
              <a:t>From</a:t>
            </a:r>
            <a:r>
              <a:rPr lang="en-US" altLang="zh-TW" sz="160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 sz="1600">
                <a:ea typeface="新細明體" panose="02020500000000000000" pitchFamily="18" charset="-120"/>
              </a:rPr>
              <a:t> address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Delivered-To: evi@rupertsberg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>
                <a:ea typeface="新細明體" panose="02020500000000000000" pitchFamily="18" charset="-120"/>
              </a:rPr>
              <a:t>Final envelope “rcpt to”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Received: from knecht.sendmail.org (localhost [127.0.0.1]) by knecht.sendmail.org (8.9.3/8.9.2) with ESMTP id GAA18984; Fri 1 Oct 1999 06:04:02 -800 (PST)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>
                <a:ea typeface="新細明體" panose="02020500000000000000" pitchFamily="18" charset="-120"/>
              </a:rPr>
              <a:t>Every machine that is ever processed this mail will add a </a:t>
            </a:r>
            <a:r>
              <a:rPr lang="en-US" altLang="zh-TW" sz="160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z="1600">
                <a:ea typeface="新細明體" panose="02020500000000000000" pitchFamily="18" charset="-120"/>
              </a:rPr>
              <a:t>Received</a:t>
            </a:r>
            <a:r>
              <a:rPr lang="en-US" altLang="zh-TW" sz="160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 sz="1600">
                <a:ea typeface="新細明體" panose="02020500000000000000" pitchFamily="18" charset="-120"/>
              </a:rPr>
              <a:t> record in top of headers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z="1400">
                <a:ea typeface="新細明體" panose="02020500000000000000" pitchFamily="18" charset="-120"/>
              </a:rPr>
              <a:t>Sending machine</a:t>
            </a:r>
            <a:r>
              <a:rPr lang="zh-TW" altLang="en-US" sz="1400">
                <a:ea typeface="新細明體" panose="02020500000000000000" pitchFamily="18" charset="-120"/>
              </a:rPr>
              <a:t>、</a:t>
            </a:r>
            <a:r>
              <a:rPr lang="en-US" altLang="zh-TW" sz="1400">
                <a:ea typeface="新細明體" panose="02020500000000000000" pitchFamily="18" charset="-120"/>
              </a:rPr>
              <a:t>Receiving machine</a:t>
            </a:r>
            <a:r>
              <a:rPr lang="zh-TW" altLang="en-US" sz="1400">
                <a:ea typeface="新細明體" panose="02020500000000000000" pitchFamily="18" charset="-120"/>
              </a:rPr>
              <a:t>、</a:t>
            </a:r>
            <a:r>
              <a:rPr lang="en-US" altLang="zh-TW" sz="1400">
                <a:ea typeface="新細明體" panose="02020500000000000000" pitchFamily="18" charset="-120"/>
              </a:rPr>
              <a:t>Mail server software in receiving machine</a:t>
            </a:r>
            <a:br>
              <a:rPr lang="en-US" altLang="zh-TW" sz="1400">
                <a:ea typeface="新細明體" panose="02020500000000000000" pitchFamily="18" charset="-120"/>
              </a:rPr>
            </a:br>
            <a:r>
              <a:rPr lang="en-US" altLang="zh-TW" sz="1400">
                <a:ea typeface="新細明體" panose="02020500000000000000" pitchFamily="18" charset="-120"/>
              </a:rPr>
              <a:t>Unique queue identifier of mail server in receiving machine</a:t>
            </a:r>
            <a:r>
              <a:rPr lang="zh-TW" altLang="en-US" sz="1400">
                <a:ea typeface="新細明體" panose="02020500000000000000" pitchFamily="18" charset="-120"/>
              </a:rPr>
              <a:t>、</a:t>
            </a:r>
            <a:r>
              <a:rPr lang="en-US" altLang="zh-TW" sz="1400">
                <a:ea typeface="新細明體" panose="02020500000000000000" pitchFamily="18" charset="-120"/>
              </a:rPr>
              <a:t>Date and time</a:t>
            </a:r>
          </a:p>
        </p:txBody>
      </p:sp>
      <p:pic>
        <p:nvPicPr>
          <p:cNvPr id="29700" name="Picture 4" descr="img1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28600"/>
            <a:ext cx="34290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charset="-120"/>
              </a:rPr>
              <a:t>Mail Headers (4)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350520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altLang="zh-TW" sz="1600" dirty="0">
                <a:ea typeface="新細明體" charset="-120"/>
              </a:rPr>
              <a:t>Received: from </a:t>
            </a:r>
            <a:r>
              <a:rPr lang="en-US" altLang="zh-TW" sz="1600" dirty="0">
                <a:solidFill>
                  <a:srgbClr val="008000"/>
                </a:solidFill>
                <a:ea typeface="新細明體" charset="-120"/>
              </a:rPr>
              <a:t>anchor.cs.Colorado.EDU</a:t>
            </a:r>
            <a:r>
              <a:rPr lang="en-US" altLang="zh-TW" sz="1600" dirty="0">
                <a:ea typeface="新細明體" charset="-120"/>
              </a:rPr>
              <a:t> (root@anchor.cs.colorado.edu [128.138.242.1]) by </a:t>
            </a:r>
            <a:r>
              <a:rPr lang="en-US" altLang="zh-TW" sz="1600" dirty="0">
                <a:solidFill>
                  <a:srgbClr val="008000"/>
                </a:solidFill>
                <a:ea typeface="新細明體" charset="-120"/>
              </a:rPr>
              <a:t>columbine.cs.colorado.edu</a:t>
            </a:r>
            <a:r>
              <a:rPr lang="en-US" altLang="zh-TW" sz="1600" dirty="0">
                <a:ea typeface="新細明體" charset="-120"/>
              </a:rPr>
              <a:t> (8.9.3/8.9.2) with ESMTP id HAA21741 for </a:t>
            </a:r>
            <a:r>
              <a:rPr lang="en-US" altLang="zh-TW" sz="1600" u="sng" dirty="0">
                <a:effectLst>
                  <a:outerShdw blurRad="38100" dist="38100" dir="2700000" algn="tl">
                    <a:srgbClr val="C0C0C0"/>
                  </a:outerShdw>
                </a:effectLst>
                <a:ea typeface="新細明體" charset="-120"/>
              </a:rPr>
              <a:t>&lt;evi@rupertsberg.cs.colorado.edu&gt;;</a:t>
            </a:r>
            <a:r>
              <a:rPr lang="en-US" altLang="zh-TW" sz="1600" dirty="0">
                <a:ea typeface="新細明體" charset="-120"/>
              </a:rPr>
              <a:t> Fri, 1 Oct 1999 07:04:25 -0700 (MST)</a:t>
            </a:r>
          </a:p>
          <a:p>
            <a:pPr lvl="1" eaLnBrk="1" hangingPunct="1">
              <a:defRPr/>
            </a:pPr>
            <a:r>
              <a:rPr lang="en-US" altLang="zh-TW" sz="1600" dirty="0">
                <a:ea typeface="新細明體" charset="-120"/>
              </a:rPr>
              <a:t>Received: from </a:t>
            </a:r>
            <a:r>
              <a:rPr lang="en-US" altLang="zh-TW" sz="1600" dirty="0">
                <a:solidFill>
                  <a:srgbClr val="6600CC"/>
                </a:solidFill>
                <a:ea typeface="新細明體" charset="-120"/>
              </a:rPr>
              <a:t>more.cs.colorado.edu</a:t>
            </a:r>
            <a:r>
              <a:rPr lang="en-US" altLang="zh-TW" sz="1600" dirty="0">
                <a:ea typeface="新細明體" charset="-120"/>
              </a:rPr>
              <a:t> (more.cs.colorado.edu [128.138.243.1]) by </a:t>
            </a:r>
            <a:r>
              <a:rPr lang="en-US" altLang="zh-TW" sz="1600" dirty="0">
                <a:solidFill>
                  <a:srgbClr val="6600CC"/>
                </a:solidFill>
                <a:ea typeface="新細明體" charset="-120"/>
              </a:rPr>
              <a:t>anchor.cs.colorado.edu</a:t>
            </a:r>
            <a:r>
              <a:rPr lang="en-US" altLang="zh-TW" sz="1600" dirty="0">
                <a:ea typeface="新細明體" charset="-120"/>
              </a:rPr>
              <a:t> (8.9.3/8.9.2) with ESMTP id HAA26176 for </a:t>
            </a:r>
            <a:r>
              <a:rPr lang="en-US" altLang="zh-TW" sz="1600" u="sng" dirty="0">
                <a:effectLst>
                  <a:outerShdw blurRad="38100" dist="38100" dir="2700000" algn="tl">
                    <a:srgbClr val="C0C0C0"/>
                  </a:outerShdw>
                </a:effectLst>
                <a:ea typeface="新細明體" charset="-120"/>
              </a:rPr>
              <a:t>&lt;evi@anchor.cs.colorado.edu&gt;</a:t>
            </a:r>
            <a:r>
              <a:rPr lang="en-US" altLang="zh-TW" sz="1600" dirty="0">
                <a:ea typeface="新細明體" charset="-120"/>
              </a:rPr>
              <a:t>; Fri, 1 Oct 1999 07:04:24 -0700 (MST)</a:t>
            </a:r>
          </a:p>
          <a:p>
            <a:pPr lvl="1" eaLnBrk="1" hangingPunct="1">
              <a:defRPr/>
            </a:pPr>
            <a:r>
              <a:rPr lang="en-US" altLang="zh-TW" sz="1600" dirty="0">
                <a:ea typeface="新細明體" charset="-120"/>
              </a:rPr>
              <a:t>Received: from </a:t>
            </a:r>
            <a:r>
              <a:rPr lang="en-US" altLang="zh-TW" sz="1600" dirty="0">
                <a:solidFill>
                  <a:srgbClr val="FF6600"/>
                </a:solidFill>
                <a:ea typeface="新細明體" charset="-120"/>
              </a:rPr>
              <a:t>knecht.sendmail.org</a:t>
            </a:r>
            <a:r>
              <a:rPr lang="en-US" altLang="zh-TW" sz="1600" dirty="0">
                <a:ea typeface="新細明體" charset="-120"/>
              </a:rPr>
              <a:t> (knecht.sendmail.org [209.31.233.160]) by </a:t>
            </a:r>
            <a:r>
              <a:rPr lang="en-US" altLang="zh-TW" sz="1600" dirty="0">
                <a:solidFill>
                  <a:srgbClr val="FF6600"/>
                </a:solidFill>
                <a:ea typeface="新細明體" charset="-120"/>
              </a:rPr>
              <a:t>more.cs.colorado.edu </a:t>
            </a:r>
            <a:r>
              <a:rPr lang="en-US" altLang="zh-TW" sz="1600" dirty="0">
                <a:ea typeface="新細明體" charset="-120"/>
              </a:rPr>
              <a:t>(8.9.3/8.9.2) with ESMTP id HAA09899 fro </a:t>
            </a:r>
            <a:r>
              <a:rPr lang="en-US" altLang="zh-TW" sz="1600" u="sng" dirty="0">
                <a:effectLst>
                  <a:outerShdw blurRad="38100" dist="38100" dir="2700000" algn="tl">
                    <a:srgbClr val="C0C0C0"/>
                  </a:outerShdw>
                </a:effectLst>
                <a:ea typeface="新細明體" charset="-120"/>
              </a:rPr>
              <a:t>&lt;evi@anchor.cs.colorado.edu&gt;</a:t>
            </a:r>
            <a:r>
              <a:rPr lang="en-US" altLang="zh-TW" sz="1600" dirty="0">
                <a:ea typeface="新細明體" charset="-120"/>
              </a:rPr>
              <a:t>; Fri, 1 Oct 1999 07:04:23 -700 (MST)</a:t>
            </a:r>
          </a:p>
          <a:p>
            <a:pPr lvl="1" eaLnBrk="1" hangingPunct="1">
              <a:defRPr/>
            </a:pPr>
            <a:r>
              <a:rPr lang="en-US" altLang="zh-TW" sz="1600" dirty="0">
                <a:ea typeface="新細明體" charset="-120"/>
              </a:rPr>
              <a:t>Received: from </a:t>
            </a:r>
            <a:r>
              <a:rPr lang="en-US" altLang="zh-TW" sz="1600" dirty="0">
                <a:solidFill>
                  <a:schemeClr val="accent2"/>
                </a:solidFill>
                <a:ea typeface="新細明體" charset="-120"/>
              </a:rPr>
              <a:t>knecht.sendmail.org</a:t>
            </a:r>
            <a:r>
              <a:rPr lang="en-US" altLang="zh-TW" sz="1600" dirty="0">
                <a:ea typeface="新細明體" charset="-120"/>
              </a:rPr>
              <a:t> (</a:t>
            </a:r>
            <a:r>
              <a:rPr lang="en-US" altLang="zh-TW" sz="1600" dirty="0" err="1">
                <a:ea typeface="新細明體" charset="-120"/>
              </a:rPr>
              <a:t>localhost</a:t>
            </a:r>
            <a:r>
              <a:rPr lang="en-US" altLang="zh-TW" sz="1600" dirty="0">
                <a:ea typeface="新細明體" charset="-120"/>
              </a:rPr>
              <a:t> [127.0.0.1]) by </a:t>
            </a:r>
            <a:r>
              <a:rPr lang="en-US" altLang="zh-TW" sz="1600" dirty="0">
                <a:solidFill>
                  <a:schemeClr val="accent2"/>
                </a:solidFill>
                <a:ea typeface="新細明體" charset="-120"/>
              </a:rPr>
              <a:t>knecht.sendmail.org</a:t>
            </a:r>
            <a:r>
              <a:rPr lang="en-US" altLang="zh-TW" sz="1600" dirty="0">
                <a:ea typeface="新細明體" charset="-120"/>
              </a:rPr>
              <a:t> (8.9.3/8.9.2) with ESMTP id GAA18984; Fri 1 Oct 1999 06:04:02 -800 (PST) </a:t>
            </a:r>
          </a:p>
        </p:txBody>
      </p:sp>
      <p:pic>
        <p:nvPicPr>
          <p:cNvPr id="30724" name="Picture 4" descr="img1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32" r="2985"/>
          <a:stretch>
            <a:fillRect/>
          </a:stretch>
        </p:blipFill>
        <p:spPr bwMode="auto">
          <a:xfrm>
            <a:off x="3886200" y="4724400"/>
            <a:ext cx="4267200" cy="209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charset="-120"/>
              </a:rPr>
              <a:t>Mail Headers (5)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26720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Message-Id: &lt;199910011404.GAA18984@knecht.sendmail.org)</a:t>
            </a:r>
          </a:p>
          <a:p>
            <a:pPr lvl="2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Add by sender</a:t>
            </a:r>
            <a:r>
              <a:rPr lang="en-US" altLang="zh-TW" dirty="0">
                <a:latin typeface="Verdana" pitchFamily="34" charset="0"/>
                <a:ea typeface="新細明體" pitchFamily="18" charset="-120"/>
              </a:rPr>
              <a:t>’</a:t>
            </a:r>
            <a:r>
              <a:rPr lang="en-US" altLang="zh-TW" dirty="0">
                <a:ea typeface="新細明體" pitchFamily="18" charset="-120"/>
              </a:rPr>
              <a:t>s MTA</a:t>
            </a:r>
          </a:p>
          <a:p>
            <a:pPr lvl="1" eaLnBrk="1" hangingPunct="1">
              <a:defRPr/>
            </a:pPr>
            <a:r>
              <a:rPr lang="en-US" altLang="zh-TW" dirty="0">
                <a:solidFill>
                  <a:schemeClr val="accent1">
                    <a:lumMod val="75000"/>
                  </a:schemeClr>
                </a:solidFill>
                <a:ea typeface="新細明體" pitchFamily="18" charset="-120"/>
              </a:rPr>
              <a:t>X-</a:t>
            </a:r>
            <a:r>
              <a:rPr lang="en-US" altLang="zh-TW" dirty="0">
                <a:ea typeface="新細明體" pitchFamily="18" charset="-120"/>
              </a:rPr>
              <a:t>Mailer: </a:t>
            </a:r>
            <a:r>
              <a:rPr lang="en-US" altLang="zh-TW" dirty="0" err="1">
                <a:ea typeface="新細明體" pitchFamily="18" charset="-120"/>
              </a:rPr>
              <a:t>exmh</a:t>
            </a:r>
            <a:r>
              <a:rPr lang="en-US" altLang="zh-TW" dirty="0">
                <a:ea typeface="新細明體" pitchFamily="18" charset="-120"/>
              </a:rPr>
              <a:t> version 2.0.2 2/24/98</a:t>
            </a:r>
          </a:p>
          <a:p>
            <a:pPr lvl="2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MUA </a:t>
            </a:r>
          </a:p>
          <a:p>
            <a:pPr lvl="2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Non-standard header information</a:t>
            </a:r>
          </a:p>
          <a:p>
            <a:pPr lvl="1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To: </a:t>
            </a:r>
            <a:r>
              <a:rPr lang="en-US" altLang="zh-TW" dirty="0" err="1">
                <a:ea typeface="新細明體" pitchFamily="18" charset="-120"/>
              </a:rPr>
              <a:t>Evi</a:t>
            </a:r>
            <a:r>
              <a:rPr lang="en-US" altLang="zh-TW" dirty="0">
                <a:ea typeface="新細明體" pitchFamily="18" charset="-120"/>
              </a:rPr>
              <a:t> Nemeth &lt;evi@anchor.cs.colorado.edu&gt;</a:t>
            </a:r>
          </a:p>
          <a:p>
            <a:pPr lvl="1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Subject: Re: hi</a:t>
            </a:r>
          </a:p>
          <a:p>
            <a:pPr lvl="1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Date: Fri, 1 Oct 1999 06:04:02 -800</a:t>
            </a:r>
          </a:p>
          <a:p>
            <a:pPr lvl="1" eaLnBrk="1" hangingPunct="1">
              <a:defRPr/>
            </a:pPr>
            <a:endParaRPr lang="en-US" altLang="zh-TW" dirty="0">
              <a:ea typeface="新細明體" pitchFamily="18" charset="-120"/>
            </a:endParaRPr>
          </a:p>
          <a:p>
            <a:pPr lvl="1" eaLnBrk="1" hangingPunct="1">
              <a:defRPr/>
            </a:pPr>
            <a:endParaRPr lang="en-US" altLang="zh-TW" dirty="0"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charset="-120"/>
              </a:rPr>
              <a:t>Mail Storage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The place on the local machine where email is stored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Usually the directory: /var/mail or /var/spool/mail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Users</a:t>
            </a:r>
            <a:r>
              <a:rPr lang="en-US" altLang="zh-TW">
                <a:latin typeface="Verdana" panose="020B0604030504040204" pitchFamily="34" charset="0"/>
                <a:ea typeface="新細明體" panose="02020500000000000000" pitchFamily="18" charset="-120"/>
              </a:rPr>
              <a:t>’</a:t>
            </a:r>
            <a:r>
              <a:rPr lang="en-US" altLang="zh-TW">
                <a:ea typeface="新細明體" panose="02020500000000000000" pitchFamily="18" charset="-120"/>
              </a:rPr>
              <a:t> mails are stored in files named with each user</a:t>
            </a:r>
            <a:r>
              <a:rPr lang="en-US" altLang="zh-TW">
                <a:latin typeface="Verdana" panose="020B0604030504040204" pitchFamily="34" charset="0"/>
                <a:ea typeface="新細明體" panose="02020500000000000000" pitchFamily="18" charset="-120"/>
              </a:rPr>
              <a:t>’</a:t>
            </a:r>
            <a:r>
              <a:rPr lang="en-US" altLang="zh-TW">
                <a:ea typeface="新細明體" panose="02020500000000000000" pitchFamily="18" charset="-120"/>
              </a:rPr>
              <a:t>s login name</a:t>
            </a:r>
          </a:p>
          <a:p>
            <a:pPr lvl="3" eaLnBrk="1" hangingPunct="1"/>
            <a:r>
              <a:rPr lang="en-US" altLang="zh-TW">
                <a:ea typeface="新細明體" panose="02020500000000000000" pitchFamily="18" charset="-120"/>
              </a:rPr>
              <a:t>Eg. /var/mail/liuyh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Permission </a:t>
            </a:r>
            <a:r>
              <a:rPr lang="en-US" altLang="zh-TW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>
                <a:ea typeface="新細明體" panose="02020500000000000000" pitchFamily="18" charset="-120"/>
              </a:rPr>
              <a:t>775</a:t>
            </a:r>
            <a:r>
              <a:rPr lang="en-US" altLang="zh-TW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>
                <a:ea typeface="新細明體" panose="02020500000000000000" pitchFamily="18" charset="-120"/>
              </a:rPr>
              <a:t> and root:mail as the owner and group owner</a:t>
            </a:r>
          </a:p>
          <a:p>
            <a:pPr lvl="3" eaLnBrk="1" hangingPunct="1"/>
            <a:r>
              <a:rPr lang="en-US" altLang="zh-TW">
                <a:ea typeface="新細明體" panose="02020500000000000000" pitchFamily="18" charset="-120"/>
              </a:rPr>
              <a:t>drwxrwxr-x  2 root  mail  512 Dec 16 15:51 mail/</a:t>
            </a:r>
          </a:p>
          <a:p>
            <a:pPr lvl="1" eaLnBrk="1" hangingPunct="1"/>
            <a:endParaRPr lang="en-US" altLang="zh-TW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Using database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When the organization is large or for ISP with millions of customers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Easy to search, categorize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charset="-120"/>
              </a:rPr>
              <a:t>Components of an E-Mail (2)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543800" cy="5181600"/>
          </a:xfrm>
        </p:spPr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Three major components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The envelope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Invisible to users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Determine where the message should be delivered, or to whom it should be returned 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The headers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Information about the messages, defined in RFC2822</a:t>
            </a:r>
          </a:p>
          <a:p>
            <a:pPr lvl="3"/>
            <a:r>
              <a:rPr lang="en-US" altLang="zh-TW"/>
              <a:t>Date, From, To, Content-Type, charset</a:t>
            </a:r>
          </a:p>
          <a:p>
            <a:pPr lvl="3"/>
            <a:r>
              <a:rPr lang="en-US" altLang="zh-TW"/>
              <a:t>Content-Length, MessageID, …</a:t>
            </a:r>
          </a:p>
          <a:p>
            <a:pPr lvl="3"/>
            <a:r>
              <a:rPr lang="en-US" altLang="zh-TW">
                <a:solidFill>
                  <a:srgbClr val="FF0000"/>
                </a:solidFill>
              </a:rPr>
              <a:t>No checking consistent “To” in envelope and header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The message body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Plain text only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Various MIME contents (attachments)</a:t>
            </a:r>
          </a:p>
          <a:p>
            <a:pPr lvl="3" eaLnBrk="1" hangingPunct="1"/>
            <a:r>
              <a:rPr lang="en-US" altLang="zh-TW">
                <a:ea typeface="新細明體" panose="02020500000000000000" pitchFamily="18" charset="-120"/>
              </a:rPr>
              <a:t>7bit, quoted-printable, base64</a:t>
            </a:r>
          </a:p>
          <a:p>
            <a:pPr lvl="3" eaLnBrk="1" hangingPunct="1"/>
            <a:r>
              <a:rPr lang="en-US" altLang="zh-TW">
                <a:ea typeface="新細明體" panose="02020500000000000000" pitchFamily="18" charset="-120"/>
              </a:rPr>
              <a:t>8bit, binary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charset="-120"/>
              </a:rPr>
              <a:t>Mail System Architecture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Simplest architecture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Only one machine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Has MTA to let you send and receive mail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Provides storage for mailboxes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Provides IMAP or POP3 to let you download mail from PC</a:t>
            </a:r>
          </a:p>
          <a:p>
            <a:pPr eaLnBrk="1" hangingPunct="1">
              <a:lnSpc>
                <a:spcPct val="90000"/>
              </a:lnSpc>
            </a:pPr>
            <a:endParaRPr lang="en-US" altLang="zh-TW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Components in a mail system architecture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Mail servers for incoming and/or outgoing mails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Storage for mailboxes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IMAP or POP3 to integrate PC and remote clients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The issue of file locking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charset="-120"/>
              </a:rPr>
              <a:t>Mail System Architecture </a:t>
            </a:r>
            <a:r>
              <a:rPr lang="en-US" altLang="zh-TW" sz="3000">
                <a:latin typeface="Verdana"/>
                <a:ea typeface="新細明體" charset="-120"/>
              </a:rPr>
              <a:t>–</a:t>
            </a:r>
            <a:br>
              <a:rPr lang="en-US" altLang="zh-TW" sz="3000">
                <a:ea typeface="新細明體" charset="-120"/>
              </a:rPr>
            </a:br>
            <a:r>
              <a:rPr lang="en-US" altLang="zh-TW" sz="3000">
                <a:ea typeface="新細明體" charset="-120"/>
              </a:rPr>
              <a:t>	</a:t>
            </a:r>
            <a:r>
              <a:rPr lang="en-US" altLang="zh-TW" sz="2600">
                <a:ea typeface="新細明體" charset="-120"/>
              </a:rPr>
              <a:t>Scalable architecture for</a:t>
            </a:r>
            <a:r>
              <a:rPr lang="en-US" altLang="zh-TW" sz="3000">
                <a:ea typeface="新細明體" charset="-120"/>
              </a:rPr>
              <a:t> </a:t>
            </a:r>
            <a:r>
              <a:rPr lang="en-US" altLang="zh-TW" sz="2600">
                <a:ea typeface="新細明體" charset="-120"/>
              </a:rPr>
              <a:t>medium sites</a:t>
            </a:r>
            <a:endParaRPr lang="en-US" altLang="zh-TW" sz="3000">
              <a:ea typeface="新細明體" charset="-12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Centralize 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At least one machine for incoming message and 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Mail home can be the same host or another one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At least one machine for outgoing message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Each host run MSA and forward mail to the same mail-out server or send the mail directly</a:t>
            </a:r>
          </a:p>
        </p:txBody>
      </p:sp>
      <p:pic>
        <p:nvPicPr>
          <p:cNvPr id="34820" name="Picture 4" descr="img1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31"/>
          <a:stretch>
            <a:fillRect/>
          </a:stretch>
        </p:blipFill>
        <p:spPr bwMode="auto">
          <a:xfrm>
            <a:off x="2133600" y="3810000"/>
            <a:ext cx="6019800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To, Cc, and Bcc</a:t>
            </a:r>
            <a:endParaRPr lang="zh-TW" altLang="en-US" dirty="0"/>
          </a:p>
        </p:txBody>
      </p:sp>
      <p:sp>
        <p:nvSpPr>
          <p:cNvPr id="3584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8001000" cy="4648200"/>
          </a:xfrm>
        </p:spPr>
        <p:txBody>
          <a:bodyPr/>
          <a:lstStyle/>
          <a:p>
            <a:r>
              <a:rPr lang="en-US" altLang="zh-TW"/>
              <a:t>You should always make sure you e-mail the right people</a:t>
            </a:r>
          </a:p>
          <a:p>
            <a:pPr lvl="1"/>
            <a:r>
              <a:rPr lang="en-US" altLang="zh-TW"/>
              <a:t>The </a:t>
            </a:r>
            <a:r>
              <a:rPr lang="en-US" altLang="zh-TW" b="1"/>
              <a:t>To field </a:t>
            </a:r>
            <a:r>
              <a:rPr lang="en-US" altLang="zh-TW"/>
              <a:t>is for people that the message directly affects, and that you require action from.</a:t>
            </a:r>
          </a:p>
          <a:p>
            <a:pPr lvl="1"/>
            <a:r>
              <a:rPr lang="en-US" altLang="zh-TW"/>
              <a:t>The </a:t>
            </a:r>
            <a:r>
              <a:rPr lang="en-US" altLang="zh-TW" b="1"/>
              <a:t>Cc (or carbon copy) field </a:t>
            </a:r>
            <a:r>
              <a:rPr lang="en-US" altLang="zh-TW"/>
              <a:t>is for people you want to know about the message, but are not directly involved.</a:t>
            </a:r>
          </a:p>
          <a:p>
            <a:pPr lvl="1"/>
            <a:r>
              <a:rPr lang="en-US" altLang="zh-TW"/>
              <a:t>The </a:t>
            </a:r>
            <a:r>
              <a:rPr lang="en-US" altLang="zh-TW" b="1"/>
              <a:t>Bcc field (Blind Carbon Copy) </a:t>
            </a:r>
            <a:r>
              <a:rPr lang="en-US" altLang="zh-TW"/>
              <a:t>is used when you want other people to receive the message, but you don't want the other recipients to know they got it.</a:t>
            </a:r>
          </a:p>
          <a:p>
            <a:r>
              <a:rPr lang="en-US" altLang="zh-TW"/>
              <a:t>There are “To” and “Cc,” but not “Bcc” in the email headers.</a:t>
            </a:r>
          </a:p>
          <a:p>
            <a:pPr lvl="1"/>
            <a:r>
              <a:rPr lang="en-US" altLang="zh-TW">
                <a:solidFill>
                  <a:srgbClr val="FF0000"/>
                </a:solidFill>
              </a:rPr>
              <a:t>Why</a:t>
            </a:r>
            <a:r>
              <a:rPr lang="en-US" altLang="zh-TW"/>
              <a:t> “No checking consistent “To” in envelope and header”</a:t>
            </a:r>
          </a:p>
          <a:p>
            <a:pPr lvl="1"/>
            <a:endParaRPr lang="zh-TW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/>
              <a:t>vacation(1)</a:t>
            </a:r>
          </a:p>
        </p:txBody>
      </p:sp>
      <p:sp>
        <p:nvSpPr>
          <p:cNvPr id="36867" name="內容版面配置區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/>
          <a:lstStyle/>
          <a:p>
            <a:pPr marL="273050" indent="-273050" eaLnBrk="1" hangingPunct="1"/>
            <a:r>
              <a:rPr lang="en-US" altLang="zh-TW" sz="2800"/>
              <a:t>E-mail auto-responder</a:t>
            </a:r>
          </a:p>
          <a:p>
            <a:pPr marL="639763" lvl="1" indent="-273050" eaLnBrk="1" hangingPunct="1"/>
            <a:r>
              <a:rPr lang="en-US" altLang="zh-TW" sz="2400"/>
              <a:t>returns  a message, ~/.vacation.msg by default</a:t>
            </a:r>
          </a:p>
          <a:p>
            <a:pPr marL="639763" lvl="1" indent="-273050" eaLnBrk="1" hangingPunct="1"/>
            <a:r>
              <a:rPr lang="en-US" altLang="zh-TW" sz="2400"/>
              <a:t>~/.vacation.db</a:t>
            </a:r>
          </a:p>
          <a:p>
            <a:pPr lvl="2" indent="-411163" eaLnBrk="1" hangingPunct="1"/>
            <a:r>
              <a:rPr lang="en-US" altLang="zh-TW" sz="2000"/>
              <a:t>default database file for db(3)</a:t>
            </a:r>
          </a:p>
          <a:p>
            <a:pPr marL="639763" lvl="1" indent="-273050" eaLnBrk="1" hangingPunct="1"/>
            <a:r>
              <a:rPr lang="en-US" altLang="zh-TW" sz="2400"/>
              <a:t>~/.vacation.{dir,pag}</a:t>
            </a:r>
          </a:p>
          <a:p>
            <a:pPr lvl="2" indent="-411163" eaLnBrk="1" hangingPunct="1"/>
            <a:r>
              <a:rPr lang="en-US" altLang="zh-TW" sz="2000"/>
              <a:t>default database file for dbm(3)</a:t>
            </a:r>
          </a:p>
          <a:p>
            <a:pPr marL="639763" lvl="1" indent="-273050" eaLnBrk="1" hangingPunct="1"/>
            <a:r>
              <a:rPr lang="en-US" altLang="zh-TW" sz="2400"/>
              <a:t>~/.vacation.msg</a:t>
            </a:r>
          </a:p>
          <a:p>
            <a:pPr lvl="2" indent="-411163" eaLnBrk="1" hangingPunct="1"/>
            <a:r>
              <a:rPr lang="en-US" altLang="zh-TW" sz="2000"/>
              <a:t>default message to send</a:t>
            </a:r>
          </a:p>
          <a:p>
            <a:pPr marL="273050" indent="-273050" eaLnBrk="1" hangingPunct="1"/>
            <a:r>
              <a:rPr lang="en-US" altLang="zh-TW" sz="2800"/>
              <a:t>Use with forward(5)</a:t>
            </a:r>
          </a:p>
          <a:p>
            <a:pPr marL="639763" lvl="1" indent="-273050" eaLnBrk="1" hangingPunct="1"/>
            <a:r>
              <a:rPr lang="en-US" altLang="zh-TW" sz="2400"/>
              <a:t>\liuyh, |/usr/bin/vacation</a:t>
            </a:r>
          </a:p>
        </p:txBody>
      </p:sp>
      <p:sp>
        <p:nvSpPr>
          <p:cNvPr id="36868" name="投影片編號版面配置區 3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008525E4-ABBA-4B04-9458-5DDA59A0E036}" type="slidenum">
              <a:rPr kumimoji="0" lang="zh-TW" altLang="en-US" sz="1400" b="1">
                <a:solidFill>
                  <a:srgbClr val="FFFFFF"/>
                </a:solidFill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33</a:t>
            </a:fld>
            <a:endParaRPr kumimoji="0" lang="zh-TW" altLang="en-US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charset="-120"/>
              </a:rPr>
              <a:t>Mail System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sz="1800" dirty="0">
                <a:ea typeface="新細明體" pitchFamily="18" charset="-120"/>
              </a:rPr>
              <a:t>Major components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z="1600" dirty="0">
                <a:solidFill>
                  <a:schemeClr val="accent1">
                    <a:lumMod val="75000"/>
                  </a:schemeClr>
                </a:solidFill>
                <a:ea typeface="新細明體" pitchFamily="18" charset="-120"/>
              </a:rPr>
              <a:t>Mail User Agent</a:t>
            </a:r>
            <a:r>
              <a:rPr lang="en-US" altLang="zh-TW" sz="1600" dirty="0">
                <a:ea typeface="新細明體" pitchFamily="18" charset="-120"/>
              </a:rPr>
              <a:t> (MUA)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sz="1400" dirty="0">
                <a:ea typeface="新細明體" pitchFamily="18" charset="-120"/>
              </a:rPr>
              <a:t>Help user read and compose mails</a:t>
            </a:r>
          </a:p>
          <a:p>
            <a:pPr lvl="1" eaLnBrk="1" hangingPunct="1">
              <a:defRPr/>
            </a:pPr>
            <a:r>
              <a:rPr lang="en-US" altLang="zh-TW" sz="1600" dirty="0">
                <a:solidFill>
                  <a:schemeClr val="accent6">
                    <a:lumMod val="75000"/>
                  </a:schemeClr>
                </a:solidFill>
                <a:ea typeface="新細明體" pitchFamily="18" charset="-120"/>
              </a:rPr>
              <a:t>Submission Agent</a:t>
            </a:r>
            <a:r>
              <a:rPr lang="en-US" altLang="zh-TW" sz="1600" dirty="0">
                <a:ea typeface="新細明體" pitchFamily="18" charset="-120"/>
              </a:rPr>
              <a:t> (SA)</a:t>
            </a:r>
          </a:p>
          <a:p>
            <a:pPr lvl="2" eaLnBrk="1" hangingPunct="1">
              <a:defRPr/>
            </a:pPr>
            <a:r>
              <a:rPr lang="en-US" altLang="zh-TW" sz="1400" dirty="0">
                <a:ea typeface="新細明體" pitchFamily="18" charset="-120"/>
              </a:rPr>
              <a:t>Route mails to local MTA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z="1600" dirty="0">
                <a:solidFill>
                  <a:schemeClr val="accent1">
                    <a:lumMod val="75000"/>
                  </a:schemeClr>
                </a:solidFill>
                <a:ea typeface="新細明體" pitchFamily="18" charset="-120"/>
              </a:rPr>
              <a:t>Mail Transport Agent</a:t>
            </a:r>
            <a:r>
              <a:rPr lang="en-US" altLang="zh-TW" sz="1600" dirty="0">
                <a:ea typeface="新細明體" pitchFamily="18" charset="-120"/>
              </a:rPr>
              <a:t> (MTA)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sz="1400" dirty="0">
                <a:ea typeface="新細明體" pitchFamily="18" charset="-120"/>
              </a:rPr>
              <a:t>Route mails among machines</a:t>
            </a:r>
          </a:p>
        </p:txBody>
      </p:sp>
      <p:sp>
        <p:nvSpPr>
          <p:cNvPr id="4100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447800"/>
            <a:ext cx="3810000" cy="4648200"/>
          </a:xfrm>
        </p:spPr>
        <p:txBody>
          <a:bodyPr/>
          <a:lstStyle/>
          <a:p>
            <a:pPr marL="0" indent="0" eaLnBrk="1" hangingPunct="1">
              <a:defRPr/>
            </a:pPr>
            <a:endParaRPr lang="en-US" altLang="zh-TW" sz="1800" dirty="0">
              <a:ea typeface="新細明體" pitchFamily="18" charset="-12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z="1600" dirty="0">
                <a:solidFill>
                  <a:schemeClr val="accent1">
                    <a:lumMod val="75000"/>
                  </a:schemeClr>
                </a:solidFill>
                <a:ea typeface="新細明體" pitchFamily="18" charset="-120"/>
              </a:rPr>
              <a:t>Delivery Agent</a:t>
            </a:r>
            <a:r>
              <a:rPr lang="en-US" altLang="zh-TW" sz="1600" dirty="0">
                <a:ea typeface="新細明體" pitchFamily="18" charset="-120"/>
              </a:rPr>
              <a:t> (DA)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sz="1400" dirty="0">
                <a:ea typeface="新細明體" pitchFamily="18" charset="-120"/>
              </a:rPr>
              <a:t>Place mails in users</a:t>
            </a:r>
            <a:r>
              <a:rPr lang="en-US" altLang="zh-TW" sz="1400" dirty="0">
                <a:latin typeface="Verdana" pitchFamily="34" charset="0"/>
                <a:ea typeface="新細明體" pitchFamily="18" charset="-120"/>
              </a:rPr>
              <a:t>’</a:t>
            </a:r>
            <a:r>
              <a:rPr lang="en-US" altLang="zh-TW" sz="1400" dirty="0">
                <a:ea typeface="新細明體" pitchFamily="18" charset="-120"/>
              </a:rPr>
              <a:t> mail boxes </a:t>
            </a:r>
          </a:p>
          <a:p>
            <a:pPr lvl="1" eaLnBrk="1" hangingPunct="1">
              <a:defRPr/>
            </a:pPr>
            <a:r>
              <a:rPr lang="en-US" altLang="zh-TW" sz="1600" dirty="0">
                <a:solidFill>
                  <a:schemeClr val="accent6">
                    <a:lumMod val="75000"/>
                  </a:schemeClr>
                </a:solidFill>
                <a:ea typeface="新細明體" pitchFamily="18" charset="-120"/>
              </a:rPr>
              <a:t>Access Agent</a:t>
            </a:r>
            <a:r>
              <a:rPr lang="en-US" altLang="zh-TW" sz="1600" dirty="0">
                <a:ea typeface="新細明體" pitchFamily="18" charset="-120"/>
              </a:rPr>
              <a:t> (AA)</a:t>
            </a:r>
          </a:p>
          <a:p>
            <a:pPr lvl="2" eaLnBrk="1" hangingPunct="1">
              <a:defRPr/>
            </a:pPr>
            <a:r>
              <a:rPr lang="en-US" altLang="zh-TW" sz="1400" dirty="0">
                <a:ea typeface="新細明體" pitchFamily="18" charset="-120"/>
              </a:rPr>
              <a:t>Connects the user agent to the mail box using POP3 or IMAP protocols</a:t>
            </a:r>
          </a:p>
          <a:p>
            <a:pPr marL="0" indent="0" eaLnBrk="1" hangingPunct="1">
              <a:defRPr/>
            </a:pPr>
            <a:endParaRPr lang="en-US" altLang="zh-TW" sz="1600" dirty="0"/>
          </a:p>
        </p:txBody>
      </p:sp>
      <p:pic>
        <p:nvPicPr>
          <p:cNvPr id="7173" name="Picture 7" descr="img16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75" r="1770" b="3424"/>
          <a:stretch>
            <a:fillRect/>
          </a:stretch>
        </p:blipFill>
        <p:spPr>
          <a:xfrm>
            <a:off x="1524000" y="3657600"/>
            <a:ext cx="6477000" cy="2787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charset="-120"/>
              </a:rPr>
              <a:t>Mail System</a:t>
            </a:r>
            <a:br>
              <a:rPr lang="en-US" altLang="zh-TW" sz="3000">
                <a:ea typeface="新細明體" charset="-120"/>
              </a:rPr>
            </a:br>
            <a:r>
              <a:rPr lang="en-US" altLang="zh-TW" sz="3000">
                <a:ea typeface="新細明體" charset="-120"/>
              </a:rPr>
              <a:t>	</a:t>
            </a:r>
            <a:r>
              <a:rPr lang="en-US" altLang="zh-TW" sz="3000">
                <a:latin typeface="Verdana"/>
                <a:ea typeface="新細明體" charset="-120"/>
              </a:rPr>
              <a:t>–</a:t>
            </a:r>
            <a:r>
              <a:rPr lang="en-US" altLang="zh-TW" sz="3000">
                <a:ea typeface="新細明體" charset="-120"/>
              </a:rPr>
              <a:t> The User Agent (1)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Help user read and compose mails</a:t>
            </a:r>
          </a:p>
          <a:p>
            <a:pPr lvl="1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UA must know mail format</a:t>
            </a:r>
          </a:p>
          <a:p>
            <a:pPr lvl="2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Originally: Text only </a:t>
            </a:r>
          </a:p>
          <a:p>
            <a:pPr lvl="2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Now: MIME</a:t>
            </a:r>
          </a:p>
          <a:p>
            <a:pPr lvl="1" eaLnBrk="1" hangingPunct="1">
              <a:buFontTx/>
              <a:buNone/>
              <a:defRPr/>
            </a:pPr>
            <a:endParaRPr lang="en-US" altLang="zh-TW" dirty="0"/>
          </a:p>
          <a:p>
            <a:pPr lvl="1" eaLnBrk="1" hangingPunct="1">
              <a:buFontTx/>
              <a:buNone/>
              <a:defRPr/>
            </a:pPr>
            <a:r>
              <a:rPr lang="en-US" altLang="zh-TW" dirty="0"/>
              <a:t>※ </a:t>
            </a:r>
            <a:r>
              <a:rPr lang="en-US" altLang="zh-TW" dirty="0">
                <a:ea typeface="新細明體" pitchFamily="18" charset="-120"/>
              </a:rPr>
              <a:t>MIME (Multipurpose Internet Mail Extensions)</a:t>
            </a:r>
          </a:p>
          <a:p>
            <a:pPr lvl="2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Include several types of content that can be encoded in the mail</a:t>
            </a:r>
          </a:p>
          <a:p>
            <a:pPr lvl="3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image, video, </a:t>
            </a:r>
            <a:r>
              <a:rPr lang="en-US" altLang="zh-TW" dirty="0">
                <a:solidFill>
                  <a:srgbClr val="FF0000"/>
                </a:solidFill>
                <a:ea typeface="新細明體" pitchFamily="18" charset="-120"/>
              </a:rPr>
              <a:t>virus</a:t>
            </a:r>
            <a:r>
              <a:rPr lang="en-US" altLang="zh-TW" dirty="0">
                <a:ea typeface="新細明體" pitchFamily="18" charset="-120"/>
              </a:rPr>
              <a:t>, </a:t>
            </a:r>
            <a:r>
              <a:rPr lang="en-US" altLang="zh-TW" dirty="0">
                <a:latin typeface="Verdana" pitchFamily="34" charset="0"/>
                <a:ea typeface="新細明體" pitchFamily="18" charset="-120"/>
              </a:rPr>
              <a:t>…</a:t>
            </a:r>
            <a:endParaRPr lang="en-US" altLang="zh-TW" dirty="0"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charset="-120"/>
              </a:rPr>
              <a:t>Mail System</a:t>
            </a:r>
            <a:br>
              <a:rPr lang="en-US" altLang="zh-TW" sz="3000">
                <a:ea typeface="新細明體" charset="-120"/>
              </a:rPr>
            </a:br>
            <a:r>
              <a:rPr lang="en-US" altLang="zh-TW" sz="3000">
                <a:ea typeface="新細明體" charset="-120"/>
              </a:rPr>
              <a:t>	</a:t>
            </a:r>
            <a:r>
              <a:rPr lang="en-US" altLang="zh-TW" sz="3000">
                <a:latin typeface="Verdana"/>
                <a:ea typeface="新細明體" charset="-120"/>
              </a:rPr>
              <a:t>–</a:t>
            </a:r>
            <a:r>
              <a:rPr lang="en-US" altLang="zh-TW" sz="3000">
                <a:ea typeface="新細明體" charset="-120"/>
              </a:rPr>
              <a:t> The User Agent (2)</a:t>
            </a:r>
          </a:p>
        </p:txBody>
      </p:sp>
      <p:sp>
        <p:nvSpPr>
          <p:cNvPr id="9219" name="Rectangle 73"/>
          <p:cNvSpPr>
            <a:spLocks noGrp="1" noChangeArrowheads="1"/>
          </p:cNvSpPr>
          <p:nvPr>
            <p:ph type="body" idx="1"/>
          </p:nvPr>
        </p:nvSpPr>
        <p:spPr>
          <a:xfrm>
            <a:off x="990600" y="1697038"/>
            <a:ext cx="7772400" cy="498475"/>
          </a:xfrm>
        </p:spPr>
        <p:txBody>
          <a:bodyPr/>
          <a:lstStyle/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Popular Mail User Agents</a:t>
            </a:r>
          </a:p>
        </p:txBody>
      </p:sp>
      <p:graphicFrame>
        <p:nvGraphicFramePr>
          <p:cNvPr id="19601" name="Group 14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32427988"/>
              </p:ext>
            </p:extLst>
          </p:nvPr>
        </p:nvGraphicFramePr>
        <p:xfrm>
          <a:off x="762000" y="2616200"/>
          <a:ext cx="7994650" cy="3268692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56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5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56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56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86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User Agent</a:t>
                      </a:r>
                    </a:p>
                  </a:txBody>
                  <a:tcPr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System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Config.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User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Config.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MIME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POP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IMAP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SMTP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mail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mail.rc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.mailrc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mutt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/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etc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/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muttrc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.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muttrc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Netscape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Outlook Ep.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r>
                        <a:rPr lang="en-US" altLang="zh-TW" sz="1800" dirty="0"/>
                        <a:t>MS Outlook</a:t>
                      </a:r>
                      <a:endParaRPr lang="zh-TW" altLang="en-US" sz="1800" dirty="0"/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/>
                        <a:t>-</a:t>
                      </a:r>
                      <a:endParaRPr lang="zh-TW" altLang="en-US" sz="1800" dirty="0"/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/>
                        <a:t>-</a:t>
                      </a:r>
                      <a:endParaRPr lang="zh-TW" altLang="en-US" sz="1800" dirty="0"/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Thunderbird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r>
                        <a:rPr lang="en-US" altLang="zh-TW" sz="1800"/>
                        <a:t>In Smartphones</a:t>
                      </a:r>
                      <a:endParaRPr lang="zh-TW" altLang="en-US" sz="1800"/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/>
                        <a:t>-</a:t>
                      </a:r>
                      <a:endParaRPr lang="zh-TW" altLang="en-US" sz="1800" dirty="0"/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/>
                        <a:t>-</a:t>
                      </a:r>
                      <a:endParaRPr lang="zh-TW" altLang="en-US" sz="1800" dirty="0"/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9294" name="Picture 123" descr="check1_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0" y="37084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95" name="Picture 124" descr="check1_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600" y="37211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96" name="Picture 125" descr="check1_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900" y="37211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97" name="Picture 126" descr="check1_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37211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98" name="Picture 127" descr="check1_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0" y="40767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99" name="Picture 128" descr="check1_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600" y="40894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00" name="Picture 129" descr="check1_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900" y="40894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01" name="Picture 130" descr="check1_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0" y="44450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02" name="Picture 131" descr="check1_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600" y="44577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03" name="Picture 132" descr="check1_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900" y="44577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04" name="Picture 133" descr="check1_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0" y="48260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05" name="Picture 134" descr="check1_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600" y="48387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06" name="Picture 135" descr="check1_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900" y="48387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07" name="Picture 136" descr="check1_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48387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08" name="Picture 137" descr="check1_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0" y="51943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09" name="Picture 138" descr="check1_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600" y="52070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0" name="Picture 139" descr="check1_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900" y="52070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1" name="Picture 140" descr="check1_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2070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2" name="Picture 141" descr="check1_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0" y="55499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3" name="Picture 142" descr="check1_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600" y="55626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4" name="Picture 143" descr="check1_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900" y="55626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5" name="Picture 144" descr="check1_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5626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6" name="Picture 126" descr="check1_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41148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7" name="Picture 126" descr="check1_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563" y="446405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charset="-120"/>
              </a:rPr>
              <a:t>Mail System</a:t>
            </a:r>
            <a:br>
              <a:rPr lang="en-US" altLang="zh-TW" sz="3000">
                <a:ea typeface="新細明體" charset="-120"/>
              </a:rPr>
            </a:br>
            <a:r>
              <a:rPr lang="en-US" altLang="zh-TW" sz="3000">
                <a:ea typeface="新細明體" charset="-120"/>
              </a:rPr>
              <a:t>	</a:t>
            </a:r>
            <a:r>
              <a:rPr lang="en-US" altLang="zh-TW" sz="3000">
                <a:latin typeface="Verdana"/>
                <a:ea typeface="新細明體" charset="-120"/>
              </a:rPr>
              <a:t>–</a:t>
            </a:r>
            <a:r>
              <a:rPr lang="en-US" altLang="zh-TW" sz="3000">
                <a:ea typeface="新細明體" charset="-120"/>
              </a:rPr>
              <a:t> The Submission Agent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Route mails to local MTA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Typical works that a MTA must do: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Ensuring that all hostname are fully qualified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Modifying headers</a:t>
            </a:r>
          </a:p>
          <a:p>
            <a:pPr lvl="3" eaLnBrk="1" hangingPunct="1"/>
            <a:r>
              <a:rPr lang="en-US" altLang="zh-TW">
                <a:ea typeface="新細明體" panose="02020500000000000000" pitchFamily="18" charset="-120"/>
              </a:rPr>
              <a:t>MessageID</a:t>
            </a:r>
          </a:p>
          <a:p>
            <a:pPr lvl="3" eaLnBrk="1" hangingPunct="1"/>
            <a:r>
              <a:rPr lang="en-US" altLang="zh-TW">
                <a:ea typeface="新細明體" panose="02020500000000000000" pitchFamily="18" charset="-120"/>
              </a:rPr>
              <a:t>Date</a:t>
            </a:r>
          </a:p>
          <a:p>
            <a:pPr lvl="3" eaLnBrk="1" hangingPunct="1"/>
            <a:r>
              <a:rPr lang="en-US" altLang="zh-TW">
                <a:ea typeface="新細明體" panose="02020500000000000000" pitchFamily="18" charset="-120"/>
              </a:rPr>
              <a:t>DomainKeys/DKIM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Logging errors</a:t>
            </a:r>
          </a:p>
          <a:p>
            <a:pPr lvl="2" eaLnBrk="1" hangingPunct="1"/>
            <a:r>
              <a:rPr lang="en-US" altLang="zh-TW">
                <a:latin typeface="Verdana" panose="020B0604030504040204" pitchFamily="34" charset="0"/>
                <a:ea typeface="新細明體" panose="02020500000000000000" pitchFamily="18" charset="-120"/>
              </a:rPr>
              <a:t>…</a:t>
            </a:r>
            <a:endParaRPr lang="en-US" altLang="zh-TW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RFC2476 introduces the idea of splitting MTA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Let SA to share the load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charset="-120"/>
              </a:rPr>
              <a:t>Mail System</a:t>
            </a:r>
            <a:br>
              <a:rPr lang="en-US" altLang="zh-TW" sz="3000">
                <a:ea typeface="新細明體" charset="-120"/>
              </a:rPr>
            </a:br>
            <a:r>
              <a:rPr lang="en-US" altLang="zh-TW" sz="3000">
                <a:ea typeface="新細明體" charset="-120"/>
              </a:rPr>
              <a:t>	</a:t>
            </a:r>
            <a:r>
              <a:rPr lang="en-US" altLang="zh-TW" sz="3000">
                <a:latin typeface="Verdana"/>
                <a:ea typeface="新細明體" charset="-120"/>
              </a:rPr>
              <a:t>–</a:t>
            </a:r>
            <a:r>
              <a:rPr lang="en-US" altLang="zh-TW" sz="3000">
                <a:ea typeface="新細明體" charset="-120"/>
              </a:rPr>
              <a:t> The Transport Agent (1)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Route mails among machines</a:t>
            </a:r>
          </a:p>
          <a:p>
            <a:pPr lvl="1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Accept mail from UA, examine the recipients</a:t>
            </a:r>
            <a:r>
              <a:rPr lang="en-US" altLang="zh-TW" dirty="0">
                <a:latin typeface="Times" pitchFamily="18" charset="0"/>
                <a:ea typeface="新細明體" pitchFamily="18" charset="-120"/>
              </a:rPr>
              <a:t>’</a:t>
            </a:r>
            <a:r>
              <a:rPr lang="en-US" altLang="zh-TW" dirty="0">
                <a:ea typeface="新細明體" pitchFamily="18" charset="-120"/>
              </a:rPr>
              <a:t> addresses, and delivery the mail to the correct host</a:t>
            </a:r>
          </a:p>
          <a:p>
            <a:pPr lvl="1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Protocols</a:t>
            </a:r>
          </a:p>
          <a:p>
            <a:pPr lvl="2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SMTP (Simple Mail Transport Protocol)</a:t>
            </a:r>
          </a:p>
          <a:p>
            <a:pPr lvl="3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RFC 821</a:t>
            </a:r>
          </a:p>
          <a:p>
            <a:pPr lvl="2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ESMTP (Extended SMTP)</a:t>
            </a:r>
          </a:p>
          <a:p>
            <a:pPr lvl="3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RFC 2821 </a:t>
            </a:r>
            <a:r>
              <a:rPr lang="en-US" altLang="zh-TW" dirty="0">
                <a:ea typeface="新細明體" pitchFamily="18" charset="-120"/>
                <a:sym typeface="Wingdings" pitchFamily="2" charset="2"/>
              </a:rPr>
              <a:t> …  5321 (2008)</a:t>
            </a:r>
            <a:endParaRPr lang="en-US" altLang="zh-TW" dirty="0">
              <a:ea typeface="新細明體" pitchFamily="18" charset="-120"/>
            </a:endParaRPr>
          </a:p>
          <a:p>
            <a:pPr lvl="1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Popular transport agents</a:t>
            </a:r>
          </a:p>
          <a:p>
            <a:pPr lvl="2" eaLnBrk="1" hangingPunct="1">
              <a:defRPr/>
            </a:pPr>
            <a:r>
              <a:rPr lang="en-US" altLang="zh-TW" dirty="0" err="1">
                <a:ea typeface="新細明體" pitchFamily="18" charset="-120"/>
              </a:rPr>
              <a:t>sendmail</a:t>
            </a:r>
            <a:r>
              <a:rPr lang="en-US" altLang="zh-TW" dirty="0">
                <a:ea typeface="新細明體" pitchFamily="18" charset="-120"/>
              </a:rPr>
              <a:t>	</a:t>
            </a:r>
            <a:r>
              <a:rPr lang="en-US" altLang="zh-TW" dirty="0">
                <a:ea typeface="新細明體" pitchFamily="18" charset="-120"/>
                <a:hlinkClick r:id="rId2"/>
              </a:rPr>
              <a:t>http://www.sendmail.org/</a:t>
            </a:r>
            <a:endParaRPr lang="en-US" altLang="zh-TW" dirty="0">
              <a:ea typeface="新細明體" pitchFamily="18" charset="-120"/>
            </a:endParaRPr>
          </a:p>
          <a:p>
            <a:pPr lvl="2" eaLnBrk="1" hangingPunct="1">
              <a:defRPr/>
            </a:pPr>
            <a:r>
              <a:rPr lang="en-US" altLang="zh-TW" dirty="0">
                <a:solidFill>
                  <a:schemeClr val="accent1">
                    <a:lumMod val="75000"/>
                  </a:schemeClr>
                </a:solidFill>
                <a:ea typeface="新細明體" pitchFamily="18" charset="-120"/>
              </a:rPr>
              <a:t>Postfix</a:t>
            </a:r>
            <a:r>
              <a:rPr lang="en-US" altLang="zh-TW" dirty="0">
                <a:ea typeface="新細明體" pitchFamily="18" charset="-120"/>
              </a:rPr>
              <a:t>		</a:t>
            </a:r>
            <a:r>
              <a:rPr lang="en-US" altLang="zh-TW" dirty="0">
                <a:ea typeface="新細明體" pitchFamily="18" charset="-120"/>
                <a:hlinkClick r:id="rId3"/>
              </a:rPr>
              <a:t>http://www.postfix.org/</a:t>
            </a:r>
            <a:endParaRPr lang="en-US" altLang="zh-TW" dirty="0">
              <a:ea typeface="新細明體" pitchFamily="18" charset="-120"/>
            </a:endParaRPr>
          </a:p>
          <a:p>
            <a:pPr lvl="2" eaLnBrk="1" hangingPunct="1">
              <a:defRPr/>
            </a:pPr>
            <a:r>
              <a:rPr lang="en-US" altLang="zh-TW" dirty="0" err="1">
                <a:ea typeface="新細明體" pitchFamily="18" charset="-120"/>
              </a:rPr>
              <a:t>exim</a:t>
            </a:r>
            <a:r>
              <a:rPr lang="en-US" altLang="zh-TW" dirty="0">
                <a:ea typeface="新細明體" pitchFamily="18" charset="-120"/>
              </a:rPr>
              <a:t>, </a:t>
            </a:r>
            <a:r>
              <a:rPr lang="en-US" altLang="zh-TW" dirty="0" err="1">
                <a:ea typeface="新細明體" pitchFamily="18" charset="-120"/>
              </a:rPr>
              <a:t>qmail</a:t>
            </a:r>
            <a:r>
              <a:rPr lang="en-US" altLang="zh-TW" dirty="0">
                <a:ea typeface="新細明體" pitchFamily="18" charset="-120"/>
              </a:rPr>
              <a:t>, …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charset="-120"/>
              </a:rPr>
              <a:t>Mail System</a:t>
            </a:r>
            <a:br>
              <a:rPr lang="en-US" altLang="zh-TW" sz="3000">
                <a:ea typeface="新細明體" charset="-120"/>
              </a:rPr>
            </a:br>
            <a:r>
              <a:rPr lang="en-US" altLang="zh-TW" sz="3000">
                <a:ea typeface="新細明體" charset="-120"/>
              </a:rPr>
              <a:t>	</a:t>
            </a:r>
            <a:r>
              <a:rPr lang="en-US" altLang="zh-TW" sz="3000">
                <a:latin typeface="Verdana"/>
                <a:ea typeface="新細明體" charset="-120"/>
              </a:rPr>
              <a:t>–</a:t>
            </a:r>
            <a:r>
              <a:rPr lang="en-US" altLang="zh-TW" sz="3000">
                <a:ea typeface="新細明體" charset="-120"/>
              </a:rPr>
              <a:t> The Transport Agent (2)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Conversation between MTAs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Threat of eavesdropping</a:t>
            </a:r>
          </a:p>
        </p:txBody>
      </p:sp>
      <p:pic>
        <p:nvPicPr>
          <p:cNvPr id="12292" name="Picture 4" descr="img1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457450"/>
            <a:ext cx="7924800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4072</TotalTime>
  <Words>2957</Words>
  <Application>Microsoft Macintosh PowerPoint</Application>
  <PresentationFormat>如螢幕大小 (4:3)</PresentationFormat>
  <Paragraphs>406</Paragraphs>
  <Slides>33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33</vt:i4>
      </vt:variant>
    </vt:vector>
  </HeadingPairs>
  <TitlesOfParts>
    <vt:vector size="46" baseType="lpstr">
      <vt:lpstr>細明體</vt:lpstr>
      <vt:lpstr>華康標楷體(P)</vt:lpstr>
      <vt:lpstr>華康儷中黑(P)</vt:lpstr>
      <vt:lpstr>華康儷粗黑(P)</vt:lpstr>
      <vt:lpstr>新細明體</vt:lpstr>
      <vt:lpstr>Arial</vt:lpstr>
      <vt:lpstr>Calibri</vt:lpstr>
      <vt:lpstr>Futura Md BT</vt:lpstr>
      <vt:lpstr>Times</vt:lpstr>
      <vt:lpstr>Times New Roman</vt:lpstr>
      <vt:lpstr>Verdana</vt:lpstr>
      <vt:lpstr>Wingdings</vt:lpstr>
      <vt:lpstr>Computer Center</vt:lpstr>
      <vt:lpstr>E-Mail System</vt:lpstr>
      <vt:lpstr>Components of an E-Mail (1)</vt:lpstr>
      <vt:lpstr>Components of an E-Mail (2)</vt:lpstr>
      <vt:lpstr>Mail System</vt:lpstr>
      <vt:lpstr>Mail System  – The User Agent (1)</vt:lpstr>
      <vt:lpstr>Mail System  – The User Agent (2)</vt:lpstr>
      <vt:lpstr>Mail System  – The Submission Agent</vt:lpstr>
      <vt:lpstr>Mail System  – The Transport Agent (1)</vt:lpstr>
      <vt:lpstr>Mail System  – The Transport Agent (2)</vt:lpstr>
      <vt:lpstr>Mail System  – The Transport Agent (3)</vt:lpstr>
      <vt:lpstr>Mail System  – The Delivery Agent</vt:lpstr>
      <vt:lpstr>Mail System  – The Access Agent</vt:lpstr>
      <vt:lpstr>Mail Addressing – Domain (1)</vt:lpstr>
      <vt:lpstr>Mail Addressing – Domain (2)</vt:lpstr>
      <vt:lpstr>Mail Addressing – Domain (3)</vt:lpstr>
      <vt:lpstr>Mail Addressing – Alias</vt:lpstr>
      <vt:lpstr>Mail Alias  – Traditional aliasing mechanism (1)</vt:lpstr>
      <vt:lpstr>Mail Alias  – Traditional aliasing mechanism (2)</vt:lpstr>
      <vt:lpstr>Mail Alias  – Traditional aliasing mechanism (3)</vt:lpstr>
      <vt:lpstr>Mail Alias  – Traditional aliasing mechanism (4)</vt:lpstr>
      <vt:lpstr>Mail Alias  – Traditional aliasing mechanism (5)</vt:lpstr>
      <vt:lpstr>Mail Alias  – Traditional aliasing mechanism (6)</vt:lpstr>
      <vt:lpstr>Mail Transport Example</vt:lpstr>
      <vt:lpstr>Mail Headers (1)</vt:lpstr>
      <vt:lpstr>Mail Headers (2)</vt:lpstr>
      <vt:lpstr>Mail Headers (3)</vt:lpstr>
      <vt:lpstr>Mail Headers (4)</vt:lpstr>
      <vt:lpstr>Mail Headers (5)</vt:lpstr>
      <vt:lpstr>Mail Storage</vt:lpstr>
      <vt:lpstr>Mail System Architecture</vt:lpstr>
      <vt:lpstr>Mail System Architecture –  Scalable architecture for medium sites</vt:lpstr>
      <vt:lpstr>To, Cc, and Bcc</vt:lpstr>
      <vt:lpstr>vacation(1)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Mail System</dc:title>
  <dc:creator>Tse-Han Wang</dc:creator>
  <cp:lastModifiedBy>Liang-Chi Tseng</cp:lastModifiedBy>
  <cp:revision>696</cp:revision>
  <cp:lastPrinted>2012-04-30T10:32:36Z</cp:lastPrinted>
  <dcterms:created xsi:type="dcterms:W3CDTF">1601-01-01T00:00:00Z</dcterms:created>
  <dcterms:modified xsi:type="dcterms:W3CDTF">2020-04-04T06:01:18Z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