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797675" cy="9874250"/>
  <p:embeddedFontLst>
    <p:embeddedFont>
      <p:font typeface="Poppi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regular.fntdata"/><Relationship Id="rId25" Type="http://schemas.openxmlformats.org/officeDocument/2006/relationships/slide" Target="slides/slide20.xml"/><Relationship Id="rId28" Type="http://schemas.openxmlformats.org/officeDocument/2006/relationships/font" Target="fonts/Poppins-italic.fntdata"/><Relationship Id="rId27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oppi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81611e92c_0_8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81611e92c_0_8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581611e92c_0_8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3203d2c81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3203d2c81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83203d2c81_0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3203d2c81_0_7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3203d2c81_0_7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83203d2c81_0_7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3203d2c81_0_42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3203d2c81_0_42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83203d2c81_0_42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3203d2c81_0_36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3203d2c81_0_36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83203d2c81_0_36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3203d2c81_0_63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3203d2c81_0_63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83203d2c81_0_63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3203d2c81_0_5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3203d2c81_0_5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83203d2c81_0_5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3203d2c81_0_7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3203d2c81_0_7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83203d2c81_0_74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39e26856d_0_35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39e26856d_0_35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739e26856d_0_35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8303891f6e_0_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8303891f6e_0_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3203d2c81_0_3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3203d2c81_0_3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83203d2c81_0_3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83203d2c81_0_134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83203d2c81_0_134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6fb035ad6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56fb035ad6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3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3f3872f94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3f3872f94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83f3872f94_0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81611e92c_0_1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81611e92c_0_1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581611e92c_0_1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3b2baaa1a_0_0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3b2baaa1a_0_0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83b2baaa1a_0_0:notes"/>
          <p:cNvSpPr txBox="1"/>
          <p:nvPr>
            <p:ph idx="12" type="sldNum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nasa.nctu.me/" TargetMode="External"/><Relationship Id="rId4" Type="http://schemas.openxmlformats.org/officeDocument/2006/relationships/hyperlink" Target="https://github.com/dnsviz/dnsviz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eveloper.mozilla.org/zh-TW/docs/Web/HTTP/Headers/X-Forwarded-For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roups.google.com/forum/#!forum/nctunasa" TargetMode="External"/><Relationship Id="rId4" Type="http://schemas.openxmlformats.org/officeDocument/2006/relationships/hyperlink" Target="mailto:ta@nasa.cs.nctu.edu.tw" TargetMode="External"/><Relationship Id="rId5" Type="http://schemas.openxmlformats.org/officeDocument/2006/relationships/hyperlink" Target="http://www.catb.org/~esr/faqs/smart-questions.html" TargetMode="External"/><Relationship Id="rId6" Type="http://schemas.openxmlformats.org/officeDocument/2006/relationships/hyperlink" Target="https://github.com/ryanhanwu/How-To-Ask-Questions-The-Smart-Way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Administration HW2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yca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Allow </a:t>
            </a:r>
            <a:r>
              <a:rPr lang="en-US">
                <a:solidFill>
                  <a:srgbClr val="FF0000"/>
                </a:solidFill>
              </a:rPr>
              <a:t>reverse lookup</a:t>
            </a:r>
            <a:r>
              <a:rPr lang="en-US"/>
              <a:t> from the intranet.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answers should be </a:t>
            </a:r>
            <a:r>
              <a:rPr lang="en-US">
                <a:solidFill>
                  <a:srgbClr val="FF0000"/>
                </a:solidFill>
              </a:rPr>
              <a:t>forward-confirmed</a:t>
            </a:r>
            <a:r>
              <a:rPr lang="en-US"/>
              <a:t>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Return NXDOMAIN if there is no corresponding A record.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Add </a:t>
            </a:r>
            <a:r>
              <a:rPr lang="en-US">
                <a:solidFill>
                  <a:srgbClr val="FF0000"/>
                </a:solidFill>
              </a:rPr>
              <a:t>SSHFP </a:t>
            </a:r>
            <a:r>
              <a:rPr lang="en-US"/>
              <a:t>record of your machines’ ssh key fingerprint.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the following machines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router</a:t>
            </a:r>
            <a:endParaRPr>
              <a:solidFill>
                <a:srgbClr val="FF0000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ns1</a:t>
            </a:r>
            <a:r>
              <a:rPr lang="en-US"/>
              <a:t> (DNS Master)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ns2</a:t>
            </a:r>
            <a:r>
              <a:rPr lang="en-US"/>
              <a:t> (DNS Slave)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 (agent)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algorithm </a:t>
            </a:r>
            <a:r>
              <a:rPr lang="en-US">
                <a:solidFill>
                  <a:srgbClr val="FF0000"/>
                </a:solidFill>
              </a:rPr>
              <a:t>ECDSA </a:t>
            </a:r>
            <a:r>
              <a:rPr lang="en-US"/>
              <a:t>and </a:t>
            </a:r>
            <a:r>
              <a:rPr lang="en-US">
                <a:solidFill>
                  <a:srgbClr val="FF0000"/>
                </a:solidFill>
              </a:rPr>
              <a:t>ED25519 </a:t>
            </a:r>
            <a:r>
              <a:rPr lang="en-US"/>
              <a:t>should be implement.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hash type </a:t>
            </a:r>
            <a:r>
              <a:rPr lang="en-US">
                <a:solidFill>
                  <a:srgbClr val="FF0000"/>
                </a:solidFill>
              </a:rPr>
              <a:t>SHA-256</a:t>
            </a:r>
            <a:r>
              <a:rPr lang="en-US"/>
              <a:t> should be implement.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Requirements (Cont.)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DNSSEC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Normally, after you registered a domain name and set up a DNS to serve the subdomain. If you want DNSSEC to secure your records, it’s necessary to publish the DS record to the nameserver of the top-level domain.</a:t>
            </a:r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3050" y="3144625"/>
            <a:ext cx="6667500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Requirements (Cont.)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DNSSEC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nasa.</a:t>
            </a:r>
            <a:r>
              <a:rPr lang="en-US"/>
              <a:t> → </a:t>
            </a:r>
            <a:r>
              <a:rPr lang="en-US">
                <a:solidFill>
                  <a:srgbClr val="FF0000"/>
                </a:solidFill>
              </a:rPr>
              <a:t>{</a:t>
            </a:r>
            <a:r>
              <a:rPr lang="en-US">
                <a:solidFill>
                  <a:srgbClr val="FF0000"/>
                </a:solidFill>
              </a:rPr>
              <a:t>student_ID</a:t>
            </a:r>
            <a:r>
              <a:rPr lang="en-US">
                <a:solidFill>
                  <a:srgbClr val="FF0000"/>
                </a:solidFill>
              </a:rPr>
              <a:t>}.nasa.</a:t>
            </a:r>
            <a:r>
              <a:rPr lang="en-US"/>
              <a:t> 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In this scenario we are serving a private TLD which is not delegated from root DNS server, thus the trust chain from root will be broken.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need to manage the DS record on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https://nasa.nctu.me/</a:t>
            </a:r>
            <a:r>
              <a:rPr lang="en-US"/>
              <a:t> for the DNSSEC.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It has a </a:t>
            </a:r>
            <a:r>
              <a:rPr lang="en-US">
                <a:solidFill>
                  <a:srgbClr val="FF0000"/>
                </a:solidFill>
              </a:rPr>
              <a:t>1-day cooldown</a:t>
            </a:r>
            <a:r>
              <a:rPr lang="en-US"/>
              <a:t> on the OJ.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must use </a:t>
            </a:r>
            <a:r>
              <a:rPr lang="en-US">
                <a:solidFill>
                  <a:srgbClr val="FF0000"/>
                </a:solidFill>
              </a:rPr>
              <a:t>NSEC3</a:t>
            </a:r>
            <a:r>
              <a:rPr lang="en-US"/>
              <a:t> to implement it</a:t>
            </a:r>
            <a:r>
              <a:rPr lang="en-US"/>
              <a:t>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Tool for you to check the trust chain</a:t>
            </a:r>
            <a:r>
              <a:rPr lang="en-US"/>
              <a:t>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delv(1)</a:t>
            </a:r>
            <a:endParaRPr>
              <a:solidFill>
                <a:srgbClr val="FF0000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https://github.com/dnsviz/dnsviz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 2. </a:t>
            </a:r>
            <a:r>
              <a:rPr lang="en-US"/>
              <a:t>Server Load Balancer</a:t>
            </a:r>
            <a:endParaRPr/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Knowing the basic usage of a load balancer.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Knowing the basic concept of the reverse proxy.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 - Server Load Balancer</a:t>
            </a:r>
            <a:endParaRPr/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 may have several service on one machine.</a:t>
            </a:r>
            <a:endParaRPr/>
          </a:p>
        </p:txBody>
      </p:sp>
      <p:pic>
        <p:nvPicPr>
          <p:cNvPr id="159" name="Google Shape;15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9800" y="1906025"/>
            <a:ext cx="4913999" cy="4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</a:t>
            </a:r>
            <a:endParaRPr/>
          </a:p>
        </p:txBody>
      </p:sp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 have to re-deploy your 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 by downloading </a:t>
            </a:r>
            <a:r>
              <a:rPr lang="en-US"/>
              <a:t>the new file</a:t>
            </a:r>
            <a:r>
              <a:rPr lang="en-US"/>
              <a:t> from OJ.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Reverse proxy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</a:t>
            </a:r>
            <a:r>
              <a:rPr lang="en-US"/>
              <a:t>ake a reverse proxy </a:t>
            </a:r>
            <a:r>
              <a:rPr lang="en-US"/>
              <a:t>under http://</a:t>
            </a:r>
            <a:r>
              <a:rPr lang="en-US">
                <a:solidFill>
                  <a:srgbClr val="FF0000"/>
                </a:solidFill>
              </a:rPr>
              <a:t>$yourdomain</a:t>
            </a:r>
            <a:r>
              <a:rPr lang="en-US"/>
              <a:t>/reverse/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⮚"/>
            </a:pPr>
            <a:r>
              <a:rPr lang="en-US">
                <a:solidFill>
                  <a:srgbClr val="000000"/>
                </a:solidFill>
              </a:rPr>
              <a:t>Round-robin</a:t>
            </a:r>
            <a:endParaRPr>
              <a:solidFill>
                <a:srgbClr val="000000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>
                <a:solidFill>
                  <a:srgbClr val="FF0000"/>
                </a:solidFill>
              </a:rPr>
              <a:t>10.113.ID.129:8001</a:t>
            </a:r>
            <a:endParaRPr>
              <a:solidFill>
                <a:srgbClr val="FF0000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>
                <a:solidFill>
                  <a:srgbClr val="FF0000"/>
                </a:solidFill>
              </a:rPr>
              <a:t>10.113.ID.129:8002</a:t>
            </a:r>
            <a:endParaRPr>
              <a:solidFill>
                <a:srgbClr val="FF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Make a reverse proxy under http://</a:t>
            </a:r>
            <a:r>
              <a:rPr lang="en-US">
                <a:solidFill>
                  <a:srgbClr val="FF0000"/>
                </a:solidFill>
              </a:rPr>
              <a:t>$yourdomain</a:t>
            </a:r>
            <a:r>
              <a:rPr lang="en-US"/>
              <a:t>/ip/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10.113.ID.129:8003</a:t>
            </a:r>
            <a:endParaRPr>
              <a:solidFill>
                <a:srgbClr val="FF0000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⮚"/>
            </a:pPr>
            <a:r>
              <a:rPr lang="en-US">
                <a:solidFill>
                  <a:srgbClr val="000000"/>
                </a:solidFill>
              </a:rPr>
              <a:t>Pass non-standard HTTP headers to the backend.</a:t>
            </a:r>
            <a:endParaRPr>
              <a:solidFill>
                <a:srgbClr val="000000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</a:pPr>
            <a:r>
              <a:rPr lang="en-US">
                <a:solidFill>
                  <a:srgbClr val="000000"/>
                </a:solidFill>
              </a:rPr>
              <a:t>“</a:t>
            </a:r>
            <a:r>
              <a:rPr lang="en-US" u="sng">
                <a:solidFill>
                  <a:schemeClr val="hlink"/>
                </a:solidFill>
                <a:hlinkClick r:id="rId3"/>
              </a:rPr>
              <a:t>X-Forwarded-For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>
              <a:solidFill>
                <a:srgbClr val="000000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</a:pPr>
            <a:r>
              <a:rPr lang="en-US">
                <a:solidFill>
                  <a:srgbClr val="000000"/>
                </a:solidFill>
              </a:rPr>
              <a:t>“X-Real-IP”: The real client IP.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73" name="Google Shape;173;p2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Prevent DDoS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Set timeout of HTTP request to be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seconds.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Each user can only have </a:t>
            </a:r>
            <a:r>
              <a:rPr lang="en-US">
                <a:solidFill>
                  <a:srgbClr val="FF0000"/>
                </a:solidFill>
              </a:rPr>
              <a:t>10</a:t>
            </a:r>
            <a:r>
              <a:rPr lang="en-US"/>
              <a:t> connections opened.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Each user can only have </a:t>
            </a:r>
            <a:r>
              <a:rPr lang="en-US">
                <a:solidFill>
                  <a:srgbClr val="FF0000"/>
                </a:solidFill>
              </a:rPr>
              <a:t>30 </a:t>
            </a:r>
            <a:r>
              <a:rPr lang="en-US"/>
              <a:t>connections opened within </a:t>
            </a:r>
            <a:r>
              <a:rPr lang="en-US">
                <a:solidFill>
                  <a:srgbClr val="FF0000"/>
                </a:solidFill>
              </a:rPr>
              <a:t>10</a:t>
            </a:r>
            <a:r>
              <a:rPr lang="en-US"/>
              <a:t> seconds.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a user send over </a:t>
            </a:r>
            <a:r>
              <a:rPr lang="en-US">
                <a:solidFill>
                  <a:srgbClr val="FF0000"/>
                </a:solidFill>
              </a:rPr>
              <a:t>20</a:t>
            </a:r>
            <a:r>
              <a:rPr lang="en-US"/>
              <a:t> HTTP requests within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seconds, then blacklist the user’s IP.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Return </a:t>
            </a:r>
            <a:r>
              <a:rPr lang="en-US">
                <a:solidFill>
                  <a:srgbClr val="FF0000"/>
                </a:solidFill>
              </a:rPr>
              <a:t>403 </a:t>
            </a:r>
            <a:r>
              <a:rPr lang="en-US"/>
              <a:t>for any new request from this user.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Refuse any new connection from this user.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Until </a:t>
            </a:r>
            <a:r>
              <a:rPr lang="en-US">
                <a:solidFill>
                  <a:schemeClr val="hlink"/>
                </a:solidFill>
              </a:rPr>
              <a:t>10</a:t>
            </a:r>
            <a:r>
              <a:rPr lang="en-US"/>
              <a:t> seconds after they stop sending requests and establishing connections.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 3: Firewall</a:t>
            </a:r>
            <a:endParaRPr/>
          </a:p>
        </p:txBody>
      </p:sp>
      <p:sp>
        <p:nvSpPr>
          <p:cNvPr id="180" name="Google Shape;180;p3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 have to properly adjust your firewall rules to let the new services in this homework run correctly.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Recall the rules.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By default, all connections from outside (include Intranet) to your subnet should be rejected.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By default, all services only trust the connections from your subnet.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SSH connections from anywhere to “Agent” are allowed.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ICMP connections from anywhere to anywhere are allowed.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>
                <a:solidFill>
                  <a:srgbClr val="FF0000"/>
                </a:solidFill>
              </a:rPr>
              <a:t>You won’t get any points for this part, but you will get some points down for the incorrect firewall setting.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186" name="Google Shape;186;p3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Your work will be tested by our online judge system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Submit a judge request when you are ready.</a:t>
            </a:r>
            <a:endParaRPr>
              <a:solidFill>
                <a:srgbClr val="000000"/>
              </a:solidFill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You can submit request multiple times. However,</a:t>
            </a:r>
            <a:r>
              <a:rPr b="1" lang="en-US">
                <a:solidFill>
                  <a:srgbClr val="000000"/>
                </a:solidFill>
              </a:rPr>
              <a:t> the score of the </a:t>
            </a:r>
            <a:r>
              <a:rPr b="1" lang="en-US">
                <a:solidFill>
                  <a:srgbClr val="FF0000"/>
                </a:solidFill>
              </a:rPr>
              <a:t>last</a:t>
            </a:r>
            <a:r>
              <a:rPr b="1" lang="en-US">
                <a:solidFill>
                  <a:srgbClr val="000000"/>
                </a:solidFill>
              </a:rPr>
              <a:t> submission instead of the </a:t>
            </a:r>
            <a:r>
              <a:rPr b="1" lang="en-US"/>
              <a:t>submission with the </a:t>
            </a:r>
            <a:r>
              <a:rPr b="1" lang="en-US">
                <a:solidFill>
                  <a:srgbClr val="000000"/>
                </a:solidFill>
              </a:rPr>
              <a:t>highest score, </a:t>
            </a:r>
            <a:r>
              <a:rPr lang="en-US">
                <a:solidFill>
                  <a:srgbClr val="000000"/>
                </a:solidFill>
              </a:rPr>
              <a:t>will be taken</a:t>
            </a:r>
            <a:r>
              <a:rPr lang="en-US"/>
              <a:t>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Late submissions are </a:t>
            </a:r>
            <a:r>
              <a:rPr b="1" lang="en-US">
                <a:solidFill>
                  <a:srgbClr val="FF0000"/>
                </a:solidFill>
              </a:rPr>
              <a:t>not accepted</a:t>
            </a:r>
            <a:r>
              <a:rPr lang="en-US"/>
              <a:t>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Please check your score at OJ after judge completed.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Rate-limit: 60 minutes cool-down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Scoring start at : </a:t>
            </a:r>
            <a:r>
              <a:rPr lang="en-US">
                <a:solidFill>
                  <a:srgbClr val="FF0000"/>
                </a:solidFill>
              </a:rPr>
              <a:t>2020</a:t>
            </a:r>
            <a:r>
              <a:rPr lang="en-US">
                <a:solidFill>
                  <a:srgbClr val="FF0000"/>
                </a:solidFill>
              </a:rPr>
              <a:t>/</a:t>
            </a: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/</a:t>
            </a:r>
            <a:r>
              <a:rPr lang="en-US">
                <a:solidFill>
                  <a:srgbClr val="FF0000"/>
                </a:solidFill>
              </a:rPr>
              <a:t>29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00:00</a:t>
            </a:r>
            <a:endParaRPr>
              <a:solidFill>
                <a:srgbClr val="FF0000"/>
              </a:solidFill>
            </a:endParaRPr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can test your works once the judge is prepared. However, </a:t>
            </a:r>
            <a:r>
              <a:rPr b="1" lang="en-US"/>
              <a:t>make sure to submit at least once after this time</a:t>
            </a:r>
            <a:r>
              <a:rPr lang="en-US"/>
              <a:t>, otherwise no score will be taken.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Deadline: </a:t>
            </a:r>
            <a:r>
              <a:rPr lang="en-US">
                <a:solidFill>
                  <a:srgbClr val="FF0000"/>
                </a:solidFill>
              </a:rPr>
              <a:t>2020/5/7 23:59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 1: DNS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https://groups.google.com/forum/#!forum/nctunasa</a:t>
            </a:r>
            <a:endParaRPr/>
          </a:p>
          <a:p>
            <a:pPr indent="-323850" lvl="1" marL="74295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You may send email to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ta@nasa.cs.nctu.edu.tw</a:t>
            </a:r>
            <a:r>
              <a:rPr lang="en-US"/>
              <a:t> for these reasons: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get a weird result from OJ.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have some personal issues that don’t want to post to the public.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are in a special situation that needs to contact us.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Your question is not "May I ask TAs a question?"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Try to use the google groups first. We regret that we may not be able to reply every email. Thank you for understanding.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To Ask Questions The Smart Way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http://www.catb.org/~esr/faqs/smart-questions.html</a:t>
            </a: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6"/>
              </a:rPr>
              <a:t>https://github.com/ryanhanwu/How-To-Ask-Questions-The-Smart-Way</a:t>
            </a:r>
            <a:r>
              <a:rPr lang="en-US"/>
              <a:t> 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Office Hours: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3GH, EC 3F CSCC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Knowing the basic usage of DNS.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Knowing the basic configuration of BIND.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Overview - DNS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6829450" y="5542550"/>
            <a:ext cx="18735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475" y="1403350"/>
            <a:ext cx="6524650" cy="456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990600" y="1447800"/>
            <a:ext cx="7574400" cy="50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Use “</a:t>
            </a:r>
            <a:r>
              <a:rPr lang="en-US">
                <a:solidFill>
                  <a:srgbClr val="FF0000"/>
                </a:solidFill>
              </a:rPr>
              <a:t>{</a:t>
            </a:r>
            <a:r>
              <a:rPr lang="en-US">
                <a:solidFill>
                  <a:srgbClr val="FF0000"/>
                </a:solidFill>
              </a:rPr>
              <a:t>student_ID</a:t>
            </a:r>
            <a:r>
              <a:rPr lang="en-US">
                <a:solidFill>
                  <a:srgbClr val="FF0000"/>
                </a:solidFill>
              </a:rPr>
              <a:t>}.nasa.</a:t>
            </a:r>
            <a:r>
              <a:rPr lang="en-US"/>
              <a:t>” as your domain name.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ns1.{student_ID}.nasa.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IP: </a:t>
            </a:r>
            <a:r>
              <a:rPr lang="en-US">
                <a:solidFill>
                  <a:srgbClr val="FF0000"/>
                </a:solidFill>
              </a:rPr>
              <a:t>10.113.ID.1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Master zone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⮚"/>
            </a:pPr>
            <a:r>
              <a:rPr lang="en-US"/>
              <a:t>{student_ID}.nasa.</a:t>
            </a:r>
            <a:endParaRPr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ns2.{student_ID}.nasa.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IP: </a:t>
            </a:r>
            <a:r>
              <a:rPr lang="en-US">
                <a:solidFill>
                  <a:srgbClr val="FF0000"/>
                </a:solidFill>
              </a:rPr>
              <a:t>10.113.ID.2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/>
              <a:t>Slave zone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2000"/>
              <a:buChar char="⮚"/>
            </a:pPr>
            <a:r>
              <a:rPr lang="en-US"/>
              <a:t>{student_ID}.nasa.</a:t>
            </a:r>
            <a:endParaRPr/>
          </a:p>
        </p:txBody>
      </p:sp>
      <p:sp>
        <p:nvSpPr>
          <p:cNvPr id="88" name="Google Shape;88;p1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 (Cont.)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990600" y="1447800"/>
            <a:ext cx="7772400" cy="4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US">
                <a:solidFill>
                  <a:srgbClr val="000000"/>
                </a:solidFill>
              </a:rPr>
              <a:t>Setup a DNS servers with BIND.</a:t>
            </a:r>
            <a:endParaRPr>
              <a:solidFill>
                <a:srgbClr val="00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ns1.{student_ID}.nasa.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Serve your own domain.</a:t>
            </a:r>
            <a:endParaRPr>
              <a:solidFill>
                <a:srgbClr val="000000"/>
              </a:solidFill>
            </a:endParaRP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{student_ID}.nasa.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Be able to query from the intranet. (</a:t>
            </a:r>
            <a:r>
              <a:rPr lang="en-US">
                <a:solidFill>
                  <a:srgbClr val="FF0000"/>
                </a:solidFill>
              </a:rPr>
              <a:t>10.113.x.x/16</a:t>
            </a:r>
            <a:r>
              <a:rPr lang="en-US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US">
                <a:solidFill>
                  <a:srgbClr val="000000"/>
                </a:solidFill>
              </a:rPr>
              <a:t>Setup another DNS server with BIND</a:t>
            </a:r>
            <a:endParaRPr>
              <a:solidFill>
                <a:srgbClr val="00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•"/>
            </a:pPr>
            <a:r>
              <a:rPr lang="en-US">
                <a:solidFill>
                  <a:srgbClr val="FF0000"/>
                </a:solidFill>
              </a:rPr>
              <a:t>ns2.{student_ID}.nasa.</a:t>
            </a:r>
            <a:endParaRPr>
              <a:solidFill>
                <a:srgbClr val="FF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Slave zone for “</a:t>
            </a:r>
            <a:r>
              <a:rPr lang="en-US">
                <a:solidFill>
                  <a:srgbClr val="FF0000"/>
                </a:solidFill>
              </a:rPr>
              <a:t>{student_ID}.nasa.</a:t>
            </a:r>
            <a:r>
              <a:rPr lang="en-US">
                <a:solidFill>
                  <a:srgbClr val="000000"/>
                </a:solidFill>
              </a:rPr>
              <a:t>” synchronized from ns1.</a:t>
            </a:r>
            <a:endParaRPr>
              <a:solidFill>
                <a:srgbClr val="000000"/>
              </a:solidFill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Updates should be synchronized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SOA must have same Serial number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DHCP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have to configure the DHCP server to suggest the clients to use your internal DNS as the primary DNS.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Set nameserver to your internal DNS.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Set search domain to your domain.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Properly query for “</a:t>
            </a:r>
            <a:r>
              <a:rPr lang="en-US">
                <a:solidFill>
                  <a:schemeClr val="hlink"/>
                </a:solidFill>
              </a:rPr>
              <a:t>{other_student_ID}.nasa.</a:t>
            </a:r>
            <a:r>
              <a:rPr lang="en-US"/>
              <a:t>”.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Security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Only allow zone transfer from </a:t>
            </a:r>
            <a:r>
              <a:rPr lang="en-US">
                <a:solidFill>
                  <a:schemeClr val="hlink"/>
                </a:solidFill>
              </a:rPr>
              <a:t>Slave</a:t>
            </a:r>
            <a:r>
              <a:rPr lang="en-US"/>
              <a:t> and </a:t>
            </a:r>
            <a:r>
              <a:rPr lang="en-US">
                <a:solidFill>
                  <a:schemeClr val="hlink"/>
                </a:solidFill>
              </a:rPr>
              <a:t>Agent</a:t>
            </a:r>
            <a:r>
              <a:rPr lang="en-US"/>
              <a:t>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Only allow recursion from </a:t>
            </a:r>
            <a:r>
              <a:rPr lang="en-US">
                <a:solidFill>
                  <a:schemeClr val="hlink"/>
                </a:solidFill>
              </a:rPr>
              <a:t>Agent</a:t>
            </a:r>
            <a:r>
              <a:rPr lang="en-US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990600" y="1447800"/>
            <a:ext cx="7984800" cy="53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Add A record for the machines.</a:t>
            </a:r>
            <a:endParaRPr>
              <a:solidFill>
                <a:schemeClr val="hlink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router</a:t>
            </a:r>
            <a:endParaRPr>
              <a:solidFill>
                <a:srgbClr val="FF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ns1</a:t>
            </a:r>
            <a:r>
              <a:rPr lang="en-US"/>
              <a:t> (DNS Master)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ns2</a:t>
            </a:r>
            <a:r>
              <a:rPr lang="en-US"/>
              <a:t> (DNS Slave)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 (Agent)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>
                <a:solidFill>
                  <a:srgbClr val="000000"/>
                </a:solidFill>
              </a:rPr>
              <a:t>Add CNAME record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nasa</a:t>
            </a:r>
            <a:r>
              <a:rPr lang="en-US">
                <a:solidFill>
                  <a:srgbClr val="000000"/>
                </a:solidFill>
              </a:rPr>
              <a:t> =&gt; </a:t>
            </a:r>
            <a:r>
              <a:rPr lang="en-US">
                <a:solidFill>
                  <a:srgbClr val="FF0000"/>
                </a:solidFill>
              </a:rPr>
              <a:t>nasa.cs.nctu.edu.tw.</a:t>
            </a:r>
            <a:endParaRPr>
              <a:solidFill>
                <a:srgbClr val="FF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FF0000"/>
                </a:solidFill>
              </a:rPr>
              <a:t>web </a:t>
            </a:r>
            <a:r>
              <a:rPr lang="en-US">
                <a:solidFill>
                  <a:srgbClr val="000000"/>
                </a:solidFill>
              </a:rPr>
              <a:t>=&gt; </a:t>
            </a:r>
            <a:r>
              <a:rPr lang="en-US">
                <a:solidFill>
                  <a:srgbClr val="FF0000"/>
                </a:solidFill>
              </a:rPr>
              <a:t>agent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Confuse your BIND version number.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$ dig version.bind txt chaos @server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</a:t>
            </a:r>
            <a:r>
              <a:rPr lang="en-US">
                <a:solidFill>
                  <a:srgbClr val="FF0000"/>
                </a:solidFill>
              </a:rPr>
              <a:t>ns1</a:t>
            </a:r>
            <a:r>
              <a:rPr lang="en-US"/>
              <a:t>, use “</a:t>
            </a:r>
            <a:r>
              <a:rPr lang="en-US">
                <a:solidFill>
                  <a:srgbClr val="FF0000"/>
                </a:solidFill>
              </a:rPr>
              <a:t>Name Server 1</a:t>
            </a:r>
            <a:r>
              <a:rPr lang="en-US"/>
              <a:t>”.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</a:t>
            </a:r>
            <a:r>
              <a:rPr lang="en-US">
                <a:solidFill>
                  <a:srgbClr val="FF0000"/>
                </a:solidFill>
              </a:rPr>
              <a:t>ns2</a:t>
            </a:r>
            <a:r>
              <a:rPr lang="en-US"/>
              <a:t>, use “</a:t>
            </a:r>
            <a:r>
              <a:rPr lang="en-US">
                <a:solidFill>
                  <a:srgbClr val="FF0000"/>
                </a:solidFill>
              </a:rPr>
              <a:t>Name Server 2</a:t>
            </a:r>
            <a:r>
              <a:rPr lang="en-US"/>
              <a:t>”.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Only allow queries from your internal network.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VIEW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Add A record for </a:t>
            </a:r>
            <a:r>
              <a:rPr lang="en-US">
                <a:solidFill>
                  <a:schemeClr val="hlink"/>
                </a:solidFill>
              </a:rPr>
              <a:t>view.{your_domain}.</a:t>
            </a:r>
            <a:endParaRPr>
              <a:solidFill>
                <a:schemeClr val="hlink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For queries from </a:t>
            </a:r>
            <a:r>
              <a:rPr lang="en-US">
                <a:solidFill>
                  <a:schemeClr val="hlink"/>
                </a:solidFill>
              </a:rPr>
              <a:t>10.113.1.x/24</a:t>
            </a:r>
            <a:endParaRPr>
              <a:solidFill>
                <a:schemeClr val="hlink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/>
              <a:t>Answer </a:t>
            </a:r>
            <a:r>
              <a:rPr lang="en-US">
                <a:solidFill>
                  <a:schemeClr val="hlink"/>
                </a:solidFill>
              </a:rPr>
              <a:t>140.113.235.131</a:t>
            </a:r>
            <a:endParaRPr>
              <a:solidFill>
                <a:schemeClr val="hlink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For queries from </a:t>
            </a:r>
            <a:r>
              <a:rPr lang="en-US">
                <a:solidFill>
                  <a:schemeClr val="hlink"/>
                </a:solidFill>
              </a:rPr>
              <a:t>10.113.ID.x/24</a:t>
            </a:r>
            <a:endParaRPr>
              <a:solidFill>
                <a:schemeClr val="hlink"/>
              </a:solidFill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/>
              <a:t>Answer </a:t>
            </a:r>
            <a:r>
              <a:rPr lang="en-US">
                <a:solidFill>
                  <a:schemeClr val="hlink"/>
                </a:solidFill>
              </a:rPr>
              <a:t>140.113.235.151</a:t>
            </a:r>
            <a:endParaRPr>
              <a:solidFill>
                <a:schemeClr val="hlink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For other queries</a:t>
            </a:r>
            <a:endParaRPr/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/>
              <a:t>Answer </a:t>
            </a:r>
            <a:r>
              <a:rPr lang="en-US">
                <a:solidFill>
                  <a:schemeClr val="hlink"/>
                </a:solidFill>
              </a:rPr>
              <a:t>10.113.ID.87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have to set up VIEW for both the master and the slave server.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Is there any elegant way to do it?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