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6858000" cx="9144000"/>
  <p:notesSz cx="6797675" cy="9874250"/>
  <p:embeddedFontLst>
    <p:embeddedFont>
      <p:font typeface="Poppins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Poppins-bold.fntdata"/><Relationship Id="rId25" Type="http://schemas.openxmlformats.org/officeDocument/2006/relationships/font" Target="fonts/Poppins-regular.fntdata"/><Relationship Id="rId28" Type="http://schemas.openxmlformats.org/officeDocument/2006/relationships/font" Target="fonts/Poppins-boldItalic.fntdata"/><Relationship Id="rId27" Type="http://schemas.openxmlformats.org/officeDocument/2006/relationships/font" Target="fonts/Poppi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51275" y="0"/>
            <a:ext cx="2946400" cy="493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31863" y="741363"/>
            <a:ext cx="4933950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380538"/>
            <a:ext cx="2946400" cy="493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51275" y="9380538"/>
            <a:ext cx="2946400" cy="493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:notes"/>
          <p:cNvSpPr txBox="1"/>
          <p:nvPr>
            <p:ph idx="1" type="body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:notes"/>
          <p:cNvSpPr/>
          <p:nvPr>
            <p:ph idx="2" type="sldImg"/>
          </p:nvPr>
        </p:nvSpPr>
        <p:spPr>
          <a:xfrm>
            <a:off x="931863" y="741363"/>
            <a:ext cx="4933950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85d919fb4f_0_14:notes"/>
          <p:cNvSpPr/>
          <p:nvPr>
            <p:ph idx="2" type="sldImg"/>
          </p:nvPr>
        </p:nvSpPr>
        <p:spPr>
          <a:xfrm>
            <a:off x="931863" y="741363"/>
            <a:ext cx="49338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85d919fb4f_0_14:notes"/>
          <p:cNvSpPr txBox="1"/>
          <p:nvPr>
            <p:ph idx="1" type="body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g85d919fb4f_0_14:notes"/>
          <p:cNvSpPr txBox="1"/>
          <p:nvPr>
            <p:ph idx="12" type="sldNum"/>
          </p:nvPr>
        </p:nvSpPr>
        <p:spPr>
          <a:xfrm>
            <a:off x="3851275" y="9380538"/>
            <a:ext cx="2946300" cy="49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85d919fb4f_0_37:notes"/>
          <p:cNvSpPr/>
          <p:nvPr>
            <p:ph idx="2" type="sldImg"/>
          </p:nvPr>
        </p:nvSpPr>
        <p:spPr>
          <a:xfrm>
            <a:off x="931863" y="741363"/>
            <a:ext cx="49338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85d919fb4f_0_37:notes"/>
          <p:cNvSpPr txBox="1"/>
          <p:nvPr>
            <p:ph idx="1" type="body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g85d919fb4f_0_37:notes"/>
          <p:cNvSpPr txBox="1"/>
          <p:nvPr>
            <p:ph idx="12" type="sldNum"/>
          </p:nvPr>
        </p:nvSpPr>
        <p:spPr>
          <a:xfrm>
            <a:off x="3851275" y="9380538"/>
            <a:ext cx="2946300" cy="49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7a8d32888_13_0:notes"/>
          <p:cNvSpPr/>
          <p:nvPr>
            <p:ph idx="2" type="sldImg"/>
          </p:nvPr>
        </p:nvSpPr>
        <p:spPr>
          <a:xfrm>
            <a:off x="931863" y="741363"/>
            <a:ext cx="49338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87a8d32888_13_0:notes"/>
          <p:cNvSpPr txBox="1"/>
          <p:nvPr>
            <p:ph idx="1" type="body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g87a8d32888_13_0:notes"/>
          <p:cNvSpPr txBox="1"/>
          <p:nvPr>
            <p:ph idx="12" type="sldNum"/>
          </p:nvPr>
        </p:nvSpPr>
        <p:spPr>
          <a:xfrm>
            <a:off x="3851275" y="9380538"/>
            <a:ext cx="2946300" cy="49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85e6b8f52d_0_0:notes"/>
          <p:cNvSpPr/>
          <p:nvPr>
            <p:ph idx="2" type="sldImg"/>
          </p:nvPr>
        </p:nvSpPr>
        <p:spPr>
          <a:xfrm>
            <a:off x="931863" y="741363"/>
            <a:ext cx="49338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85e6b8f52d_0_0:notes"/>
          <p:cNvSpPr txBox="1"/>
          <p:nvPr>
            <p:ph idx="1" type="body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g85e6b8f52d_0_0:notes"/>
          <p:cNvSpPr txBox="1"/>
          <p:nvPr>
            <p:ph idx="12" type="sldNum"/>
          </p:nvPr>
        </p:nvSpPr>
        <p:spPr>
          <a:xfrm>
            <a:off x="3851275" y="9380538"/>
            <a:ext cx="2946300" cy="49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879a8ce85d_0_1:notes"/>
          <p:cNvSpPr/>
          <p:nvPr>
            <p:ph idx="2" type="sldImg"/>
          </p:nvPr>
        </p:nvSpPr>
        <p:spPr>
          <a:xfrm>
            <a:off x="931863" y="741363"/>
            <a:ext cx="49338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879a8ce85d_0_1:notes"/>
          <p:cNvSpPr txBox="1"/>
          <p:nvPr>
            <p:ph idx="1" type="body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g879a8ce85d_0_1:notes"/>
          <p:cNvSpPr txBox="1"/>
          <p:nvPr>
            <p:ph idx="12" type="sldNum"/>
          </p:nvPr>
        </p:nvSpPr>
        <p:spPr>
          <a:xfrm>
            <a:off x="3851275" y="9380538"/>
            <a:ext cx="2946300" cy="49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85d919fb4f_0_25:notes"/>
          <p:cNvSpPr/>
          <p:nvPr>
            <p:ph idx="2" type="sldImg"/>
          </p:nvPr>
        </p:nvSpPr>
        <p:spPr>
          <a:xfrm>
            <a:off x="931863" y="741363"/>
            <a:ext cx="49338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85d919fb4f_0_25:notes"/>
          <p:cNvSpPr txBox="1"/>
          <p:nvPr>
            <p:ph idx="1" type="body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g85d919fb4f_0_25:notes"/>
          <p:cNvSpPr txBox="1"/>
          <p:nvPr>
            <p:ph idx="12" type="sldNum"/>
          </p:nvPr>
        </p:nvSpPr>
        <p:spPr>
          <a:xfrm>
            <a:off x="3851275" y="9380538"/>
            <a:ext cx="2946300" cy="49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874e760085_0_3:notes"/>
          <p:cNvSpPr/>
          <p:nvPr>
            <p:ph idx="2" type="sldImg"/>
          </p:nvPr>
        </p:nvSpPr>
        <p:spPr>
          <a:xfrm>
            <a:off x="931863" y="741363"/>
            <a:ext cx="49338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874e760085_0_3:notes"/>
          <p:cNvSpPr txBox="1"/>
          <p:nvPr>
            <p:ph idx="1" type="body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g874e760085_0_3:notes"/>
          <p:cNvSpPr txBox="1"/>
          <p:nvPr>
            <p:ph idx="12" type="sldNum"/>
          </p:nvPr>
        </p:nvSpPr>
        <p:spPr>
          <a:xfrm>
            <a:off x="3851275" y="9380538"/>
            <a:ext cx="2946300" cy="49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9:notes"/>
          <p:cNvSpPr txBox="1"/>
          <p:nvPr>
            <p:ph idx="1" type="body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9:notes"/>
          <p:cNvSpPr/>
          <p:nvPr>
            <p:ph idx="2" type="sldImg"/>
          </p:nvPr>
        </p:nvSpPr>
        <p:spPr>
          <a:xfrm>
            <a:off x="931863" y="741363"/>
            <a:ext cx="4933950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0:notes"/>
          <p:cNvSpPr txBox="1"/>
          <p:nvPr>
            <p:ph idx="1" type="body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0:notes"/>
          <p:cNvSpPr/>
          <p:nvPr>
            <p:ph idx="2" type="sldImg"/>
          </p:nvPr>
        </p:nvSpPr>
        <p:spPr>
          <a:xfrm>
            <a:off x="931863" y="741363"/>
            <a:ext cx="4933950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1:notes"/>
          <p:cNvSpPr txBox="1"/>
          <p:nvPr>
            <p:ph idx="1" type="body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1:notes"/>
          <p:cNvSpPr/>
          <p:nvPr>
            <p:ph idx="2" type="sldImg"/>
          </p:nvPr>
        </p:nvSpPr>
        <p:spPr>
          <a:xfrm>
            <a:off x="931863" y="741363"/>
            <a:ext cx="4933950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 txBox="1"/>
          <p:nvPr>
            <p:ph idx="1" type="body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2:notes"/>
          <p:cNvSpPr/>
          <p:nvPr>
            <p:ph idx="2" type="sldImg"/>
          </p:nvPr>
        </p:nvSpPr>
        <p:spPr>
          <a:xfrm>
            <a:off x="931863" y="741363"/>
            <a:ext cx="4933950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:notes"/>
          <p:cNvSpPr txBox="1"/>
          <p:nvPr>
            <p:ph idx="1" type="body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4:notes"/>
          <p:cNvSpPr/>
          <p:nvPr>
            <p:ph idx="2" type="sldImg"/>
          </p:nvPr>
        </p:nvSpPr>
        <p:spPr>
          <a:xfrm>
            <a:off x="931863" y="741363"/>
            <a:ext cx="4933950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:notes"/>
          <p:cNvSpPr txBox="1"/>
          <p:nvPr>
            <p:ph idx="1" type="body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3:notes"/>
          <p:cNvSpPr/>
          <p:nvPr>
            <p:ph idx="2" type="sldImg"/>
          </p:nvPr>
        </p:nvSpPr>
        <p:spPr>
          <a:xfrm>
            <a:off x="931863" y="741363"/>
            <a:ext cx="4933950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5:notes"/>
          <p:cNvSpPr txBox="1"/>
          <p:nvPr>
            <p:ph idx="1" type="body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5:notes"/>
          <p:cNvSpPr/>
          <p:nvPr>
            <p:ph idx="2" type="sldImg"/>
          </p:nvPr>
        </p:nvSpPr>
        <p:spPr>
          <a:xfrm>
            <a:off x="931863" y="741363"/>
            <a:ext cx="4933950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12c3d2712_0_25:notes"/>
          <p:cNvSpPr txBox="1"/>
          <p:nvPr>
            <p:ph idx="1" type="body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g512c3d2712_0_25:notes"/>
          <p:cNvSpPr/>
          <p:nvPr>
            <p:ph idx="2" type="sldImg"/>
          </p:nvPr>
        </p:nvSpPr>
        <p:spPr>
          <a:xfrm>
            <a:off x="931863" y="741363"/>
            <a:ext cx="49338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512c3d2712_0_31:notes"/>
          <p:cNvSpPr txBox="1"/>
          <p:nvPr>
            <p:ph idx="1" type="body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g512c3d2712_0_31:notes"/>
          <p:cNvSpPr/>
          <p:nvPr>
            <p:ph idx="2" type="sldImg"/>
          </p:nvPr>
        </p:nvSpPr>
        <p:spPr>
          <a:xfrm>
            <a:off x="931863" y="741363"/>
            <a:ext cx="49338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12c3d2712_0_36:notes"/>
          <p:cNvSpPr txBox="1"/>
          <p:nvPr>
            <p:ph idx="1" type="body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g512c3d2712_0_36:notes"/>
          <p:cNvSpPr/>
          <p:nvPr>
            <p:ph idx="2" type="sldImg"/>
          </p:nvPr>
        </p:nvSpPr>
        <p:spPr>
          <a:xfrm>
            <a:off x="931863" y="741363"/>
            <a:ext cx="49338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85d919fb4f_0_2:notes"/>
          <p:cNvSpPr txBox="1"/>
          <p:nvPr>
            <p:ph idx="1" type="body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g85d919fb4f_0_2:notes"/>
          <p:cNvSpPr/>
          <p:nvPr>
            <p:ph idx="2" type="sldImg"/>
          </p:nvPr>
        </p:nvSpPr>
        <p:spPr>
          <a:xfrm>
            <a:off x="931863" y="741363"/>
            <a:ext cx="49338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投影片" showMasterSp="0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/>
          <p:nvPr/>
        </p:nvSpPr>
        <p:spPr>
          <a:xfrm>
            <a:off x="0" y="0"/>
            <a:ext cx="1219200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" name="Google Shape;19;p2"/>
          <p:cNvCxnSpPr/>
          <p:nvPr/>
        </p:nvCxnSpPr>
        <p:spPr>
          <a:xfrm>
            <a:off x="914400" y="3276600"/>
            <a:ext cx="7543800" cy="0"/>
          </a:xfrm>
          <a:prstGeom prst="straightConnector1">
            <a:avLst/>
          </a:prstGeom>
          <a:noFill/>
          <a:ln cap="flat" cmpd="sng" w="28575">
            <a:solidFill>
              <a:srgbClr val="0033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" name="Google Shape;20;p2"/>
          <p:cNvSpPr/>
          <p:nvPr/>
        </p:nvSpPr>
        <p:spPr>
          <a:xfrm>
            <a:off x="914400" y="609600"/>
            <a:ext cx="1219200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2"/>
          <p:cNvSpPr/>
          <p:nvPr/>
        </p:nvSpPr>
        <p:spPr>
          <a:xfrm>
            <a:off x="609600" y="2514600"/>
            <a:ext cx="1219200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2"/>
          <p:cNvSpPr txBox="1"/>
          <p:nvPr>
            <p:ph type="ctrTitle"/>
          </p:nvPr>
        </p:nvSpPr>
        <p:spPr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" type="subTitle"/>
          </p:nvPr>
        </p:nvSpPr>
        <p:spPr>
          <a:xfrm>
            <a:off x="2128838" y="3400425"/>
            <a:ext cx="6400800" cy="20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/>
            </a:lvl1pPr>
            <a:lvl2pPr lvl="1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spcBef>
                <a:spcPts val="450"/>
              </a:spcBef>
              <a:spcAft>
                <a:spcPts val="0"/>
              </a:spcAft>
              <a:buSzPts val="1800"/>
              <a:buChar char="⮚"/>
              <a:defRPr/>
            </a:lvl3pPr>
            <a:lvl4pPr lvl="3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及直排文字" type="vertTx">
  <p:cSld name="VERTICAL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" type="body"/>
          </p:nvPr>
        </p:nvSpPr>
        <p:spPr>
          <a:xfrm rot="5400000">
            <a:off x="2552700" y="-114300"/>
            <a:ext cx="46482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❑"/>
              <a:defRPr/>
            </a:lvl1pPr>
            <a:lvl2pPr indent="-342900" lvl="1" marL="914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spcBef>
                <a:spcPts val="450"/>
              </a:spcBef>
              <a:spcAft>
                <a:spcPts val="0"/>
              </a:spcAft>
              <a:buSzPts val="1800"/>
              <a:buChar char="⮚"/>
              <a:defRPr/>
            </a:lvl3pPr>
            <a:lvl4pPr indent="-342900" lvl="3" marL="1828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直排標題及文字" type="vertTitleAndTx">
  <p:cSld name="VERTICAL_TITLE_AND_VERTICAL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type="title"/>
          </p:nvPr>
        </p:nvSpPr>
        <p:spPr>
          <a:xfrm rot="5400000">
            <a:off x="4873625" y="2206625"/>
            <a:ext cx="583565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" type="body"/>
          </p:nvPr>
        </p:nvSpPr>
        <p:spPr>
          <a:xfrm rot="5400000">
            <a:off x="911225" y="339725"/>
            <a:ext cx="583565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❑"/>
              <a:defRPr/>
            </a:lvl1pPr>
            <a:lvl2pPr indent="-342900" lvl="1" marL="914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spcBef>
                <a:spcPts val="450"/>
              </a:spcBef>
              <a:spcAft>
                <a:spcPts val="0"/>
              </a:spcAft>
              <a:buSzPts val="1800"/>
              <a:buChar char="⮚"/>
              <a:defRPr/>
            </a:lvl3pPr>
            <a:lvl4pPr indent="-342900" lvl="3" marL="1828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及物件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❑"/>
              <a:defRPr/>
            </a:lvl1pPr>
            <a:lvl2pPr indent="-342900" lvl="1" marL="914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spcBef>
                <a:spcPts val="450"/>
              </a:spcBef>
              <a:spcAft>
                <a:spcPts val="0"/>
              </a:spcAft>
              <a:buSzPts val="1800"/>
              <a:buChar char="⮚"/>
              <a:defRPr/>
            </a:lvl3pPr>
            <a:lvl4pPr indent="-342900" lvl="3" marL="1828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區段標題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indent="-228600" lvl="1" marL="914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indent="-228600" lvl="2" marL="1371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/>
            </a:lvl3pPr>
            <a:lvl4pPr indent="-228600" lvl="3" marL="18288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indent="-228600" lvl="4" marL="22860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indent="-228600" lvl="5" marL="27432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indent="-228600" lvl="6" marL="32004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indent="-228600" lvl="7" marL="36576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indent="-228600" lvl="8" marL="41148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兩項物件" type="twoObj">
  <p:cSld name="TWO_OBJECT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990600" y="14478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Char char="❑"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2pPr>
            <a:lvl3pPr indent="-355600" lvl="2" marL="1371600" algn="l">
              <a:spcBef>
                <a:spcPts val="500"/>
              </a:spcBef>
              <a:spcAft>
                <a:spcPts val="0"/>
              </a:spcAft>
              <a:buSzPts val="2000"/>
              <a:buChar char="⮚"/>
              <a:defRPr sz="2000"/>
            </a:lvl3pPr>
            <a:lvl4pPr indent="-342900" lvl="3" marL="1828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indent="-342900" lvl="6" marL="3200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indent="-342900" lvl="7" marL="36576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indent="-342900" lvl="8" marL="4114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953000" y="14478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Char char="❑"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2pPr>
            <a:lvl3pPr indent="-355600" lvl="2" marL="1371600" algn="l">
              <a:spcBef>
                <a:spcPts val="500"/>
              </a:spcBef>
              <a:spcAft>
                <a:spcPts val="0"/>
              </a:spcAft>
              <a:buSzPts val="2000"/>
              <a:buChar char="⮚"/>
              <a:defRPr sz="2000"/>
            </a:lvl3pPr>
            <a:lvl4pPr indent="-342900" lvl="3" marL="1828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indent="-342900" lvl="6" marL="3200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indent="-342900" lvl="7" marL="36576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indent="-342900" lvl="8" marL="4114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比對" type="twoTxTwoObj">
  <p:cSld name="TWO_OBJECTS_WITH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4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  <a:defRPr sz="2400"/>
            </a:lvl1pPr>
            <a:lvl2pPr indent="-355600" lvl="1" marL="9144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2pPr>
            <a:lvl3pPr indent="-342900" lvl="2" marL="1371600" algn="l">
              <a:spcBef>
                <a:spcPts val="450"/>
              </a:spcBef>
              <a:spcAft>
                <a:spcPts val="0"/>
              </a:spcAft>
              <a:buSzPts val="1800"/>
              <a:buChar char="⮚"/>
              <a:defRPr sz="1800"/>
            </a:lvl3pPr>
            <a:lvl4pPr indent="-3302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indent="-3302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indent="-3302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indent="-3302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/>
        </p:txBody>
      </p:sp>
      <p:sp>
        <p:nvSpPr>
          <p:cNvPr id="38" name="Google Shape;38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4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  <a:defRPr sz="2400"/>
            </a:lvl1pPr>
            <a:lvl2pPr indent="-355600" lvl="1" marL="9144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2pPr>
            <a:lvl3pPr indent="-342900" lvl="2" marL="1371600" algn="l">
              <a:spcBef>
                <a:spcPts val="450"/>
              </a:spcBef>
              <a:spcAft>
                <a:spcPts val="0"/>
              </a:spcAft>
              <a:buSzPts val="1800"/>
              <a:buChar char="⮚"/>
              <a:defRPr sz="1800"/>
            </a:lvl3pPr>
            <a:lvl4pPr indent="-3302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indent="-3302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indent="-3302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indent="-3302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只有標題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空白" type="blank">
  <p:cSld name="BLANK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含標題的內容" type="objTx">
  <p:cSld name="OBJECT_WITH_CAPTION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Char char="❑"/>
              <a:defRPr sz="3200"/>
            </a:lvl1pPr>
            <a:lvl2pPr indent="-406400" lvl="1" marL="91440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2pPr>
            <a:lvl3pPr indent="-381000" lvl="2" marL="1371600" algn="l">
              <a:spcBef>
                <a:spcPts val="600"/>
              </a:spcBef>
              <a:spcAft>
                <a:spcPts val="0"/>
              </a:spcAft>
              <a:buSzPts val="2400"/>
              <a:buChar char="⮚"/>
              <a:defRPr sz="2400"/>
            </a:lvl3pPr>
            <a:lvl4pPr indent="-355600" lvl="3" marL="18288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indent="-355600" lvl="4" marL="22860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indent="-355600" lvl="5" marL="27432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indent="-355600" lvl="6" marL="32004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indent="-355600" lvl="7" marL="36576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indent="-355600" lvl="8" marL="41148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含標題的圖片" type="picTx">
  <p:cSld name="PICTURE_WITH_CAPTIO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55600" lvl="1" marL="9144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42900" lvl="2" marL="13716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⮚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302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Google Shape;12;p1"/>
          <p:cNvSpPr/>
          <p:nvPr/>
        </p:nvSpPr>
        <p:spPr>
          <a:xfrm>
            <a:off x="0" y="0"/>
            <a:ext cx="609600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1"/>
          <p:cNvSpPr txBox="1"/>
          <p:nvPr/>
        </p:nvSpPr>
        <p:spPr>
          <a:xfrm rot="5400000">
            <a:off x="-2016918" y="2242344"/>
            <a:ext cx="46688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24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Computer Center, CS, NCTU</a:t>
            </a:r>
            <a:endParaRPr/>
          </a:p>
        </p:txBody>
      </p:sp>
      <p:sp>
        <p:nvSpPr>
          <p:cNvPr id="14" name="Google Shape;14;p1"/>
          <p:cNvSpPr/>
          <p:nvPr/>
        </p:nvSpPr>
        <p:spPr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1"/>
          <p:cNvSpPr/>
          <p:nvPr/>
        </p:nvSpPr>
        <p:spPr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2160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b="0" i="0" sz="14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" name="Google Shape;16;p1"/>
          <p:cNvSpPr/>
          <p:nvPr/>
        </p:nvSpPr>
        <p:spPr>
          <a:xfrm>
            <a:off x="990600" y="1182688"/>
            <a:ext cx="7772400" cy="36512"/>
          </a:xfrm>
          <a:prstGeom prst="rect">
            <a:avLst/>
          </a:prstGeom>
          <a:gradFill>
            <a:gsLst>
              <a:gs pos="0">
                <a:srgbClr val="C0C0C0"/>
              </a:gs>
              <a:gs pos="100000">
                <a:srgbClr val="FFFFFF"/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github.com/openldap/openldap/tree/master/contrib/slapd-modules/passwd/totp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blog.irontec.com/openldap-y-passwords-temporales-otp/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groups.google.com/forum/#!forum/nctunasa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nasa.cs.nctu.edu.tw/na/2020/ta_rsa.pub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/>
          <p:nvPr>
            <p:ph type="ctrTitle"/>
          </p:nvPr>
        </p:nvSpPr>
        <p:spPr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Network Administration HW4</a:t>
            </a:r>
            <a:endParaRPr/>
          </a:p>
        </p:txBody>
      </p:sp>
      <p:sp>
        <p:nvSpPr>
          <p:cNvPr id="62" name="Google Shape;62;p13"/>
          <p:cNvSpPr txBox="1"/>
          <p:nvPr>
            <p:ph idx="1" type="subTitle"/>
          </p:nvPr>
        </p:nvSpPr>
        <p:spPr>
          <a:xfrm>
            <a:off x="2128838" y="3400425"/>
            <a:ext cx="6400800" cy="20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yysung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Requirements (6/10)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22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810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❑"/>
            </a:pPr>
            <a:r>
              <a:rPr lang="en-US"/>
              <a:t>Specs of ludouCredit about </a:t>
            </a:r>
            <a:r>
              <a:rPr lang="en-US">
                <a:solidFill>
                  <a:srgbClr val="FF0000"/>
                </a:solidFill>
              </a:rPr>
              <a:t>User Account</a:t>
            </a:r>
            <a:r>
              <a:rPr lang="en-US"/>
              <a:t> and </a:t>
            </a:r>
            <a:r>
              <a:rPr lang="en-US">
                <a:solidFill>
                  <a:srgbClr val="FF0000"/>
                </a:solidFill>
              </a:rPr>
              <a:t>SSH Login</a:t>
            </a:r>
            <a:r>
              <a:rPr lang="en-US"/>
              <a:t>:</a:t>
            </a:r>
            <a:endParaRPr/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If some users’ ludoucredit &gt; 0, they </a:t>
            </a:r>
            <a:r>
              <a:rPr lang="en-US" sz="2400">
                <a:solidFill>
                  <a:srgbClr val="FF0000"/>
                </a:solidFill>
              </a:rPr>
              <a:t>can</a:t>
            </a:r>
            <a:r>
              <a:rPr lang="en-US" sz="2400"/>
              <a:t> login via SSH. </a:t>
            </a:r>
            <a:endParaRPr sz="2400"/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If some users’ ludoucredit == 0, they </a:t>
            </a:r>
            <a:r>
              <a:rPr lang="en-US" sz="2400">
                <a:solidFill>
                  <a:srgbClr val="FF0000"/>
                </a:solidFill>
              </a:rPr>
              <a:t>can’t</a:t>
            </a:r>
            <a:r>
              <a:rPr lang="en-US" sz="2400"/>
              <a:t> login via SSH </a:t>
            </a:r>
            <a:r>
              <a:rPr lang="en-US" sz="2400">
                <a:solidFill>
                  <a:srgbClr val="FF0000"/>
                </a:solidFill>
              </a:rPr>
              <a:t>with TA’s private key</a:t>
            </a:r>
            <a:r>
              <a:rPr lang="en-US" sz="2400"/>
              <a:t>, but their account still exist on the system.</a:t>
            </a:r>
            <a:endParaRPr sz="2400"/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If some users’ ludoucredit &lt; 0, they </a:t>
            </a:r>
            <a:r>
              <a:rPr lang="en-US" sz="2400">
                <a:solidFill>
                  <a:srgbClr val="FF0000"/>
                </a:solidFill>
              </a:rPr>
              <a:t>can’t</a:t>
            </a:r>
            <a:r>
              <a:rPr lang="en-US" sz="2400"/>
              <a:t> login via SSH and </a:t>
            </a:r>
            <a:r>
              <a:rPr lang="en-US" sz="2400">
                <a:solidFill>
                  <a:srgbClr val="FF0000"/>
                </a:solidFill>
              </a:rPr>
              <a:t>their account will be disappeared</a:t>
            </a:r>
            <a:r>
              <a:rPr lang="en-US" sz="2400"/>
              <a:t> on the LDAP master and Workstation. (i.e. id: user: no such user)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Requirements (7/</a:t>
            </a:r>
            <a:r>
              <a:rPr lang="en-US"/>
              <a:t>10</a:t>
            </a:r>
            <a:r>
              <a:rPr lang="en-US"/>
              <a:t>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23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810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❑"/>
            </a:pPr>
            <a:r>
              <a:rPr lang="en-US"/>
              <a:t>Time-based One-Time Password (TOTP) (RFC6238)</a:t>
            </a:r>
            <a:endParaRPr/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Support TOTP on your LDAP master</a:t>
            </a:r>
            <a:endParaRPr sz="2400"/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time step = 30 seconds, digits = 6 (default value)</a:t>
            </a:r>
            <a:endParaRPr sz="2400"/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You may use </a:t>
            </a:r>
            <a:r>
              <a:rPr lang="en-US" sz="2400" u="sng">
                <a:solidFill>
                  <a:schemeClr val="hlink"/>
                </a:solidFill>
                <a:hlinkClick r:id="rId3"/>
              </a:rPr>
              <a:t>https://github.com/openldap/openldap/tree/master/contrib/slapd-modules/passwd/totp</a:t>
            </a:r>
            <a:r>
              <a:rPr lang="en-US" sz="2400"/>
              <a:t> overlay to implement.</a:t>
            </a:r>
            <a:endParaRPr/>
          </a:p>
          <a:p>
            <a:pPr indent="-3810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❑"/>
            </a:pPr>
            <a:r>
              <a:rPr lang="en-US" sz="2400"/>
              <a:t>Specific DN "cn=totp,ou=People,&lt;Base DN&gt;"</a:t>
            </a:r>
            <a:endParaRPr sz="2400"/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objectClass: posixAccount, ludouCredit</a:t>
            </a:r>
            <a:endParaRPr sz="2400"/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uid: totp</a:t>
            </a:r>
            <a:endParaRPr sz="2400"/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userPassword: "{TOTP1}</a:t>
            </a:r>
            <a:r>
              <a:rPr lang="en-US" sz="2400">
                <a:solidFill>
                  <a:srgbClr val="FF0000"/>
                </a:solidFill>
              </a:rPr>
              <a:t>`printf ${</a:t>
            </a:r>
            <a:r>
              <a:rPr lang="en-US" sz="2350">
                <a:solidFill>
                  <a:schemeClr val="hlink"/>
                </a:solidFill>
              </a:rPr>
              <a:t>WG_KEY} | </a:t>
            </a:r>
            <a:r>
              <a:rPr lang="en-US" sz="2400">
                <a:solidFill>
                  <a:srgbClr val="FF0000"/>
                </a:solidFill>
              </a:rPr>
              <a:t>base32`</a:t>
            </a:r>
            <a:r>
              <a:rPr lang="en-US" sz="2400"/>
              <a:t>"</a:t>
            </a:r>
            <a:endParaRPr sz="2400">
              <a:solidFill>
                <a:srgbClr val="000000"/>
              </a:solidFill>
            </a:endParaRPr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2400">
                <a:solidFill>
                  <a:srgbClr val="000000"/>
                </a:solidFill>
              </a:rPr>
              <a:t>Can login via SSH or bind DN in LDAP with TOTP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4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Requirements (8/10)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24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810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❑"/>
            </a:pPr>
            <a:r>
              <a:rPr lang="en-US"/>
              <a:t>Enable ACL</a:t>
            </a:r>
            <a:endParaRPr/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Everyone (including anonymous) can read all data except userPassword</a:t>
            </a:r>
            <a:endParaRPr sz="2400"/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Authenticated users can write their own userPassword</a:t>
            </a:r>
            <a:endParaRPr sz="2400"/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LDAP Manager can write everyone’s </a:t>
            </a:r>
            <a:r>
              <a:rPr lang="en-US" sz="2400"/>
              <a:t>userPassword</a:t>
            </a:r>
            <a:endParaRPr sz="2400"/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LDAP Manager and TA can write everyone’s ludoucredit, all the other users can’t write anyone’s ludoucredit</a:t>
            </a:r>
            <a:endParaRPr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5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Requirements (9/10)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25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810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❑"/>
            </a:pPr>
            <a:r>
              <a:rPr lang="en-US">
                <a:solidFill>
                  <a:schemeClr val="hlink"/>
                </a:solidFill>
              </a:rPr>
              <a:t>Workstation</a:t>
            </a:r>
            <a:endParaRPr/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IP: 10.113.</a:t>
            </a:r>
            <a:r>
              <a:rPr lang="en-US" sz="2400">
                <a:solidFill>
                  <a:schemeClr val="hlink"/>
                </a:solidFill>
              </a:rPr>
              <a:t>ID</a:t>
            </a:r>
            <a:r>
              <a:rPr lang="en-US" sz="2400"/>
              <a:t>.y/24 with static DHCP</a:t>
            </a:r>
            <a:endParaRPr sz="2400"/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350"/>
              <a:t>Hostname: ws1.{student_ID}.nasa.</a:t>
            </a:r>
            <a:endParaRPr sz="2350"/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Users can login via SSH with LDAP posixAccount</a:t>
            </a:r>
            <a:endParaRPr sz="2400"/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SNMP Agent (Net-SNMP)</a:t>
            </a:r>
            <a:endParaRPr>
              <a:solidFill>
                <a:schemeClr val="hlink"/>
              </a:solidFill>
            </a:endParaRPr>
          </a:p>
          <a:p>
            <a:pPr indent="-3810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❑"/>
            </a:pPr>
            <a:r>
              <a:rPr lang="en-US">
                <a:solidFill>
                  <a:srgbClr val="000000"/>
                </a:solidFill>
              </a:rPr>
              <a:t>SNMP Agent on Workstation</a:t>
            </a:r>
            <a:endParaRPr>
              <a:solidFill>
                <a:srgbClr val="000000"/>
              </a:solidFill>
            </a:endParaRPr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2400">
                <a:solidFill>
                  <a:srgbClr val="000000"/>
                </a:solidFill>
              </a:rPr>
              <a:t>Support v2c</a:t>
            </a:r>
            <a:endParaRPr sz="2400">
              <a:solidFill>
                <a:srgbClr val="000000"/>
              </a:solidFill>
            </a:endParaRPr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2400"/>
              <a:t>Community "public"</a:t>
            </a:r>
            <a:endParaRPr sz="2400"/>
          </a:p>
          <a:p>
            <a:pPr indent="-266700" lvl="2" marL="1143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⮚"/>
            </a:pPr>
            <a:r>
              <a:rPr lang="en-US" sz="2400"/>
              <a:t>Can access from intranet and your private network</a:t>
            </a:r>
            <a:endParaRPr sz="2400"/>
          </a:p>
          <a:p>
            <a:pPr indent="-266700" lvl="2" marL="1143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⮚"/>
            </a:pPr>
            <a:r>
              <a:rPr lang="en-US" sz="2400"/>
              <a:t>Read Only</a:t>
            </a:r>
            <a:endParaRPr sz="2400">
              <a:solidFill>
                <a:srgbClr val="000000"/>
              </a:solidFill>
            </a:endParaRPr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2400">
                <a:solidFill>
                  <a:srgbClr val="000000"/>
                </a:solidFill>
              </a:rPr>
              <a:t>Community </a:t>
            </a:r>
            <a:r>
              <a:rPr lang="en-US" sz="2400"/>
              <a:t>"private"</a:t>
            </a:r>
            <a:endParaRPr sz="2400"/>
          </a:p>
          <a:p>
            <a:pPr indent="-266700" lvl="2" marL="1143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⮚"/>
            </a:pPr>
            <a:r>
              <a:rPr lang="en-US" sz="2400"/>
              <a:t>Can access only from 10.113.ID.0/24 and localhost</a:t>
            </a:r>
            <a:endParaRPr sz="2400"/>
          </a:p>
          <a:p>
            <a:pPr indent="-266700" lvl="2" marL="1143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⮚"/>
            </a:pPr>
            <a:r>
              <a:rPr lang="en-US" sz="2400"/>
              <a:t>Read and Write</a:t>
            </a:r>
            <a:endParaRPr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6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Requirements (10/10)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26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810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❑"/>
            </a:pPr>
            <a:r>
              <a:rPr lang="en-US"/>
              <a:t>{public, private} can read CPU 1 minute load</a:t>
            </a:r>
            <a:endParaRPr/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UCD-SNMP-MIB::laLoad.1</a:t>
            </a:r>
            <a:endParaRPr sz="2400"/>
          </a:p>
          <a:p>
            <a:pPr indent="-3810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❑"/>
            </a:pPr>
            <a:r>
              <a:rPr lang="en-US"/>
              <a:t>{public, private} can read SNMPv2-MIB::sysName.0	</a:t>
            </a:r>
            <a:endParaRPr/>
          </a:p>
          <a:p>
            <a:pPr indent="-3810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❑"/>
            </a:pPr>
            <a:r>
              <a:rPr lang="en-US"/>
              <a:t>{private} can write SNMPv2-MIB::sysName.0</a:t>
            </a:r>
            <a:endParaRPr/>
          </a:p>
          <a:p>
            <a:pPr indent="-3810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❑"/>
            </a:pPr>
            <a:r>
              <a:rPr lang="en-US"/>
              <a:t>Write an extend named "servicecheck"</a:t>
            </a:r>
            <a:endParaRPr/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Check the connection to tcp:10.113.</a:t>
            </a:r>
            <a:r>
              <a:rPr lang="en-US" sz="2400">
                <a:solidFill>
                  <a:srgbClr val="FF0000"/>
                </a:solidFill>
              </a:rPr>
              <a:t>ID</a:t>
            </a:r>
            <a:r>
              <a:rPr lang="en-US" sz="2400"/>
              <a:t>.129:5566</a:t>
            </a:r>
            <a:endParaRPr sz="2400"/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If connected, nsExtendResult should be 0</a:t>
            </a:r>
            <a:endParaRPr sz="2400"/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If not connected, nsExtendResult should </a:t>
            </a:r>
            <a:r>
              <a:rPr lang="en-US" sz="2400">
                <a:solidFill>
                  <a:srgbClr val="FF0000"/>
                </a:solidFill>
              </a:rPr>
              <a:t>not</a:t>
            </a:r>
            <a:r>
              <a:rPr lang="en-US" sz="2400"/>
              <a:t> be 0</a:t>
            </a:r>
            <a:endParaRPr sz="2400"/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You can test by </a:t>
            </a:r>
            <a:r>
              <a:rPr lang="en-US" sz="2400"/>
              <a:t>command </a:t>
            </a:r>
            <a:r>
              <a:rPr lang="en-US" sz="1800"/>
              <a:t>`snmpget -v2c -c public -Oqv localhost </a:t>
            </a:r>
            <a:r>
              <a:rPr lang="en-US" sz="1800"/>
              <a:t>'NET-SNMP-EXTEND-MIB::nsExtendResult."servicecheck"'</a:t>
            </a:r>
            <a:r>
              <a:rPr lang="en-US" sz="1800"/>
              <a:t>`</a:t>
            </a:r>
            <a:endParaRPr sz="1800"/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Set your </a:t>
            </a:r>
            <a:r>
              <a:rPr lang="en-US" sz="2400"/>
              <a:t>NET-SNMP-EXTEND-MIB::nsExtendCacheTime."servicecheck"</a:t>
            </a:r>
            <a:r>
              <a:rPr lang="en-US" sz="2400"/>
              <a:t> &lt;= 5</a:t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7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Firewall</a:t>
            </a:r>
            <a:endParaRPr/>
          </a:p>
        </p:txBody>
      </p:sp>
      <p:sp>
        <p:nvSpPr>
          <p:cNvPr id="152" name="Google Shape;152;p27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45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Open {LDAP, SSH} port on LDAP master to intranet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Open {SNMP, SSH} port on Workstation to intranet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Recall the rules.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By default, all connections from outside (include Intranet) to your subnet should be rejected.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By default, all services only trust the connections from your subnet.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SSH connections from anywhere to “Agent” are allowed.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ICMP connections from anywhere to anywhere are allowed.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>
                <a:solidFill>
                  <a:schemeClr val="hlink"/>
                </a:solidFill>
              </a:rPr>
              <a:t>You won’t get any points for this part, but you will get some points down for the incorrect firewall setting.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8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Warning!!!</a:t>
            </a:r>
            <a:endParaRPr/>
          </a:p>
        </p:txBody>
      </p:sp>
      <p:sp>
        <p:nvSpPr>
          <p:cNvPr id="159" name="Google Shape;159;p28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81000" lvl="0" marL="342900" rtl="0" algn="l">
              <a:spcBef>
                <a:spcPts val="450"/>
              </a:spcBef>
              <a:spcAft>
                <a:spcPts val="0"/>
              </a:spcAft>
              <a:buSzPts val="2400"/>
              <a:buChar char="❑"/>
            </a:pPr>
            <a:r>
              <a:rPr lang="en-US"/>
              <a:t>Always </a:t>
            </a:r>
            <a:r>
              <a:rPr lang="en-US">
                <a:solidFill>
                  <a:srgbClr val="FF0000"/>
                </a:solidFill>
              </a:rPr>
              <a:t>SNAPSHOT</a:t>
            </a:r>
            <a:r>
              <a:rPr lang="en-US"/>
              <a:t> or </a:t>
            </a:r>
            <a:r>
              <a:rPr lang="en-US">
                <a:solidFill>
                  <a:schemeClr val="hlink"/>
                </a:solidFill>
              </a:rPr>
              <a:t>BACKUP YOUR SYSTEM</a:t>
            </a:r>
            <a:r>
              <a:rPr lang="en-US"/>
              <a:t> before judging!!!</a:t>
            </a:r>
            <a:endParaRPr/>
          </a:p>
          <a:p>
            <a:pPr indent="-381000" lvl="0" marL="342900" rtl="0" algn="l">
              <a:spcBef>
                <a:spcPts val="450"/>
              </a:spcBef>
              <a:spcAft>
                <a:spcPts val="0"/>
              </a:spcAft>
              <a:buSzPts val="2400"/>
              <a:buChar char="❑"/>
            </a:pPr>
            <a:r>
              <a:rPr lang="en-US"/>
              <a:t>Set </a:t>
            </a:r>
            <a:r>
              <a:rPr lang="en-US"/>
              <a:t>{TA, taipeirioter, totp}’s luduocredit == 100 before judging.</a:t>
            </a:r>
            <a:endParaRPr/>
          </a:p>
          <a:p>
            <a:pPr indent="-342900" lvl="0" marL="342900" rtl="0" algn="l">
              <a:spcBef>
                <a:spcPts val="45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Set {TA, taipeirioter}’s passwords as </a:t>
            </a:r>
            <a:r>
              <a:rPr lang="en-US" sz="2350"/>
              <a:t>your </a:t>
            </a:r>
            <a:r>
              <a:rPr lang="en-US" sz="2350">
                <a:solidFill>
                  <a:schemeClr val="hlink"/>
                </a:solidFill>
              </a:rPr>
              <a:t>VPN private key (WG_KEY)</a:t>
            </a:r>
            <a:r>
              <a:rPr lang="en-US">
                <a:solidFill>
                  <a:srgbClr val="000000"/>
                </a:solidFill>
              </a:rPr>
              <a:t> before judging.</a:t>
            </a:r>
            <a:endParaRPr>
              <a:solidFill>
                <a:srgbClr val="000000"/>
              </a:solidFill>
            </a:endParaRPr>
          </a:p>
          <a:p>
            <a:pPr indent="-342900" lvl="0" marL="342900" rtl="0" algn="l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800"/>
              <a:buChar char="❑"/>
            </a:pPr>
            <a:r>
              <a:rPr lang="en-US">
                <a:solidFill>
                  <a:srgbClr val="000000"/>
                </a:solidFill>
              </a:rPr>
              <a:t>Set totp’s password as </a:t>
            </a:r>
            <a:r>
              <a:rPr lang="en-US"/>
              <a:t>"{TOTP1}</a:t>
            </a:r>
            <a:r>
              <a:rPr lang="en-US">
                <a:solidFill>
                  <a:schemeClr val="hlink"/>
                </a:solidFill>
              </a:rPr>
              <a:t>`printf ${</a:t>
            </a:r>
            <a:r>
              <a:rPr lang="en-US" sz="2350">
                <a:solidFill>
                  <a:schemeClr val="hlink"/>
                </a:solidFill>
              </a:rPr>
              <a:t>WG_KEY} | </a:t>
            </a:r>
            <a:r>
              <a:rPr lang="en-US">
                <a:solidFill>
                  <a:schemeClr val="hlink"/>
                </a:solidFill>
              </a:rPr>
              <a:t>base32`</a:t>
            </a:r>
            <a:r>
              <a:rPr lang="en-US"/>
              <a:t>"</a:t>
            </a:r>
            <a:endParaRPr>
              <a:solidFill>
                <a:srgbClr val="000000"/>
              </a:solidFill>
            </a:endParaRPr>
          </a:p>
          <a:p>
            <a:pPr indent="-3810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❑"/>
            </a:pPr>
            <a:r>
              <a:rPr lang="en-US"/>
              <a:t>TA’s test script will modify some LDAP data and restore data if your LDAP server run correctly.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9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DEMO</a:t>
            </a:r>
            <a:endParaRPr/>
          </a:p>
        </p:txBody>
      </p:sp>
      <p:sp>
        <p:nvSpPr>
          <p:cNvPr id="165" name="Google Shape;165;p29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TAs will try to login via public key and execute some script to validate your works.</a:t>
            </a:r>
            <a:endParaRPr/>
          </a:p>
          <a:p>
            <a:pPr indent="0" lvl="0" marL="3429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Due date: </a:t>
            </a:r>
            <a:r>
              <a:rPr lang="en-US"/>
              <a:t>6/18 23:55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0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Tips</a:t>
            </a:r>
            <a:endParaRPr/>
          </a:p>
        </p:txBody>
      </p:sp>
      <p:sp>
        <p:nvSpPr>
          <p:cNvPr id="171" name="Google Shape;171;p30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Google "How to get your own OID"</a:t>
            </a:r>
            <a:endParaRPr sz="2400"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Google "sshd_config AuthorizedKeysCommand"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Google "LDAP Filter"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https://blog.irontec.com/openldap-y-passwords-temporales-otp/</a:t>
            </a:r>
            <a:r>
              <a:rPr lang="en-US"/>
              <a:t> (Spanish, but I think you can understand the UNIX command)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Google "net-snmp extend" or man snmpd.conf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1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Help!</a:t>
            </a:r>
            <a:endParaRPr/>
          </a:p>
        </p:txBody>
      </p:sp>
      <p:sp>
        <p:nvSpPr>
          <p:cNvPr id="177" name="Google Shape;177;p31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https://groups.google.com/forum/#!forum/nctunasa</a:t>
            </a:r>
            <a:endParaRPr/>
          </a:p>
          <a:p>
            <a:pPr indent="-323850" lvl="1" marL="742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Don’t send email</a:t>
            </a:r>
            <a:endParaRPr/>
          </a:p>
          <a:p>
            <a:pPr indent="-342900" lvl="0" marL="3429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EC 3F CSCC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190500" lvl="0" marL="3429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Purposes</a:t>
            </a:r>
            <a:endParaRPr/>
          </a:p>
        </p:txBody>
      </p:sp>
      <p:sp>
        <p:nvSpPr>
          <p:cNvPr id="68" name="Google Shape;68;p14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Build a standalone</a:t>
            </a:r>
            <a:r>
              <a:rPr lang="en-US"/>
              <a:t> </a:t>
            </a:r>
            <a:r>
              <a:rPr lang="en-US"/>
              <a:t>LDAP service</a:t>
            </a:r>
            <a:endParaRPr/>
          </a:p>
          <a:p>
            <a:pPr indent="-342900" lvl="0" marL="342900" rtl="0" algn="l">
              <a:spcBef>
                <a:spcPts val="600"/>
              </a:spcBef>
              <a:spcAft>
                <a:spcPts val="0"/>
              </a:spcAft>
              <a:buSzPts val="2400"/>
              <a:buChar char="❑"/>
            </a:pPr>
            <a:r>
              <a:rPr lang="en-US"/>
              <a:t>Understand how to define LDAP schema from scratch</a:t>
            </a:r>
            <a:endParaRPr/>
          </a:p>
          <a:p>
            <a:pPr indent="-342900" lvl="0" marL="342900" rtl="0" algn="l">
              <a:spcBef>
                <a:spcPts val="600"/>
              </a:spcBef>
              <a:spcAft>
                <a:spcPts val="0"/>
              </a:spcAft>
              <a:buSzPts val="2400"/>
              <a:buChar char="❑"/>
            </a:pPr>
            <a:r>
              <a:rPr lang="en-US"/>
              <a:t>Understand how to manage LDAP datas using LDIF</a:t>
            </a:r>
            <a:endParaRPr/>
          </a:p>
          <a:p>
            <a:pPr indent="-342900" lvl="0" marL="342900" rtl="0" algn="l">
              <a:spcBef>
                <a:spcPts val="600"/>
              </a:spcBef>
              <a:spcAft>
                <a:spcPts val="0"/>
              </a:spcAft>
              <a:buSzPts val="2400"/>
              <a:buChar char="❑"/>
            </a:pPr>
            <a:r>
              <a:rPr lang="en-US"/>
              <a:t>Understand how to i</a:t>
            </a:r>
            <a:r>
              <a:rPr lang="en-US"/>
              <a:t>ntegrate other applications</a:t>
            </a:r>
            <a:r>
              <a:rPr lang="en-US"/>
              <a:t> with LDAP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Overview</a:t>
            </a:r>
            <a:endParaRPr/>
          </a:p>
        </p:txBody>
      </p:sp>
      <p:pic>
        <p:nvPicPr>
          <p:cNvPr id="74" name="Google Shape;7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87900" y="240038"/>
            <a:ext cx="5875100" cy="6377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Overview (Cont.)</a:t>
            </a:r>
            <a:endParaRPr/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810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❑"/>
            </a:pPr>
            <a:r>
              <a:rPr lang="en-US"/>
              <a:t>One </a:t>
            </a:r>
            <a:r>
              <a:rPr lang="en-US">
                <a:solidFill>
                  <a:srgbClr val="FF0000"/>
                </a:solidFill>
              </a:rPr>
              <a:t>LDAP master</a:t>
            </a:r>
            <a:r>
              <a:rPr lang="en-US"/>
              <a:t> server</a:t>
            </a:r>
            <a:endParaRPr/>
          </a:p>
          <a:p>
            <a:pPr indent="-3238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Providing LDAP service</a:t>
            </a:r>
            <a:endParaRPr sz="2400"/>
          </a:p>
          <a:p>
            <a:pPr indent="-3238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Connecting into your intranet</a:t>
            </a:r>
            <a:endParaRPr sz="2400"/>
          </a:p>
          <a:p>
            <a:pPr indent="-3238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LDAP Client</a:t>
            </a:r>
            <a:endParaRPr sz="24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❑"/>
            </a:pPr>
            <a:r>
              <a:rPr lang="en-US"/>
              <a:t>One </a:t>
            </a:r>
            <a:r>
              <a:rPr lang="en-US">
                <a:solidFill>
                  <a:srgbClr val="FF0000"/>
                </a:solidFill>
              </a:rPr>
              <a:t>Workstation</a:t>
            </a:r>
            <a:r>
              <a:rPr lang="en-US"/>
              <a:t> </a:t>
            </a:r>
            <a:endParaRPr>
              <a:solidFill>
                <a:srgbClr val="FF0000"/>
              </a:solidFill>
            </a:endParaRPr>
          </a:p>
          <a:p>
            <a:pPr indent="-3238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SNMP Agent</a:t>
            </a:r>
            <a:endParaRPr sz="2400"/>
          </a:p>
          <a:p>
            <a:pPr indent="-323850" lvl="1" marL="74295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Connecting into your intranet</a:t>
            </a:r>
            <a:endParaRPr sz="2400"/>
          </a:p>
          <a:p>
            <a:pPr indent="-323850" lvl="1" marL="74295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LDAP Client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Requirements (1/</a:t>
            </a:r>
            <a:r>
              <a:rPr lang="en-US"/>
              <a:t>10</a:t>
            </a:r>
            <a:r>
              <a:rPr lang="en-US"/>
              <a:t>)</a:t>
            </a:r>
            <a:endParaRPr/>
          </a:p>
        </p:txBody>
      </p:sp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❑"/>
            </a:pPr>
            <a:r>
              <a:rPr lang="en-US">
                <a:solidFill>
                  <a:srgbClr val="FF0000"/>
                </a:solidFill>
              </a:rPr>
              <a:t>LDAP master</a:t>
            </a:r>
            <a:endParaRPr>
              <a:solidFill>
                <a:srgbClr val="000000"/>
              </a:solidFill>
            </a:endParaRPr>
          </a:p>
          <a:p>
            <a:pPr indent="-3238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>
                <a:solidFill>
                  <a:srgbClr val="000000"/>
                </a:solidFill>
              </a:rPr>
              <a:t>IP: </a:t>
            </a:r>
            <a:r>
              <a:rPr lang="en-US" sz="2400">
                <a:solidFill>
                  <a:srgbClr val="000000"/>
                </a:solidFill>
              </a:rPr>
              <a:t>10.113.</a:t>
            </a:r>
            <a:r>
              <a:rPr lang="en-US" sz="2400">
                <a:solidFill>
                  <a:srgbClr val="FF0000"/>
                </a:solidFill>
              </a:rPr>
              <a:t>ID</a:t>
            </a:r>
            <a:r>
              <a:rPr lang="en-US" sz="2400">
                <a:solidFill>
                  <a:srgbClr val="000000"/>
                </a:solidFill>
              </a:rPr>
              <a:t>.y/24 with static DHCP</a:t>
            </a:r>
            <a:endParaRPr sz="2400">
              <a:solidFill>
                <a:srgbClr val="000000"/>
              </a:solidFill>
            </a:endParaRPr>
          </a:p>
          <a:p>
            <a:pPr indent="-3238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2350"/>
              <a:t>Hostname: ldap1.{student_ID}.nasa.</a:t>
            </a:r>
            <a:endParaRPr sz="2400">
              <a:solidFill>
                <a:srgbClr val="000000"/>
              </a:solidFill>
            </a:endParaRPr>
          </a:p>
          <a:p>
            <a:pPr indent="-3238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2400">
                <a:solidFill>
                  <a:srgbClr val="000000"/>
                </a:solidFill>
              </a:rPr>
              <a:t>Base DN: dc=</a:t>
            </a:r>
            <a:r>
              <a:rPr lang="en-US" sz="2400">
                <a:solidFill>
                  <a:srgbClr val="FF0000"/>
                </a:solidFill>
              </a:rPr>
              <a:t>&lt;student-id&gt;</a:t>
            </a:r>
            <a:r>
              <a:rPr lang="en-US" sz="2400">
                <a:solidFill>
                  <a:srgbClr val="000000"/>
                </a:solidFill>
              </a:rPr>
              <a:t>,dc=nasa</a:t>
            </a:r>
            <a:endParaRPr sz="2400">
              <a:solidFill>
                <a:srgbClr val="000000"/>
              </a:solidFill>
            </a:endParaRPr>
          </a:p>
          <a:p>
            <a:pPr indent="-3238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2400">
                <a:solidFill>
                  <a:srgbClr val="FF0000"/>
                </a:solidFill>
              </a:rPr>
              <a:t>StartTLS</a:t>
            </a:r>
            <a:r>
              <a:rPr lang="en-US" sz="2400"/>
              <a:t> </a:t>
            </a:r>
            <a:r>
              <a:rPr lang="en-US" sz="2400">
                <a:solidFill>
                  <a:srgbClr val="000000"/>
                </a:solidFill>
              </a:rPr>
              <a:t>on LDAP service</a:t>
            </a:r>
            <a:endParaRPr sz="2400">
              <a:solidFill>
                <a:srgbClr val="000000"/>
              </a:solidFill>
            </a:endParaRPr>
          </a:p>
          <a:p>
            <a:pPr indent="-266700" lvl="2" marL="1143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⮚"/>
            </a:pPr>
            <a:r>
              <a:rPr lang="en-US" sz="2400">
                <a:solidFill>
                  <a:schemeClr val="hlink"/>
                </a:solidFill>
              </a:rPr>
              <a:t>Not LDAPS</a:t>
            </a:r>
            <a:endParaRPr sz="2400">
              <a:solidFill>
                <a:srgbClr val="000000"/>
              </a:solidFill>
            </a:endParaRPr>
          </a:p>
          <a:p>
            <a:pPr indent="-266700" lvl="2" marL="1143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⮚"/>
            </a:pPr>
            <a:r>
              <a:rPr lang="en-US" sz="2400">
                <a:solidFill>
                  <a:srgbClr val="000000"/>
                </a:solidFill>
              </a:rPr>
              <a:t>Use self-signed certificate</a:t>
            </a:r>
            <a:endParaRPr sz="2400">
              <a:solidFill>
                <a:srgbClr val="000000"/>
              </a:solidFill>
            </a:endParaRPr>
          </a:p>
          <a:p>
            <a:pPr indent="-266700" lvl="2" marL="1143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⮚"/>
            </a:pPr>
            <a:r>
              <a:rPr lang="en-US" sz="2400">
                <a:solidFill>
                  <a:srgbClr val="000000"/>
                </a:solidFill>
              </a:rPr>
              <a:t>Add TXT Record</a:t>
            </a:r>
            <a:endParaRPr sz="2400">
              <a:solidFill>
                <a:srgbClr val="000000"/>
              </a:solidFill>
            </a:endParaRPr>
          </a:p>
          <a:p>
            <a:pPr indent="0" lvl="0" marL="1600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00"/>
                </a:solidFill>
              </a:rPr>
              <a:t>cert =&gt; </a:t>
            </a:r>
            <a:r>
              <a:rPr lang="en-US">
                <a:solidFill>
                  <a:srgbClr val="FF0000"/>
                </a:solidFill>
              </a:rPr>
              <a:t>`base64 cacert.pem`</a:t>
            </a:r>
            <a:endParaRPr sz="2400">
              <a:solidFill>
                <a:srgbClr val="FF0000"/>
              </a:solidFill>
            </a:endParaRPr>
          </a:p>
          <a:p>
            <a:pPr indent="-3238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2400">
                <a:solidFill>
                  <a:srgbClr val="000000"/>
                </a:solidFill>
              </a:rPr>
              <a:t>Support SASL</a:t>
            </a:r>
            <a:endParaRPr sz="2400">
              <a:solidFill>
                <a:srgbClr val="000000"/>
              </a:solidFill>
            </a:endParaRPr>
          </a:p>
          <a:p>
            <a:pPr indent="-266700" lvl="2" marL="1143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⮚"/>
            </a:pPr>
            <a:r>
              <a:rPr lang="en-US" sz="2400">
                <a:solidFill>
                  <a:srgbClr val="000000"/>
                </a:solidFill>
              </a:rPr>
              <a:t>Store hashed password into each DN's </a:t>
            </a:r>
            <a:r>
              <a:rPr lang="en-US" sz="2400"/>
              <a:t>userPassword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Requirements (2/</a:t>
            </a:r>
            <a:r>
              <a:rPr lang="en-US"/>
              <a:t>10</a:t>
            </a:r>
            <a:r>
              <a:rPr lang="en-US"/>
              <a:t>)</a:t>
            </a:r>
            <a:endParaRPr/>
          </a:p>
        </p:txBody>
      </p:sp>
      <p:sp>
        <p:nvSpPr>
          <p:cNvPr id="92" name="Google Shape;92;p18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❑"/>
            </a:pPr>
            <a:r>
              <a:rPr lang="en-US">
                <a:solidFill>
                  <a:srgbClr val="000000"/>
                </a:solidFill>
              </a:rPr>
              <a:t>Custom objectClass "</a:t>
            </a:r>
            <a:r>
              <a:rPr lang="en-US">
                <a:solidFill>
                  <a:srgbClr val="FF0000"/>
                </a:solidFill>
              </a:rPr>
              <a:t>ludouCredit</a:t>
            </a:r>
            <a:r>
              <a:rPr lang="en-US">
                <a:solidFill>
                  <a:srgbClr val="000000"/>
                </a:solidFill>
              </a:rPr>
              <a:t>"</a:t>
            </a:r>
            <a:endParaRPr>
              <a:solidFill>
                <a:srgbClr val="000000"/>
              </a:solidFill>
            </a:endParaRPr>
          </a:p>
          <a:p>
            <a:pPr indent="-3238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2400">
                <a:solidFill>
                  <a:srgbClr val="000000"/>
                </a:solidFill>
              </a:rPr>
              <a:t>attributeType "</a:t>
            </a:r>
            <a:r>
              <a:rPr lang="en-US" sz="2400">
                <a:solidFill>
                  <a:srgbClr val="FF0000"/>
                </a:solidFill>
              </a:rPr>
              <a:t>ludoucredit</a:t>
            </a:r>
            <a:r>
              <a:rPr lang="en-US" sz="2400">
                <a:solidFill>
                  <a:srgbClr val="000000"/>
                </a:solidFill>
              </a:rPr>
              <a:t>"</a:t>
            </a:r>
            <a:endParaRPr sz="2400">
              <a:solidFill>
                <a:srgbClr val="000000"/>
              </a:solidFill>
            </a:endParaRPr>
          </a:p>
          <a:p>
            <a:pPr indent="-3810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❑"/>
            </a:pPr>
            <a:r>
              <a:rPr lang="en-US">
                <a:solidFill>
                  <a:srgbClr val="000000"/>
                </a:solidFill>
              </a:rPr>
              <a:t>ludoucredit should be an integer.</a:t>
            </a:r>
            <a:endParaRPr>
              <a:solidFill>
                <a:srgbClr val="000000"/>
              </a:solidFill>
            </a:endParaRPr>
          </a:p>
          <a:p>
            <a:pPr indent="-3810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❑"/>
            </a:pPr>
            <a:r>
              <a:rPr lang="en-US">
                <a:solidFill>
                  <a:srgbClr val="000000"/>
                </a:solidFill>
              </a:rPr>
              <a:t>ludoucredit can be compared with some constant integer. (Ordering Matching Rules)</a:t>
            </a:r>
            <a:endParaRPr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3810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>
                <a:solidFill>
                  <a:srgbClr val="000000"/>
                </a:solidFill>
              </a:rPr>
              <a:t>Everyone can read </a:t>
            </a:r>
            <a:r>
              <a:rPr lang="en-US">
                <a:solidFill>
                  <a:srgbClr val="000000"/>
                </a:solidFill>
              </a:rPr>
              <a:t>each other’s</a:t>
            </a:r>
            <a:r>
              <a:rPr lang="en-US">
                <a:solidFill>
                  <a:srgbClr val="000000"/>
                </a:solidFill>
              </a:rPr>
              <a:t> ludoucredit, but only cn=TA and your manager account can modify other’s ludoucredit.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Requirements (3/</a:t>
            </a:r>
            <a:r>
              <a:rPr lang="en-US"/>
              <a:t>10</a:t>
            </a:r>
            <a:r>
              <a:rPr lang="en-US"/>
              <a:t>)</a:t>
            </a:r>
            <a:endParaRPr/>
          </a:p>
        </p:txBody>
      </p:sp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810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❑"/>
            </a:pPr>
            <a:r>
              <a:rPr lang="en-US">
                <a:solidFill>
                  <a:srgbClr val="FF0000"/>
                </a:solidFill>
              </a:rPr>
              <a:t>LDAP master, </a:t>
            </a:r>
            <a:r>
              <a:rPr lang="en-US">
                <a:solidFill>
                  <a:srgbClr val="FF0000"/>
                </a:solidFill>
              </a:rPr>
              <a:t>Workstation</a:t>
            </a:r>
            <a:endParaRPr>
              <a:solidFill>
                <a:srgbClr val="FF0000"/>
              </a:solidFill>
            </a:endParaRPr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2400">
                <a:solidFill>
                  <a:srgbClr val="000000"/>
                </a:solidFill>
              </a:rPr>
              <a:t>Users can login with LDAP posixAccount</a:t>
            </a:r>
            <a:endParaRPr sz="2400">
              <a:solidFill>
                <a:srgbClr val="000000"/>
              </a:solidFill>
            </a:endParaRPr>
          </a:p>
          <a:p>
            <a:pPr indent="-266700" lvl="2" marL="1143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⮚"/>
            </a:pPr>
            <a:r>
              <a:rPr lang="en-US" sz="2400">
                <a:solidFill>
                  <a:srgbClr val="000000"/>
                </a:solidFill>
              </a:rPr>
              <a:t>At least, login via SSH should be worked</a:t>
            </a:r>
            <a:endParaRPr sz="2400">
              <a:solidFill>
                <a:srgbClr val="000000"/>
              </a:solidFill>
            </a:endParaRPr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2400">
                <a:solidFill>
                  <a:srgbClr val="000000"/>
                </a:solidFill>
              </a:rPr>
              <a:t>Users can execute passwd to change their own password</a:t>
            </a:r>
            <a:endParaRPr sz="2400">
              <a:solidFill>
                <a:srgbClr val="000000"/>
              </a:solidFill>
            </a:endParaRPr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2400">
                <a:solidFill>
                  <a:srgbClr val="000000"/>
                </a:solidFill>
              </a:rPr>
              <a:t>Use attribute </a:t>
            </a:r>
            <a:r>
              <a:rPr lang="en-US" sz="2400"/>
              <a:t>"</a:t>
            </a:r>
            <a:r>
              <a:rPr lang="en-US" sz="2400">
                <a:solidFill>
                  <a:srgbClr val="FF0000"/>
                </a:solidFill>
              </a:rPr>
              <a:t>uid</a:t>
            </a:r>
            <a:r>
              <a:rPr lang="en-US" sz="2400"/>
              <a:t>"</a:t>
            </a:r>
            <a:r>
              <a:rPr lang="en-US" sz="2400">
                <a:solidFill>
                  <a:srgbClr val="000000"/>
                </a:solidFill>
              </a:rPr>
              <a:t> as username</a:t>
            </a:r>
            <a:endParaRPr sz="2400">
              <a:solidFill>
                <a:srgbClr val="000000"/>
              </a:solidFill>
            </a:endParaRPr>
          </a:p>
          <a:p>
            <a:pPr indent="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3810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❑"/>
            </a:pPr>
            <a:r>
              <a:rPr lang="en-US">
                <a:solidFill>
                  <a:srgbClr val="000000"/>
                </a:solidFill>
              </a:rPr>
              <a:t>Specific user "cn=</a:t>
            </a:r>
            <a:r>
              <a:rPr lang="en-US">
                <a:solidFill>
                  <a:srgbClr val="FF0000"/>
                </a:solidFill>
              </a:rPr>
              <a:t>&lt;student-id&gt;</a:t>
            </a:r>
            <a:r>
              <a:rPr lang="en-US">
                <a:solidFill>
                  <a:srgbClr val="000000"/>
                </a:solidFill>
              </a:rPr>
              <a:t>,ou=People,&lt;</a:t>
            </a:r>
            <a:r>
              <a:rPr lang="en-US"/>
              <a:t>Base DN</a:t>
            </a:r>
            <a:r>
              <a:rPr lang="en-US">
                <a:solidFill>
                  <a:srgbClr val="000000"/>
                </a:solidFill>
              </a:rPr>
              <a:t>&gt;"</a:t>
            </a:r>
            <a:endParaRPr>
              <a:solidFill>
                <a:srgbClr val="000000"/>
              </a:solidFill>
            </a:endParaRPr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2400">
                <a:solidFill>
                  <a:srgbClr val="000000"/>
                </a:solidFill>
              </a:rPr>
              <a:t>uid: </a:t>
            </a:r>
            <a:r>
              <a:rPr lang="en-US" sz="2400">
                <a:solidFill>
                  <a:srgbClr val="FF0000"/>
                </a:solidFill>
              </a:rPr>
              <a:t>&lt;student-id&gt;</a:t>
            </a:r>
            <a:endParaRPr sz="2400">
              <a:solidFill>
                <a:srgbClr val="FF0000"/>
              </a:solidFill>
            </a:endParaRPr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2400">
                <a:solidFill>
                  <a:srgbClr val="000000"/>
                </a:solidFill>
              </a:rPr>
              <a:t>uidNumber: 3001</a:t>
            </a:r>
            <a:endParaRPr sz="2400">
              <a:solidFill>
                <a:srgbClr val="000000"/>
              </a:solidFill>
            </a:endParaRPr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2400">
                <a:solidFill>
                  <a:srgbClr val="000000"/>
                </a:solidFill>
              </a:rPr>
              <a:t>set your own password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❑"/>
            </a:pPr>
            <a:r>
              <a:rPr lang="en-US">
                <a:solidFill>
                  <a:srgbClr val="000000"/>
                </a:solidFill>
              </a:rPr>
              <a:t>objectClass "</a:t>
            </a:r>
            <a:r>
              <a:rPr lang="en-US">
                <a:solidFill>
                  <a:srgbClr val="FF0000"/>
                </a:solidFill>
              </a:rPr>
              <a:t>publicKeyLogin</a:t>
            </a:r>
            <a:r>
              <a:rPr lang="en-US">
                <a:solidFill>
                  <a:srgbClr val="000000"/>
                </a:solidFill>
              </a:rPr>
              <a:t>"</a:t>
            </a:r>
            <a:endParaRPr>
              <a:solidFill>
                <a:srgbClr val="000000"/>
              </a:solidFill>
            </a:endParaRPr>
          </a:p>
          <a:p>
            <a:pPr indent="-3238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2400">
                <a:solidFill>
                  <a:srgbClr val="000000"/>
                </a:solidFill>
              </a:rPr>
              <a:t>attributeType "</a:t>
            </a:r>
            <a:r>
              <a:rPr lang="en-US" sz="2400">
                <a:solidFill>
                  <a:srgbClr val="FF0000"/>
                </a:solidFill>
              </a:rPr>
              <a:t>sshPublicKey</a:t>
            </a:r>
            <a:r>
              <a:rPr lang="en-US" sz="2400">
                <a:solidFill>
                  <a:srgbClr val="000000"/>
                </a:solidFill>
              </a:rPr>
              <a:t>"</a:t>
            </a:r>
            <a:endParaRPr>
              <a:solidFill>
                <a:srgbClr val="000000"/>
              </a:solidFill>
            </a:endParaRPr>
          </a:p>
          <a:p>
            <a:pPr indent="-3810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❑"/>
            </a:pPr>
            <a:r>
              <a:rPr lang="en-US">
                <a:solidFill>
                  <a:srgbClr val="000000"/>
                </a:solidFill>
              </a:rPr>
              <a:t>Specific DN "cn=TA</a:t>
            </a:r>
            <a:r>
              <a:rPr lang="en-US"/>
              <a:t>,ou=People,&lt;Base DN&gt;</a:t>
            </a:r>
            <a:r>
              <a:rPr lang="en-US">
                <a:solidFill>
                  <a:srgbClr val="000000"/>
                </a:solidFill>
              </a:rPr>
              <a:t>"</a:t>
            </a:r>
            <a:endParaRPr>
              <a:solidFill>
                <a:srgbClr val="000000"/>
              </a:solidFill>
            </a:endParaRPr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2400">
                <a:solidFill>
                  <a:srgbClr val="000000"/>
                </a:solidFill>
              </a:rPr>
              <a:t>objectClass: posixAccount, </a:t>
            </a:r>
            <a:r>
              <a:rPr lang="en-US" sz="2400"/>
              <a:t>publicKeyLogin, ludouCredit</a:t>
            </a:r>
            <a:endParaRPr sz="2400">
              <a:solidFill>
                <a:srgbClr val="000000"/>
              </a:solidFill>
            </a:endParaRPr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2400">
                <a:solidFill>
                  <a:srgbClr val="000000"/>
                </a:solidFill>
              </a:rPr>
              <a:t>uid: TA</a:t>
            </a:r>
            <a:endParaRPr sz="2400">
              <a:solidFill>
                <a:srgbClr val="000000"/>
              </a:solidFill>
            </a:endParaRPr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2400">
                <a:solidFill>
                  <a:srgbClr val="000000"/>
                </a:solidFill>
              </a:rPr>
              <a:t>uidNumber: 3000</a:t>
            </a:r>
            <a:endParaRPr sz="2400">
              <a:solidFill>
                <a:srgbClr val="000000"/>
              </a:solidFill>
            </a:endParaRPr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2400">
                <a:solidFill>
                  <a:srgbClr val="000000"/>
                </a:solidFill>
              </a:rPr>
              <a:t>ludouCredit: 100</a:t>
            </a:r>
            <a:endParaRPr sz="2400">
              <a:solidFill>
                <a:srgbClr val="000000"/>
              </a:solidFill>
            </a:endParaRPr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2400">
                <a:solidFill>
                  <a:srgbClr val="000000"/>
                </a:solidFill>
              </a:rPr>
              <a:t>sshPublicKey: </a:t>
            </a:r>
            <a:r>
              <a:rPr lang="en-US" sz="2400">
                <a:solidFill>
                  <a:srgbClr val="FF0000"/>
                </a:solidFill>
              </a:rPr>
              <a:t>&lt;TA's public key&gt;</a:t>
            </a:r>
            <a:endParaRPr sz="2400">
              <a:solidFill>
                <a:srgbClr val="000000"/>
              </a:solidFill>
            </a:endParaRPr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userPassword: </a:t>
            </a:r>
            <a:r>
              <a:rPr lang="en-US" sz="2350"/>
              <a:t>your </a:t>
            </a:r>
            <a:r>
              <a:rPr lang="en-US" sz="2350">
                <a:solidFill>
                  <a:srgbClr val="FF0000"/>
                </a:solidFill>
              </a:rPr>
              <a:t>VPN private key (WG_KEY)</a:t>
            </a:r>
            <a:endParaRPr sz="2400">
              <a:solidFill>
                <a:srgbClr val="000000"/>
              </a:solidFill>
            </a:endParaRPr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2400">
                <a:solidFill>
                  <a:srgbClr val="000000"/>
                </a:solidFill>
              </a:rPr>
              <a:t>Should can login SSH with sshPublicKey and </a:t>
            </a:r>
            <a:r>
              <a:rPr lang="en-US" sz="2400"/>
              <a:t>password</a:t>
            </a:r>
            <a:endParaRPr>
              <a:solidFill>
                <a:srgbClr val="000000"/>
              </a:solidFill>
            </a:endParaRPr>
          </a:p>
          <a:p>
            <a:pPr indent="-381000" lvl="0" marL="342900" rtl="0" algn="l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2400"/>
              <a:buChar char="❑"/>
            </a:pPr>
            <a:r>
              <a:rPr lang="en-US"/>
              <a:t>Retrieve TA's public key here</a:t>
            </a:r>
            <a:endParaRPr/>
          </a:p>
          <a:p>
            <a:pPr indent="-298450" lvl="1" marL="742950" rtl="0" algn="l">
              <a:spcBef>
                <a:spcPts val="450"/>
              </a:spcBef>
              <a:spcAft>
                <a:spcPts val="0"/>
              </a:spcAft>
              <a:buSzPts val="2000"/>
              <a:buChar char="•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https://nasa.cs.nctu.edu.tw/na/2020/ta_rsa.pub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04" name="Google Shape;104;p20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Requirements (4/</a:t>
            </a:r>
            <a:r>
              <a:rPr lang="en-US"/>
              <a:t>10</a:t>
            </a:r>
            <a:r>
              <a:rPr lang="en-US"/>
              <a:t>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810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Specific DN "cn=taipeirioter,ou=People,&lt;Base DN&gt;"</a:t>
            </a:r>
            <a:endParaRPr/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objectClass: posixAccount, publicKeyLogin, ludouCredit</a:t>
            </a:r>
            <a:endParaRPr sz="2400"/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uid: taipeirioter</a:t>
            </a:r>
            <a:endParaRPr sz="2400"/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uidNumber: 4000</a:t>
            </a:r>
            <a:endParaRPr sz="2400"/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ludouCredit: 100</a:t>
            </a:r>
            <a:endParaRPr sz="2400"/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sshPublicKey: </a:t>
            </a:r>
            <a:r>
              <a:rPr lang="en-US" sz="2400">
                <a:solidFill>
                  <a:schemeClr val="hlink"/>
                </a:solidFill>
              </a:rPr>
              <a:t>&lt;TA's public key&gt;</a:t>
            </a:r>
            <a:endParaRPr sz="2400"/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userPassword: </a:t>
            </a:r>
            <a:r>
              <a:rPr lang="en-US" sz="2350"/>
              <a:t>your </a:t>
            </a:r>
            <a:r>
              <a:rPr lang="en-US" sz="2350">
                <a:solidFill>
                  <a:srgbClr val="FF0000"/>
                </a:solidFill>
              </a:rPr>
              <a:t>VPN private key (WG_KEY)</a:t>
            </a:r>
            <a:endParaRPr sz="2400">
              <a:solidFill>
                <a:srgbClr val="FF0000"/>
              </a:solidFill>
            </a:endParaRPr>
          </a:p>
          <a:p>
            <a:pPr indent="-3238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Should can login SSH with sshPublicKey and password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10" name="Google Shape;110;p21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Requirements (5/</a:t>
            </a:r>
            <a:r>
              <a:rPr lang="en-US"/>
              <a:t>10</a:t>
            </a:r>
            <a:r>
              <a:rPr lang="en-US"/>
              <a:t>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ropos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