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3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1998325" cy="7559675"/>
  <p:notesSz cx="7559675" cy="10691813"/>
  <p:embeddedFontLst>
    <p:embeddedFont>
      <p:font typeface="Source Sans Pro" panose="020B0503030403020204" pitchFamily="3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>
      <p:cViewPr varScale="1">
        <p:scale>
          <a:sx n="97" d="100"/>
          <a:sy n="97" d="100"/>
        </p:scale>
        <p:origin x="12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beefb28e13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Google Shape;33;gbeefb28e13_0_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c42b473521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c42b473521_0_7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c42b473521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c42b473521_0_8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c42b473521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c42b473521_0_9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c42b473521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c42b473521_0_9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c42b473521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c42b473521_0_10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c42b473521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c42b473521_0_11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c42b473521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c42b473521_0_11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c42b473521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c42b473521_0_12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c42b473521_0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c42b473521_0_12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c42b47352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Google Shape;40;gc42b473521_0_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c42b473521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c42b473521_0_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c42b473521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c42b473521_0_4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c42b473521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c42b473521_0_4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c42b473521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c42b473521_0_5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42b473521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42b473521_0_5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c42b473521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c42b473521_0_6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c42b473521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598488" y="801688"/>
            <a:ext cx="6364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c42b473521_0_7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大標題" type="tx">
  <p:cSld name="TITLE_AND_BODY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title"/>
          </p:nvPr>
        </p:nvSpPr>
        <p:spPr>
          <a:xfrm>
            <a:off x="599877" y="340997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4617B"/>
              </a:buClr>
              <a:buSzPts val="6000"/>
              <a:buFont typeface="Source Sans Pro"/>
              <a:buNone/>
              <a:defRPr sz="6000">
                <a:solidFill>
                  <a:srgbClr val="04617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2"/>
          <p:cNvSpPr txBox="1"/>
          <p:nvPr/>
        </p:nvSpPr>
        <p:spPr>
          <a:xfrm>
            <a:off x="5272075" y="6385700"/>
            <a:ext cx="6126300" cy="10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國立陽明交通大學資工系資訊中心</a:t>
            </a:r>
            <a:endParaRPr sz="30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Computer Center of Department of Computer Science, NYCU</a:t>
            </a:r>
            <a:endParaRPr sz="11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45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99875" y="5339225"/>
            <a:ext cx="102675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DBF5F9"/>
              </a:buClr>
              <a:buSzPts val="3600"/>
              <a:buFont typeface="Source Sans Pro"/>
              <a:buNone/>
              <a:defRPr sz="3600">
                <a:solidFill>
                  <a:srgbClr val="DBF5F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版面一" type="obj">
  <p:cSld name="OBJEC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Source Sans Pro"/>
              <a:buNone/>
              <a:defRPr sz="5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Times New Roman"/>
              <a:buNone/>
              <a:defRPr sz="26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lvl="6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lvl="7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lvl="8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>
          <p15:clr>
            <a:srgbClr val="FA7B17"/>
          </p15:clr>
        </p15:guide>
        <p15:guide id="2" pos="3779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版面一 (程式碼)">
  <p:cSld name="OBJECT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Source Sans Pro"/>
              <a:buNone/>
              <a:defRPr sz="50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Times New Roman"/>
              <a:buNone/>
              <a:defRPr sz="26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lvl="6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lvl="7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lvl="8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2"/>
          </p:nvPr>
        </p:nvSpPr>
        <p:spPr>
          <a:xfrm>
            <a:off x="615250" y="4153475"/>
            <a:ext cx="10798500" cy="1730100"/>
          </a:xfrm>
          <a:prstGeom prst="rect">
            <a:avLst/>
          </a:prstGeom>
          <a:solidFill>
            <a:srgbClr val="EFEFE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●"/>
              <a:defRPr sz="2000">
                <a:latin typeface="Courier New"/>
                <a:ea typeface="Courier New"/>
                <a:cs typeface="Courier New"/>
                <a:sym typeface="Courier New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○"/>
              <a:defRPr sz="2000">
                <a:latin typeface="Courier New"/>
                <a:ea typeface="Courier New"/>
                <a:cs typeface="Courier New"/>
                <a:sym typeface="Courier New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■"/>
              <a:defRPr sz="2000">
                <a:latin typeface="Courier New"/>
                <a:ea typeface="Courier New"/>
                <a:cs typeface="Courier New"/>
                <a:sym typeface="Courier New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●"/>
              <a:defRPr sz="2000">
                <a:latin typeface="Courier New"/>
                <a:ea typeface="Courier New"/>
                <a:cs typeface="Courier New"/>
                <a:sym typeface="Courier New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○"/>
              <a:defRPr sz="2000">
                <a:latin typeface="Courier New"/>
                <a:ea typeface="Courier New"/>
                <a:cs typeface="Courier New"/>
                <a:sym typeface="Courier New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■"/>
              <a:defRPr sz="2000">
                <a:latin typeface="Courier New"/>
                <a:ea typeface="Courier New"/>
                <a:cs typeface="Courier New"/>
                <a:sym typeface="Courier New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●"/>
              <a:defRPr sz="2000">
                <a:latin typeface="Courier New"/>
                <a:ea typeface="Courier New"/>
                <a:cs typeface="Courier New"/>
                <a:sym typeface="Courier New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○"/>
              <a:defRPr sz="2000">
                <a:latin typeface="Courier New"/>
                <a:ea typeface="Courier New"/>
                <a:cs typeface="Courier New"/>
                <a:sym typeface="Courier New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■"/>
              <a:defRPr sz="2000"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81">
          <p15:clr>
            <a:srgbClr val="FA7B17"/>
          </p15:clr>
        </p15:guide>
        <p15:guide id="2" pos="3779">
          <p15:clr>
            <a:srgbClr val="FA7B17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版面二">
  <p:cSld name="CUSTOM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000"/>
              <a:buFont typeface="Source Sans Pro"/>
              <a:buNone/>
              <a:defRPr sz="5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Times New Roman"/>
              <a:buNone/>
              <a:defRPr sz="26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lvl="6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lvl="7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lvl="8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版面二 (程式碼)">
  <p:cSld name="CUSTOM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buNone/>
              <a:defRPr sz="1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000"/>
              <a:buFont typeface="Source Sans Pro"/>
              <a:buNone/>
              <a:defRPr sz="5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6000"/>
              <a:buFont typeface="Source Sans Pro"/>
              <a:buNone/>
              <a:defRPr sz="6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Font typeface="Times New Roman"/>
              <a:buNone/>
              <a:defRPr sz="30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Font typeface="Times New Roman"/>
              <a:buNone/>
              <a:defRPr sz="2800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Font typeface="Times New Roman"/>
              <a:buNone/>
              <a:defRPr sz="2600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lvl="6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lvl="7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lvl="8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Times New Roman"/>
              <a:buNone/>
              <a:defRPr sz="2400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2"/>
          </p:nvPr>
        </p:nvSpPr>
        <p:spPr>
          <a:xfrm>
            <a:off x="615250" y="4153475"/>
            <a:ext cx="10798500" cy="1730100"/>
          </a:xfrm>
          <a:prstGeom prst="rect">
            <a:avLst/>
          </a:prstGeom>
          <a:solidFill>
            <a:srgbClr val="EFEFEF"/>
          </a:solidFill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●"/>
              <a:defRPr sz="2000">
                <a:latin typeface="Courier New"/>
                <a:ea typeface="Courier New"/>
                <a:cs typeface="Courier New"/>
                <a:sym typeface="Courier New"/>
              </a:defRPr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○"/>
              <a:defRPr sz="2000">
                <a:latin typeface="Courier New"/>
                <a:ea typeface="Courier New"/>
                <a:cs typeface="Courier New"/>
                <a:sym typeface="Courier New"/>
              </a:defRPr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■"/>
              <a:defRPr sz="2000">
                <a:latin typeface="Courier New"/>
                <a:ea typeface="Courier New"/>
                <a:cs typeface="Courier New"/>
                <a:sym typeface="Courier New"/>
              </a:defRPr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●"/>
              <a:defRPr sz="2000">
                <a:latin typeface="Courier New"/>
                <a:ea typeface="Courier New"/>
                <a:cs typeface="Courier New"/>
                <a:sym typeface="Courier New"/>
              </a:defRPr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○"/>
              <a:defRPr sz="2000">
                <a:latin typeface="Courier New"/>
                <a:ea typeface="Courier New"/>
                <a:cs typeface="Courier New"/>
                <a:sym typeface="Courier New"/>
              </a:defRPr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■"/>
              <a:defRPr sz="2000">
                <a:latin typeface="Courier New"/>
                <a:ea typeface="Courier New"/>
                <a:cs typeface="Courier New"/>
                <a:sym typeface="Courier New"/>
              </a:defRPr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●"/>
              <a:defRPr sz="2000">
                <a:latin typeface="Courier New"/>
                <a:ea typeface="Courier New"/>
                <a:cs typeface="Courier New"/>
                <a:sym typeface="Courier New"/>
              </a:defRPr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○"/>
              <a:defRPr sz="2000">
                <a:latin typeface="Courier New"/>
                <a:ea typeface="Courier New"/>
                <a:cs typeface="Courier New"/>
                <a:sym typeface="Courier New"/>
              </a:defRPr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■"/>
              <a:defRPr sz="2000"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99877" y="3409970"/>
            <a:ext cx="107985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4617B"/>
              </a:buClr>
              <a:buSzPts val="6000"/>
              <a:buFont typeface="Source Sans Pro"/>
              <a:buNone/>
              <a:defRPr sz="6000">
                <a:solidFill>
                  <a:srgbClr val="04617B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algn="ctr" rtl="0">
              <a:buNone/>
              <a:defRPr sz="1600">
                <a:solidFill>
                  <a:srgbClr val="DBF5F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reguard.co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iki.archlinux.org/index.php/WireGuard" TargetMode="External"/><Relationship Id="rId4" Type="http://schemas.openxmlformats.org/officeDocument/2006/relationships/hyperlink" Target="https://www.wireguard.com/quickstar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reguard.com/instal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599877" y="340997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WireGuard</a:t>
            </a:r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ubTitle" idx="1"/>
          </p:nvPr>
        </p:nvSpPr>
        <p:spPr>
          <a:xfrm>
            <a:off x="599875" y="5339225"/>
            <a:ext cx="102675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100" name="Google Shape;100;p16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Configuration – Interface</a:t>
            </a:r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0025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Address (optional)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IP address and netmask of the interface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ListenPort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Wg service listen port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PrivateKey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Private key of the interface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PreUp / PreDown / PostUp / PostDown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Run shell scripts before / after interface up / down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E.g.</a:t>
            </a:r>
            <a:endParaRPr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 Setup firewall rules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107" name="Google Shape;107;p17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Configuration – Peer</a:t>
            </a:r>
            <a:endParaRPr/>
          </a:p>
        </p:txBody>
      </p:sp>
      <p:sp>
        <p:nvSpPr>
          <p:cNvPr id="108" name="Google Shape;108;p17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6397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PublicKey</a:t>
            </a:r>
            <a:endParaRPr sz="280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Public key of the peer</a:t>
            </a:r>
            <a:endParaRPr sz="26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AllowedIPs</a:t>
            </a:r>
            <a:endParaRPr sz="280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IP addresses that are allowed to pass through this peer</a:t>
            </a:r>
            <a:endParaRPr sz="26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Endpoint (Optional)</a:t>
            </a:r>
            <a:endParaRPr sz="280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Location of the peer</a:t>
            </a:r>
            <a:endParaRPr sz="260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Wg will also use the previous connections to detect this configuration</a:t>
            </a:r>
            <a:endParaRPr sz="26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PersistentKeepalive (Optional)</a:t>
            </a:r>
            <a:endParaRPr sz="280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By default, Wg send packs only if there are data to be send</a:t>
            </a:r>
            <a:endParaRPr sz="260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Send packs to peer periodically to bypass NAT or Firewall</a:t>
            </a:r>
            <a:endParaRPr sz="26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PresharedKey (Optional)</a:t>
            </a:r>
            <a:endParaRPr sz="2800"/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○"/>
            </a:pPr>
            <a:r>
              <a:rPr lang="en-US" sz="2600"/>
              <a:t>Pre-shared key for additional symmetric encryption</a:t>
            </a:r>
            <a:endParaRPr sz="2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114" name="Google Shape;114;p18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Generate Key Pair</a:t>
            </a:r>
            <a:endParaRPr/>
          </a:p>
        </p:txBody>
      </p:sp>
      <p:sp>
        <p:nvSpPr>
          <p:cNvPr id="115" name="Google Shape;115;p18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24843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Key pair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$ wg genkey &gt; privatekey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$ wg pubkey &lt; privatekey &gt; publickey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Pre-shared key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$ wg genpsk &gt; preshared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Cryptokey Routing</a:t>
            </a:r>
            <a:endParaRPr/>
          </a:p>
        </p:txBody>
      </p:sp>
      <p:sp>
        <p:nvSpPr>
          <p:cNvPr id="122" name="Google Shape;122;p19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40419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WireGuard will add routing rules to system routing table according to the configurations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Once packets go inside WireGuard, it is routed according to Cryptokey Routing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When sending packets, the list of allowed IPs behaves as a sort of routing table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When receiving packets, the list of allowed IPs behaves as a sort of access control list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128" name="Google Shape;128;p20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Built-in Roaming</a:t>
            </a:r>
            <a:endParaRPr/>
          </a:p>
        </p:txBody>
      </p:sp>
      <p:sp>
        <p:nvSpPr>
          <p:cNvPr id="129" name="Google Shape;129;p20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36480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When the client connects to server, server record the IP of client, and communicate with client by this IP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When client (or even server) change its IP, it sends data to the peer and the peer will update the IP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Both client and server send encrypted data to the most recent IP endpoint for which they authentically decrypted data. Thus, there is full IP roaming on both ends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135" name="Google Shape;135;p21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Example – Build a Bridge VPN Server</a:t>
            </a:r>
            <a:endParaRPr/>
          </a:p>
        </p:txBody>
      </p:sp>
      <p:sp>
        <p:nvSpPr>
          <p:cNvPr id="136" name="Google Shape;136;p21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48963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Follow the setup guide and build a Wg peer as a VPN server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Enable ip forwarding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sysctl net.ipv4.ip_forward=1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Setup NAT so clients can connect to internet through the VPN server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Add these lines to wg0.conf</a:t>
            </a:r>
            <a:endParaRPr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PostUp = iptables -A FORWARD -i %i -j ACCEPT; iptables -t nat -A POSTROUTING -o eth0 -j MASQUERADE</a:t>
            </a:r>
            <a:endParaRPr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PostDown = iptables -D FORWARD -i %i -j ACCEPT; iptables -t nat -D POSTROUTING -o eth0 -j MASQUERADE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  <p:sp>
        <p:nvSpPr>
          <p:cNvPr id="142" name="Google Shape;142;p22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Connect from mobile</a:t>
            </a:r>
            <a:endParaRPr/>
          </a:p>
        </p:txBody>
      </p:sp>
      <p:sp>
        <p:nvSpPr>
          <p:cNvPr id="143" name="Google Shape;143;p22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14931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For mobile app, user can use QR-Code to import configuration file, instead of copy-paste private key from other ways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$ qrencode -t ansiutf8 &lt; wgconfig.conf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  <p:sp>
        <p:nvSpPr>
          <p:cNvPr id="149" name="Google Shape;149;p23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User authentication</a:t>
            </a:r>
            <a:endParaRPr/>
          </a:p>
        </p:txBody>
      </p:sp>
      <p:sp>
        <p:nvSpPr>
          <p:cNvPr id="150" name="Google Shape;150;p23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25197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Every peer has its own private key for identity authentication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Integration with other authentication system (like LDAP) may need other software support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For now, WireGuard only provide simple tunnel connections between peers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4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  <p:sp>
        <p:nvSpPr>
          <p:cNvPr id="156" name="Google Shape;156;p24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Reference</a:t>
            </a:r>
            <a:endParaRPr/>
          </a:p>
        </p:txBody>
      </p:sp>
      <p:sp>
        <p:nvSpPr>
          <p:cNvPr id="157" name="Google Shape;157;p24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15237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https://www.wireguard.com/</a:t>
            </a:r>
            <a:r>
              <a:rPr lang="en-US"/>
              <a:t> 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https://www.wireguard.com/quickstart/</a:t>
            </a:r>
            <a:r>
              <a:rPr lang="en-US"/>
              <a:t> 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u="sng">
                <a:solidFill>
                  <a:schemeClr val="hlink"/>
                </a:solidFill>
                <a:hlinkClick r:id="rId5"/>
              </a:rPr>
              <a:t>https://wiki.archlinux.org/index.php/WireGuard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WireGuard Introduction</a:t>
            </a:r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40419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Simple and fast VPN solution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Low overhead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Deep integration with Linux kernel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Over UDP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Peer to Peer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Secure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Built-in Roaming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Connections keep alive even if the underlay network change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TUN/TAP</a:t>
            </a:r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5418300" cy="24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TAP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Layer 2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More overhead(L2)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Transfer any protocol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Support L2+ services</a:t>
            </a:r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826850" y="1563425"/>
            <a:ext cx="5697600" cy="24489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TUN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Layer 3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Less Overhead(L3)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Only IPv4 , IPv6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Support L3+ services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Installation</a:t>
            </a:r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5923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https://www.wireguard.com/install/</a:t>
            </a:r>
            <a:r>
              <a:rPr lang="en-US" dirty="0"/>
              <a:t> </a:t>
            </a:r>
            <a:endParaRPr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Linux kernel &gt;= 3.10</a:t>
            </a:r>
            <a:endParaRPr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CentOS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$ </a:t>
            </a:r>
            <a:r>
              <a:rPr lang="en-US" dirty="0" err="1"/>
              <a:t>sudo</a:t>
            </a:r>
            <a:r>
              <a:rPr lang="en-US" dirty="0"/>
              <a:t> curl -Lo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yum.repos.d</a:t>
            </a:r>
            <a:r>
              <a:rPr lang="en-US" dirty="0"/>
              <a:t>/</a:t>
            </a:r>
            <a:r>
              <a:rPr lang="en-US" dirty="0" err="1"/>
              <a:t>wireguard.repo</a:t>
            </a:r>
            <a:r>
              <a:rPr lang="en-US" dirty="0"/>
              <a:t> https://</a:t>
            </a:r>
            <a:r>
              <a:rPr lang="en-US" dirty="0" err="1"/>
              <a:t>copr.fedorainfracloud.org</a:t>
            </a:r>
            <a:r>
              <a:rPr lang="en-US" dirty="0"/>
              <a:t>/</a:t>
            </a:r>
            <a:r>
              <a:rPr lang="en-US" dirty="0" err="1"/>
              <a:t>coprs</a:t>
            </a:r>
            <a:r>
              <a:rPr lang="en-US" dirty="0"/>
              <a:t>/</a:t>
            </a:r>
            <a:r>
              <a:rPr lang="en-US" dirty="0" err="1"/>
              <a:t>jdoss</a:t>
            </a:r>
            <a:r>
              <a:rPr lang="en-US" dirty="0"/>
              <a:t>/</a:t>
            </a:r>
            <a:r>
              <a:rPr lang="en-US" dirty="0" err="1"/>
              <a:t>wireguard</a:t>
            </a:r>
            <a:r>
              <a:rPr lang="en-US" dirty="0"/>
              <a:t>/repo/epel-7/jdoss-wireguard-epel-7.repo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$ </a:t>
            </a:r>
            <a:r>
              <a:rPr lang="en-US" dirty="0" err="1"/>
              <a:t>sudo</a:t>
            </a:r>
            <a:r>
              <a:rPr lang="en-US" dirty="0"/>
              <a:t> yum install </a:t>
            </a:r>
            <a:r>
              <a:rPr lang="en-US" dirty="0" err="1"/>
              <a:t>epel</a:t>
            </a:r>
            <a:r>
              <a:rPr lang="en-US" dirty="0"/>
              <a:t>-release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$ </a:t>
            </a:r>
            <a:r>
              <a:rPr lang="en-US" dirty="0" err="1"/>
              <a:t>sudo</a:t>
            </a:r>
            <a:r>
              <a:rPr lang="en-US" dirty="0"/>
              <a:t> yum install </a:t>
            </a:r>
            <a:r>
              <a:rPr lang="en-US" dirty="0" err="1"/>
              <a:t>wireguard</a:t>
            </a:r>
            <a:r>
              <a:rPr lang="en-US" dirty="0"/>
              <a:t>-dkms </a:t>
            </a:r>
            <a:r>
              <a:rPr lang="en-US" dirty="0" err="1"/>
              <a:t>wireguard</a:t>
            </a:r>
            <a:r>
              <a:rPr lang="en-US" dirty="0"/>
              <a:t>-tools</a:t>
            </a:r>
            <a:endParaRPr dirty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dirty="0"/>
              <a:t>FreeBSD</a:t>
            </a:r>
            <a:endParaRPr dirty="0"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In kernel implementation for FreeBSD 13 (faster!)</a:t>
            </a:r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dirty="0"/>
              <a:t>$ pkg install </a:t>
            </a:r>
            <a:r>
              <a:rPr lang="en-US" dirty="0" err="1"/>
              <a:t>wireguard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Tools</a:t>
            </a:r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48255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Provided by WireGuard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wg</a:t>
            </a:r>
            <a:endParaRPr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Set and retrieve configuration of WireGuard interface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wg-quick</a:t>
            </a:r>
            <a:endParaRPr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Set up a WireGuard interface simply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System tools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ip / ifconfig</a:t>
            </a:r>
            <a:endParaRPr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Setup wg interfaces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Systemd</a:t>
            </a:r>
            <a:endParaRPr/>
          </a:p>
          <a:p>
            <a:pPr marL="1371600" lvl="2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■"/>
            </a:pPr>
            <a:r>
              <a:rPr lang="en-US"/>
              <a:t>Auto start after boot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Setup by hand (Linux)</a:t>
            </a:r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53364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-US" sz="2900"/>
              <a:t>Add interface</a:t>
            </a:r>
            <a:endParaRPr sz="2900"/>
          </a:p>
          <a:p>
            <a:pPr marL="914400" lvl="1" indent="-400050" algn="l" rtl="0">
              <a:spcBef>
                <a:spcPts val="0"/>
              </a:spcBef>
              <a:spcAft>
                <a:spcPts val="0"/>
              </a:spcAft>
              <a:buSzPts val="2700"/>
              <a:buChar char="○"/>
            </a:pPr>
            <a:r>
              <a:rPr lang="en-US" sz="2700"/>
              <a:t>$ ip link add dev wg0 type wireguard</a:t>
            </a:r>
            <a:endParaRPr sz="2700"/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-US" sz="2900"/>
              <a:t>Setup ip</a:t>
            </a:r>
            <a:endParaRPr sz="2900"/>
          </a:p>
          <a:p>
            <a:pPr marL="914400" lvl="1" indent="-400050" algn="l" rtl="0">
              <a:spcBef>
                <a:spcPts val="0"/>
              </a:spcBef>
              <a:spcAft>
                <a:spcPts val="0"/>
              </a:spcAft>
              <a:buSzPts val="2700"/>
              <a:buChar char="○"/>
            </a:pPr>
            <a:r>
              <a:rPr lang="en-US" sz="2700"/>
              <a:t>$ ip address add dev wg0 192.168.2.1/24</a:t>
            </a:r>
            <a:endParaRPr sz="2700"/>
          </a:p>
          <a:p>
            <a:pPr marL="914400" lvl="1" indent="-400050" algn="l" rtl="0">
              <a:spcBef>
                <a:spcPts val="0"/>
              </a:spcBef>
              <a:spcAft>
                <a:spcPts val="0"/>
              </a:spcAft>
              <a:buSzPts val="2700"/>
              <a:buChar char="○"/>
            </a:pPr>
            <a:r>
              <a:rPr lang="en-US" sz="2700"/>
              <a:t>$ ip address add dev wg0 192.168.2.1 peer 192.168.2.2</a:t>
            </a:r>
            <a:endParaRPr sz="2700"/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-US" sz="2900"/>
              <a:t>Setup wg configurations</a:t>
            </a:r>
            <a:endParaRPr sz="2900"/>
          </a:p>
          <a:p>
            <a:pPr marL="914400" lvl="1" indent="-400050" algn="l" rtl="0">
              <a:spcBef>
                <a:spcPts val="0"/>
              </a:spcBef>
              <a:spcAft>
                <a:spcPts val="0"/>
              </a:spcAft>
              <a:buSzPts val="2700"/>
              <a:buChar char="○"/>
            </a:pPr>
            <a:r>
              <a:rPr lang="en-US" sz="2700"/>
              <a:t>$ wg setconf wg0 myconfig.conf</a:t>
            </a:r>
            <a:endParaRPr sz="2700"/>
          </a:p>
          <a:p>
            <a:pPr marL="914400" lvl="1" indent="-400050" algn="l" rtl="0">
              <a:spcBef>
                <a:spcPts val="0"/>
              </a:spcBef>
              <a:spcAft>
                <a:spcPts val="0"/>
              </a:spcAft>
              <a:buSzPts val="2700"/>
              <a:buChar char="○"/>
            </a:pPr>
            <a:r>
              <a:rPr lang="en-US" sz="2700"/>
              <a:t>$ wg set wg0 listen-port 51820 private-key /path/to/private-key peer ABCDEF... allowed-ips 192.168.88.0/24 endpoint 209.202.254.14:8172</a:t>
            </a:r>
            <a:endParaRPr sz="2700"/>
          </a:p>
          <a:p>
            <a:pPr marL="457200" lvl="0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●"/>
            </a:pPr>
            <a:r>
              <a:rPr lang="en-US" sz="2900"/>
              <a:t>Start interface</a:t>
            </a:r>
            <a:endParaRPr sz="2900"/>
          </a:p>
          <a:p>
            <a:pPr marL="914400" lvl="1" indent="-400050" algn="l" rtl="0">
              <a:spcBef>
                <a:spcPts val="0"/>
              </a:spcBef>
              <a:spcAft>
                <a:spcPts val="0"/>
              </a:spcAft>
              <a:buSzPts val="2700"/>
              <a:buChar char="○"/>
            </a:pPr>
            <a:r>
              <a:rPr lang="en-US" sz="2700"/>
              <a:t>$ ip link set up dev wg0</a:t>
            </a:r>
            <a:endParaRPr sz="27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Setup by configuration</a:t>
            </a:r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>
            <a:off x="599050" y="1563425"/>
            <a:ext cx="10830900" cy="254839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Configuration file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/>
              <a:t>/etc/wireguard/wg0.conf</a:t>
            </a:r>
            <a:endParaRPr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/>
              <a:t>Start interface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altLang="zh-TW"/>
              <a:t>$</a:t>
            </a:r>
            <a:r>
              <a:rPr lang="en-US"/>
              <a:t> systemctl enable wg-quick@wg0</a:t>
            </a:r>
            <a:endParaRPr/>
          </a:p>
          <a:p>
            <a:pPr marL="914400" lvl="1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altLang="zh-TW"/>
              <a:t>$</a:t>
            </a:r>
            <a:r>
              <a:rPr lang="en-US"/>
              <a:t> wg-quick up wg0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Example Configurations – Client</a:t>
            </a:r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2"/>
          </p:nvPr>
        </p:nvSpPr>
        <p:spPr>
          <a:xfrm>
            <a:off x="599913" y="2304588"/>
            <a:ext cx="10798500" cy="295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[Interface]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Address = 10.113.0.4/16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PrivateKey = [CLIENT PRIVATE KEY]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[Peer]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PublicKey = [SERVER PUBLICKEY]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AllowedIPs = 10.113.0.0/16, 10.123.45.0/24, 1234:4567:89ab::/48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Endpoint = [SERVER ENDPOINT]:51820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PersistentKeepalive = 25</a:t>
            </a:r>
            <a:endParaRPr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>
            <a:spLocks noGrp="1"/>
          </p:cNvSpPr>
          <p:nvPr>
            <p:ph type="sldNum" idx="12"/>
          </p:nvPr>
        </p:nvSpPr>
        <p:spPr>
          <a:xfrm>
            <a:off x="11227808" y="6981108"/>
            <a:ext cx="720000" cy="5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title"/>
          </p:nvPr>
        </p:nvSpPr>
        <p:spPr>
          <a:xfrm>
            <a:off x="599040" y="301320"/>
            <a:ext cx="10798500" cy="1262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Example Configurations – Server</a:t>
            </a:r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body" idx="2"/>
          </p:nvPr>
        </p:nvSpPr>
        <p:spPr>
          <a:xfrm>
            <a:off x="615250" y="1563425"/>
            <a:ext cx="10798500" cy="541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/>
              <a:t>[Interface]</a:t>
            </a:r>
            <a:endParaRPr sz="16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/>
              <a:t>Address = 10.113.0.254/16</a:t>
            </a:r>
            <a:endParaRPr sz="16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/>
              <a:t>ListenPort = 51820</a:t>
            </a:r>
            <a:endParaRPr sz="16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/>
              <a:t>PrivateKey = [SERVER PRIVATE KEY]</a:t>
            </a:r>
            <a:endParaRPr sz="16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/>
              <a:t># note - substitute eth0 in the following lines to match the Internet-facing interface</a:t>
            </a:r>
            <a:endParaRPr sz="16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/>
              <a:t>PostUp = iptables -A FORWARD -i %i -j ACCEPT; iptables -t nat -A POSTROUTING -o eth0 -j MASQUERADE</a:t>
            </a:r>
            <a:endParaRPr sz="16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/>
              <a:t>PostDown = iptables -D FORWARD -i %i -j ACCEPT; iptables -t nat -D POSTROUTING -o eth0 -j MASQUERADE</a:t>
            </a:r>
            <a:endParaRPr sz="16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/>
              <a:t>[Peer]</a:t>
            </a:r>
            <a:endParaRPr sz="16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/>
              <a:t># client foo</a:t>
            </a:r>
            <a:endParaRPr sz="16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/>
              <a:t>PublicKey = [FOO's PUBLIC KEY]</a:t>
            </a:r>
            <a:endParaRPr sz="16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/>
              <a:t>PresharedKey = [PRE-SHARED KEY]</a:t>
            </a:r>
            <a:endParaRPr sz="16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/>
              <a:t>AllowedIPs = 10.113.0.1/32, 10.113.1.0/24</a:t>
            </a:r>
            <a:endParaRPr sz="16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/>
              <a:t>[Peer]</a:t>
            </a:r>
            <a:endParaRPr sz="16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/>
              <a:t># client bar</a:t>
            </a:r>
            <a:endParaRPr sz="16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/>
              <a:t>PublicKey = [BAR's PUBLIC KEY]</a:t>
            </a:r>
            <a:endParaRPr sz="16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/>
              <a:t>AllowedIPs = 10.113.0.2/32, 10.113.2.0/24</a:t>
            </a:r>
            <a:endParaRPr sz="16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CC NAS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965</Words>
  <Application>Microsoft Macintosh PowerPoint</Application>
  <PresentationFormat>自訂</PresentationFormat>
  <Paragraphs>165</Paragraphs>
  <Slides>18</Slides>
  <Notes>18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3" baseType="lpstr">
      <vt:lpstr>Arial</vt:lpstr>
      <vt:lpstr>Courier New</vt:lpstr>
      <vt:lpstr>Source Sans Pro</vt:lpstr>
      <vt:lpstr>Times New Roman</vt:lpstr>
      <vt:lpstr>CSCC NASA</vt:lpstr>
      <vt:lpstr>WireGuard</vt:lpstr>
      <vt:lpstr>WireGuard Introduction</vt:lpstr>
      <vt:lpstr>TUN/TAP</vt:lpstr>
      <vt:lpstr>Installation</vt:lpstr>
      <vt:lpstr>Tools</vt:lpstr>
      <vt:lpstr>Setup by hand (Linux)</vt:lpstr>
      <vt:lpstr>Setup by configuration</vt:lpstr>
      <vt:lpstr>Example Configurations – Client</vt:lpstr>
      <vt:lpstr>Example Configurations – Server</vt:lpstr>
      <vt:lpstr>Configuration – Interface</vt:lpstr>
      <vt:lpstr>Configuration – Peer</vt:lpstr>
      <vt:lpstr>Generate Key Pair</vt:lpstr>
      <vt:lpstr>Cryptokey Routing</vt:lpstr>
      <vt:lpstr>Built-in Roaming</vt:lpstr>
      <vt:lpstr>Example – Build a Bridge VPN Server</vt:lpstr>
      <vt:lpstr>Connect from mobile</vt:lpstr>
      <vt:lpstr>User authentication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WireGuard</dc:title>
  <cp:lastModifiedBy>Jui Nan Lin</cp:lastModifiedBy>
  <cp:revision>2</cp:revision>
  <dcterms:modified xsi:type="dcterms:W3CDTF">2021-03-10T23:07:26Z</dcterms:modified>
</cp:coreProperties>
</file>