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7559675" cx="11998325"/>
  <p:notesSz cx="7559675" cy="10691800"/>
  <p:embeddedFontLs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mVLyBmTW6SSZDDCBDn45Q4tG7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/>
          <p:nvPr>
            <p:ph idx="2" type="sldImg"/>
          </p:nvPr>
        </p:nvSpPr>
        <p:spPr>
          <a:xfrm>
            <a:off x="598488" y="801688"/>
            <a:ext cx="6364287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大標題" type="tx">
  <p:cSld name="TITLE_AND_BODY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3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3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b="0" i="0" sz="30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b="0" i="0" sz="11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13"/>
          <p:cNvSpPr txBox="1"/>
          <p:nvPr>
            <p:ph idx="1" type="subTitle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b="0" i="0" sz="3600" u="none" cap="none" strike="noStrik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4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" name="Google Shape;16;p14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15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0" name="Google Shape;20;p15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15"/>
          <p:cNvSpPr txBox="1"/>
          <p:nvPr>
            <p:ph idx="2" type="body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16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8" name="Google Shape;28;p17"/>
          <p:cNvSpPr txBox="1"/>
          <p:nvPr>
            <p:ph idx="1" type="body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b="0" i="0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b="0" i="0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17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7"/>
          <p:cNvSpPr txBox="1"/>
          <p:nvPr>
            <p:ph idx="2" type="body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b="0" i="0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b="0" i="0" sz="6000" u="none" cap="none" strike="noStrik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shirkdog/pulledpork/blob/master/etc/pulledpork.con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36" name="Google Shape;36;p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"/>
          <p:cNvSpPr txBox="1"/>
          <p:nvPr>
            <p:ph idx="1" type="subTitle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4" name="Google Shape;124;p10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Start Snort</a:t>
            </a:r>
            <a:endParaRPr/>
          </a:p>
        </p:txBody>
      </p:sp>
      <p:sp>
        <p:nvSpPr>
          <p:cNvPr id="125" name="Google Shape;125;p10"/>
          <p:cNvSpPr txBox="1"/>
          <p:nvPr>
            <p:ph idx="1" type="body"/>
          </p:nvPr>
        </p:nvSpPr>
        <p:spPr>
          <a:xfrm>
            <a:off x="599050" y="1563425"/>
            <a:ext cx="10830900" cy="19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 /etc/rc.conf.local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snort_enable="YES”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snort_interface="em0”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/usr/local/etc/rc.d/snort start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1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Update rules periodically </a:t>
            </a:r>
            <a:endParaRPr/>
          </a:p>
        </p:txBody>
      </p:sp>
      <p:sp>
        <p:nvSpPr>
          <p:cNvPr id="132" name="Google Shape;132;p11"/>
          <p:cNvSpPr txBox="1"/>
          <p:nvPr>
            <p:ph idx="1" type="body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crontab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0 6 * * * /usr/local/bin/pulledpork.pl -c /usr/local/etc/pulledpork/pulledpork.conf -l &gt; /dev/null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2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44" name="Google Shape;44;p2"/>
          <p:cNvSpPr txBox="1"/>
          <p:nvPr>
            <p:ph idx="1" type="body"/>
          </p:nvPr>
        </p:nvSpPr>
        <p:spPr>
          <a:xfrm>
            <a:off x="599050" y="1563425"/>
            <a:ext cx="10830900" cy="3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Intrusion detection system (IDS) is a device or software application that monitors a network or systems for malicious activity or policy violations. 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 main functions of intrusion prevention systems (IPS) are to identify malicious activity, log information about this activity, report it and attempt to block or stop it.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3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/ IPS with Firewall</a:t>
            </a:r>
            <a:endParaRPr/>
          </a:p>
        </p:txBody>
      </p:sp>
      <p:grpSp>
        <p:nvGrpSpPr>
          <p:cNvPr id="51" name="Google Shape;51;p3"/>
          <p:cNvGrpSpPr/>
          <p:nvPr/>
        </p:nvGrpSpPr>
        <p:grpSpPr>
          <a:xfrm>
            <a:off x="644047" y="3056645"/>
            <a:ext cx="784198" cy="784198"/>
            <a:chOff x="1221375" y="1941350"/>
            <a:chExt cx="1015800" cy="1015800"/>
          </a:xfrm>
        </p:grpSpPr>
        <p:sp>
          <p:nvSpPr>
            <p:cNvPr id="52" name="Google Shape;52;p3"/>
            <p:cNvSpPr/>
            <p:nvPr/>
          </p:nvSpPr>
          <p:spPr>
            <a:xfrm>
              <a:off x="1221375" y="1941350"/>
              <a:ext cx="1015800" cy="1015800"/>
            </a:xfrm>
            <a:prstGeom prst="smileyFace">
              <a:avLst>
                <a:gd fmla="val 4653" name="adj"/>
              </a:avLst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838475" y="2558450"/>
              <a:ext cx="398700" cy="398700"/>
            </a:xfrm>
            <a:prstGeom prst="noSmoking">
              <a:avLst>
                <a:gd fmla="val 18750" name="adj"/>
              </a:avLst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3"/>
          <p:cNvSpPr txBox="1"/>
          <p:nvPr/>
        </p:nvSpPr>
        <p:spPr>
          <a:xfrm>
            <a:off x="599050" y="38101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Intruder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1698200" y="3321500"/>
            <a:ext cx="1748400" cy="347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 txBox="1"/>
          <p:nvPr/>
        </p:nvSpPr>
        <p:spPr>
          <a:xfrm>
            <a:off x="2200209" y="2890400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2200209" y="3602675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4067525" y="2890400"/>
            <a:ext cx="784200" cy="1143300"/>
          </a:xfrm>
          <a:prstGeom prst="cube">
            <a:avLst>
              <a:gd fmla="val 9805" name="adj"/>
            </a:avLst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4022525" y="24593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Firewall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5533250" y="3270000"/>
            <a:ext cx="1457400" cy="514500"/>
          </a:xfrm>
          <a:prstGeom prst="cube">
            <a:avLst>
              <a:gd fmla="val 69966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6000600" y="28904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IDS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4954588" y="3437250"/>
            <a:ext cx="475800" cy="1800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4067525" y="4851350"/>
            <a:ext cx="784200" cy="912900"/>
          </a:xfrm>
          <a:prstGeom prst="can">
            <a:avLst>
              <a:gd fmla="val 16396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Rules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5533250" y="4851338"/>
            <a:ext cx="1171800" cy="912900"/>
          </a:xfrm>
          <a:prstGeom prst="can">
            <a:avLst>
              <a:gd fmla="val 16396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Signature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3"/>
          <p:cNvSpPr/>
          <p:nvPr/>
        </p:nvSpPr>
        <p:spPr>
          <a:xfrm rot="5400000">
            <a:off x="4221713" y="4320400"/>
            <a:ext cx="475800" cy="1800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/>
          <p:nvPr/>
        </p:nvSpPr>
        <p:spPr>
          <a:xfrm rot="5400000">
            <a:off x="5881238" y="4320388"/>
            <a:ext cx="475800" cy="1800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3655950" y="2459300"/>
            <a:ext cx="3587100" cy="3715500"/>
          </a:xfrm>
          <a:prstGeom prst="roundRect">
            <a:avLst>
              <a:gd fmla="val 7168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7397425" y="5462525"/>
            <a:ext cx="1518900" cy="347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7663375" y="5092250"/>
            <a:ext cx="987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7764774" y="5764250"/>
            <a:ext cx="78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Alerts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9070700" y="5115425"/>
            <a:ext cx="1748400" cy="10413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Administrative</a:t>
            </a:r>
            <a:b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3"/>
          <p:cNvSpPr/>
          <p:nvPr/>
        </p:nvSpPr>
        <p:spPr>
          <a:xfrm rot="5400000">
            <a:off x="9463700" y="4421750"/>
            <a:ext cx="962400" cy="3471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9556597" y="2890395"/>
            <a:ext cx="784200" cy="784200"/>
          </a:xfrm>
          <a:prstGeom prst="smileyFace">
            <a:avLst>
              <a:gd fmla="val 4653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9284201" y="3564288"/>
            <a:ext cx="1329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4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Detection Method</a:t>
            </a:r>
            <a:endParaRPr/>
          </a:p>
        </p:txBody>
      </p:sp>
      <p:sp>
        <p:nvSpPr>
          <p:cNvPr id="81" name="Google Shape;81;p4"/>
          <p:cNvSpPr txBox="1"/>
          <p:nvPr>
            <p:ph idx="1" type="body"/>
          </p:nvPr>
        </p:nvSpPr>
        <p:spPr>
          <a:xfrm>
            <a:off x="599050" y="1563425"/>
            <a:ext cx="10830900" cy="48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Signature-based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Patterns of known malicious events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Difficult to detect new attacks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Anomaly-based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Use machine learning to create a model of trustworthy activity, and then compare new behavior against this model.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Example: ReCAPTCHA v3</a:t>
            </a:r>
            <a:br>
              <a:rPr lang="en-US"/>
            </a:br>
            <a:r>
              <a:rPr lang="en-US"/>
              <a:t>reCAPTCHA v3 returns </a:t>
            </a:r>
            <a:r>
              <a:rPr b="1" lang="en-US" u="sng"/>
              <a:t>a score</a:t>
            </a:r>
            <a:r>
              <a:rPr lang="en-US"/>
              <a:t> for each request without user friction. The score is </a:t>
            </a:r>
            <a:r>
              <a:rPr b="1" lang="en-US" u="sng"/>
              <a:t>based on interactions with your site</a:t>
            </a:r>
            <a:r>
              <a:rPr lang="en-US"/>
              <a:t> and enables you to take an appropriate action for your site.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Pros &amp; Cons</a:t>
            </a:r>
            <a:endParaRPr/>
          </a:p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599050" y="1563425"/>
            <a:ext cx="10830900" cy="29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Pros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Simple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Cost Efficiency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Cons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False positives are frequent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Need to update signature library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6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</a:t>
            </a:r>
            <a:endParaRPr/>
          </a:p>
        </p:txBody>
      </p:sp>
      <p:sp>
        <p:nvSpPr>
          <p:cNvPr id="95" name="Google Shape;95;p6"/>
          <p:cNvSpPr txBox="1"/>
          <p:nvPr>
            <p:ph idx="1" type="body"/>
          </p:nvPr>
        </p:nvSpPr>
        <p:spPr>
          <a:xfrm>
            <a:off x="599050" y="1563425"/>
            <a:ext cx="10830900" cy="14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An open source IDS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GPLv2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Very simple to use it </a:t>
            </a:r>
            <a:endParaRPr/>
          </a:p>
        </p:txBody>
      </p:sp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2850" y="1563422"/>
            <a:ext cx="2754947" cy="14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7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Installation</a:t>
            </a:r>
            <a:endParaRPr/>
          </a:p>
        </p:txBody>
      </p:sp>
      <p:sp>
        <p:nvSpPr>
          <p:cNvPr id="103" name="Google Shape;103;p7"/>
          <p:cNvSpPr txBox="1"/>
          <p:nvPr>
            <p:ph idx="1" type="body"/>
          </p:nvPr>
        </p:nvSpPr>
        <p:spPr>
          <a:xfrm>
            <a:off x="599050" y="1563425"/>
            <a:ext cx="10830900" cy="56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FreeBSD: pkg install snort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Don’t forget to update latest updated rules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Configure PulledPork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/usr/local/etc/pulledpork/pulledpork.conf.sample /usr/local/etc/pulledpork/pulledpork.conf 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/usr/local/etc/snort/so_rules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/usr/local/etc/snort/rules/iplists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touch /usr/local/etc/snort/rules/local.rules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/usr/local/etc/snort/preproc_rules/sensitive-data.rules-sample /usr/local/etc/snort/preproc_rules/sensitive-data.rules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/usr/local/etc/snort/rules/white_list.rules</a:t>
            </a:r>
            <a:endParaRPr/>
          </a:p>
          <a:p>
            <a:pPr indent="-393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/usr/local/etc/snort/rules/black_list.rules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8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PulledPork</a:t>
            </a:r>
            <a:endParaRPr/>
          </a:p>
        </p:txBody>
      </p:sp>
      <p:sp>
        <p:nvSpPr>
          <p:cNvPr id="110" name="Google Shape;110;p8"/>
          <p:cNvSpPr txBox="1"/>
          <p:nvPr>
            <p:ph idx="1" type="body"/>
          </p:nvPr>
        </p:nvSpPr>
        <p:spPr>
          <a:xfrm>
            <a:off x="599050" y="1563425"/>
            <a:ext cx="10830900" cy="9556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/usr/local/etc/pulledpork/pulledpork.conf</a:t>
            </a:r>
            <a:endParaRPr/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https://github.com/shirkdog/pulledpork/blob/master/etc/pulledpork.conf</a:t>
            </a:r>
            <a:r>
              <a:rPr lang="en-US" sz="2400"/>
              <a:t> </a:t>
            </a:r>
            <a:endParaRPr sz="2400"/>
          </a:p>
        </p:txBody>
      </p:sp>
      <p:sp>
        <p:nvSpPr>
          <p:cNvPr id="111" name="Google Shape;111;p8"/>
          <p:cNvSpPr txBox="1"/>
          <p:nvPr>
            <p:ph idx="2" type="body"/>
          </p:nvPr>
        </p:nvSpPr>
        <p:spPr>
          <a:xfrm>
            <a:off x="631450" y="2798357"/>
            <a:ext cx="10798500" cy="32271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rule_url=https://www.snort.org/reg-rules/|snortrules-snapshot.tar.gz|&lt;oinkcode&gt;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rule_url=https://snort.org/downloads/community/|community-rules.tar.gz|Community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rule_url=https://snort.org/downloads/ip-block-list|IPBLOCKLIST|open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ignore=deleted,experimental,local,decoder,preprocessor,sensitive-data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/>
              <a:t>temp_path=/tmp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rule_path=/usr/local/etc/snort/rules/snort.rules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sorule_path=/usr/local/etc/snort/so_rules/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local_rules=/usr/local/etc/snort/rules/local.rules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sid_msg=/usr/local/etc/snort/sid-msg.map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sid_msg_version=1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sid_changelog=/var/log/sid_changes.log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snort_path=/usr/local/bin/snort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config_path=/usr/local/etc/snort/snort.conf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1400"/>
              <a:t>distro=FreeBSD-12</a:t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>
            <p:ph idx="12" type="sldNum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9"/>
          <p:cNvSpPr txBox="1"/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Run PulledPork</a:t>
            </a:r>
            <a:endParaRPr/>
          </a:p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pulledpork.pl -c /usr/local/etc/pulledpork/pulledpork.conf -l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