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76" r:id="rId3"/>
    <p:sldId id="410" r:id="rId4"/>
    <p:sldId id="411" r:id="rId5"/>
    <p:sldId id="412" r:id="rId6"/>
    <p:sldId id="413" r:id="rId7"/>
    <p:sldId id="414" r:id="rId8"/>
    <p:sldId id="415" r:id="rId9"/>
    <p:sldId id="423" r:id="rId10"/>
    <p:sldId id="416" r:id="rId11"/>
    <p:sldId id="417" r:id="rId12"/>
    <p:sldId id="418" r:id="rId13"/>
    <p:sldId id="419" r:id="rId14"/>
    <p:sldId id="424" r:id="rId15"/>
    <p:sldId id="420" r:id="rId16"/>
    <p:sldId id="421" r:id="rId17"/>
    <p:sldId id="422" r:id="rId18"/>
    <p:sldId id="409" r:id="rId19"/>
  </p:sldIdLst>
  <p:sldSz cx="11998325" cy="7559675"/>
  <p:notesSz cx="7559675" cy="10691813"/>
  <p:embeddedFontLs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5" roundtripDataSignature="AMtx7mgJnpxcLpHShjCr2zZb24ygG3f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141"/>
    <a:srgbClr val="FCE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F01D8-87DC-4E45-9FF3-3F5A4B93633A}">
  <a:tblStyle styleId="{4BAF01D8-87DC-4E45-9FF3-3F5A4B9363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8861" autoAdjust="0"/>
  </p:normalViewPr>
  <p:slideViewPr>
    <p:cSldViewPr snapToGrid="0">
      <p:cViewPr varScale="1">
        <p:scale>
          <a:sx n="92" d="100"/>
          <a:sy n="92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10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10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10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dirty="0"/>
              <a:t>“If Ansible modules are the tools in your workshop, playbooks are your instruction manuals, and your inventory of hosts are your raw material.”</a:t>
            </a:r>
          </a:p>
        </p:txBody>
      </p:sp>
    </p:spTree>
    <p:extLst>
      <p:ext uri="{BB962C8B-B14F-4D97-AF65-F5344CB8AC3E}">
        <p14:creationId xmlns:p14="http://schemas.microsoft.com/office/powerpoint/2010/main" val="242666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5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hef.io/chef_over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altstack.com/en/getstarted/system/communication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nsible.com/ansible/latest/user_guide/index.html" TargetMode="External"/><Relationship Id="rId2" Type="http://schemas.openxmlformats.org/officeDocument/2006/relationships/hyperlink" Target="https://www.whizlabs.com/blog/chef-vs-puppet-vs-ansi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saltstack.com/en/latest" TargetMode="External"/><Relationship Id="rId5" Type="http://schemas.openxmlformats.org/officeDocument/2006/relationships/hyperlink" Target="https://puppet.com/docs/puppet/latest/puppet_index.html" TargetMode="External"/><Relationship Id="rId4" Type="http://schemas.openxmlformats.org/officeDocument/2006/relationships/hyperlink" Target="https://docs.chef.i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dium.com/cloudnativeinfra/when-to-use-which-infrastructure-as-code-tool-665af289fb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edureka.co/blog/what-is-che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nsible.com/ansible/latest/user_gui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sible.com/resources/videos/quick-start-vide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Configuration Management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altLang="zh-TW" dirty="0"/>
          </a:p>
          <a:p>
            <a:r>
              <a:rPr lang="en-US" altLang="zh-TW" dirty="0" err="1"/>
              <a:t>wangth</a:t>
            </a:r>
            <a:br>
              <a:rPr lang="en-US" altLang="zh-TW" dirty="0"/>
            </a:b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Chef – Architecture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44198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Chef Workstation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Allows you to author cookbooks and administer your infrastructure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Command line tools for interacting with Chef Infra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knife: interacts with the Chef Infra Server, e.g., upload your cookbooks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chef: interacts with your local chef code repository (chef-repo)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Chef Infra Server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Chef Infra Client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CC69D0D8-594D-44D3-8414-94CB4B62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41" y="4719098"/>
            <a:ext cx="9890895" cy="20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FEC39E6-6351-4BD6-B890-B4E2F149064C}"/>
              </a:ext>
            </a:extLst>
          </p:cNvPr>
          <p:cNvSpPr txBox="1"/>
          <p:nvPr/>
        </p:nvSpPr>
        <p:spPr>
          <a:xfrm>
            <a:off x="2498943" y="6870348"/>
            <a:ext cx="7031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An Overview of Chef Infra </a:t>
            </a:r>
            <a:r>
              <a:rPr lang="en-US" altLang="zh-TW" sz="2000" dirty="0">
                <a:hlinkClick r:id="rId3"/>
              </a:rPr>
              <a:t>https://docs.chef.io/chef_overview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1407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Puppet – Introduction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554739"/>
            <a:ext cx="10830900" cy="307930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configuration management system written in C++, Clojure and Ruby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Master-agent architecture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Cross platform agents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FreeBSD, Linux, macOS, Windows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Use ‘pull’ model</a:t>
            </a:r>
          </a:p>
        </p:txBody>
      </p:sp>
      <p:pic>
        <p:nvPicPr>
          <p:cNvPr id="5" name="Picture 4" descr="Fuzzco for Puppet - Logo, Branding | Puppets, Logos, Branding">
            <a:extLst>
              <a:ext uri="{FF2B5EF4-FFF2-40B4-BE49-F238E27FC236}">
                <a16:creationId xmlns:a16="http://schemas.microsoft.com/office/drawing/2014/main" id="{6173B0B3-80EF-485D-A079-5F720B82D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22339" r="21753" b="22220"/>
          <a:stretch/>
        </p:blipFill>
        <p:spPr bwMode="auto">
          <a:xfrm>
            <a:off x="7434891" y="541423"/>
            <a:ext cx="2327259" cy="8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形 10" descr="困惑的人">
            <a:extLst>
              <a:ext uri="{FF2B5EF4-FFF2-40B4-BE49-F238E27FC236}">
                <a16:creationId xmlns:a16="http://schemas.microsoft.com/office/drawing/2014/main" id="{B8759913-34FB-4349-9851-BECF5A785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1579" y="4018049"/>
            <a:ext cx="2225099" cy="2225099"/>
          </a:xfrm>
          <a:prstGeom prst="rect">
            <a:avLst/>
          </a:prstGeom>
        </p:spPr>
      </p:pic>
      <p:pic>
        <p:nvPicPr>
          <p:cNvPr id="13" name="圖形 12" descr="關閉">
            <a:extLst>
              <a:ext uri="{FF2B5EF4-FFF2-40B4-BE49-F238E27FC236}">
                <a16:creationId xmlns:a16="http://schemas.microsoft.com/office/drawing/2014/main" id="{944542EC-6C27-4F84-9570-2EBF6F451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97643">
            <a:off x="7977198" y="3082668"/>
            <a:ext cx="1805320" cy="796889"/>
          </a:xfrm>
          <a:prstGeom prst="rect">
            <a:avLst/>
          </a:prstGeom>
        </p:spPr>
      </p:pic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8A34C10-8A9A-4E08-80C8-24AD32AE8ED9}"/>
              </a:ext>
            </a:extLst>
          </p:cNvPr>
          <p:cNvCxnSpPr>
            <a:cxnSpLocks/>
          </p:cNvCxnSpPr>
          <p:nvPr/>
        </p:nvCxnSpPr>
        <p:spPr>
          <a:xfrm>
            <a:off x="8337668" y="3769433"/>
            <a:ext cx="148434" cy="12612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1FADC96-1B61-4490-8B7A-2B378AF32F75}"/>
              </a:ext>
            </a:extLst>
          </p:cNvPr>
          <p:cNvCxnSpPr>
            <a:cxnSpLocks/>
          </p:cNvCxnSpPr>
          <p:nvPr/>
        </p:nvCxnSpPr>
        <p:spPr>
          <a:xfrm flipH="1">
            <a:off x="8205686" y="3310597"/>
            <a:ext cx="79248" cy="1584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A534B003-560D-45B3-B4C7-50147E44B566}"/>
              </a:ext>
            </a:extLst>
          </p:cNvPr>
          <p:cNvCxnSpPr>
            <a:cxnSpLocks/>
          </p:cNvCxnSpPr>
          <p:nvPr/>
        </p:nvCxnSpPr>
        <p:spPr>
          <a:xfrm>
            <a:off x="9449594" y="3217991"/>
            <a:ext cx="148434" cy="16775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33AC8040-D978-42FB-9202-D1A23379C51D}"/>
              </a:ext>
            </a:extLst>
          </p:cNvPr>
          <p:cNvCxnSpPr>
            <a:cxnSpLocks/>
          </p:cNvCxnSpPr>
          <p:nvPr/>
        </p:nvCxnSpPr>
        <p:spPr>
          <a:xfrm flipH="1">
            <a:off x="9357830" y="3700741"/>
            <a:ext cx="91764" cy="12612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DC34B06-5BAA-4078-B62A-F5C4FA51C3D8}"/>
              </a:ext>
            </a:extLst>
          </p:cNvPr>
          <p:cNvSpPr txBox="1"/>
          <p:nvPr/>
        </p:nvSpPr>
        <p:spPr>
          <a:xfrm>
            <a:off x="9715199" y="3295180"/>
            <a:ext cx="158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2"/>
                </a:solidFill>
              </a:rPr>
              <a:t>MASTER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74C4DCF-E50E-4946-89B1-180AD4CAF3DA}"/>
              </a:ext>
            </a:extLst>
          </p:cNvPr>
          <p:cNvSpPr txBox="1"/>
          <p:nvPr/>
        </p:nvSpPr>
        <p:spPr>
          <a:xfrm>
            <a:off x="9598028" y="5252270"/>
            <a:ext cx="158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2"/>
                </a:solidFill>
              </a:rPr>
              <a:t>AGENT</a:t>
            </a:r>
          </a:p>
        </p:txBody>
      </p:sp>
    </p:spTree>
    <p:extLst>
      <p:ext uri="{BB962C8B-B14F-4D97-AF65-F5344CB8AC3E}">
        <p14:creationId xmlns:p14="http://schemas.microsoft.com/office/powerpoint/2010/main" val="180257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Puppet – Introduction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98163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Manifest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Describe how your network and operating system resources should be configured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Catalog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Compiled version of the manifest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Module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Manage a specific task in your infrastructure, such as installing and configuring a piece of software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Serve as the basic building blocks of Puppet and are reusable and shareable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Puppet Forge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 catalogue of modules created by Puppet</a:t>
            </a:r>
          </a:p>
        </p:txBody>
      </p:sp>
    </p:spTree>
    <p:extLst>
      <p:ext uri="{BB962C8B-B14F-4D97-AF65-F5344CB8AC3E}">
        <p14:creationId xmlns:p14="http://schemas.microsoft.com/office/powerpoint/2010/main" val="377550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接點: 弧形 32">
            <a:extLst>
              <a:ext uri="{FF2B5EF4-FFF2-40B4-BE49-F238E27FC236}">
                <a16:creationId xmlns:a16="http://schemas.microsoft.com/office/drawing/2014/main" id="{55188D08-BE4A-4B3A-A725-A9BB4DACB9B8}"/>
              </a:ext>
            </a:extLst>
          </p:cNvPr>
          <p:cNvCxnSpPr>
            <a:cxnSpLocks/>
          </p:cNvCxnSpPr>
          <p:nvPr/>
        </p:nvCxnSpPr>
        <p:spPr>
          <a:xfrm rot="16200000" flipV="1">
            <a:off x="9330953" y="4979702"/>
            <a:ext cx="1119712" cy="1435204"/>
          </a:xfrm>
          <a:prstGeom prst="curvedConnector3">
            <a:avLst>
              <a:gd name="adj1" fmla="val 62930"/>
            </a:avLst>
          </a:prstGeom>
          <a:ln w="381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接點: 弧形 38">
            <a:extLst>
              <a:ext uri="{FF2B5EF4-FFF2-40B4-BE49-F238E27FC236}">
                <a16:creationId xmlns:a16="http://schemas.microsoft.com/office/drawing/2014/main" id="{918391D5-A40A-429D-BE88-64688AA41833}"/>
              </a:ext>
            </a:extLst>
          </p:cNvPr>
          <p:cNvCxnSpPr>
            <a:cxnSpLocks/>
          </p:cNvCxnSpPr>
          <p:nvPr/>
        </p:nvCxnSpPr>
        <p:spPr>
          <a:xfrm rot="16200000" flipV="1">
            <a:off x="8399398" y="5528367"/>
            <a:ext cx="1140575" cy="345719"/>
          </a:xfrm>
          <a:prstGeom prst="curvedConnector3">
            <a:avLst>
              <a:gd name="adj1" fmla="val 54059"/>
            </a:avLst>
          </a:prstGeom>
          <a:ln w="381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接點: 弧形 40">
            <a:extLst>
              <a:ext uri="{FF2B5EF4-FFF2-40B4-BE49-F238E27FC236}">
                <a16:creationId xmlns:a16="http://schemas.microsoft.com/office/drawing/2014/main" id="{839A5C4C-1771-4929-9F15-4BFD736CB04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75959" y="5317858"/>
            <a:ext cx="1119712" cy="766738"/>
          </a:xfrm>
          <a:prstGeom prst="curvedConnector3">
            <a:avLst>
              <a:gd name="adj1" fmla="val 42764"/>
            </a:avLst>
          </a:prstGeom>
          <a:ln w="381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接點: 弧形 28">
            <a:extLst>
              <a:ext uri="{FF2B5EF4-FFF2-40B4-BE49-F238E27FC236}">
                <a16:creationId xmlns:a16="http://schemas.microsoft.com/office/drawing/2014/main" id="{47772D68-F168-4437-BBB0-96D343008A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75082" y="4973194"/>
            <a:ext cx="1119712" cy="1435204"/>
          </a:xfrm>
          <a:prstGeom prst="curvedConnector3">
            <a:avLst>
              <a:gd name="adj1" fmla="val 45865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接點: 弧形 24">
            <a:extLst>
              <a:ext uri="{FF2B5EF4-FFF2-40B4-BE49-F238E27FC236}">
                <a16:creationId xmlns:a16="http://schemas.microsoft.com/office/drawing/2014/main" id="{B1FAF4EF-089E-4D73-8A45-C5EB7C68D5FD}"/>
              </a:ext>
            </a:extLst>
          </p:cNvPr>
          <p:cNvCxnSpPr>
            <a:cxnSpLocks/>
            <a:endCxn id="13" idx="0"/>
          </p:cNvCxnSpPr>
          <p:nvPr/>
        </p:nvCxnSpPr>
        <p:spPr>
          <a:xfrm rot="16200000" flipH="1">
            <a:off x="8237321" y="5535596"/>
            <a:ext cx="1140573" cy="310401"/>
          </a:xfrm>
          <a:prstGeom prst="curved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Puppet – Architecture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45094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Master (Server)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Write and keep the manifests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Passively wait for connection from agents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Agent (Client)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Fetch manifests from master (periodically or manually)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Compare and execute manifests if needed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Report status to master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7C3BE02-D938-4939-8612-5E0F313ACFE4}"/>
              </a:ext>
            </a:extLst>
          </p:cNvPr>
          <p:cNvSpPr/>
          <p:nvPr/>
        </p:nvSpPr>
        <p:spPr>
          <a:xfrm>
            <a:off x="7898384" y="4434748"/>
            <a:ext cx="2346960" cy="702148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B1A9FCC-F34A-4B02-907C-697EA8EA1CE1}"/>
              </a:ext>
            </a:extLst>
          </p:cNvPr>
          <p:cNvSpPr/>
          <p:nvPr/>
        </p:nvSpPr>
        <p:spPr>
          <a:xfrm>
            <a:off x="6912864" y="6261084"/>
            <a:ext cx="1011248" cy="89408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DA7D665-404E-4070-B805-C0E118830C6D}"/>
              </a:ext>
            </a:extLst>
          </p:cNvPr>
          <p:cNvSpPr/>
          <p:nvPr/>
        </p:nvSpPr>
        <p:spPr>
          <a:xfrm>
            <a:off x="5678096" y="4563410"/>
            <a:ext cx="1011248" cy="427828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A7BF212-1CAE-42E4-A02B-BB23FBFD6DE8}"/>
              </a:ext>
            </a:extLst>
          </p:cNvPr>
          <p:cNvSpPr txBox="1"/>
          <p:nvPr/>
        </p:nvSpPr>
        <p:spPr>
          <a:xfrm>
            <a:off x="6973824" y="6523458"/>
            <a:ext cx="88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</a:rPr>
              <a:t>Client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211207EC-7B6C-4106-904F-160BC7E7C63D}"/>
              </a:ext>
            </a:extLst>
          </p:cNvPr>
          <p:cNvSpPr/>
          <p:nvPr/>
        </p:nvSpPr>
        <p:spPr>
          <a:xfrm>
            <a:off x="8457184" y="6261084"/>
            <a:ext cx="1011248" cy="89408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BF8981C-A48C-4C06-B9E0-6428405A665E}"/>
              </a:ext>
            </a:extLst>
          </p:cNvPr>
          <p:cNvSpPr txBox="1"/>
          <p:nvPr/>
        </p:nvSpPr>
        <p:spPr>
          <a:xfrm>
            <a:off x="8518144" y="6523458"/>
            <a:ext cx="88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</a:rPr>
              <a:t>Client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B109D3F-7DB7-408D-9383-0E824C807587}"/>
              </a:ext>
            </a:extLst>
          </p:cNvPr>
          <p:cNvSpPr/>
          <p:nvPr/>
        </p:nvSpPr>
        <p:spPr>
          <a:xfrm>
            <a:off x="10001444" y="6256608"/>
            <a:ext cx="1011248" cy="89408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00658F5-15A0-4A64-9003-ED0A4FA86CBA}"/>
              </a:ext>
            </a:extLst>
          </p:cNvPr>
          <p:cNvSpPr txBox="1"/>
          <p:nvPr/>
        </p:nvSpPr>
        <p:spPr>
          <a:xfrm>
            <a:off x="10062404" y="6518982"/>
            <a:ext cx="88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</a:rPr>
              <a:t>Client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DBC0232-DE53-4B3F-86B1-D8052DF9F927}"/>
              </a:ext>
            </a:extLst>
          </p:cNvPr>
          <p:cNvSpPr txBox="1"/>
          <p:nvPr/>
        </p:nvSpPr>
        <p:spPr>
          <a:xfrm>
            <a:off x="8019628" y="4595952"/>
            <a:ext cx="210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 err="1">
                <a:solidFill>
                  <a:schemeClr val="bg1"/>
                </a:solidFill>
              </a:rPr>
              <a:t>Puppetmasterd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67CF253-0C75-444B-827F-1E6018E643B1}"/>
              </a:ext>
            </a:extLst>
          </p:cNvPr>
          <p:cNvSpPr txBox="1"/>
          <p:nvPr/>
        </p:nvSpPr>
        <p:spPr>
          <a:xfrm>
            <a:off x="5739056" y="4592658"/>
            <a:ext cx="88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</a:rPr>
              <a:t>SVN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4891CBA-A4DD-4277-892E-74C29D252827}"/>
              </a:ext>
            </a:extLst>
          </p:cNvPr>
          <p:cNvSpPr txBox="1"/>
          <p:nvPr/>
        </p:nvSpPr>
        <p:spPr>
          <a:xfrm>
            <a:off x="6689344" y="4493434"/>
            <a:ext cx="118396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6"/>
                </a:solidFill>
              </a:rPr>
              <a:t>or</a:t>
            </a:r>
          </a:p>
          <a:p>
            <a:pPr algn="ctr"/>
            <a:r>
              <a:rPr lang="en-US" altLang="zh-TW" sz="1600" b="1" dirty="0">
                <a:solidFill>
                  <a:schemeClr val="accent6"/>
                </a:solidFill>
              </a:rPr>
              <a:t>whatever</a:t>
            </a:r>
          </a:p>
        </p:txBody>
      </p:sp>
      <p:cxnSp>
        <p:nvCxnSpPr>
          <p:cNvPr id="23" name="接點: 弧形 22">
            <a:extLst>
              <a:ext uri="{FF2B5EF4-FFF2-40B4-BE49-F238E27FC236}">
                <a16:creationId xmlns:a16="http://schemas.microsoft.com/office/drawing/2014/main" id="{45373E75-D9A8-4F25-BCF8-C11C3B697B13}"/>
              </a:ext>
            </a:extLst>
          </p:cNvPr>
          <p:cNvCxnSpPr>
            <a:cxnSpLocks/>
          </p:cNvCxnSpPr>
          <p:nvPr/>
        </p:nvCxnSpPr>
        <p:spPr>
          <a:xfrm rot="5400000">
            <a:off x="7275422" y="5279967"/>
            <a:ext cx="1124186" cy="838051"/>
          </a:xfrm>
          <a:prstGeom prst="curved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A4E4779-B4D2-42F4-9DA6-29B1278639EC}"/>
              </a:ext>
            </a:extLst>
          </p:cNvPr>
          <p:cNvSpPr txBox="1"/>
          <p:nvPr/>
        </p:nvSpPr>
        <p:spPr>
          <a:xfrm>
            <a:off x="3314892" y="5610942"/>
            <a:ext cx="225825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4"/>
                </a:solidFill>
              </a:rPr>
              <a:t>XMLRPC over HTTPS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60DB705-4C74-45EF-8A4D-12F3D9E892B0}"/>
              </a:ext>
            </a:extLst>
          </p:cNvPr>
          <p:cNvSpPr txBox="1"/>
          <p:nvPr/>
        </p:nvSpPr>
        <p:spPr>
          <a:xfrm>
            <a:off x="4586774" y="5933277"/>
            <a:ext cx="10112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5"/>
                </a:solidFill>
              </a:rPr>
              <a:t>Reports</a:t>
            </a: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1A6802C2-9B68-4FA3-948D-298B1EC1CD3D}"/>
              </a:ext>
            </a:extLst>
          </p:cNvPr>
          <p:cNvCxnSpPr>
            <a:stCxn id="11" idx="3"/>
            <a:endCxn id="5" idx="1"/>
          </p:cNvCxnSpPr>
          <p:nvPr/>
        </p:nvCxnSpPr>
        <p:spPr>
          <a:xfrm>
            <a:off x="6689344" y="4777324"/>
            <a:ext cx="1209040" cy="849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D01B2CA0-4884-4955-92A7-0F2CD105827B}"/>
              </a:ext>
            </a:extLst>
          </p:cNvPr>
          <p:cNvSpPr txBox="1"/>
          <p:nvPr/>
        </p:nvSpPr>
        <p:spPr>
          <a:xfrm>
            <a:off x="3012295" y="6742285"/>
            <a:ext cx="3517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/>
              <a:t>Cited from Puppet official site</a:t>
            </a:r>
            <a:endParaRPr lang="zh-TW" altLang="en-US" sz="2000" i="1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E8063D4F-BA95-4E6D-A215-6F622279A0F2}"/>
              </a:ext>
            </a:extLst>
          </p:cNvPr>
          <p:cNvCxnSpPr/>
          <p:nvPr/>
        </p:nvCxnSpPr>
        <p:spPr>
          <a:xfrm>
            <a:off x="5634166" y="5770645"/>
            <a:ext cx="706388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5D7E2634-3FBF-4985-966F-9571E8EFC71B}"/>
              </a:ext>
            </a:extLst>
          </p:cNvPr>
          <p:cNvCxnSpPr/>
          <p:nvPr/>
        </p:nvCxnSpPr>
        <p:spPr>
          <a:xfrm>
            <a:off x="5634166" y="6113545"/>
            <a:ext cx="706388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92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 err="1"/>
              <a:t>SaltStack</a:t>
            </a:r>
            <a:r>
              <a:rPr lang="en-US" altLang="zh-TW" sz="4800" dirty="0"/>
              <a:t> – Introduction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05779"/>
            <a:ext cx="10830900" cy="564539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configuration management system, capable of maintaining remote nodes in defined states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Server-agent communication model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Cross platform agents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FreeBSD, Linux, macOS, Windows 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Use ‘pull’ model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State module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Formula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Package Manager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Repo System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D5286CA-4D83-4E39-BB33-88100010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80" y="580282"/>
            <a:ext cx="3316370" cy="8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4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 err="1"/>
              <a:t>SaltStack</a:t>
            </a:r>
            <a:r>
              <a:rPr lang="en-US" altLang="zh-TW" sz="4800" dirty="0"/>
              <a:t> – Architecture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59252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Salt Master (Server)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Responsible for sending commands to minions, and then aggregating and displaying the results of those commands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 single Salt master can manage thousands of systems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Salt Minion (Agent)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</p:txBody>
      </p:sp>
      <p:pic>
        <p:nvPicPr>
          <p:cNvPr id="5" name="Picture 2" descr="Communication">
            <a:extLst>
              <a:ext uri="{FF2B5EF4-FFF2-40B4-BE49-F238E27FC236}">
                <a16:creationId xmlns:a16="http://schemas.microsoft.com/office/drawing/2014/main" id="{2A67B549-8364-4FF1-9E6E-6AC02BD51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8618" y="3221097"/>
            <a:ext cx="4673600" cy="40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BBC05E8-F13C-4144-AC27-ACA1760D02B4}"/>
              </a:ext>
            </a:extLst>
          </p:cNvPr>
          <p:cNvSpPr/>
          <p:nvPr/>
        </p:nvSpPr>
        <p:spPr>
          <a:xfrm>
            <a:off x="599040" y="6030868"/>
            <a:ext cx="6258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Understanding </a:t>
            </a:r>
            <a:r>
              <a:rPr lang="en-US" altLang="zh-TW" sz="2000" dirty="0" err="1"/>
              <a:t>SaltStack</a:t>
            </a:r>
            <a:r>
              <a:rPr lang="en-US" altLang="zh-TW" sz="2000" dirty="0"/>
              <a:t> GET STARTED TUTORIAL</a:t>
            </a:r>
          </a:p>
          <a:p>
            <a:r>
              <a:rPr lang="en-US" altLang="zh-TW" sz="2000" dirty="0">
                <a:hlinkClick r:id="rId3"/>
              </a:rPr>
              <a:t>https://docs.saltstack.com/en/getstarted/system/communication.html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7265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Comparison of CM Tools</a:t>
            </a:r>
            <a:endParaRPr lang="zh-TW" altLang="en-US" sz="4800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30981A3-0A5E-4E6E-B270-777B3E730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33366"/>
              </p:ext>
            </p:extLst>
          </p:nvPr>
        </p:nvGraphicFramePr>
        <p:xfrm>
          <a:off x="179834" y="1567422"/>
          <a:ext cx="11636912" cy="49671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2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5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134"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Ansible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Chef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Puppet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SaltStack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34"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34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Method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Push, Pull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Pull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Pull, Push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Pull, Push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927"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Agentless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Agent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Agent</a:t>
                      </a:r>
                    </a:p>
                    <a:p>
                      <a:r>
                        <a:rPr lang="en-US" altLang="zh-TW" sz="2400" dirty="0"/>
                        <a:t>Agentless (Bolt)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Agent</a:t>
                      </a:r>
                    </a:p>
                    <a:p>
                      <a:r>
                        <a:rPr lang="en-US" altLang="zh-TW" sz="2400" dirty="0"/>
                        <a:t>Agentless (Salt SSH)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927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Configuration</a:t>
                      </a:r>
                    </a:p>
                    <a:p>
                      <a:r>
                        <a:rPr lang="en-US" altLang="zh-TW" sz="2400" dirty="0"/>
                        <a:t>Language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YAML</a:t>
                      </a:r>
                    </a:p>
                    <a:p>
                      <a:r>
                        <a:rPr lang="en-US" altLang="zh-TW" sz="2400" dirty="0"/>
                        <a:t>Python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Ruby DSL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Puppet DSL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YAML</a:t>
                      </a:r>
                    </a:p>
                    <a:p>
                      <a:r>
                        <a:rPr lang="en-US" altLang="zh-TW" sz="2400" dirty="0"/>
                        <a:t>Python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785230"/>
                  </a:ext>
                </a:extLst>
              </a:tr>
              <a:tr h="1051661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Implementation</a:t>
                      </a:r>
                    </a:p>
                    <a:p>
                      <a:r>
                        <a:rPr lang="en-US" altLang="zh-TW" sz="2400" dirty="0"/>
                        <a:t>Language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Python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Ruby</a:t>
                      </a:r>
                    </a:p>
                    <a:p>
                      <a:r>
                        <a:rPr lang="en-US" altLang="zh-TW" sz="2400" dirty="0"/>
                        <a:t>Erlang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Ruby</a:t>
                      </a:r>
                    </a:p>
                    <a:p>
                      <a:r>
                        <a:rPr lang="en-US" altLang="zh-TW" sz="2400" dirty="0"/>
                        <a:t>C++</a:t>
                      </a:r>
                    </a:p>
                    <a:p>
                      <a:r>
                        <a:rPr lang="en-US" altLang="zh-TW" sz="2400" dirty="0"/>
                        <a:t>Clojure 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Python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134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Company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Red Hat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Chef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Puppet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SaltStack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71E6B152-8C34-4819-AA7B-B5C575A2F749}"/>
              </a:ext>
            </a:extLst>
          </p:cNvPr>
          <p:cNvSpPr txBox="1"/>
          <p:nvPr/>
        </p:nvSpPr>
        <p:spPr>
          <a:xfrm>
            <a:off x="4052084" y="6781053"/>
            <a:ext cx="3892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DSL: Domain Specific Language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92924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Terms used by each CM tool</a:t>
            </a:r>
            <a:endParaRPr lang="zh-TW" altLang="en-US" sz="4800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DE98ED2-7513-4822-8B7D-17A2FC7C9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87975"/>
              </p:ext>
            </p:extLst>
          </p:nvPr>
        </p:nvGraphicFramePr>
        <p:xfrm>
          <a:off x="435232" y="1485322"/>
          <a:ext cx="11126115" cy="5675351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225223">
                  <a:extLst>
                    <a:ext uri="{9D8B030D-6E8A-4147-A177-3AD203B41FA5}">
                      <a16:colId xmlns:a16="http://schemas.microsoft.com/office/drawing/2014/main" val="466005623"/>
                    </a:ext>
                  </a:extLst>
                </a:gridCol>
                <a:gridCol w="2225223">
                  <a:extLst>
                    <a:ext uri="{9D8B030D-6E8A-4147-A177-3AD203B41FA5}">
                      <a16:colId xmlns:a16="http://schemas.microsoft.com/office/drawing/2014/main" val="1762715160"/>
                    </a:ext>
                  </a:extLst>
                </a:gridCol>
                <a:gridCol w="2115243">
                  <a:extLst>
                    <a:ext uri="{9D8B030D-6E8A-4147-A177-3AD203B41FA5}">
                      <a16:colId xmlns:a16="http://schemas.microsoft.com/office/drawing/2014/main" val="184957617"/>
                    </a:ext>
                  </a:extLst>
                </a:gridCol>
                <a:gridCol w="2361236">
                  <a:extLst>
                    <a:ext uri="{9D8B030D-6E8A-4147-A177-3AD203B41FA5}">
                      <a16:colId xmlns:a16="http://schemas.microsoft.com/office/drawing/2014/main" val="103614349"/>
                    </a:ext>
                  </a:extLst>
                </a:gridCol>
                <a:gridCol w="2199190">
                  <a:extLst>
                    <a:ext uri="{9D8B030D-6E8A-4147-A177-3AD203B41FA5}">
                      <a16:colId xmlns:a16="http://schemas.microsoft.com/office/drawing/2014/main" val="299206831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Our term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Ansible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Salt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Puppet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Chef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2884"/>
                  </a:ext>
                </a:extLst>
              </a:tr>
              <a:tr h="844271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operation </a:t>
                      </a:r>
                    </a:p>
                    <a:p>
                      <a:r>
                        <a:rPr lang="en-US" altLang="zh-TW" sz="1900" dirty="0"/>
                        <a:t>op type</a:t>
                      </a:r>
                    </a:p>
                    <a:p>
                      <a:endParaRPr lang="en-US" altLang="zh-TW" sz="1900" dirty="0"/>
                    </a:p>
                    <a:p>
                      <a:r>
                        <a:rPr lang="en-US" altLang="zh-TW" sz="1900" dirty="0"/>
                        <a:t>op list </a:t>
                      </a:r>
                    </a:p>
                    <a:p>
                      <a:r>
                        <a:rPr lang="en-US" altLang="zh-TW" sz="1900" dirty="0"/>
                        <a:t>parameter binding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task </a:t>
                      </a:r>
                    </a:p>
                    <a:p>
                      <a:r>
                        <a:rPr lang="en-US" altLang="zh-TW" sz="1900" dirty="0"/>
                        <a:t>module</a:t>
                      </a:r>
                    </a:p>
                    <a:p>
                      <a:endParaRPr lang="en-US" altLang="zh-TW" sz="1900" dirty="0"/>
                    </a:p>
                    <a:p>
                      <a:r>
                        <a:rPr lang="en-US" altLang="zh-TW" sz="1900" dirty="0"/>
                        <a:t>tasks </a:t>
                      </a:r>
                    </a:p>
                    <a:p>
                      <a:r>
                        <a:rPr lang="en-US" altLang="zh-TW" sz="1900" dirty="0"/>
                        <a:t>parameter play(book)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state </a:t>
                      </a:r>
                    </a:p>
                    <a:p>
                      <a:r>
                        <a:rPr lang="en-US" altLang="zh-TW" sz="1900" dirty="0"/>
                        <a:t>function</a:t>
                      </a:r>
                    </a:p>
                    <a:p>
                      <a:endParaRPr lang="en-US" altLang="zh-TW" sz="1900" dirty="0"/>
                    </a:p>
                    <a:p>
                      <a:r>
                        <a:rPr lang="en-US" altLang="zh-TW" sz="1900" dirty="0"/>
                        <a:t>states </a:t>
                      </a:r>
                    </a:p>
                    <a:p>
                      <a:r>
                        <a:rPr lang="en-US" altLang="zh-TW" sz="1900" dirty="0"/>
                        <a:t>parameter</a:t>
                      </a:r>
                    </a:p>
                    <a:p>
                      <a:r>
                        <a:rPr lang="en-US" altLang="zh-TW" sz="1900" dirty="0"/>
                        <a:t>top file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resource </a:t>
                      </a:r>
                    </a:p>
                    <a:p>
                      <a:r>
                        <a:rPr lang="en-US" altLang="zh-TW" sz="1900" dirty="0"/>
                        <a:t>resource type,</a:t>
                      </a:r>
                    </a:p>
                    <a:p>
                      <a:r>
                        <a:rPr lang="en-US" altLang="zh-TW" sz="1900" dirty="0"/>
                        <a:t>provider</a:t>
                      </a:r>
                    </a:p>
                    <a:p>
                      <a:r>
                        <a:rPr lang="en-US" altLang="zh-TW" sz="1900" dirty="0"/>
                        <a:t>class, manifest</a:t>
                      </a:r>
                    </a:p>
                    <a:p>
                      <a:r>
                        <a:rPr lang="en-US" altLang="zh-TW" sz="1900" dirty="0"/>
                        <a:t>property, attribute</a:t>
                      </a:r>
                    </a:p>
                    <a:p>
                      <a:r>
                        <a:rPr lang="en-US" altLang="zh-TW" sz="1900" dirty="0"/>
                        <a:t>classification,</a:t>
                      </a:r>
                    </a:p>
                    <a:p>
                      <a:r>
                        <a:rPr lang="en-US" altLang="zh-TW" sz="1900" dirty="0"/>
                        <a:t>declaration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resource </a:t>
                      </a:r>
                    </a:p>
                    <a:p>
                      <a:r>
                        <a:rPr lang="en-US" altLang="zh-TW" sz="1900" dirty="0"/>
                        <a:t>provider</a:t>
                      </a:r>
                    </a:p>
                    <a:p>
                      <a:endParaRPr lang="en-US" altLang="zh-TW" sz="1900" dirty="0"/>
                    </a:p>
                    <a:p>
                      <a:r>
                        <a:rPr lang="en-US" altLang="zh-TW" sz="1900" dirty="0"/>
                        <a:t>recipe</a:t>
                      </a:r>
                    </a:p>
                    <a:p>
                      <a:r>
                        <a:rPr lang="en-US" altLang="zh-TW" sz="1900" dirty="0"/>
                        <a:t>attribute</a:t>
                      </a:r>
                    </a:p>
                    <a:p>
                      <a:r>
                        <a:rPr lang="en-US" altLang="zh-TW" sz="1900" dirty="0"/>
                        <a:t>run list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676072"/>
                  </a:ext>
                </a:extLst>
              </a:tr>
              <a:tr h="844271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master host</a:t>
                      </a:r>
                    </a:p>
                    <a:p>
                      <a:r>
                        <a:rPr lang="en-US" altLang="zh-TW" sz="1900" dirty="0"/>
                        <a:t>client host</a:t>
                      </a:r>
                    </a:p>
                    <a:p>
                      <a:r>
                        <a:rPr lang="en-US" altLang="zh-TW" sz="1900" dirty="0"/>
                        <a:t>client group 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control</a:t>
                      </a:r>
                    </a:p>
                    <a:p>
                      <a:r>
                        <a:rPr lang="en-US" altLang="zh-TW" sz="1900" dirty="0"/>
                        <a:t>host</a:t>
                      </a:r>
                    </a:p>
                    <a:p>
                      <a:r>
                        <a:rPr lang="en-US" altLang="zh-TW" sz="1900" dirty="0"/>
                        <a:t>group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master</a:t>
                      </a:r>
                    </a:p>
                    <a:p>
                      <a:r>
                        <a:rPr lang="en-US" altLang="zh-TW" sz="1900" dirty="0"/>
                        <a:t>minion</a:t>
                      </a:r>
                    </a:p>
                    <a:p>
                      <a:r>
                        <a:rPr lang="en-US" altLang="zh-TW" sz="1900" dirty="0" err="1"/>
                        <a:t>nodegroup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master</a:t>
                      </a:r>
                    </a:p>
                    <a:p>
                      <a:r>
                        <a:rPr lang="en-US" altLang="zh-TW" sz="1900" dirty="0"/>
                        <a:t>agent, node</a:t>
                      </a:r>
                    </a:p>
                    <a:p>
                      <a:r>
                        <a:rPr lang="en-US" altLang="zh-TW" sz="1900" dirty="0"/>
                        <a:t>node group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server</a:t>
                      </a:r>
                    </a:p>
                    <a:p>
                      <a:r>
                        <a:rPr lang="en-US" altLang="zh-TW" sz="1900" dirty="0"/>
                        <a:t>node</a:t>
                      </a:r>
                    </a:p>
                    <a:p>
                      <a:r>
                        <a:rPr lang="en-US" altLang="zh-TW" sz="1900" dirty="0"/>
                        <a:t>role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912131"/>
                  </a:ext>
                </a:extLst>
              </a:tr>
              <a:tr h="844271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variable</a:t>
                      </a:r>
                    </a:p>
                    <a:p>
                      <a:r>
                        <a:rPr lang="en-US" altLang="zh-TW" sz="1900" dirty="0"/>
                        <a:t>fact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variable</a:t>
                      </a:r>
                    </a:p>
                    <a:p>
                      <a:r>
                        <a:rPr lang="en-US" altLang="zh-TW" sz="1900" dirty="0"/>
                        <a:t>fact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variable</a:t>
                      </a:r>
                    </a:p>
                    <a:p>
                      <a:r>
                        <a:rPr lang="en-US" altLang="zh-TW" sz="1900" dirty="0"/>
                        <a:t>grain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parameter, variable fact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attribute</a:t>
                      </a:r>
                    </a:p>
                    <a:p>
                      <a:r>
                        <a:rPr lang="en-US" altLang="zh-TW" sz="1900" dirty="0"/>
                        <a:t>automatic attribute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070742"/>
                  </a:ext>
                </a:extLst>
              </a:tr>
              <a:tr h="665725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notification</a:t>
                      </a:r>
                    </a:p>
                    <a:p>
                      <a:r>
                        <a:rPr lang="en-US" altLang="zh-TW" sz="1900" dirty="0"/>
                        <a:t>handler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notification</a:t>
                      </a:r>
                    </a:p>
                    <a:p>
                      <a:r>
                        <a:rPr lang="en-US" altLang="zh-TW" sz="1900" dirty="0"/>
                        <a:t>handler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requisite</a:t>
                      </a:r>
                    </a:p>
                    <a:p>
                      <a:r>
                        <a:rPr lang="en-US" altLang="zh-TW" sz="1900" dirty="0"/>
                        <a:t>state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notify</a:t>
                      </a:r>
                    </a:p>
                    <a:p>
                      <a:r>
                        <a:rPr lang="en-US" altLang="zh-TW" sz="1900" dirty="0"/>
                        <a:t>subscribe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notifies</a:t>
                      </a:r>
                    </a:p>
                    <a:p>
                      <a:r>
                        <a:rPr lang="en-US" altLang="zh-TW" sz="1900" dirty="0"/>
                        <a:t>subscribes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7872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bundle</a:t>
                      </a:r>
                    </a:p>
                    <a:p>
                      <a:r>
                        <a:rPr lang="en-US" altLang="zh-TW" sz="1900" dirty="0"/>
                        <a:t>bundle repo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role</a:t>
                      </a:r>
                    </a:p>
                    <a:p>
                      <a:r>
                        <a:rPr lang="en-US" altLang="zh-TW" sz="1900" dirty="0"/>
                        <a:t>galaxy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formula</a:t>
                      </a:r>
                    </a:p>
                    <a:p>
                      <a:r>
                        <a:rPr lang="en-US" altLang="zh-TW" sz="1900" dirty="0"/>
                        <a:t>GitHub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module</a:t>
                      </a:r>
                    </a:p>
                    <a:p>
                      <a:r>
                        <a:rPr lang="en-US" altLang="zh-TW" sz="1900" dirty="0"/>
                        <a:t>forge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cookbook</a:t>
                      </a:r>
                    </a:p>
                    <a:p>
                      <a:r>
                        <a:rPr lang="en-US" altLang="zh-TW" sz="1900" dirty="0"/>
                        <a:t>supermarket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045078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F9097E62-3108-4EB8-B6DC-FF3A51848D16}"/>
              </a:ext>
            </a:extLst>
          </p:cNvPr>
          <p:cNvSpPr/>
          <p:nvPr/>
        </p:nvSpPr>
        <p:spPr>
          <a:xfrm>
            <a:off x="435232" y="1115990"/>
            <a:ext cx="5480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23.2: Configuration management Rosetta Stone</a:t>
            </a:r>
          </a:p>
        </p:txBody>
      </p:sp>
    </p:spTree>
    <p:extLst>
      <p:ext uri="{BB962C8B-B14F-4D97-AF65-F5344CB8AC3E}">
        <p14:creationId xmlns:p14="http://schemas.microsoft.com/office/powerpoint/2010/main" val="16602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Reference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64539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Chef vs Puppet vs Ansible - </a:t>
            </a:r>
            <a:r>
              <a:rPr lang="en-US" altLang="zh-TW" sz="2900" dirty="0" err="1">
                <a:ea typeface="新細明體" pitchFamily="18" charset="-120"/>
              </a:rPr>
              <a:t>Whizlabs</a:t>
            </a:r>
            <a:r>
              <a:rPr lang="en-US" altLang="zh-TW" sz="2900" dirty="0">
                <a:ea typeface="新細明體" pitchFamily="18" charset="-120"/>
              </a:rPr>
              <a:t> Blog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  <a:hlinkClick r:id="rId2"/>
              </a:rPr>
              <a:t>https://www.whizlabs.com/blog/chef-vs-puppet-vs-ansible</a:t>
            </a:r>
            <a:endParaRPr lang="en-US" altLang="zh-TW" sz="27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User Guide — Ansible Documentation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  <a:hlinkClick r:id="rId3"/>
              </a:rPr>
              <a:t>https://docs.ansible.com/ansible/latest/user_guide/index.html</a:t>
            </a:r>
            <a:endParaRPr lang="en-US" altLang="zh-TW" sz="27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Chef Web Docs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  <a:hlinkClick r:id="rId4"/>
              </a:rPr>
              <a:t>https://docs.chef.io</a:t>
            </a:r>
            <a:endParaRPr lang="en-US" altLang="zh-TW" sz="27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Puppet documentation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  <a:hlinkClick r:id="rId5"/>
              </a:rPr>
              <a:t>https://puppet.com/docs/puppet/latest/puppet_index.html</a:t>
            </a:r>
            <a:endParaRPr lang="en-US" altLang="zh-TW" sz="27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 err="1">
                <a:ea typeface="新細明體" pitchFamily="18" charset="-120"/>
              </a:rPr>
              <a:t>SaltStack</a:t>
            </a:r>
            <a:r>
              <a:rPr lang="en-US" altLang="zh-TW" sz="2900" dirty="0">
                <a:ea typeface="新細明體" pitchFamily="18" charset="-120"/>
              </a:rPr>
              <a:t> Documentation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  <a:hlinkClick r:id="rId6"/>
              </a:rPr>
              <a:t>https://docs.saltstack.com/en/latest</a:t>
            </a:r>
            <a:endParaRPr lang="en-US" altLang="zh-TW" sz="27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839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Automate, automate, automate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626479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Automated setup of new machines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Not just OS installation, also includes all the additional software and local configuration necessary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Systematic patching and updating of existing machines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Deploy updates to all affected machines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monitoring system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You need some kind of monitoring system that raises an alarm as soon as problems are evident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communication system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Keep in touch with the needs of your users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A request-tracking system is a necessity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A central location where users can find system status and contact information is also helpful</a:t>
            </a:r>
          </a:p>
        </p:txBody>
      </p:sp>
    </p:spTree>
    <p:extLst>
      <p:ext uri="{BB962C8B-B14F-4D97-AF65-F5344CB8AC3E}">
        <p14:creationId xmlns:p14="http://schemas.microsoft.com/office/powerpoint/2010/main" val="387267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fr-FR" altLang="zh-TW" sz="4800" dirty="0"/>
              <a:t>Infrastructure as Code (IaC)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61895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process of managing and provisioning IT infrastructure through machine-readable definition files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The definition files are usually stored on a version control system, it can use either scripts or declarative definitions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Three measurable categories for the value of </a:t>
            </a:r>
            <a:r>
              <a:rPr lang="en-US" altLang="zh-TW" sz="2900" dirty="0" err="1">
                <a:ea typeface="新細明體" pitchFamily="18" charset="-120"/>
              </a:rPr>
              <a:t>IaC</a:t>
            </a:r>
            <a:endParaRPr lang="en-US" altLang="zh-TW" sz="29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Cost (Reduction)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Speed (Faster execution)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Risk (Remove errors and security violations)</a:t>
            </a:r>
          </a:p>
        </p:txBody>
      </p:sp>
    </p:spTree>
    <p:extLst>
      <p:ext uri="{BB962C8B-B14F-4D97-AF65-F5344CB8AC3E}">
        <p14:creationId xmlns:p14="http://schemas.microsoft.com/office/powerpoint/2010/main" val="210923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fr-FR" altLang="zh-TW" sz="4800" dirty="0"/>
              <a:t>Infrastructure as Code (IaC)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1321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The spectrum of leading </a:t>
            </a:r>
            <a:r>
              <a:rPr lang="en-US" altLang="zh-TW" sz="2900" dirty="0" err="1">
                <a:ea typeface="新細明體" pitchFamily="18" charset="-120"/>
              </a:rPr>
              <a:t>IaC</a:t>
            </a:r>
            <a:r>
              <a:rPr lang="en-US" altLang="zh-TW" sz="2900" dirty="0">
                <a:ea typeface="新細明體" pitchFamily="18" charset="-120"/>
              </a:rPr>
              <a:t> tools available today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04C243-FABE-4B31-B211-C2E8DB701CDD}"/>
              </a:ext>
            </a:extLst>
          </p:cNvPr>
          <p:cNvSpPr/>
          <p:nvPr/>
        </p:nvSpPr>
        <p:spPr>
          <a:xfrm>
            <a:off x="418963" y="6562572"/>
            <a:ext cx="11158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When to use which Infrastructure-as-code tool</a:t>
            </a:r>
          </a:p>
          <a:p>
            <a:r>
              <a:rPr lang="en-US" altLang="zh-TW" sz="2000" dirty="0">
                <a:hlinkClick r:id="rId2"/>
              </a:rPr>
              <a:t>https://medium.com/cloudnativeinfra/when-to-use-which-infrastructure-as-code-tool-665af289fbde</a:t>
            </a:r>
            <a:endParaRPr lang="en-US" altLang="zh-TW" sz="2000" dirty="0"/>
          </a:p>
        </p:txBody>
      </p:sp>
      <p:pic>
        <p:nvPicPr>
          <p:cNvPr id="7" name="Picture 2" descr="https://miro.medium.com/max/2000/1*3HV8dJP3XTTGBBMzYwhqlA.png">
            <a:extLst>
              <a:ext uri="{FF2B5EF4-FFF2-40B4-BE49-F238E27FC236}">
                <a16:creationId xmlns:a16="http://schemas.microsoft.com/office/drawing/2014/main" id="{CBBC05DF-0BBE-402F-B8A7-69FF80F7D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90" y="1754994"/>
            <a:ext cx="8610600" cy="48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Push Model vs. Pull Model</a:t>
            </a:r>
            <a:endParaRPr lang="zh-TW" altLang="en-US" sz="48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5A238D0-33B4-4855-8A3F-C7B972E18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6420995"/>
            <a:ext cx="7996310" cy="849463"/>
          </a:xfrm>
        </p:spPr>
        <p:txBody>
          <a:bodyPr/>
          <a:lstStyle/>
          <a:p>
            <a:r>
              <a:rPr lang="en-US" altLang="zh-TW" sz="2400" dirty="0"/>
              <a:t>What Is Chef? – A Tool Used For Configuration Management</a:t>
            </a:r>
          </a:p>
          <a:p>
            <a:r>
              <a:rPr lang="en-US" altLang="zh-TW" sz="2400" dirty="0">
                <a:hlinkClick r:id="rId2"/>
              </a:rPr>
              <a:t>https://www.edureka.co/blog/what-is-chef</a:t>
            </a:r>
            <a:endParaRPr lang="en-US" altLang="zh-TW" sz="2400" dirty="0"/>
          </a:p>
        </p:txBody>
      </p:sp>
      <p:pic>
        <p:nvPicPr>
          <p:cNvPr id="7" name="Picture 2" descr="一張含有 螢幕擷取畫面 的圖片&#10;&#10;自動產生的描述">
            <a:extLst>
              <a:ext uri="{FF2B5EF4-FFF2-40B4-BE49-F238E27FC236}">
                <a16:creationId xmlns:a16="http://schemas.microsoft.com/office/drawing/2014/main" id="{3C928FA4-EFC2-4241-B7C9-DAFCE390D0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802" y="1207008"/>
            <a:ext cx="10548976" cy="517741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0990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Ansible – Introduction (1)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05779"/>
            <a:ext cx="10830900" cy="550381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An software provisioning, configuration management, and application deployment tool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Manages machines in an agentless manner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Cross platform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FreeBSD, Linux, macOS, Solaris, Windows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Use ‘push’ model by default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Pull mode is provided for when you would rather have nodes check in every N minutes on a particular schedule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ansible-pull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Pulls playbooks from a VCS repo and executes them for the local host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CFE846-76AC-4B59-8359-E9EA6258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821" y="387854"/>
            <a:ext cx="1418885" cy="11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4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Ansible – Introduction (2)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601703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Playbook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Ordered lists of tasks, saved so you can run those tasks in that order repeatedly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Task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The units of action in Ansible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Module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The units of code Ansible executes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Ansible Galaxy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 repository for Ansible Roles that are available to drop directly into your Playbooks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DECC972-7BEB-42FE-876A-F322664CBB29}"/>
              </a:ext>
            </a:extLst>
          </p:cNvPr>
          <p:cNvSpPr txBox="1"/>
          <p:nvPr/>
        </p:nvSpPr>
        <p:spPr>
          <a:xfrm>
            <a:off x="5433752" y="6391859"/>
            <a:ext cx="6874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User Guide — </a:t>
            </a:r>
            <a:r>
              <a:rPr lang="en-US" altLang="zh-TW" sz="2000" dirty="0" err="1"/>
              <a:t>Ansible</a:t>
            </a:r>
            <a:r>
              <a:rPr lang="en-US" altLang="zh-TW" sz="2000" dirty="0"/>
              <a:t> Documentation</a:t>
            </a:r>
          </a:p>
          <a:p>
            <a:r>
              <a:rPr lang="en-US" altLang="zh-TW" sz="2000" dirty="0">
                <a:hlinkClick r:id="rId3"/>
              </a:rPr>
              <a:t>https://docs.ansible.com/ansible/latest/user_guide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211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D87709E-7196-4AF9-AA2B-CD25C6A140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5504" y="3430368"/>
            <a:ext cx="6412304" cy="3977887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Ansible – Architecture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45094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Control node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Any machine with Ansible installed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Managed nodes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The network devices (and/or servers) you manage with Ansible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Inventory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 list of managed nodes</a:t>
            </a:r>
            <a:br>
              <a:rPr lang="en-US" altLang="zh-TW" sz="2700" dirty="0">
                <a:ea typeface="新細明體" pitchFamily="18" charset="-120"/>
              </a:rPr>
            </a:br>
            <a:r>
              <a:rPr lang="en-US" altLang="zh-TW" sz="2700" dirty="0">
                <a:ea typeface="新細明體" pitchFamily="18" charset="-120"/>
              </a:rPr>
              <a:t>(</a:t>
            </a:r>
            <a:r>
              <a:rPr lang="en-US" altLang="zh-TW" sz="2700" dirty="0" err="1">
                <a:ea typeface="新細明體" pitchFamily="18" charset="-120"/>
              </a:rPr>
              <a:t>hostfile</a:t>
            </a:r>
            <a:r>
              <a:rPr lang="en-US" altLang="zh-TW" sz="2700" dirty="0">
                <a:ea typeface="新細明體" pitchFamily="18" charset="-120"/>
              </a:rPr>
              <a:t>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EB8CDB-A568-408E-A839-ACEDEFBF1B0E}"/>
              </a:ext>
            </a:extLst>
          </p:cNvPr>
          <p:cNvSpPr/>
          <p:nvPr/>
        </p:nvSpPr>
        <p:spPr>
          <a:xfrm>
            <a:off x="599040" y="5889291"/>
            <a:ext cx="4864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What is Ansible? | Ansible Quick Start Video</a:t>
            </a:r>
          </a:p>
          <a:p>
            <a:r>
              <a:rPr lang="en-US" altLang="zh-TW" sz="1800" dirty="0">
                <a:hlinkClick r:id="rId3"/>
              </a:rPr>
              <a:t>https://www.ansible.com/resources/videos/quick-start-video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390699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Chef – Introduction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05779"/>
            <a:ext cx="10830900" cy="564539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configuration management tool written in Ruby and Erlang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Cross platform agents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FreeBSD, Linux, macOS, Windows, AIX, Solaris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Use ‘pull’ model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Cookbook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Provide structure to your recipes and, in general, helps you stay organized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Recipe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 file that groups related resources, such as everything needed to configure a web server, database server, or a load balancer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833B26C-E819-4558-AC7C-2802025AE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24326" r="13608" b="24619"/>
          <a:stretch/>
        </p:blipFill>
        <p:spPr bwMode="auto">
          <a:xfrm>
            <a:off x="6657607" y="427682"/>
            <a:ext cx="2684513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99760"/>
      </p:ext>
    </p:extLst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Office PowerPoint</Application>
  <PresentationFormat>自訂</PresentationFormat>
  <Paragraphs>282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Comic Sans MS</vt:lpstr>
      <vt:lpstr>Arial</vt:lpstr>
      <vt:lpstr>Courier New</vt:lpstr>
      <vt:lpstr>Times New Roman</vt:lpstr>
      <vt:lpstr>Source Sans Pro</vt:lpstr>
      <vt:lpstr>新細明體</vt:lpstr>
      <vt:lpstr>Wingdings</vt:lpstr>
      <vt:lpstr>CSCC NASA</vt:lpstr>
      <vt:lpstr>Configuration Management</vt:lpstr>
      <vt:lpstr>Automate, automate, automate</vt:lpstr>
      <vt:lpstr>Infrastructure as Code (IaC) (1)</vt:lpstr>
      <vt:lpstr>Infrastructure as Code (IaC) (2)</vt:lpstr>
      <vt:lpstr>Push Model vs. Pull Model</vt:lpstr>
      <vt:lpstr>Ansible – Introduction (1) </vt:lpstr>
      <vt:lpstr>Ansible – Introduction (2) </vt:lpstr>
      <vt:lpstr>Ansible – Architecture</vt:lpstr>
      <vt:lpstr>Chef – Introduction </vt:lpstr>
      <vt:lpstr>Chef – Architecture</vt:lpstr>
      <vt:lpstr>Puppet – Introduction (1)</vt:lpstr>
      <vt:lpstr>Puppet – Introduction (2)</vt:lpstr>
      <vt:lpstr>Puppet – Architecture</vt:lpstr>
      <vt:lpstr>SaltStack – Introduction </vt:lpstr>
      <vt:lpstr>SaltStack – Architecture</vt:lpstr>
      <vt:lpstr>Comparison of CM Tools</vt:lpstr>
      <vt:lpstr>Terms used by each CM tool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Configuration Management</dc:title>
  <dc:creator/>
  <cp:lastModifiedBy/>
  <cp:revision>1</cp:revision>
  <dcterms:modified xsi:type="dcterms:W3CDTF">2021-05-20T09:44:41Z</dcterms:modified>
</cp:coreProperties>
</file>