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Source Sans Pro Light"/>
      <p:regular r:id="rId25"/>
      <p:bold r:id="rId26"/>
      <p:italic r:id="rId27"/>
      <p:boldItalic r:id="rId28"/>
    </p:embeddedFont>
    <p:embeddedFont>
      <p:font typeface="Ubuntu Mono"/>
      <p:regular r:id="rId29"/>
      <p:bold r:id="rId30"/>
      <p:italic r:id="rId31"/>
      <p:boldItalic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SansProLight-bold.fntdata"/><Relationship Id="rId25" Type="http://schemas.openxmlformats.org/officeDocument/2006/relationships/font" Target="fonts/SourceSansProLight-regular.fntdata"/><Relationship Id="rId28" Type="http://schemas.openxmlformats.org/officeDocument/2006/relationships/font" Target="fonts/SourceSansProLight-boldItalic.fntdata"/><Relationship Id="rId27" Type="http://schemas.openxmlformats.org/officeDocument/2006/relationships/font" Target="fonts/SourceSansPr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Mon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Mono-italic.fntdata"/><Relationship Id="rId30" Type="http://schemas.openxmlformats.org/officeDocument/2006/relationships/font" Target="fonts/UbuntuMono-bold.fntdata"/><Relationship Id="rId11" Type="http://schemas.openxmlformats.org/officeDocument/2006/relationships/slide" Target="slides/slide5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4.xml"/><Relationship Id="rId32" Type="http://schemas.openxmlformats.org/officeDocument/2006/relationships/font" Target="fonts/UbuntuMono-boldItalic.fntdata"/><Relationship Id="rId13" Type="http://schemas.openxmlformats.org/officeDocument/2006/relationships/slide" Target="slides/slide7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6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304431e5_0_1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a6304431e5_0_127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194874dbb_0_171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194874dbb_0_17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194874dbb_0_202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194874dbb_0_20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194874dbb_0_211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194874dbb_0_21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194874dbb_0_196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194874dbb_0_19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2a35419f0_0_0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2a35419f0_0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194874dbb_0_224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194874dbb_0_22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194874dbb_0_110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194874dbb_0_11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194874dbb_0_116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194874dbb_0_11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194874dbb_0_12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194874dbb_0_122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c6e97cc3c_0_8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c6e97cc3c_0_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194874dbb_0_1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194874dbb_0_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b55fbe55_1_0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2b55fbe55_1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94874dbb_0_30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194874dbb_0_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194874dbb_0_47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194874dbb_0_4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194874dbb_0_65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194874dbb_0_6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194874dbb_0_236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194874dbb_0_2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94874dbb_0_94:notes"/>
          <p:cNvSpPr/>
          <p:nvPr>
            <p:ph idx="2" type="sldImg"/>
          </p:nvPr>
        </p:nvSpPr>
        <p:spPr>
          <a:xfrm>
            <a:off x="868641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194874dbb_0_9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" name="Google Shape;56;p14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交通大學資工系資訊中心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YC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asa.nycucs.org/profil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roups.google.com/g/nctunas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asa.nycucs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S_v3F3AkwPGVEkKxcpyBF4E1VrNkD09_/view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Network </a:t>
            </a:r>
            <a:r>
              <a:rPr lang="zh-TW"/>
              <a:t>Environment Setting</a:t>
            </a:r>
            <a:endParaRPr/>
          </a:p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changhoy, kuochw, yiyuchang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Hints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431850" y="1359950"/>
            <a:ext cx="8595300" cy="29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How to check Internet is connected?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8.8.8.8</a:t>
            </a:r>
            <a:r>
              <a:rPr lang="zh-TW"/>
              <a:t> from different VMs.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www.google.com</a:t>
            </a:r>
            <a:r>
              <a:rPr lang="zh-TW"/>
              <a:t> from different VMs.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How to check WireGuard is connected?</a:t>
            </a:r>
            <a:br>
              <a:rPr lang="zh-TW"/>
            </a:br>
            <a:r>
              <a:rPr lang="zh-TW"/>
              <a:t>(Please make sure your private key is correct.)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nasa.nycucs.org</a:t>
            </a:r>
            <a:r>
              <a:rPr lang="zh-TW"/>
              <a:t> (VPN server).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</a:t>
            </a:r>
            <a:r>
              <a:rPr lang="zh-TW" u="sng"/>
              <a:t>10.113.0.254</a:t>
            </a:r>
            <a:r>
              <a:rPr lang="zh-TW"/>
              <a:t> (intranet gateway).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Ping from/to your test IP (</a:t>
            </a:r>
            <a:r>
              <a:rPr lang="zh-TW" u="sng"/>
              <a:t>10.113.254.{ID}</a:t>
            </a:r>
            <a:r>
              <a:rPr lang="zh-TW"/>
              <a:t>).</a:t>
            </a:r>
            <a:endParaRPr/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</a:t>
            </a:r>
            <a:r>
              <a:rPr lang="zh-TW"/>
              <a:t>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VPN (1/2)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Install WireGuard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Server Address: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nasa.nycucs.org:51821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Using information on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OJ profile</a:t>
            </a:r>
            <a:r>
              <a:rPr lang="zh-TW"/>
              <a:t> to connect WireGuard Server: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ID (Your IP in WireGuard is </a:t>
            </a:r>
            <a:r>
              <a:rPr lang="zh-TW" u="sng"/>
              <a:t>10.113.0.{ID}</a:t>
            </a:r>
            <a:r>
              <a:rPr lang="zh-TW"/>
              <a:t>.)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WG_PRIVATE_KEY</a:t>
            </a:r>
            <a:endParaRPr>
              <a:solidFill>
                <a:schemeClr val="dk1"/>
              </a:solidFill>
            </a:endParaRPr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zh-TW">
                <a:solidFill>
                  <a:schemeClr val="dk1"/>
                </a:solidFill>
              </a:rPr>
              <a:t>WG_PRIVATE_TEST_KEY (Test IP is </a:t>
            </a:r>
            <a:r>
              <a:rPr lang="zh-TW" u="sng">
                <a:solidFill>
                  <a:schemeClr val="dk1"/>
                </a:solidFill>
              </a:rPr>
              <a:t>10.113.254.{ID}</a:t>
            </a:r>
            <a:r>
              <a:rPr lang="zh-TW">
                <a:solidFill>
                  <a:schemeClr val="dk1"/>
                </a:solidFill>
              </a:rPr>
              <a:t>.)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WG_PUBLIC_KEY</a:t>
            </a:r>
            <a:endParaRPr/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</a:t>
            </a:r>
            <a:r>
              <a:rPr lang="zh-TW"/>
              <a:t>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VPN (2/2)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WireGuard config example</a:t>
            </a:r>
            <a:endParaRPr/>
          </a:p>
        </p:txBody>
      </p:sp>
      <p:sp>
        <p:nvSpPr>
          <p:cNvPr id="166" name="Google Shape;16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763950" y="1755925"/>
            <a:ext cx="7101900" cy="2684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999999"/>
                </a:solidFill>
                <a:latin typeface="Ubuntu Mono"/>
                <a:ea typeface="Ubuntu Mono"/>
                <a:cs typeface="Ubuntu Mono"/>
                <a:sym typeface="Ubuntu Mono"/>
              </a:rPr>
              <a:t># wg0.conf</a:t>
            </a:r>
            <a:endParaRPr sz="1600">
              <a:solidFill>
                <a:srgbClr val="999999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[Interface]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Address = 10.113.0.{ID}/32		</a:t>
            </a:r>
            <a:r>
              <a:rPr lang="zh-TW" sz="1600">
                <a:solidFill>
                  <a:srgbClr val="999999"/>
                </a:solidFill>
                <a:latin typeface="Ubuntu Mono"/>
                <a:ea typeface="Ubuntu Mono"/>
                <a:cs typeface="Ubuntu Mono"/>
                <a:sym typeface="Ubuntu Mono"/>
              </a:rPr>
              <a:t># Test IP: 10.113.254.{ID}/32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PrivateKey = {WG_PRIVATE_KEY}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[Peer]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PublicKey = {WG_PUBLIC_KEY}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AllowedIPs = 10.113.0.0/16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Endpoint = nasa.nycucs.org:51821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Ubuntu Mono"/>
                <a:ea typeface="Ubuntu Mono"/>
                <a:cs typeface="Ubuntu Mono"/>
                <a:sym typeface="Ubuntu Mono"/>
              </a:rPr>
              <a:t>PersistentKeepalive = 25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VM Network (1/2)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We assume that you use Virtualbox. You can choose other VM engines. However, the network structure should satisfy the requirements.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About the network interfaces type (take Virtualbox as an example):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can use “</a:t>
            </a:r>
            <a:r>
              <a:rPr lang="zh-TW">
                <a:solidFill>
                  <a:srgbClr val="FF0000"/>
                </a:solidFill>
              </a:rPr>
              <a:t>NAT</a:t>
            </a:r>
            <a:r>
              <a:rPr lang="zh-TW"/>
              <a:t>” for the public interface of “Router”; “</a:t>
            </a:r>
            <a:r>
              <a:rPr lang="zh-TW">
                <a:solidFill>
                  <a:srgbClr val="FF0000"/>
                </a:solidFill>
              </a:rPr>
              <a:t>Internal Network</a:t>
            </a:r>
            <a:r>
              <a:rPr lang="zh-TW"/>
              <a:t>” for the private interface of “Router”.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For other VMs, you should only assign an interface with the type of “</a:t>
            </a:r>
            <a:r>
              <a:rPr lang="zh-TW">
                <a:solidFill>
                  <a:srgbClr val="FF0000"/>
                </a:solidFill>
              </a:rPr>
              <a:t>Internal Network</a:t>
            </a:r>
            <a:r>
              <a:rPr lang="zh-TW"/>
              <a:t>”. That is, all the network traffics from these VMs should go through the private interface of “Router”.</a:t>
            </a:r>
            <a:endParaRPr/>
          </a:p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VM Network (2/2)</a:t>
            </a:r>
            <a:endParaRPr/>
          </a:p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1312"/>
          <a:stretch/>
        </p:blipFill>
        <p:spPr>
          <a:xfrm>
            <a:off x="584538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0" l="0" r="0" t="1312"/>
          <a:stretch/>
        </p:blipFill>
        <p:spPr>
          <a:xfrm>
            <a:off x="4598020" y="1734150"/>
            <a:ext cx="3961442" cy="31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431850" y="1359944"/>
            <a:ext cx="8254200" cy="7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VirtualBox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Appendix: </a:t>
            </a:r>
            <a:r>
              <a:rPr lang="zh-TW">
                <a:solidFill>
                  <a:schemeClr val="lt1"/>
                </a:solidFill>
              </a:rPr>
              <a:t>About </a:t>
            </a:r>
            <a:r>
              <a:rPr lang="zh-TW"/>
              <a:t>OS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</a:t>
            </a:r>
            <a:r>
              <a:rPr lang="zh-TW"/>
              <a:t>ny Unix-like OS is acceptable. However, those services required by homeworks should be provided by the OS you choose.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CentOS, Ubuntu or FreeBSD should be fine.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The OS of each VM doesn’t need to be the same.</a:t>
            </a:r>
            <a:endParaRPr/>
          </a:p>
        </p:txBody>
      </p:sp>
      <p:sp>
        <p:nvSpPr>
          <p:cNvPr id="190" name="Google Shape;19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431850" y="1359950"/>
            <a:ext cx="8229600" cy="29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Your work will be tested by Online Judge system.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You can submit multiple</a:t>
            </a:r>
            <a:r>
              <a:rPr lang="zh-TW"/>
              <a:t> judge requests. However, OJ will </a:t>
            </a:r>
            <a:r>
              <a:rPr b="1" lang="zh-TW"/>
              <a:t>cool down for </a:t>
            </a:r>
            <a:r>
              <a:rPr b="1" lang="zh-TW"/>
              <a:t>3</a:t>
            </a:r>
            <a:r>
              <a:rPr b="1" lang="zh-TW"/>
              <a:t>0 minutes</a:t>
            </a:r>
            <a:r>
              <a:rPr lang="zh-TW"/>
              <a:t> after each judge.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We will take the last submitted score</a:t>
            </a:r>
            <a:r>
              <a:rPr lang="zh-TW"/>
              <a:t> instead of the highest score.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Late submissions will not be accepted.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Make sure everything is fine after reboot.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Backup your </a:t>
            </a:r>
            <a:r>
              <a:rPr lang="zh-TW"/>
              <a:t>VM</a:t>
            </a:r>
            <a:r>
              <a:rPr lang="zh-TW"/>
              <a:t> before judge every time.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We may do something bad when judging.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Due date: </a:t>
            </a:r>
            <a:r>
              <a:rPr lang="zh-TW">
                <a:solidFill>
                  <a:srgbClr val="FF0000"/>
                </a:solidFill>
              </a:rPr>
              <a:t>23:59 March 31st (Wed. ) 2021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431850" y="1359950"/>
            <a:ext cx="8591400" cy="29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TA office hours: W78 (</a:t>
            </a:r>
            <a:r>
              <a:rPr lang="zh-TW">
                <a:solidFill>
                  <a:srgbClr val="FF0000"/>
                </a:solidFill>
              </a:rPr>
              <a:t>15:30~17:20 Wed.</a:t>
            </a:r>
            <a:r>
              <a:rPr lang="zh-TW"/>
              <a:t>) at </a:t>
            </a:r>
            <a:r>
              <a:rPr lang="zh-TW">
                <a:solidFill>
                  <a:srgbClr val="FF0000"/>
                </a:solidFill>
              </a:rPr>
              <a:t>EC 324</a:t>
            </a:r>
            <a:r>
              <a:rPr lang="zh-TW"/>
              <a:t> (PC Lab).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</a:t>
            </a:r>
            <a:r>
              <a:rPr lang="zh-TW"/>
              <a:t>e do not allow w</a:t>
            </a:r>
            <a:r>
              <a:rPr lang="zh-TW"/>
              <a:t>alk-ins except</a:t>
            </a:r>
            <a:r>
              <a:rPr lang="zh-TW"/>
              <a:t> </a:t>
            </a:r>
            <a:r>
              <a:rPr lang="zh-TW"/>
              <a:t>TA office hours or e-mail appointments.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Questions about this homework.</a:t>
            </a:r>
            <a:endParaRPr/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Make sure you have studied through lecture slides and the HW spec.</a:t>
            </a:r>
            <a:endParaRPr sz="2100"/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Clarify your problems and google it to find out solutions.</a:t>
            </a:r>
            <a:endParaRPr sz="2100"/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Ask them on </a:t>
            </a:r>
            <a:r>
              <a:rPr lang="zh-TW" sz="21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/>
              <a:t> .</a:t>
            </a:r>
            <a:endParaRPr/>
          </a:p>
          <a:p>
            <a:pPr indent="-363750" lvl="1" marL="10692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zh-TW"/>
              <a:t>Be sure to include all information you think others would need.</a:t>
            </a:r>
            <a:endParaRPr sz="2100"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We </a:t>
            </a:r>
            <a:r>
              <a:rPr lang="zh-TW" u="sng"/>
              <a:t>MIGHT</a:t>
            </a:r>
            <a:r>
              <a:rPr lang="zh-TW"/>
              <a:t> give out hints on google group.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Be sure to join the group!</a:t>
            </a:r>
            <a:endParaRPr>
              <a:solidFill>
                <a:srgbClr val="FF0000"/>
              </a:solidFill>
            </a:endParaRPr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Do not mail us unless it’s personal or you’re making an appointment.</a:t>
            </a:r>
            <a:endParaRPr/>
          </a:p>
        </p:txBody>
      </p:sp>
      <p:sp>
        <p:nvSpPr>
          <p:cNvPr id="204" name="Google Shape;20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6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The goal is to build an intranet provides several services, which may include DHCP, NAT, VPN, DNS, Mail, LDAP, WWW, etc.</a:t>
            </a:r>
            <a:endParaRPr/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Know what you should know about configuring and managing of these services.</a:t>
            </a:r>
            <a:endParaRPr/>
          </a:p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</a:t>
            </a:r>
            <a:r>
              <a:rPr lang="zh-TW"/>
              <a:t>verview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431850" y="1359950"/>
            <a:ext cx="84849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Create an intranet which contains several VMs: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Router</a:t>
            </a:r>
            <a:r>
              <a:rPr lang="zh-TW"/>
              <a:t>”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The only VM which directly connect to outside world (Internet).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Provides NAT and DHCPd.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Can connects to all VMs inside your intranet.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Can connects to VPN server and the whole 10.113.0.0/16 intranet.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Agent</a:t>
            </a:r>
            <a:r>
              <a:rPr lang="zh-TW"/>
              <a:t>”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Simulates a simple VM inside your subnet to help TAs and OJ verify results.</a:t>
            </a:r>
            <a:endParaRPr/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“Client” (Optional)</a:t>
            </a:r>
            <a:endParaRPr/>
          </a:p>
          <a:p>
            <a:pPr indent="-285750" lvl="2" marL="10033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Simulates a simple VM inside your subnet to help you verify results.</a:t>
            </a:r>
            <a:endParaRPr/>
          </a:p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Intranet Schematic Diagram</a:t>
            </a:r>
            <a:endParaRPr/>
          </a:p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125" y="1063625"/>
            <a:ext cx="4966392" cy="39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Definitions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Internet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The IP addresses that is not in our intranet.</a:t>
            </a:r>
            <a:endParaRPr sz="1700"/>
          </a:p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Intranet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10.113.0.0/16, a private network for you to do your homeworks.</a:t>
            </a:r>
            <a:endParaRPr sz="1700"/>
          </a:p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OJ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Online Judge system, </a:t>
            </a:r>
            <a:r>
              <a:rPr lang="zh-TW" sz="1700" u="sng">
                <a:solidFill>
                  <a:schemeClr val="hlink"/>
                </a:solidFill>
                <a:hlinkClick r:id="rId3"/>
              </a:rPr>
              <a:t>https://nasa.nycucs.org/</a:t>
            </a:r>
            <a:r>
              <a:rPr lang="zh-TW" sz="1700"/>
              <a:t> .</a:t>
            </a:r>
            <a:endParaRPr sz="1700"/>
          </a:p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ID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See the profile page on OJ.</a:t>
            </a:r>
            <a:endParaRPr sz="1700"/>
          </a:p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Your subnet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10.113.{ID}.0/24, a subnet of intranet controlled by yourself.</a:t>
            </a:r>
            <a:endParaRPr sz="1700"/>
          </a:p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VPN server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 WireGuard server which connects subnets together.</a:t>
            </a:r>
            <a:endParaRPr sz="1700"/>
          </a:p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(1/4)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31850" y="1359950"/>
            <a:ext cx="87123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“</a:t>
            </a:r>
            <a:r>
              <a:rPr lang="zh-TW" sz="1800">
                <a:solidFill>
                  <a:srgbClr val="FF0000"/>
                </a:solidFill>
              </a:rPr>
              <a:t>Router</a:t>
            </a:r>
            <a:r>
              <a:rPr lang="zh-TW" sz="1800"/>
              <a:t>”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Any Unix-like OS is acceptable. </a:t>
            </a:r>
            <a:r>
              <a:rPr b="1" lang="zh-TW" sz="1700"/>
              <a:t>Please set the hostname to “nasa-router”</a:t>
            </a:r>
            <a:r>
              <a:rPr lang="zh-TW" sz="1700"/>
              <a:t>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This VM MUST</a:t>
            </a:r>
            <a:r>
              <a:rPr lang="zh-TW" sz="1700"/>
              <a:t> have these network interfaces:</a:t>
            </a:r>
            <a:endParaRPr sz="1700"/>
          </a:p>
          <a:p>
            <a:pPr indent="-266700" lvl="2" marL="10033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Public(WAN)</a:t>
            </a:r>
            <a:r>
              <a:rPr lang="zh-TW" sz="1600"/>
              <a:t>: </a:t>
            </a:r>
            <a:r>
              <a:rPr lang="zh-TW" sz="1600"/>
              <a:t>Internet facing</a:t>
            </a:r>
            <a:endParaRPr sz="16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Provide NAT on this interface. Packets from your subnet can go to Internet through this interface.</a:t>
            </a:r>
            <a:endParaRPr sz="14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No limitation.</a:t>
            </a:r>
            <a:endParaRPr sz="1400"/>
          </a:p>
          <a:p>
            <a:pPr indent="-266700" lvl="2" marL="10033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Private(LAN)</a:t>
            </a:r>
            <a:r>
              <a:rPr lang="zh-TW" sz="1600"/>
              <a:t>: </a:t>
            </a:r>
            <a:r>
              <a:rPr lang="zh-TW" sz="1600"/>
              <a:t>To</a:t>
            </a:r>
            <a:r>
              <a:rPr lang="zh-TW" sz="1600"/>
              <a:t> your subnet (10.113.{ID}.0/24)</a:t>
            </a:r>
            <a:endParaRPr sz="16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Provide DHCP on this interface. IP offered by DHCP should be </a:t>
            </a:r>
            <a:r>
              <a:rPr lang="zh-TW" sz="1400">
                <a:solidFill>
                  <a:srgbClr val="FF0000"/>
                </a:solidFill>
              </a:rPr>
              <a:t>between 10.113.{ID}.111 and 10.113.{ID}.</a:t>
            </a:r>
            <a:r>
              <a:rPr lang="zh-TW" sz="1400">
                <a:solidFill>
                  <a:srgbClr val="FF0000"/>
                </a:solidFill>
              </a:rPr>
              <a:t>222</a:t>
            </a:r>
            <a:r>
              <a:rPr lang="zh-TW" sz="1400"/>
              <a:t>.</a:t>
            </a:r>
            <a:endParaRPr sz="14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10.113.{ID}.254.</a:t>
            </a:r>
            <a:endParaRPr sz="1400"/>
          </a:p>
          <a:p>
            <a:pPr indent="-266700" lvl="2" marL="10033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WireGuard</a:t>
            </a:r>
            <a:r>
              <a:rPr lang="zh-TW" sz="1600"/>
              <a:t>: To VPN server and intranet (10.113.0.0/16)</a:t>
            </a:r>
            <a:endParaRPr sz="16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Connect to VPN server. </a:t>
            </a:r>
            <a:r>
              <a:rPr lang="zh-TW" sz="1400"/>
              <a:t>Everyone in intranet can access your public services </a:t>
            </a:r>
            <a:r>
              <a:rPr lang="zh-TW" sz="1400">
                <a:solidFill>
                  <a:schemeClr val="dk1"/>
                </a:solidFill>
              </a:rPr>
              <a:t>through</a:t>
            </a:r>
            <a:r>
              <a:rPr lang="zh-TW" sz="1400"/>
              <a:t> this interface.</a:t>
            </a:r>
            <a:endParaRPr sz="1400"/>
          </a:p>
          <a:p>
            <a:pPr indent="-254000" lvl="3" marL="1346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 sz="1400"/>
              <a:t>IP: 10.113.0.{ID}.</a:t>
            </a:r>
            <a:endParaRPr sz="14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Enable </a:t>
            </a:r>
            <a:r>
              <a:rPr b="1" lang="zh-TW" sz="1700"/>
              <a:t>sshd</a:t>
            </a:r>
            <a:r>
              <a:rPr lang="zh-TW" sz="1700"/>
              <a:t> service.</a:t>
            </a:r>
            <a:endParaRPr sz="1700"/>
          </a:p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</a:t>
            </a:r>
            <a:r>
              <a:rPr lang="zh-TW"/>
              <a:t> (2/4)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31850" y="1359950"/>
            <a:ext cx="83904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“</a:t>
            </a:r>
            <a:r>
              <a:rPr lang="zh-TW" sz="1800">
                <a:solidFill>
                  <a:srgbClr val="FF0000"/>
                </a:solidFill>
              </a:rPr>
              <a:t>Agent</a:t>
            </a:r>
            <a:r>
              <a:rPr lang="zh-TW" sz="1800"/>
              <a:t>”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zh-TW" sz="1700"/>
              <a:t>There is this VM OVA file below, don’t install this VM by yourself.</a:t>
            </a:r>
            <a:endParaRPr b="1" sz="1700"/>
          </a:p>
          <a:p>
            <a:pPr indent="-273050" lvl="2" marL="10033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zh-TW" sz="1700" u="sng">
                <a:solidFill>
                  <a:schemeClr val="hlink"/>
                </a:solidFill>
                <a:hlinkClick r:id="rId3"/>
              </a:rPr>
              <a:t>NA_2021_HW1_Agent_OVA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This VM will get IP </a:t>
            </a:r>
            <a:r>
              <a:rPr lang="zh-TW" sz="1700">
                <a:solidFill>
                  <a:srgbClr val="FF0000"/>
                </a:solidFill>
              </a:rPr>
              <a:t>10.113.{ID}.</a:t>
            </a:r>
            <a:r>
              <a:rPr lang="zh-TW" sz="1700">
                <a:solidFill>
                  <a:srgbClr val="FF0000"/>
                </a:solidFill>
              </a:rPr>
              <a:t>123</a:t>
            </a:r>
            <a:r>
              <a:rPr lang="zh-TW" sz="1700"/>
              <a:t> by DHCP.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OJ will login </a:t>
            </a:r>
            <a:r>
              <a:rPr lang="zh-TW" sz="1700"/>
              <a:t>“Agent”</a:t>
            </a:r>
            <a:r>
              <a:rPr lang="zh-TW" sz="1700"/>
              <a:t> to judge your </a:t>
            </a:r>
            <a:r>
              <a:rPr lang="zh-TW" sz="1700"/>
              <a:t>VMs’ settings.</a:t>
            </a:r>
            <a:endParaRPr sz="1700"/>
          </a:p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(3/4)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31850" y="1359950"/>
            <a:ext cx="83046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Routing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All traffic from and to your subnet should go through “Router”.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to the Internet go through the public interface of “Router” and should be NAT wrapped.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to </a:t>
            </a:r>
            <a:r>
              <a:rPr lang="zh-TW" sz="1700">
                <a:solidFill>
                  <a:schemeClr val="dk1"/>
                </a:solidFill>
              </a:rPr>
              <a:t>the </a:t>
            </a:r>
            <a:r>
              <a:rPr lang="zh-TW" sz="1700"/>
              <a:t>i</a:t>
            </a:r>
            <a:r>
              <a:rPr lang="zh-TW" sz="1700"/>
              <a:t>ntranet go through the VPN interface of “Router” and </a:t>
            </a:r>
            <a:r>
              <a:rPr lang="zh-TW" sz="1700">
                <a:solidFill>
                  <a:srgbClr val="FF0000"/>
                </a:solidFill>
              </a:rPr>
              <a:t>should not be NAT wrapped</a:t>
            </a:r>
            <a:r>
              <a:rPr lang="zh-TW" sz="1700"/>
              <a:t>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Traffic to your subnet go through the private interface of “Router” and then go to its destination.</a:t>
            </a:r>
            <a:endParaRPr sz="1700"/>
          </a:p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(4/4)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Firewall</a:t>
            </a:r>
            <a:endParaRPr sz="18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Consider you are providing services to the Internet, so several firewall configurations must be taken for security.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We suggest you to configure firewall rules on “</a:t>
            </a:r>
            <a:r>
              <a:rPr lang="zh-TW" sz="1700">
                <a:solidFill>
                  <a:srgbClr val="FF0000"/>
                </a:solidFill>
              </a:rPr>
              <a:t>Router</a:t>
            </a:r>
            <a:r>
              <a:rPr lang="zh-TW" sz="1700"/>
              <a:t>”.</a:t>
            </a:r>
            <a:endParaRPr sz="1700"/>
          </a:p>
          <a:p>
            <a:pPr indent="-273050" lvl="1" marL="6731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Rules:</a:t>
            </a:r>
            <a:endParaRPr sz="1700"/>
          </a:p>
          <a:p>
            <a:pPr indent="-260350" lvl="2" marL="10033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By default, all connections from outside (include Intranet) to your subnet should be rejected.</a:t>
            </a:r>
            <a:endParaRPr sz="1500"/>
          </a:p>
          <a:p>
            <a:pPr indent="-260350" lvl="2" marL="10033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By default, all services only trust the connections from your subnet.</a:t>
            </a:r>
            <a:endParaRPr sz="1500"/>
          </a:p>
          <a:p>
            <a:pPr indent="-260350" lvl="2" marL="10033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SSH connections from anywhere to “</a:t>
            </a:r>
            <a:r>
              <a:rPr lang="zh-TW" sz="1500">
                <a:solidFill>
                  <a:srgbClr val="FF0000"/>
                </a:solidFill>
              </a:rPr>
              <a:t>Agent</a:t>
            </a:r>
            <a:r>
              <a:rPr lang="zh-TW" sz="1500"/>
              <a:t>” are allowed.</a:t>
            </a:r>
            <a:endParaRPr sz="1500"/>
          </a:p>
          <a:p>
            <a:pPr indent="-260350" lvl="2" marL="10033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ICMP connections from anywhere to anywhere are allowed.</a:t>
            </a:r>
            <a:endParaRPr sz="1500"/>
          </a:p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