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59675" cx="11998325"/>
  <p:notesSz cx="7559675" cy="10691800"/>
  <p:embeddedFontLs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42242cff4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a42242cff4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5b78fd01_0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5b78fd01_0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5b78fd01_0_6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5b78fd01_0_6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e5b78fd01_0_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e5b78fd01_0_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e5b78fd01_0_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e5b78fd01_0_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5b78fd01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5b78fd01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e5b78fd01_0_9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e5b78fd01_0_9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e5b78fd01_0_9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e5b78fd01_0_9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e5b78fd01_0_1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e5b78fd01_0_1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07f0b2b8_0_8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07f0b2b8_0_8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57e261b3b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157e261b3b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be5b78fd0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be5b78fd0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007f0b2b8_0_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007f0b2b8_0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07f0b2b8_0_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07f0b2b8_0_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007f0b2b8_0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007f0b2b8_0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e5b78fd01_0_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e5b78fd01_0_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5b78fd01_0_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5b78fd01_0_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e5b78fd01_0_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e5b78fd01_0_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Center, Department </a:t>
            </a: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</a:t>
            </a: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asa.cs.nctu.edu.tw/sa/2021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asa.cs.nctu.edu.tw/na/2022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asa.cs.nctu.edu.tw/na/2022/" TargetMode="External"/><Relationship Id="rId4" Type="http://schemas.openxmlformats.org/officeDocument/2006/relationships/hyperlink" Target="mailto:lctseng@cs.nctu.edu.tw" TargetMode="External"/><Relationship Id="rId5" Type="http://schemas.openxmlformats.org/officeDocument/2006/relationships/hyperlink" Target="mailto:wangth@cs.nctu.edu.tw" TargetMode="External"/><Relationship Id="rId6" Type="http://schemas.openxmlformats.org/officeDocument/2006/relationships/hyperlink" Target="mailto:jnlin@cs.nctu.edu.tw" TargetMode="External"/><Relationship Id="rId7" Type="http://schemas.openxmlformats.org/officeDocument/2006/relationships/hyperlink" Target="mailto:lwhsu@cs.nctu.edu.t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roups.google.com/g/nctunasa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a@nasa.cs.nctu.edu.tw" TargetMode="External"/><Relationship Id="rId4" Type="http://schemas.openxmlformats.org/officeDocument/2006/relationships/hyperlink" Target="https://it.cs.nycu.edu.tw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ta@nasa.cs.nctu.edu.tw" TargetMode="External"/><Relationship Id="rId4" Type="http://schemas.openxmlformats.org/officeDocument/2006/relationships/hyperlink" Target="mailto:ta@nasa.cs.nctu.edu.t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Computer Network Administration</a:t>
            </a:r>
            <a:endParaRPr sz="5800"/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曾亮齊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Text book outline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solidFill>
                  <a:schemeClr val="dk1"/>
                </a:solidFill>
              </a:rPr>
              <a:t>Part II. Networking</a:t>
            </a:r>
            <a:endParaRPr sz="2600"/>
          </a:p>
          <a:p>
            <a:pPr indent="-406400" lvl="0" marL="13716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600"/>
              <a:t>Chap 16 – TCP/IP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17 – Routing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18 – DNS: Domain Name System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21 – SMTP: Simple Mail Transfer Protocol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22 – Directory Services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23 – Electronic Mail</a:t>
            </a:r>
            <a:endParaRPr sz="2600"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25 – Network Management and Debugging</a:t>
            </a:r>
            <a:endParaRPr sz="2600"/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Operations</a:t>
            </a:r>
            <a:endParaRPr/>
          </a:p>
          <a:p>
            <a:pPr indent="-393700" lvl="0" marL="13716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30 – Monitoring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Grade Policy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Mid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Final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60 ~ 70%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No Delay Work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4 homework + 1 term project (might be a group project)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 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Building an intranet with DHCP, NAT, VPN, DNS, LDAP, Mail, WWW… services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Understanding and managing all these services</a:t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3375013" y="3233344"/>
            <a:ext cx="5246571" cy="4074655"/>
            <a:chOff x="2286000" y="2590800"/>
            <a:chExt cx="5246571" cy="4074655"/>
          </a:xfrm>
        </p:grpSpPr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0" y="2590800"/>
              <a:ext cx="4800600" cy="4074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4898571" y="5225534"/>
              <a:ext cx="263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800" u="none" cap="none" strike="noStrike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Multiple internal servers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26" name="Google Shape;126;p18"/>
            <p:cNvCxnSpPr/>
            <p:nvPr/>
          </p:nvCxnSpPr>
          <p:spPr>
            <a:xfrm rot="10800000">
              <a:off x="4038600" y="5410200"/>
              <a:ext cx="838200" cy="0"/>
            </a:xfrm>
            <a:prstGeom prst="straightConnector1">
              <a:avLst/>
            </a:prstGeom>
            <a:solidFill>
              <a:srgbClr val="00CC99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●"/>
            </a:pPr>
            <a:r>
              <a:rPr lang="en-US" sz="2700">
                <a:solidFill>
                  <a:srgbClr val="FF0000"/>
                </a:solidFill>
              </a:rPr>
              <a:t>Every homework is based on previous one</a:t>
            </a:r>
            <a:endParaRPr sz="2700">
              <a:solidFill>
                <a:srgbClr val="FF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1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Setup Intranet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DHCP, NAT, VPN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2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DNS Service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3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Mail Service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4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Authorization, Authentication, Monitoring, Management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LDAP, SNMP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Term project: TBA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Prerequisite 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Background Knowledge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recommend that you should take these first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"Computer System Administration" (計算機系統管理)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"Introduction to Networking" (計算機網路概論)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About OS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 can use any POSIX-compliant Unix-like OS for homework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FreeBSD is used for lecturing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Environment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dedicate(powerful?) PC that can run </a:t>
            </a:r>
            <a:r>
              <a:rPr lang="en-US">
                <a:solidFill>
                  <a:srgbClr val="FF0000"/>
                </a:solidFill>
              </a:rPr>
              <a:t>multiple</a:t>
            </a:r>
            <a:r>
              <a:rPr lang="en-US"/>
              <a:t> VMs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VirtualBox, VMWare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2~3 Unix-like system running at the same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Attitude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Attend every class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 every exercise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As early as possible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>
                <a:solidFill>
                  <a:srgbClr val="FF0000"/>
                </a:solidFill>
              </a:rPr>
              <a:t>On your own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Collect information on the Internet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newer, the better.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en-US" sz="2800">
                <a:solidFill>
                  <a:srgbClr val="FF0000"/>
                </a:solidFill>
              </a:rPr>
              <a:t>Not recommended for those have more than 3 major courses in this semester</a:t>
            </a:r>
            <a:endParaRPr sz="2800">
              <a:solidFill>
                <a:srgbClr val="FF0000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Sometimes your may spend the whole weekend to just figure out what to do in the homework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Loading of this course </a:t>
            </a:r>
            <a:r>
              <a:rPr lang="en-US" sz="2600">
                <a:solidFill>
                  <a:srgbClr val="FF0000"/>
                </a:solidFill>
              </a:rPr>
              <a:t>roughly equals to 2~3 major courses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</a:rPr>
              <a:t>You will learn a lot if you study hard!</a:t>
            </a:r>
            <a:endParaRPr b="1" sz="2600">
              <a:solidFill>
                <a:schemeClr val="dk1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9050" y="694250"/>
            <a:ext cx="2238375" cy="33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Flow of Change</a:t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You Perform Any Changes…</a:t>
            </a:r>
            <a:endParaRPr/>
          </a:p>
        </p:txBody>
      </p:sp>
      <p:cxnSp>
        <p:nvCxnSpPr>
          <p:cNvPr id="156" name="Google Shape;156;p22"/>
          <p:cNvCxnSpPr>
            <a:stCxn id="157" idx="0"/>
            <a:endCxn id="158" idx="2"/>
          </p:cNvCxnSpPr>
          <p:nvPr/>
        </p:nvCxnSpPr>
        <p:spPr>
          <a:xfrm rot="10800000">
            <a:off x="9770775" y="3721645"/>
            <a:ext cx="0" cy="179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4925650" y="1482725"/>
            <a:ext cx="6182225" cy="5783650"/>
            <a:chOff x="4011250" y="1711325"/>
            <a:chExt cx="6182225" cy="5783650"/>
          </a:xfrm>
        </p:grpSpPr>
        <p:sp>
          <p:nvSpPr>
            <p:cNvPr id="160" name="Google Shape;160;p22"/>
            <p:cNvSpPr/>
            <p:nvPr/>
          </p:nvSpPr>
          <p:spPr>
            <a:xfrm>
              <a:off x="4011250" y="2306050"/>
              <a:ext cx="2674200" cy="69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Backup before changing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your fallback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4011250" y="3255640"/>
              <a:ext cx="2674200" cy="69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change in new file on test </a:t>
              </a: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environment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011250" y="4205230"/>
              <a:ext cx="2674200" cy="428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Restart the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3" name="Google Shape;163;p22"/>
            <p:cNvGrpSpPr/>
            <p:nvPr/>
          </p:nvGrpSpPr>
          <p:grpSpPr>
            <a:xfrm>
              <a:off x="4011300" y="4888420"/>
              <a:ext cx="2674200" cy="773400"/>
              <a:chOff x="4011300" y="5410675"/>
              <a:chExt cx="2674200" cy="773400"/>
            </a:xfrm>
          </p:grpSpPr>
          <p:sp>
            <p:nvSpPr>
              <p:cNvPr id="164" name="Google Shape;164;p22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5" name="Google Shape;165;p22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66" name="Google Shape;166;p22"/>
            <p:cNvSpPr/>
            <p:nvPr/>
          </p:nvSpPr>
          <p:spPr>
            <a:xfrm>
              <a:off x="4011250" y="5916910"/>
              <a:ext cx="2674200" cy="428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Run Test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011250" y="6600100"/>
              <a:ext cx="2674200" cy="428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to Real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8" name="Google Shape;168;p22"/>
            <p:cNvGrpSpPr/>
            <p:nvPr/>
          </p:nvGrpSpPr>
          <p:grpSpPr>
            <a:xfrm>
              <a:off x="7519275" y="5744245"/>
              <a:ext cx="2674200" cy="773400"/>
              <a:chOff x="4011300" y="5410675"/>
              <a:chExt cx="2674200" cy="773400"/>
            </a:xfrm>
          </p:grpSpPr>
          <p:sp>
            <p:nvSpPr>
              <p:cNvPr id="157" name="Google Shape;157;p22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9" name="Google Shape;169;p22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58" name="Google Shape;158;p22"/>
            <p:cNvSpPr/>
            <p:nvPr/>
          </p:nvSpPr>
          <p:spPr>
            <a:xfrm>
              <a:off x="7519275" y="3255640"/>
              <a:ext cx="2674200" cy="69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Restore Procedures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another solution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206950" y="1711325"/>
              <a:ext cx="282900" cy="282900"/>
            </a:xfrm>
            <a:prstGeom prst="flowChartConnector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1" name="Google Shape;171;p22"/>
            <p:cNvCxnSpPr>
              <a:stCxn id="170" idx="4"/>
              <a:endCxn id="160" idx="0"/>
            </p:cNvCxnSpPr>
            <p:nvPr/>
          </p:nvCxnSpPr>
          <p:spPr>
            <a:xfrm>
              <a:off x="5348400" y="1994225"/>
              <a:ext cx="0" cy="31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2" name="Google Shape;172;p22"/>
            <p:cNvCxnSpPr>
              <a:endCxn id="161" idx="0"/>
            </p:cNvCxnSpPr>
            <p:nvPr/>
          </p:nvCxnSpPr>
          <p:spPr>
            <a:xfrm>
              <a:off x="5348350" y="3000640"/>
              <a:ext cx="0" cy="25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" name="Google Shape;173;p22"/>
            <p:cNvCxnSpPr>
              <a:endCxn id="162" idx="0"/>
            </p:cNvCxnSpPr>
            <p:nvPr/>
          </p:nvCxnSpPr>
          <p:spPr>
            <a:xfrm>
              <a:off x="5348350" y="3950230"/>
              <a:ext cx="0" cy="25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" name="Google Shape;174;p22"/>
            <p:cNvCxnSpPr>
              <a:stCxn id="162" idx="2"/>
              <a:endCxn id="164" idx="0"/>
            </p:cNvCxnSpPr>
            <p:nvPr/>
          </p:nvCxnSpPr>
          <p:spPr>
            <a:xfrm>
              <a:off x="5348350" y="4633330"/>
              <a:ext cx="0" cy="25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5" name="Google Shape;175;p22"/>
            <p:cNvCxnSpPr>
              <a:stCxn id="164" idx="2"/>
              <a:endCxn id="166" idx="0"/>
            </p:cNvCxnSpPr>
            <p:nvPr/>
          </p:nvCxnSpPr>
          <p:spPr>
            <a:xfrm>
              <a:off x="5348400" y="5661820"/>
              <a:ext cx="0" cy="25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6" name="Google Shape;176;p22"/>
            <p:cNvCxnSpPr>
              <a:stCxn id="166" idx="3"/>
              <a:endCxn id="157" idx="1"/>
            </p:cNvCxnSpPr>
            <p:nvPr/>
          </p:nvCxnSpPr>
          <p:spPr>
            <a:xfrm>
              <a:off x="6685450" y="6130960"/>
              <a:ext cx="833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7" name="Google Shape;177;p22"/>
            <p:cNvCxnSpPr>
              <a:stCxn id="158" idx="0"/>
              <a:endCxn id="160" idx="3"/>
            </p:cNvCxnSpPr>
            <p:nvPr/>
          </p:nvCxnSpPr>
          <p:spPr>
            <a:xfrm flipH="1" rot="5400000">
              <a:off x="7469775" y="1869040"/>
              <a:ext cx="602400" cy="2170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8" name="Google Shape;178;p22"/>
            <p:cNvCxnSpPr>
              <a:stCxn id="164" idx="3"/>
            </p:cNvCxnSpPr>
            <p:nvPr/>
          </p:nvCxnSpPr>
          <p:spPr>
            <a:xfrm flipH="1" rot="10800000">
              <a:off x="6685500" y="3950020"/>
              <a:ext cx="1332600" cy="1325100"/>
            </a:xfrm>
            <a:prstGeom prst="bentConnector3">
              <a:avLst>
                <a:gd fmla="val 99366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9" name="Google Shape;179;p22"/>
            <p:cNvCxnSpPr>
              <a:stCxn id="157" idx="2"/>
              <a:endCxn id="167" idx="3"/>
            </p:cNvCxnSpPr>
            <p:nvPr/>
          </p:nvCxnSpPr>
          <p:spPr>
            <a:xfrm rot="5400000">
              <a:off x="7622775" y="5580445"/>
              <a:ext cx="296400" cy="2170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80" name="Google Shape;180;p22"/>
            <p:cNvGrpSpPr/>
            <p:nvPr/>
          </p:nvGrpSpPr>
          <p:grpSpPr>
            <a:xfrm>
              <a:off x="5206950" y="7212075"/>
              <a:ext cx="282900" cy="282900"/>
              <a:chOff x="5206950" y="7212075"/>
              <a:chExt cx="282900" cy="282900"/>
            </a:xfrm>
          </p:grpSpPr>
          <p:sp>
            <p:nvSpPr>
              <p:cNvPr id="181" name="Google Shape;181;p22"/>
              <p:cNvSpPr/>
              <p:nvPr/>
            </p:nvSpPr>
            <p:spPr>
              <a:xfrm>
                <a:off x="5206950" y="7212075"/>
                <a:ext cx="282900" cy="282900"/>
              </a:xfrm>
              <a:prstGeom prst="flowChartConnector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>
                <a:off x="5232750" y="7237875"/>
                <a:ext cx="231300" cy="231300"/>
              </a:xfrm>
              <a:prstGeom prst="flowChartConnector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83" name="Google Shape;183;p22"/>
            <p:cNvCxnSpPr>
              <a:stCxn id="167" idx="2"/>
              <a:endCxn id="181" idx="0"/>
            </p:cNvCxnSpPr>
            <p:nvPr/>
          </p:nvCxnSpPr>
          <p:spPr>
            <a:xfrm>
              <a:off x="5348350" y="7028200"/>
              <a:ext cx="0" cy="18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SA-NA Junction</a:t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13.0-RELEASE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Self-study for the SA course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https://nasa.cs.nctu.edu.tw/sa/2021/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 &amp; A</a:t>
            </a:r>
            <a:endParaRPr/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Online Course Announcement</a:t>
            </a:r>
            <a:endParaRPr sz="5200"/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99050" y="1828800"/>
            <a:ext cx="110730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live course will be available online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-US"/>
              <a:t>Google Meet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Available at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https://nasa.cs.nctu.edu.tw/na/2022/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record the meeting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during the class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reference only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Will not release to public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record this meeting by yourself without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from the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lecturers </a:t>
            </a:r>
            <a:r>
              <a:rPr lang="en-US"/>
              <a:t>&amp; classmates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Website: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https://nasa.cs.nctu.edu.tw/na/2022/</a:t>
            </a:r>
            <a:r>
              <a:rPr lang="en-US"/>
              <a:t>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Instructors: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曾亮齊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lctseng@cs.nctu.edu.tw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王則涵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wangth@cs.nctu.edu.tw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林瑞男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jnlin@cs.nctu.edu.tw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許立文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lwhsu@cs.nctu.edu.tw</a:t>
            </a:r>
            <a:r>
              <a:rPr lang="en-US"/>
              <a:t>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Time: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Thu. abc (18:30 ~ 21:20)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Place: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Live streaming + EC114 (only if announced)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Discussion Forum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en-US" sz="2900">
                <a:solidFill>
                  <a:schemeClr val="dk1"/>
                </a:solidFill>
              </a:rPr>
              <a:t> 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We suggest you to join - TAs might give homework hints there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Request join and tell us your student ID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Ask</a:t>
            </a:r>
            <a:r>
              <a:rPr lang="en-US" sz="2900">
                <a:solidFill>
                  <a:srgbClr val="FF0000"/>
                </a:solidFill>
              </a:rPr>
              <a:t> course-related/technical questions</a:t>
            </a:r>
            <a:r>
              <a:rPr lang="en-US" sz="2900">
                <a:solidFill>
                  <a:schemeClr val="dk1"/>
                </a:solidFill>
              </a:rPr>
              <a:t> there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Everyone in the group can answer/vote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Char char="○"/>
            </a:pPr>
            <a:r>
              <a:rPr lang="en-US" sz="2900">
                <a:solidFill>
                  <a:srgbClr val="FF0000"/>
                </a:solidFill>
              </a:rPr>
              <a:t>But DON'T post direct answer/configuration there!</a:t>
            </a:r>
            <a:endParaRPr sz="2900">
              <a:solidFill>
                <a:srgbClr val="FF0000"/>
              </a:solidFill>
            </a:endParaRPr>
          </a:p>
          <a:p>
            <a:pPr indent="-4127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■"/>
            </a:pPr>
            <a:r>
              <a:rPr lang="en-US" sz="2900">
                <a:solidFill>
                  <a:schemeClr val="dk1"/>
                </a:solidFill>
              </a:rPr>
              <a:t>You will be banned</a:t>
            </a:r>
            <a:endParaRPr sz="2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grpSp>
        <p:nvGrpSpPr>
          <p:cNvPr id="59" name="Google Shape;59;p10"/>
          <p:cNvGrpSpPr/>
          <p:nvPr/>
        </p:nvGrpSpPr>
        <p:grpSpPr>
          <a:xfrm>
            <a:off x="6227533" y="5241034"/>
            <a:ext cx="5000260" cy="1982796"/>
            <a:chOff x="4572000" y="4495800"/>
            <a:chExt cx="4478112" cy="1900504"/>
          </a:xfrm>
        </p:grpSpPr>
        <p:pic>
          <p:nvPicPr>
            <p:cNvPr id="60" name="Google Shape;6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2000" y="4495800"/>
              <a:ext cx="4478112" cy="1900504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sp>
          <p:nvSpPr>
            <p:cNvPr id="61" name="Google Shape;61;p10"/>
            <p:cNvSpPr/>
            <p:nvPr/>
          </p:nvSpPr>
          <p:spPr>
            <a:xfrm>
              <a:off x="4613299" y="5228029"/>
              <a:ext cx="4436700" cy="838200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Lecture/Exam in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 recommend for those do not speak Chinese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might have about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6 TAs.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Email to TAs: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received by all lecturers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Office hour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Wed, 15:30 ~ 17:20, by appointment, @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CSIT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Email Policy (</a:t>
            </a:r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Don't send course-related/technical questions to TAs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TAs won't answer you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Please ask them on course forum instead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Only ask TAs for personal/non-technical questions 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Course registration/dropping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Grading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Office hour appointment</a:t>
            </a:r>
            <a:endParaRPr sz="3000">
              <a:solidFill>
                <a:schemeClr val="dk1"/>
              </a:solidFill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Demo appointment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- Registration &amp; Dropping Policy</a:t>
            </a:r>
            <a:endParaRPr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Registration (if you are not able to register on web)</a:t>
            </a:r>
            <a:endParaRPr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Fill the registration form and email to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Dropping (after midterm)</a:t>
            </a:r>
            <a:endParaRPr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Contact CS Department Office if you cannot find lecturers near the deadline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Or email to 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ta@nasa.cs.nctu.edu.tw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	 Course Overview</a:t>
            </a:r>
            <a:endParaRPr/>
          </a:p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Main topics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Networking</a:t>
            </a:r>
            <a:endParaRPr sz="26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TCP/IP Networking Environment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NAT, DHCP, Firewall, VPN, Load Balancer, …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– BIND (Berkeley Internet Name Domain)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Mail System - Postfix</a:t>
            </a:r>
            <a:endParaRPr sz="26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SPF (Sender Policy Framework)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DKIM (Domain Keys Identified Mail)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DMARC (Domain-based Message Authentication, Reporting &amp; Conformance)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Management/Authentication/Authorization</a:t>
            </a:r>
            <a:endParaRPr sz="26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LDAP, SNMP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Configuration Management (Ansible, Puppet)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Syllabus –	 Course Textbook and Reference</a:t>
            </a:r>
            <a:endParaRPr sz="4700"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Textbook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Unix and Linux System Administration Handbook (5th Edition)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Course slides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Reference book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TCP/IP Illustrated Volume 1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Postfix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 and BIND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SNMP, SNMPv2, SNMPv3 and RMON 1, 2</a:t>
            </a:r>
            <a:endParaRPr/>
          </a:p>
        </p:txBody>
      </p:sp>
      <p:pic>
        <p:nvPicPr>
          <p:cNvPr descr="ShowCover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7491" y="5660487"/>
            <a:ext cx="11128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596002122"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2100" y="5681125"/>
            <a:ext cx="1096963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596001584" id="99" name="Google Shape;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100" y="5660487"/>
            <a:ext cx="1096963" cy="1439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" id="100" name="Google Shape;10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8263" y="5666837"/>
            <a:ext cx="1112837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s-na.ssl-images-amazon.com/images/I/61iWkQ87uTL._SX381_BO1,204,203,200_.jpg" id="101" name="Google Shape;10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5509" y="5660487"/>
            <a:ext cx="1105782" cy="143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