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1998325" cy="7559675"/>
  <p:notesSz cx="7559675" cy="10691813"/>
  <p:embeddedFontLs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CFA29-44B7-4113-A160-8D7630492ADC}">
  <a:tblStyle styleId="{448CFA29-44B7-4113-A160-8D7630492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09c01578d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09c01578d_1_1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09c01578d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09c01578d_1_1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09c01578d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09c01578d_1_4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09c01578d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09c01578d_1_4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c09c01578d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c09c01578d_1_4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c09c01578d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c09c01578d_1_4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c09c01578d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c09c01578d_1_4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c09c01578d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c09c01578d_1_4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c09c01578d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c09c01578d_1_4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c09c01578d_1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c09c01578d_1_5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09c01578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c09c01578d_0_3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09c01578d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c09c01578d_0_3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09c0157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09c01578d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09c01578d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09c01578d_1_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09c01578d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09c01578d_1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09c01578d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09c01578d_1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09c01578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09c01578d_1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c09c01578d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c09c01578d_1_1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7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52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Routing</a:t>
            </a:r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wangth</a:t>
            </a:r>
            <a:r>
              <a:rPr lang="en-US" dirty="0"/>
              <a:t> (2018-2021, CC BY-SA)</a:t>
            </a:r>
          </a:p>
          <a:p>
            <a:pPr lvl="0"/>
            <a:r>
              <a:rPr lang="en-US" dirty="0"/>
              <a:t>? (2009-2017)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B8419C-0923-4A44-A8F2-B31D7BB424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153C374-ACF3-4612-98DF-19226B1F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Difference between </a:t>
            </a:r>
            <a:br>
              <a:rPr lang="en-US" altLang="zh-TW" sz="4000" dirty="0"/>
            </a:br>
            <a:r>
              <a:rPr lang="en-US" altLang="zh-TW" sz="4000" dirty="0"/>
              <a:t>	Distance-Vector and Link-State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05D13B6-DFCA-4A68-8E95-8AD4BE9D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2973122"/>
          </a:xfrm>
        </p:spPr>
        <p:txBody>
          <a:bodyPr/>
          <a:lstStyle/>
          <a:p>
            <a:pPr lvl="0" indent="-381000">
              <a:buSzPts val="2400"/>
              <a:buChar char="●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</a:p>
          <a:p>
            <a:pPr marL="0" lvl="0" indent="0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81000">
              <a:buSzPts val="2400"/>
              <a:buChar char="●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update sequence</a:t>
            </a:r>
            <a:endParaRPr lang="zh-TW" altLang="en-US" sz="2400" dirty="0"/>
          </a:p>
        </p:txBody>
      </p:sp>
      <p:sp>
        <p:nvSpPr>
          <p:cNvPr id="44" name="Google Shape;426;p16">
            <a:extLst>
              <a:ext uri="{FF2B5EF4-FFF2-40B4-BE49-F238E27FC236}">
                <a16:creationId xmlns:a16="http://schemas.microsoft.com/office/drawing/2014/main" id="{A8560C20-F805-4679-AE09-2A504CF24E24}"/>
              </a:ext>
            </a:extLst>
          </p:cNvPr>
          <p:cNvSpPr txBox="1"/>
          <p:nvPr/>
        </p:nvSpPr>
        <p:spPr>
          <a:xfrm>
            <a:off x="1495075" y="6848775"/>
            <a:ext cx="17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Distance-Vector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5" name="Google Shape;427;p16">
            <a:extLst>
              <a:ext uri="{FF2B5EF4-FFF2-40B4-BE49-F238E27FC236}">
                <a16:creationId xmlns:a16="http://schemas.microsoft.com/office/drawing/2014/main" id="{FC5E6654-5E27-4CE2-8662-6F382D1E5E36}"/>
              </a:ext>
            </a:extLst>
          </p:cNvPr>
          <p:cNvSpPr txBox="1"/>
          <p:nvPr/>
        </p:nvSpPr>
        <p:spPr>
          <a:xfrm>
            <a:off x="6744425" y="6848775"/>
            <a:ext cx="122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Link-State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6" name="Google Shape;428;p16">
            <a:extLst>
              <a:ext uri="{FF2B5EF4-FFF2-40B4-BE49-F238E27FC236}">
                <a16:creationId xmlns:a16="http://schemas.microsoft.com/office/drawing/2014/main" id="{616A0965-2D52-45EE-91C3-A3F6CAD367A4}"/>
              </a:ext>
            </a:extLst>
          </p:cNvPr>
          <p:cNvGrpSpPr/>
          <p:nvPr/>
        </p:nvGrpSpPr>
        <p:grpSpPr>
          <a:xfrm>
            <a:off x="1463273" y="5842039"/>
            <a:ext cx="720000" cy="536474"/>
            <a:chOff x="5437498" y="5194276"/>
            <a:chExt cx="720000" cy="536474"/>
          </a:xfrm>
        </p:grpSpPr>
        <p:pic>
          <p:nvPicPr>
            <p:cNvPr id="47" name="Google Shape;429;p16">
              <a:extLst>
                <a:ext uri="{FF2B5EF4-FFF2-40B4-BE49-F238E27FC236}">
                  <a16:creationId xmlns:a16="http://schemas.microsoft.com/office/drawing/2014/main" id="{8D3A2996-C399-4732-994A-3BF122AD487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437498" y="5194276"/>
              <a:ext cx="720000" cy="41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30;p16">
              <a:extLst>
                <a:ext uri="{FF2B5EF4-FFF2-40B4-BE49-F238E27FC236}">
                  <a16:creationId xmlns:a16="http://schemas.microsoft.com/office/drawing/2014/main" id="{304F0938-1963-41A1-9076-D6DD83E3730B}"/>
                </a:ext>
              </a:extLst>
            </p:cNvPr>
            <p:cNvSpPr txBox="1"/>
            <p:nvPr/>
          </p:nvSpPr>
          <p:spPr>
            <a:xfrm>
              <a:off x="5621400" y="5330550"/>
              <a:ext cx="35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B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49" name="Google Shape;431;p16">
            <a:extLst>
              <a:ext uri="{FF2B5EF4-FFF2-40B4-BE49-F238E27FC236}">
                <a16:creationId xmlns:a16="http://schemas.microsoft.com/office/drawing/2014/main" id="{2FFBA71F-A98D-484D-BBA8-52BE290D7258}"/>
              </a:ext>
            </a:extLst>
          </p:cNvPr>
          <p:cNvCxnSpPr/>
          <p:nvPr/>
        </p:nvCxnSpPr>
        <p:spPr>
          <a:xfrm>
            <a:off x="2178000" y="6110275"/>
            <a:ext cx="569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" name="Google Shape;432;p16">
            <a:extLst>
              <a:ext uri="{FF2B5EF4-FFF2-40B4-BE49-F238E27FC236}">
                <a16:creationId xmlns:a16="http://schemas.microsoft.com/office/drawing/2014/main" id="{46B79DBD-D07C-4F87-A509-4225F9B73CFE}"/>
              </a:ext>
            </a:extLst>
          </p:cNvPr>
          <p:cNvSpPr txBox="1"/>
          <p:nvPr/>
        </p:nvSpPr>
        <p:spPr>
          <a:xfrm>
            <a:off x="2447500" y="5802475"/>
            <a:ext cx="1485300" cy="61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路由器送出此更新過的路由表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1" name="Google Shape;433;p16">
            <a:extLst>
              <a:ext uri="{FF2B5EF4-FFF2-40B4-BE49-F238E27FC236}">
                <a16:creationId xmlns:a16="http://schemas.microsoft.com/office/drawing/2014/main" id="{6F2A74BC-020B-48D9-AD48-DD8A850A4C53}"/>
              </a:ext>
            </a:extLst>
          </p:cNvPr>
          <p:cNvCxnSpPr/>
          <p:nvPr/>
        </p:nvCxnSpPr>
        <p:spPr>
          <a:xfrm>
            <a:off x="3930600" y="6110275"/>
            <a:ext cx="569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52" name="Google Shape;434;p16">
            <a:extLst>
              <a:ext uri="{FF2B5EF4-FFF2-40B4-BE49-F238E27FC236}">
                <a16:creationId xmlns:a16="http://schemas.microsoft.com/office/drawing/2014/main" id="{2AE76200-9167-4C80-9A27-36BB05E1124E}"/>
              </a:ext>
            </a:extLst>
          </p:cNvPr>
          <p:cNvGrpSpPr/>
          <p:nvPr/>
        </p:nvGrpSpPr>
        <p:grpSpPr>
          <a:xfrm>
            <a:off x="4197023" y="5842026"/>
            <a:ext cx="720000" cy="536274"/>
            <a:chOff x="5437498" y="5194276"/>
            <a:chExt cx="720000" cy="536274"/>
          </a:xfrm>
        </p:grpSpPr>
        <p:pic>
          <p:nvPicPr>
            <p:cNvPr id="53" name="Google Shape;435;p16">
              <a:extLst>
                <a:ext uri="{FF2B5EF4-FFF2-40B4-BE49-F238E27FC236}">
                  <a16:creationId xmlns:a16="http://schemas.microsoft.com/office/drawing/2014/main" id="{FC755A3F-C136-4126-89BB-4FFCAB8E9DB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437498" y="5194276"/>
              <a:ext cx="720000" cy="41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436;p16">
              <a:extLst>
                <a:ext uri="{FF2B5EF4-FFF2-40B4-BE49-F238E27FC236}">
                  <a16:creationId xmlns:a16="http://schemas.microsoft.com/office/drawing/2014/main" id="{EE96D47B-7464-49C6-ADDC-FA7693822953}"/>
                </a:ext>
              </a:extLst>
            </p:cNvPr>
            <p:cNvSpPr txBox="1"/>
            <p:nvPr/>
          </p:nvSpPr>
          <p:spPr>
            <a:xfrm>
              <a:off x="5621400" y="5330350"/>
              <a:ext cx="35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A</a:t>
              </a: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55" name="Google Shape;437;p16">
            <a:extLst>
              <a:ext uri="{FF2B5EF4-FFF2-40B4-BE49-F238E27FC236}">
                <a16:creationId xmlns:a16="http://schemas.microsoft.com/office/drawing/2014/main" id="{137386D4-E342-484B-ABD0-3443FF47D0D0}"/>
              </a:ext>
            </a:extLst>
          </p:cNvPr>
          <p:cNvSpPr/>
          <p:nvPr/>
        </p:nvSpPr>
        <p:spPr>
          <a:xfrm>
            <a:off x="1225225" y="4741338"/>
            <a:ext cx="11961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更新此路由表的程序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" name="Google Shape;438;p16">
            <a:extLst>
              <a:ext uri="{FF2B5EF4-FFF2-40B4-BE49-F238E27FC236}">
                <a16:creationId xmlns:a16="http://schemas.microsoft.com/office/drawing/2014/main" id="{0138BA41-44A0-494A-AE69-A31584144A56}"/>
              </a:ext>
            </a:extLst>
          </p:cNvPr>
          <p:cNvSpPr/>
          <p:nvPr/>
        </p:nvSpPr>
        <p:spPr>
          <a:xfrm>
            <a:off x="3958975" y="4741313"/>
            <a:ext cx="11961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更新此路由表的程序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" name="Google Shape;439;p16">
            <a:extLst>
              <a:ext uri="{FF2B5EF4-FFF2-40B4-BE49-F238E27FC236}">
                <a16:creationId xmlns:a16="http://schemas.microsoft.com/office/drawing/2014/main" id="{855876E9-F3D5-435B-A81A-1BE1ECA3143E}"/>
              </a:ext>
            </a:extLst>
          </p:cNvPr>
          <p:cNvCxnSpPr>
            <a:endCxn id="55" idx="2"/>
          </p:cNvCxnSpPr>
          <p:nvPr/>
        </p:nvCxnSpPr>
        <p:spPr>
          <a:xfrm rot="10800000">
            <a:off x="1823275" y="5277738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440;p16">
            <a:extLst>
              <a:ext uri="{FF2B5EF4-FFF2-40B4-BE49-F238E27FC236}">
                <a16:creationId xmlns:a16="http://schemas.microsoft.com/office/drawing/2014/main" id="{056A553A-575A-4D41-A5FF-80E23E439891}"/>
              </a:ext>
            </a:extLst>
          </p:cNvPr>
          <p:cNvCxnSpPr/>
          <p:nvPr/>
        </p:nvCxnSpPr>
        <p:spPr>
          <a:xfrm rot="10800000">
            <a:off x="4328423" y="5277751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9" name="Google Shape;441;p16">
            <a:extLst>
              <a:ext uri="{FF2B5EF4-FFF2-40B4-BE49-F238E27FC236}">
                <a16:creationId xmlns:a16="http://schemas.microsoft.com/office/drawing/2014/main" id="{4D67EF36-40EC-47D7-901D-C3EB7A3C27D3}"/>
              </a:ext>
            </a:extLst>
          </p:cNvPr>
          <p:cNvCxnSpPr/>
          <p:nvPr/>
        </p:nvCxnSpPr>
        <p:spPr>
          <a:xfrm rot="10800000">
            <a:off x="4791048" y="5277751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" name="Google Shape;442;p16">
            <a:extLst>
              <a:ext uri="{FF2B5EF4-FFF2-40B4-BE49-F238E27FC236}">
                <a16:creationId xmlns:a16="http://schemas.microsoft.com/office/drawing/2014/main" id="{C0A1FDB1-475C-4B5B-A992-0D671029C613}"/>
              </a:ext>
            </a:extLst>
          </p:cNvPr>
          <p:cNvSpPr/>
          <p:nvPr/>
        </p:nvSpPr>
        <p:spPr>
          <a:xfrm>
            <a:off x="3875125" y="6637975"/>
            <a:ext cx="13638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拓樸改變導致路由表更新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1" name="Google Shape;443;p16">
            <a:extLst>
              <a:ext uri="{FF2B5EF4-FFF2-40B4-BE49-F238E27FC236}">
                <a16:creationId xmlns:a16="http://schemas.microsoft.com/office/drawing/2014/main" id="{D1E52DBD-673B-4E64-961B-BA606CA7A7A5}"/>
              </a:ext>
            </a:extLst>
          </p:cNvPr>
          <p:cNvCxnSpPr>
            <a:stCxn id="60" idx="0"/>
            <a:endCxn id="53" idx="2"/>
          </p:cNvCxnSpPr>
          <p:nvPr/>
        </p:nvCxnSpPr>
        <p:spPr>
          <a:xfrm rot="10800000">
            <a:off x="4557025" y="6254875"/>
            <a:ext cx="0" cy="383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2" name="Google Shape;444;p16">
            <a:extLst>
              <a:ext uri="{FF2B5EF4-FFF2-40B4-BE49-F238E27FC236}">
                <a16:creationId xmlns:a16="http://schemas.microsoft.com/office/drawing/2014/main" id="{884EC351-3D3D-456B-9601-E4C70A1060C7}"/>
              </a:ext>
            </a:extLst>
          </p:cNvPr>
          <p:cNvGrpSpPr/>
          <p:nvPr/>
        </p:nvGrpSpPr>
        <p:grpSpPr>
          <a:xfrm>
            <a:off x="8801700" y="4040938"/>
            <a:ext cx="1196100" cy="1261650"/>
            <a:chOff x="8736400" y="4371263"/>
            <a:chExt cx="1196100" cy="1261650"/>
          </a:xfrm>
        </p:grpSpPr>
        <p:grpSp>
          <p:nvGrpSpPr>
            <p:cNvPr id="63" name="Google Shape;445;p16">
              <a:extLst>
                <a:ext uri="{FF2B5EF4-FFF2-40B4-BE49-F238E27FC236}">
                  <a16:creationId xmlns:a16="http://schemas.microsoft.com/office/drawing/2014/main" id="{2814521D-7498-4497-AB2B-26616E5E74F6}"/>
                </a:ext>
              </a:extLst>
            </p:cNvPr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65" name="Google Shape;446;p16">
                <a:extLst>
                  <a:ext uri="{FF2B5EF4-FFF2-40B4-BE49-F238E27FC236}">
                    <a16:creationId xmlns:a16="http://schemas.microsoft.com/office/drawing/2014/main" id="{F5A17DD9-F9DA-4164-9FC4-2DC079412A00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Google Shape;447;p16">
                <a:extLst>
                  <a:ext uri="{FF2B5EF4-FFF2-40B4-BE49-F238E27FC236}">
                    <a16:creationId xmlns:a16="http://schemas.microsoft.com/office/drawing/2014/main" id="{F63A59B7-9B36-4B6D-A7FD-15FE41B13EB9}"/>
                  </a:ext>
                </a:extLst>
              </p:cNvPr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B</a:t>
                </a: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4" name="Google Shape;448;p16">
              <a:extLst>
                <a:ext uri="{FF2B5EF4-FFF2-40B4-BE49-F238E27FC236}">
                  <a16:creationId xmlns:a16="http://schemas.microsoft.com/office/drawing/2014/main" id="{A66F0F87-4515-417D-9BAE-7C2405324B24}"/>
                </a:ext>
              </a:extLst>
            </p:cNvPr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7" name="Google Shape;449;p16">
            <a:extLst>
              <a:ext uri="{FF2B5EF4-FFF2-40B4-BE49-F238E27FC236}">
                <a16:creationId xmlns:a16="http://schemas.microsoft.com/office/drawing/2014/main" id="{FBB33032-FD8E-41BB-BE00-EACAAB6A0793}"/>
              </a:ext>
            </a:extLst>
          </p:cNvPr>
          <p:cNvSpPr/>
          <p:nvPr/>
        </p:nvSpPr>
        <p:spPr>
          <a:xfrm>
            <a:off x="6553450" y="5397088"/>
            <a:ext cx="13638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鍊結狀態更新中的拓樸改變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8" name="Google Shape;450;p16">
            <a:extLst>
              <a:ext uri="{FF2B5EF4-FFF2-40B4-BE49-F238E27FC236}">
                <a16:creationId xmlns:a16="http://schemas.microsoft.com/office/drawing/2014/main" id="{1AFDC121-6B37-492B-907A-29F6B8D4FCFD}"/>
              </a:ext>
            </a:extLst>
          </p:cNvPr>
          <p:cNvGrpSpPr/>
          <p:nvPr/>
        </p:nvGrpSpPr>
        <p:grpSpPr>
          <a:xfrm>
            <a:off x="10537900" y="4993213"/>
            <a:ext cx="1196100" cy="1261650"/>
            <a:chOff x="8736400" y="4371263"/>
            <a:chExt cx="1196100" cy="1261650"/>
          </a:xfrm>
        </p:grpSpPr>
        <p:grpSp>
          <p:nvGrpSpPr>
            <p:cNvPr id="69" name="Google Shape;451;p16">
              <a:extLst>
                <a:ext uri="{FF2B5EF4-FFF2-40B4-BE49-F238E27FC236}">
                  <a16:creationId xmlns:a16="http://schemas.microsoft.com/office/drawing/2014/main" id="{ED47EAE4-0E3B-4F13-AB73-B81EE73EFC34}"/>
                </a:ext>
              </a:extLst>
            </p:cNvPr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71" name="Google Shape;452;p16">
                <a:extLst>
                  <a:ext uri="{FF2B5EF4-FFF2-40B4-BE49-F238E27FC236}">
                    <a16:creationId xmlns:a16="http://schemas.microsoft.com/office/drawing/2014/main" id="{6D1DC073-94B3-4D8C-A86D-1AF26F2074C0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Google Shape;453;p16">
                <a:extLst>
                  <a:ext uri="{FF2B5EF4-FFF2-40B4-BE49-F238E27FC236}">
                    <a16:creationId xmlns:a16="http://schemas.microsoft.com/office/drawing/2014/main" id="{C148ECC9-0B85-4E82-9657-626A8CB81DC0}"/>
                  </a:ext>
                </a:extLst>
              </p:cNvPr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B</a:t>
                </a: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70" name="Google Shape;454;p16">
              <a:extLst>
                <a:ext uri="{FF2B5EF4-FFF2-40B4-BE49-F238E27FC236}">
                  <a16:creationId xmlns:a16="http://schemas.microsoft.com/office/drawing/2014/main" id="{095D4318-F011-4601-B601-B589A742BBDA}"/>
                </a:ext>
              </a:extLst>
            </p:cNvPr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3" name="Google Shape;455;p16">
            <a:extLst>
              <a:ext uri="{FF2B5EF4-FFF2-40B4-BE49-F238E27FC236}">
                <a16:creationId xmlns:a16="http://schemas.microsoft.com/office/drawing/2014/main" id="{C477539C-BA81-49D8-BAEC-964163D05845}"/>
              </a:ext>
            </a:extLst>
          </p:cNvPr>
          <p:cNvGrpSpPr/>
          <p:nvPr/>
        </p:nvGrpSpPr>
        <p:grpSpPr>
          <a:xfrm>
            <a:off x="8883350" y="6043788"/>
            <a:ext cx="1196100" cy="1261650"/>
            <a:chOff x="8736400" y="4371263"/>
            <a:chExt cx="1196100" cy="1261650"/>
          </a:xfrm>
        </p:grpSpPr>
        <p:grpSp>
          <p:nvGrpSpPr>
            <p:cNvPr id="74" name="Google Shape;456;p16">
              <a:extLst>
                <a:ext uri="{FF2B5EF4-FFF2-40B4-BE49-F238E27FC236}">
                  <a16:creationId xmlns:a16="http://schemas.microsoft.com/office/drawing/2014/main" id="{6EBB13C9-1D22-4A25-9B8E-CBFA1E89D7A9}"/>
                </a:ext>
              </a:extLst>
            </p:cNvPr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76" name="Google Shape;457;p16">
                <a:extLst>
                  <a:ext uri="{FF2B5EF4-FFF2-40B4-BE49-F238E27FC236}">
                    <a16:creationId xmlns:a16="http://schemas.microsoft.com/office/drawing/2014/main" id="{304A6EE1-2C1D-4644-A9ED-5F733B055398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Google Shape;458;p16">
                <a:extLst>
                  <a:ext uri="{FF2B5EF4-FFF2-40B4-BE49-F238E27FC236}">
                    <a16:creationId xmlns:a16="http://schemas.microsoft.com/office/drawing/2014/main" id="{ADE8D6B5-CF60-493B-B5AF-B0933A5CFB9A}"/>
                  </a:ext>
                </a:extLst>
              </p:cNvPr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B</a:t>
                </a: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75" name="Google Shape;459;p16">
              <a:extLst>
                <a:ext uri="{FF2B5EF4-FFF2-40B4-BE49-F238E27FC236}">
                  <a16:creationId xmlns:a16="http://schemas.microsoft.com/office/drawing/2014/main" id="{11ECB8A1-1BE9-45D7-9D22-F6BA758CDE36}"/>
                </a:ext>
              </a:extLst>
            </p:cNvPr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78" name="Google Shape;460;p16">
            <a:extLst>
              <a:ext uri="{FF2B5EF4-FFF2-40B4-BE49-F238E27FC236}">
                <a16:creationId xmlns:a16="http://schemas.microsoft.com/office/drawing/2014/main" id="{85120EA5-6363-4082-82F6-00448344E89D}"/>
              </a:ext>
            </a:extLst>
          </p:cNvPr>
          <p:cNvCxnSpPr>
            <a:stCxn id="67" idx="3"/>
            <a:endCxn id="65" idx="1"/>
          </p:cNvCxnSpPr>
          <p:nvPr/>
        </p:nvCxnSpPr>
        <p:spPr>
          <a:xfrm rot="10800000" flipH="1">
            <a:off x="7917250" y="4972588"/>
            <a:ext cx="1122600" cy="692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461;p16">
            <a:extLst>
              <a:ext uri="{FF2B5EF4-FFF2-40B4-BE49-F238E27FC236}">
                <a16:creationId xmlns:a16="http://schemas.microsoft.com/office/drawing/2014/main" id="{C4ACB51A-8A1A-47E8-8CFA-70268617CCFA}"/>
              </a:ext>
            </a:extLst>
          </p:cNvPr>
          <p:cNvCxnSpPr>
            <a:stCxn id="67" idx="3"/>
            <a:endCxn id="71" idx="1"/>
          </p:cNvCxnSpPr>
          <p:nvPr/>
        </p:nvCxnSpPr>
        <p:spPr>
          <a:xfrm>
            <a:off x="7917250" y="5665288"/>
            <a:ext cx="285870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462;p16">
            <a:extLst>
              <a:ext uri="{FF2B5EF4-FFF2-40B4-BE49-F238E27FC236}">
                <a16:creationId xmlns:a16="http://schemas.microsoft.com/office/drawing/2014/main" id="{C82207DC-7D81-42CB-A888-11CC495DE699}"/>
              </a:ext>
            </a:extLst>
          </p:cNvPr>
          <p:cNvCxnSpPr>
            <a:stCxn id="67" idx="3"/>
            <a:endCxn id="76" idx="1"/>
          </p:cNvCxnSpPr>
          <p:nvPr/>
        </p:nvCxnSpPr>
        <p:spPr>
          <a:xfrm>
            <a:off x="7917250" y="5665288"/>
            <a:ext cx="1204200" cy="1310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1" name="表格 81">
            <a:extLst>
              <a:ext uri="{FF2B5EF4-FFF2-40B4-BE49-F238E27FC236}">
                <a16:creationId xmlns:a16="http://schemas.microsoft.com/office/drawing/2014/main" id="{9A414EB6-49B3-4936-BE00-61A3B7FF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21724"/>
              </p:ext>
            </p:extLst>
          </p:nvPr>
        </p:nvGraphicFramePr>
        <p:xfrm>
          <a:off x="1224768" y="2021954"/>
          <a:ext cx="6187709" cy="2072640"/>
        </p:xfrm>
        <a:graphic>
          <a:graphicData uri="http://schemas.openxmlformats.org/drawingml/2006/table">
            <a:tbl>
              <a:tblPr firstRow="1" bandRow="1">
                <a:tableStyleId>{448CFA29-44B7-4113-A160-8D7630492ADC}</a:tableStyleId>
              </a:tblPr>
              <a:tblGrid>
                <a:gridCol w="1586230">
                  <a:extLst>
                    <a:ext uri="{9D8B030D-6E8A-4147-A177-3AD203B41FA5}">
                      <a16:colId xmlns:a16="http://schemas.microsoft.com/office/drawing/2014/main" val="554795903"/>
                    </a:ext>
                  </a:extLst>
                </a:gridCol>
                <a:gridCol w="2666294">
                  <a:extLst>
                    <a:ext uri="{9D8B030D-6E8A-4147-A177-3AD203B41FA5}">
                      <a16:colId xmlns:a16="http://schemas.microsoft.com/office/drawing/2014/main" val="3274810829"/>
                    </a:ext>
                  </a:extLst>
                </a:gridCol>
                <a:gridCol w="1935185">
                  <a:extLst>
                    <a:ext uri="{9D8B030D-6E8A-4147-A177-3AD203B41FA5}">
                      <a16:colId xmlns:a16="http://schemas.microsoft.com/office/drawing/2014/main" val="159686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Distance-Vector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Link-State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93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Updates neighbor</a:t>
                      </a:r>
                      <a:b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(propagate new info.)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 all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0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Propagation delay</a:t>
                      </a:r>
                      <a:b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 slow convergence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convergence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3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Complexity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7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51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Routing Protocols</a:t>
            </a:r>
            <a:endParaRPr dirty="0"/>
          </a:p>
        </p:txBody>
      </p:sp>
      <p:sp>
        <p:nvSpPr>
          <p:cNvPr id="468" name="Google Shape;46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RIP       IGP,DV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IGRP    IGP,DV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OSPF   IGP,LS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BGP     EGP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475" name="Google Shape;47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RIP</a:t>
            </a:r>
            <a:endParaRPr dirty="0"/>
          </a:p>
        </p:txBody>
      </p:sp>
      <p:sp>
        <p:nvSpPr>
          <p:cNvPr id="476" name="Google Shape;47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394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Information Protocol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routing protocol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Distance-vector routing protocol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“hop-count” as the cost metric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how RIP advertisements 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133600" y="6721475"/>
            <a:ext cx="24780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Routing table in router before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advertisement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4953000" y="6797675"/>
            <a:ext cx="2400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Advertisement from router 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8001000" y="6797675"/>
            <a:ext cx="2055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Routing table after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advertisement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" name="表格 2">
            <a:extLst>
              <a:ext uri="{FF2B5EF4-FFF2-40B4-BE49-F238E27FC236}">
                <a16:creationId xmlns:a16="http://schemas.microsoft.com/office/drawing/2014/main" id="{0072034B-EAE4-44BA-BE7C-50161AC56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91023"/>
              </p:ext>
            </p:extLst>
          </p:nvPr>
        </p:nvGraphicFramePr>
        <p:xfrm>
          <a:off x="1823001" y="5100695"/>
          <a:ext cx="2788599" cy="1622940"/>
        </p:xfrm>
        <a:graphic>
          <a:graphicData uri="http://schemas.openxmlformats.org/drawingml/2006/table">
            <a:tbl>
              <a:tblPr firstRow="1" bandRow="1">
                <a:tableStyleId>{448CFA29-44B7-4113-A160-8D7630492ADC}</a:tableStyleId>
              </a:tblPr>
              <a:tblGrid>
                <a:gridCol w="929533">
                  <a:extLst>
                    <a:ext uri="{9D8B030D-6E8A-4147-A177-3AD203B41FA5}">
                      <a16:colId xmlns:a16="http://schemas.microsoft.com/office/drawing/2014/main" val="1693383941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2451554298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1527128234"/>
                    </a:ext>
                  </a:extLst>
                </a:gridCol>
              </a:tblGrid>
              <a:tr h="38858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47069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4121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50793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47783"/>
                  </a:ext>
                </a:extLst>
              </a:tr>
            </a:tbl>
          </a:graphicData>
        </a:graphic>
      </p:graphicFrame>
      <p:graphicFrame>
        <p:nvGraphicFramePr>
          <p:cNvPr id="12" name="表格 2">
            <a:extLst>
              <a:ext uri="{FF2B5EF4-FFF2-40B4-BE49-F238E27FC236}">
                <a16:creationId xmlns:a16="http://schemas.microsoft.com/office/drawing/2014/main" id="{3604B5CF-747C-4E3B-B697-5690DF3E6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63946"/>
              </p:ext>
            </p:extLst>
          </p:nvPr>
        </p:nvGraphicFramePr>
        <p:xfrm>
          <a:off x="4758850" y="5098535"/>
          <a:ext cx="2788599" cy="1622940"/>
        </p:xfrm>
        <a:graphic>
          <a:graphicData uri="http://schemas.openxmlformats.org/drawingml/2006/table">
            <a:tbl>
              <a:tblPr firstRow="1" bandRow="1">
                <a:tableStyleId>{448CFA29-44B7-4113-A160-8D7630492ADC}</a:tableStyleId>
              </a:tblPr>
              <a:tblGrid>
                <a:gridCol w="929533">
                  <a:extLst>
                    <a:ext uri="{9D8B030D-6E8A-4147-A177-3AD203B41FA5}">
                      <a16:colId xmlns:a16="http://schemas.microsoft.com/office/drawing/2014/main" val="1693383941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2451554298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1527128234"/>
                    </a:ext>
                  </a:extLst>
                </a:gridCol>
              </a:tblGrid>
              <a:tr h="38858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47069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4121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50793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47783"/>
                  </a:ext>
                </a:extLst>
              </a:tr>
            </a:tbl>
          </a:graphicData>
        </a:graphic>
      </p:graphicFrame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1EE78F4A-BD6D-48B7-A767-575CAF5BB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35370"/>
              </p:ext>
            </p:extLst>
          </p:nvPr>
        </p:nvGraphicFramePr>
        <p:xfrm>
          <a:off x="7694699" y="5098535"/>
          <a:ext cx="2788599" cy="1622940"/>
        </p:xfrm>
        <a:graphic>
          <a:graphicData uri="http://schemas.openxmlformats.org/drawingml/2006/table">
            <a:tbl>
              <a:tblPr firstRow="1" bandRow="1">
                <a:tableStyleId>{448CFA29-44B7-4113-A160-8D7630492ADC}</a:tableStyleId>
              </a:tblPr>
              <a:tblGrid>
                <a:gridCol w="929533">
                  <a:extLst>
                    <a:ext uri="{9D8B030D-6E8A-4147-A177-3AD203B41FA5}">
                      <a16:colId xmlns:a16="http://schemas.microsoft.com/office/drawing/2014/main" val="1693383941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2451554298"/>
                    </a:ext>
                  </a:extLst>
                </a:gridCol>
                <a:gridCol w="929533">
                  <a:extLst>
                    <a:ext uri="{9D8B030D-6E8A-4147-A177-3AD203B41FA5}">
                      <a16:colId xmlns:a16="http://schemas.microsoft.com/office/drawing/2014/main" val="1527128234"/>
                    </a:ext>
                  </a:extLst>
                </a:gridCol>
              </a:tblGrid>
              <a:tr h="38858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b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47069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24121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50793"/>
                  </a:ext>
                </a:extLst>
              </a:tr>
              <a:tr h="388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47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488" name="Google Shape;488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- Example</a:t>
            </a:r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0" name="Google Shape;490;p19"/>
          <p:cNvCxnSpPr/>
          <p:nvPr/>
        </p:nvCxnSpPr>
        <p:spPr>
          <a:xfrm>
            <a:off x="2699660" y="3103451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19"/>
          <p:cNvCxnSpPr/>
          <p:nvPr/>
        </p:nvCxnSpPr>
        <p:spPr>
          <a:xfrm>
            <a:off x="3979293" y="2883547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2" name="Google Shape;492;p19"/>
          <p:cNvSpPr txBox="1"/>
          <p:nvPr/>
        </p:nvSpPr>
        <p:spPr>
          <a:xfrm>
            <a:off x="4362937" y="2493201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7680752" y="2870185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4" name="Google Shape;494;p19"/>
          <p:cNvCxnSpPr/>
          <p:nvPr/>
        </p:nvCxnSpPr>
        <p:spPr>
          <a:xfrm>
            <a:off x="2699660" y="4347072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19"/>
          <p:cNvCxnSpPr/>
          <p:nvPr/>
        </p:nvCxnSpPr>
        <p:spPr>
          <a:xfrm>
            <a:off x="3979293" y="4571317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6" name="Google Shape;496;p19"/>
          <p:cNvSpPr txBox="1"/>
          <p:nvPr/>
        </p:nvSpPr>
        <p:spPr>
          <a:xfrm>
            <a:off x="4362937" y="4582407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7680752" y="4113806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8" name="Google Shape;498;p19"/>
          <p:cNvCxnSpPr/>
          <p:nvPr/>
        </p:nvCxnSpPr>
        <p:spPr>
          <a:xfrm>
            <a:off x="6116970" y="4127167"/>
            <a:ext cx="14814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9" name="Google Shape;499;p19"/>
          <p:cNvSpPr txBox="1"/>
          <p:nvPr/>
        </p:nvSpPr>
        <p:spPr>
          <a:xfrm>
            <a:off x="6253712" y="3703258"/>
            <a:ext cx="120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N3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0" name="Google Shape;500;p19"/>
          <p:cNvCxnSpPr>
            <a:stCxn id="492" idx="2"/>
            <a:endCxn id="496" idx="0"/>
          </p:cNvCxnSpPr>
          <p:nvPr/>
        </p:nvCxnSpPr>
        <p:spPr>
          <a:xfrm>
            <a:off x="5006887" y="2893401"/>
            <a:ext cx="0" cy="168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19"/>
          <p:cNvCxnSpPr>
            <a:stCxn id="502" idx="2"/>
            <a:endCxn id="503" idx="0"/>
          </p:cNvCxnSpPr>
          <p:nvPr/>
        </p:nvCxnSpPr>
        <p:spPr>
          <a:xfrm>
            <a:off x="5345220" y="3125688"/>
            <a:ext cx="0" cy="4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19"/>
          <p:cNvCxnSpPr>
            <a:stCxn id="503" idx="2"/>
            <a:endCxn id="505" idx="0"/>
          </p:cNvCxnSpPr>
          <p:nvPr/>
        </p:nvCxnSpPr>
        <p:spPr>
          <a:xfrm>
            <a:off x="5345220" y="4022688"/>
            <a:ext cx="0" cy="32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19"/>
          <p:cNvCxnSpPr/>
          <p:nvPr/>
        </p:nvCxnSpPr>
        <p:spPr>
          <a:xfrm>
            <a:off x="5769841" y="5815025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507" name="Google Shape;507;p19"/>
          <p:cNvSpPr txBox="1"/>
          <p:nvPr/>
        </p:nvSpPr>
        <p:spPr>
          <a:xfrm>
            <a:off x="6213667" y="5779893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8" name="Google Shape;508;p19"/>
          <p:cNvCxnSpPr>
            <a:stCxn id="499" idx="2"/>
            <a:endCxn id="507" idx="0"/>
          </p:cNvCxnSpPr>
          <p:nvPr/>
        </p:nvCxnSpPr>
        <p:spPr>
          <a:xfrm>
            <a:off x="6856112" y="4103458"/>
            <a:ext cx="1500" cy="167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9"/>
          <p:cNvCxnSpPr>
            <a:endCxn id="510" idx="0"/>
          </p:cNvCxnSpPr>
          <p:nvPr/>
        </p:nvCxnSpPr>
        <p:spPr>
          <a:xfrm>
            <a:off x="6602792" y="4369396"/>
            <a:ext cx="0" cy="4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9"/>
          <p:cNvCxnSpPr>
            <a:stCxn id="510" idx="2"/>
          </p:cNvCxnSpPr>
          <p:nvPr/>
        </p:nvCxnSpPr>
        <p:spPr>
          <a:xfrm>
            <a:off x="6602792" y="5266396"/>
            <a:ext cx="0" cy="32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9"/>
          <p:cNvCxnSpPr/>
          <p:nvPr/>
        </p:nvCxnSpPr>
        <p:spPr>
          <a:xfrm>
            <a:off x="4291566" y="5590692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Google Shape;513;p19"/>
          <p:cNvSpPr txBox="1"/>
          <p:nvPr/>
        </p:nvSpPr>
        <p:spPr>
          <a:xfrm>
            <a:off x="9272658" y="5357426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19"/>
          <p:cNvSpPr txBox="1"/>
          <p:nvPr/>
        </p:nvSpPr>
        <p:spPr>
          <a:xfrm>
            <a:off x="1041250" y="3366430"/>
            <a:ext cx="378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ends up with a route to N3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through R2 with hop count to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4925670" y="3538188"/>
            <a:ext cx="839100" cy="4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9"/>
          <p:cNvSpPr/>
          <p:nvPr/>
        </p:nvSpPr>
        <p:spPr>
          <a:xfrm>
            <a:off x="6183242" y="4781896"/>
            <a:ext cx="839100" cy="4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19"/>
          <p:cNvSpPr txBox="1"/>
          <p:nvPr/>
        </p:nvSpPr>
        <p:spPr>
          <a:xfrm>
            <a:off x="7174677" y="4610050"/>
            <a:ext cx="378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ends up with a route to N1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through R1 with hop count to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521" name="Google Shape;521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Message Format</a:t>
            </a:r>
            <a:endParaRPr/>
          </a:p>
        </p:txBody>
      </p:sp>
      <p:sp>
        <p:nvSpPr>
          <p:cNvPr id="522" name="Google Shape;522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52195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message is carried in UDP datagram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Command: 1 for request and 2 for reply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Version: 1 or 2 (RIP-2)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3" name="Google Shape;523;p20"/>
          <p:cNvGrpSpPr/>
          <p:nvPr/>
        </p:nvGrpSpPr>
        <p:grpSpPr>
          <a:xfrm>
            <a:off x="1063001" y="3051325"/>
            <a:ext cx="9109102" cy="4067372"/>
            <a:chOff x="1093913" y="3279931"/>
            <a:chExt cx="10303248" cy="4067372"/>
          </a:xfrm>
        </p:grpSpPr>
        <p:sp>
          <p:nvSpPr>
            <p:cNvPr id="524" name="Google Shape;524;p20"/>
            <p:cNvSpPr/>
            <p:nvPr/>
          </p:nvSpPr>
          <p:spPr>
            <a:xfrm>
              <a:off x="5831641" y="4103753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219307" y="4612418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</a:t>
              </a: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219300" y="6647103"/>
              <a:ext cx="9224700" cy="7002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(up to 24 more routes, with same format as previous 20 bytes)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219297" y="512108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8" name="Google Shape;528;p20"/>
            <p:cNvSpPr txBox="1"/>
            <p:nvPr/>
          </p:nvSpPr>
          <p:spPr>
            <a:xfrm>
              <a:off x="1093913" y="3279944"/>
              <a:ext cx="255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9" name="Google Shape;529;p20"/>
            <p:cNvSpPr txBox="1"/>
            <p:nvPr/>
          </p:nvSpPr>
          <p:spPr>
            <a:xfrm>
              <a:off x="5474580" y="3279931"/>
              <a:ext cx="81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0" name="Google Shape;530;p20"/>
            <p:cNvSpPr txBox="1"/>
            <p:nvPr/>
          </p:nvSpPr>
          <p:spPr>
            <a:xfrm>
              <a:off x="10210960" y="3279944"/>
              <a:ext cx="460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1" name="Google Shape;531;p20"/>
            <p:cNvCxnSpPr/>
            <p:nvPr/>
          </p:nvCxnSpPr>
          <p:spPr>
            <a:xfrm>
              <a:off x="10595133" y="4103751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20"/>
            <p:cNvCxnSpPr/>
            <p:nvPr/>
          </p:nvCxnSpPr>
          <p:spPr>
            <a:xfrm>
              <a:off x="10595133" y="6646670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20"/>
            <p:cNvCxnSpPr/>
            <p:nvPr/>
          </p:nvCxnSpPr>
          <p:spPr>
            <a:xfrm flipH="1">
              <a:off x="10874777" y="4103794"/>
              <a:ext cx="14400" cy="2542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34" name="Google Shape;534;p20"/>
            <p:cNvSpPr txBox="1"/>
            <p:nvPr/>
          </p:nvSpPr>
          <p:spPr>
            <a:xfrm>
              <a:off x="10531361" y="5235655"/>
              <a:ext cx="865800" cy="67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219371" y="562972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219371" y="6138400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metric (1-16)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219250" y="4103774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family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219256" y="3596513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command (1-6)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525056" y="3596500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version (1)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5831566" y="3596515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41" name="Google Shape;541;p20"/>
          <p:cNvSpPr/>
          <p:nvPr/>
        </p:nvSpPr>
        <p:spPr>
          <a:xfrm>
            <a:off x="827250" y="3869650"/>
            <a:ext cx="9339600" cy="2547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42" name="Google Shape;542;p20"/>
          <p:cNvSpPr txBox="1"/>
          <p:nvPr/>
        </p:nvSpPr>
        <p:spPr>
          <a:xfrm>
            <a:off x="10314525" y="3869650"/>
            <a:ext cx="123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bytes per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route entry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548" name="Google Shape;54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Operation</a:t>
            </a:r>
            <a:endParaRPr/>
          </a:p>
        </p:txBody>
      </p:sp>
      <p:sp>
        <p:nvSpPr>
          <p:cNvPr id="549" name="Google Shape;54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routed – RIP routing daemon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 in UDP port 520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each interface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 request packet out each interface, asking for other router’s complete routing table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received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the entire routing table to the requestor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received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Add, modify, delete to update routing table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routing updates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sends out their routing table to every neighbor every 30 seconds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Triggered updates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 route entry’s metric change, send out those changed part routing table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Problems of RIP</a:t>
            </a:r>
            <a:endParaRPr/>
          </a:p>
        </p:txBody>
      </p:sp>
      <p:sp>
        <p:nvSpPr>
          <p:cNvPr id="556" name="Google Shape;556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9167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hop-count limits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long time to stabilize after the failure of a router or link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CIDR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RIP-2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EGP support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number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 support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7" name="Google Shape;557;p22"/>
          <p:cNvGrpSpPr/>
          <p:nvPr/>
        </p:nvGrpSpPr>
        <p:grpSpPr>
          <a:xfrm>
            <a:off x="3662954" y="3051325"/>
            <a:ext cx="8033443" cy="4067369"/>
            <a:chOff x="1093913" y="3279934"/>
            <a:chExt cx="10303248" cy="4067369"/>
          </a:xfrm>
        </p:grpSpPr>
        <p:sp>
          <p:nvSpPr>
            <p:cNvPr id="558" name="Google Shape;558;p22"/>
            <p:cNvSpPr/>
            <p:nvPr/>
          </p:nvSpPr>
          <p:spPr>
            <a:xfrm>
              <a:off x="5831641" y="4103753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 tag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1219307" y="4612418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</a:t>
              </a: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219300" y="6647103"/>
              <a:ext cx="9224700" cy="7002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(up to 24 more routes, with same format as previous 20 bytes)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1219297" y="512108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subnet mask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2" name="Google Shape;562;p22"/>
            <p:cNvSpPr txBox="1"/>
            <p:nvPr/>
          </p:nvSpPr>
          <p:spPr>
            <a:xfrm>
              <a:off x="1093913" y="3279944"/>
              <a:ext cx="255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22"/>
            <p:cNvSpPr txBox="1"/>
            <p:nvPr/>
          </p:nvSpPr>
          <p:spPr>
            <a:xfrm>
              <a:off x="5365647" y="3279934"/>
              <a:ext cx="92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22"/>
            <p:cNvSpPr txBox="1"/>
            <p:nvPr/>
          </p:nvSpPr>
          <p:spPr>
            <a:xfrm>
              <a:off x="10210960" y="3279944"/>
              <a:ext cx="460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65" name="Google Shape;565;p22"/>
            <p:cNvCxnSpPr/>
            <p:nvPr/>
          </p:nvCxnSpPr>
          <p:spPr>
            <a:xfrm>
              <a:off x="10595133" y="4103751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>
              <a:off x="10595133" y="6646670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10874777" y="4103794"/>
              <a:ext cx="14400" cy="2542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8" name="Google Shape;568;p22"/>
            <p:cNvSpPr txBox="1"/>
            <p:nvPr/>
          </p:nvSpPr>
          <p:spPr>
            <a:xfrm>
              <a:off x="10531361" y="5235655"/>
              <a:ext cx="865800" cy="67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219371" y="562972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next-hop 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1219371" y="6138400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metric (1-16)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219250" y="4103774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family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219256" y="3596513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command (1-6)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525056" y="3596500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version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5831566" y="3596515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routering domain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5" name="Google Shape;575;p22"/>
          <p:cNvSpPr/>
          <p:nvPr/>
        </p:nvSpPr>
        <p:spPr>
          <a:xfrm>
            <a:off x="7282100" y="3804325"/>
            <a:ext cx="3771600" cy="644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576" name="Google Shape;576;p22"/>
          <p:cNvCxnSpPr>
            <a:endCxn id="575" idx="1"/>
          </p:cNvCxnSpPr>
          <p:nvPr/>
        </p:nvCxnSpPr>
        <p:spPr>
          <a:xfrm>
            <a:off x="3102200" y="3853375"/>
            <a:ext cx="4179900" cy="27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7" name="Google Shape;577;p22"/>
          <p:cNvSpPr/>
          <p:nvPr/>
        </p:nvSpPr>
        <p:spPr>
          <a:xfrm>
            <a:off x="3662950" y="4802825"/>
            <a:ext cx="7390800" cy="117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578" name="Google Shape;578;p22"/>
          <p:cNvCxnSpPr>
            <a:endCxn id="577" idx="1"/>
          </p:cNvCxnSpPr>
          <p:nvPr/>
        </p:nvCxnSpPr>
        <p:spPr>
          <a:xfrm>
            <a:off x="3200050" y="4653425"/>
            <a:ext cx="462900" cy="735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584" name="Google Shape;584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IGRP (1)</a:t>
            </a:r>
            <a:endParaRPr/>
          </a:p>
        </p:txBody>
      </p:sp>
      <p:sp>
        <p:nvSpPr>
          <p:cNvPr id="585" name="Google Shape;585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84006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IGRP – Interior Gateway Routing Protocol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RIP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routing protocol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Distance-vector routing protocol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RIP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cost metric other than hop count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time, bandwidth, load, reliability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TCP to communicate routing information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System’s proprietary routing protocol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6" name="Google Shape;5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413" y="5311938"/>
            <a:ext cx="7805739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IGRP (2)</a:t>
            </a:r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5287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over RIP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over metrics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classful and has propagation delay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599" name="Google Shape;599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OSPF (1)</a:t>
            </a:r>
            <a:endParaRPr dirty="0"/>
          </a:p>
        </p:txBody>
      </p: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308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Shortest Path First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routing protocol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Link-State protocol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interface is associated with a cost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assigned manually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all costs along a path is the metric for that path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information is broadcast to all routers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router will construct a map of network topology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router run Dijkstra algorithm to construct the shortest path tree to each routers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F3E8AD-AB48-47A9-9867-6A4B26022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2BDA0A2-069F-4F26-9DB6-C5DF44FD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dynamic route ? (1)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87F58E-B07F-4932-9EF4-50A6CFCA5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191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route is ok only when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is small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single connection point to other network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redundant route</a:t>
            </a:r>
            <a:endParaRPr lang="zh-TW" altLang="en-US" dirty="0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26D3FA7E-5C1E-43C1-A244-30942397E77F}"/>
              </a:ext>
            </a:extLst>
          </p:cNvPr>
          <p:cNvGrpSpPr/>
          <p:nvPr/>
        </p:nvGrpSpPr>
        <p:grpSpPr>
          <a:xfrm>
            <a:off x="867050" y="4023700"/>
            <a:ext cx="10905575" cy="2558675"/>
            <a:chOff x="867050" y="4023700"/>
            <a:chExt cx="10905575" cy="2558675"/>
          </a:xfrm>
        </p:grpSpPr>
        <p:sp>
          <p:nvSpPr>
            <p:cNvPr id="5" name="Google Shape;45;p8">
              <a:extLst>
                <a:ext uri="{FF2B5EF4-FFF2-40B4-BE49-F238E27FC236}">
                  <a16:creationId xmlns:a16="http://schemas.microsoft.com/office/drawing/2014/main" id="{DB41EAFE-498B-4467-977D-291894DA04D7}"/>
                </a:ext>
              </a:extLst>
            </p:cNvPr>
            <p:cNvSpPr/>
            <p:nvPr/>
          </p:nvSpPr>
          <p:spPr>
            <a:xfrm>
              <a:off x="867050" y="4023700"/>
              <a:ext cx="1883196" cy="119221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pSp>
          <p:nvGrpSpPr>
            <p:cNvPr id="6" name="Google Shape;46;p8">
              <a:extLst>
                <a:ext uri="{FF2B5EF4-FFF2-40B4-BE49-F238E27FC236}">
                  <a16:creationId xmlns:a16="http://schemas.microsoft.com/office/drawing/2014/main" id="{77155FB5-6F50-4B32-8531-7FC83738EA37}"/>
                </a:ext>
              </a:extLst>
            </p:cNvPr>
            <p:cNvGrpSpPr/>
            <p:nvPr/>
          </p:nvGrpSpPr>
          <p:grpSpPr>
            <a:xfrm>
              <a:off x="1886500" y="4606096"/>
              <a:ext cx="720000" cy="555604"/>
              <a:chOff x="1886500" y="4606096"/>
              <a:chExt cx="720000" cy="555604"/>
            </a:xfrm>
          </p:grpSpPr>
          <p:pic>
            <p:nvPicPr>
              <p:cNvPr id="7" name="Google Shape;47;p8">
                <a:extLst>
                  <a:ext uri="{FF2B5EF4-FFF2-40B4-BE49-F238E27FC236}">
                    <a16:creationId xmlns:a16="http://schemas.microsoft.com/office/drawing/2014/main" id="{3009DC21-CF4C-43ED-85CB-4B0651CD2A99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48;p8">
                <a:extLst>
                  <a:ext uri="{FF2B5EF4-FFF2-40B4-BE49-F238E27FC236}">
                    <a16:creationId xmlns:a16="http://schemas.microsoft.com/office/drawing/2014/main" id="{8C2CD4DE-42AC-4237-AA18-E01C4696794A}"/>
                  </a:ext>
                </a:extLst>
              </p:cNvPr>
              <p:cNvSpPr txBox="1"/>
              <p:nvPr/>
            </p:nvSpPr>
            <p:spPr>
              <a:xfrm>
                <a:off x="2031850" y="4761500"/>
                <a:ext cx="429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" name="Google Shape;49;p8">
              <a:extLst>
                <a:ext uri="{FF2B5EF4-FFF2-40B4-BE49-F238E27FC236}">
                  <a16:creationId xmlns:a16="http://schemas.microsoft.com/office/drawing/2014/main" id="{F151417B-DE8C-4CF6-AAEB-08F4BEACFE09}"/>
                </a:ext>
              </a:extLst>
            </p:cNvPr>
            <p:cNvSpPr txBox="1"/>
            <p:nvPr/>
          </p:nvSpPr>
          <p:spPr>
            <a:xfrm>
              <a:off x="2829075" y="6182175"/>
              <a:ext cx="15579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支幹 (Stub)網路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0" name="Google Shape;50;p8">
              <a:extLst>
                <a:ext uri="{FF2B5EF4-FFF2-40B4-BE49-F238E27FC236}">
                  <a16:creationId xmlns:a16="http://schemas.microsoft.com/office/drawing/2014/main" id="{161EEAE3-CFBC-4871-8B9C-D31DE63B2D68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2461150" y="4961600"/>
              <a:ext cx="779700" cy="5556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1" name="Google Shape;52;p8">
              <a:extLst>
                <a:ext uri="{FF2B5EF4-FFF2-40B4-BE49-F238E27FC236}">
                  <a16:creationId xmlns:a16="http://schemas.microsoft.com/office/drawing/2014/main" id="{9D0D3D83-35F8-431D-8F5C-CFE3C4634CB8}"/>
                </a:ext>
              </a:extLst>
            </p:cNvPr>
            <p:cNvGrpSpPr/>
            <p:nvPr/>
          </p:nvGrpSpPr>
          <p:grpSpPr>
            <a:xfrm>
              <a:off x="2786335" y="5237896"/>
              <a:ext cx="1643400" cy="859630"/>
              <a:chOff x="2633935" y="5161696"/>
              <a:chExt cx="1643400" cy="859630"/>
            </a:xfrm>
          </p:grpSpPr>
          <p:grpSp>
            <p:nvGrpSpPr>
              <p:cNvPr id="12" name="Google Shape;53;p8">
                <a:extLst>
                  <a:ext uri="{FF2B5EF4-FFF2-40B4-BE49-F238E27FC236}">
                    <a16:creationId xmlns:a16="http://schemas.microsoft.com/office/drawing/2014/main" id="{C10A9341-6DC3-41C8-9020-17F7E5B895F3}"/>
                  </a:ext>
                </a:extLst>
              </p:cNvPr>
              <p:cNvGrpSpPr/>
              <p:nvPr/>
            </p:nvGrpSpPr>
            <p:grpSpPr>
              <a:xfrm>
                <a:off x="3095625" y="5161696"/>
                <a:ext cx="720000" cy="555604"/>
                <a:chOff x="1886500" y="4606096"/>
                <a:chExt cx="720000" cy="555604"/>
              </a:xfrm>
            </p:grpSpPr>
            <p:pic>
              <p:nvPicPr>
                <p:cNvPr id="15" name="Google Shape;54;p8">
                  <a:extLst>
                    <a:ext uri="{FF2B5EF4-FFF2-40B4-BE49-F238E27FC236}">
                      <a16:creationId xmlns:a16="http://schemas.microsoft.com/office/drawing/2014/main" id="{DF71375D-64ED-4109-9A16-7805813003B2}"/>
                    </a:ext>
                  </a:extLst>
                </p:cNvPr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886500" y="4606096"/>
                  <a:ext cx="720000" cy="4743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" name="Google Shape;55;p8">
                  <a:extLst>
                    <a:ext uri="{FF2B5EF4-FFF2-40B4-BE49-F238E27FC236}">
                      <a16:creationId xmlns:a16="http://schemas.microsoft.com/office/drawing/2014/main" id="{48B0987D-BFF5-4B44-BC96-16336A7D57A3}"/>
                    </a:ext>
                  </a:extLst>
                </p:cNvPr>
                <p:cNvSpPr txBox="1"/>
                <p:nvPr/>
              </p:nvSpPr>
              <p:spPr>
                <a:xfrm>
                  <a:off x="2031850" y="4761500"/>
                  <a:ext cx="429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</a:t>
                  </a:r>
                  <a:endParaRPr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13" name="Google Shape;56;p8">
                <a:extLst>
                  <a:ext uri="{FF2B5EF4-FFF2-40B4-BE49-F238E27FC236}">
                    <a16:creationId xmlns:a16="http://schemas.microsoft.com/office/drawing/2014/main" id="{F3380AF3-460C-4169-93E5-46A8768FFA3E}"/>
                  </a:ext>
                </a:extLst>
              </p:cNvPr>
              <p:cNvCxnSpPr/>
              <p:nvPr/>
            </p:nvCxnSpPr>
            <p:spPr>
              <a:xfrm>
                <a:off x="2633935" y="6021326"/>
                <a:ext cx="1643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57;p8">
                <a:extLst>
                  <a:ext uri="{FF2B5EF4-FFF2-40B4-BE49-F238E27FC236}">
                    <a16:creationId xmlns:a16="http://schemas.microsoft.com/office/drawing/2014/main" id="{0E0A0F46-D4AD-4A31-B0E7-849447173155}"/>
                  </a:ext>
                </a:extLst>
              </p:cNvPr>
              <p:cNvCxnSpPr/>
              <p:nvPr/>
            </p:nvCxnSpPr>
            <p:spPr>
              <a:xfrm rot="10800000">
                <a:off x="3455625" y="5641225"/>
                <a:ext cx="0" cy="380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Google Shape;58;p8">
              <a:extLst>
                <a:ext uri="{FF2B5EF4-FFF2-40B4-BE49-F238E27FC236}">
                  <a16:creationId xmlns:a16="http://schemas.microsoft.com/office/drawing/2014/main" id="{F17C2A3F-E96E-440C-A859-981E529D0A62}"/>
                </a:ext>
              </a:extLst>
            </p:cNvPr>
            <p:cNvSpPr/>
            <p:nvPr/>
          </p:nvSpPr>
          <p:spPr>
            <a:xfrm>
              <a:off x="2763750" y="4692050"/>
              <a:ext cx="528375" cy="623200"/>
            </a:xfrm>
            <a:custGeom>
              <a:avLst/>
              <a:gdLst/>
              <a:ahLst/>
              <a:cxnLst/>
              <a:rect l="l" t="t" r="r" b="b"/>
              <a:pathLst>
                <a:path w="21135" h="24928" extrusionOk="0">
                  <a:moveTo>
                    <a:pt x="0" y="0"/>
                  </a:moveTo>
                  <a:lnTo>
                    <a:pt x="11922" y="8671"/>
                  </a:lnTo>
                  <a:lnTo>
                    <a:pt x="542" y="9755"/>
                  </a:lnTo>
                  <a:lnTo>
                    <a:pt x="21135" y="249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" name="Google Shape;59;p8">
              <a:extLst>
                <a:ext uri="{FF2B5EF4-FFF2-40B4-BE49-F238E27FC236}">
                  <a16:creationId xmlns:a16="http://schemas.microsoft.com/office/drawing/2014/main" id="{517F9F14-CE38-427F-8379-2082ED20A2B4}"/>
                </a:ext>
              </a:extLst>
            </p:cNvPr>
            <p:cNvSpPr txBox="1"/>
            <p:nvPr/>
          </p:nvSpPr>
          <p:spPr>
            <a:xfrm>
              <a:off x="1016075" y="5315250"/>
              <a:ext cx="1203300" cy="615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點對點電路</a:t>
              </a:r>
              <a:b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交換的連接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" name="Google Shape;60;p8">
              <a:extLst>
                <a:ext uri="{FF2B5EF4-FFF2-40B4-BE49-F238E27FC236}">
                  <a16:creationId xmlns:a16="http://schemas.microsoft.com/office/drawing/2014/main" id="{86733F8F-6328-4E8E-AB2D-B97CAD535C7A}"/>
                </a:ext>
              </a:extLst>
            </p:cNvPr>
            <p:cNvSpPr txBox="1"/>
            <p:nvPr/>
          </p:nvSpPr>
          <p:spPr>
            <a:xfrm>
              <a:off x="3240850" y="4194625"/>
              <a:ext cx="1812600" cy="615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只有單一網路連結，不需要路徑選擇更新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" name="Google Shape;61;p8">
              <a:extLst>
                <a:ext uri="{FF2B5EF4-FFF2-40B4-BE49-F238E27FC236}">
                  <a16:creationId xmlns:a16="http://schemas.microsoft.com/office/drawing/2014/main" id="{5CC426CC-B2DD-4E78-97EB-4ABF0B487496}"/>
                </a:ext>
              </a:extLst>
            </p:cNvPr>
            <p:cNvSpPr/>
            <p:nvPr/>
          </p:nvSpPr>
          <p:spPr>
            <a:xfrm>
              <a:off x="5774725" y="5026950"/>
              <a:ext cx="1883196" cy="119221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pSp>
          <p:nvGrpSpPr>
            <p:cNvPr id="21" name="Google Shape;62;p8">
              <a:extLst>
                <a:ext uri="{FF2B5EF4-FFF2-40B4-BE49-F238E27FC236}">
                  <a16:creationId xmlns:a16="http://schemas.microsoft.com/office/drawing/2014/main" id="{8C4CE285-E718-49E0-84F8-8B19C3CED7FF}"/>
                </a:ext>
              </a:extLst>
            </p:cNvPr>
            <p:cNvGrpSpPr/>
            <p:nvPr/>
          </p:nvGrpSpPr>
          <p:grpSpPr>
            <a:xfrm>
              <a:off x="5541475" y="5345246"/>
              <a:ext cx="720000" cy="572154"/>
              <a:chOff x="1886500" y="4606096"/>
              <a:chExt cx="720000" cy="572154"/>
            </a:xfrm>
          </p:grpSpPr>
          <p:pic>
            <p:nvPicPr>
              <p:cNvPr id="22" name="Google Shape;63;p8">
                <a:extLst>
                  <a:ext uri="{FF2B5EF4-FFF2-40B4-BE49-F238E27FC236}">
                    <a16:creationId xmlns:a16="http://schemas.microsoft.com/office/drawing/2014/main" id="{8CE28BDA-E56C-438E-A90A-8FE0AD56F5C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64;p8">
                <a:extLst>
                  <a:ext uri="{FF2B5EF4-FFF2-40B4-BE49-F238E27FC236}">
                    <a16:creationId xmlns:a16="http://schemas.microsoft.com/office/drawing/2014/main" id="{796D15DC-C195-4316-BC64-23D09F019766}"/>
                  </a:ext>
                </a:extLst>
              </p:cNvPr>
              <p:cNvSpPr txBox="1"/>
              <p:nvPr/>
            </p:nvSpPr>
            <p:spPr>
              <a:xfrm>
                <a:off x="2031850" y="4778050"/>
                <a:ext cx="429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" name="Google Shape;65;p8">
              <a:extLst>
                <a:ext uri="{FF2B5EF4-FFF2-40B4-BE49-F238E27FC236}">
                  <a16:creationId xmlns:a16="http://schemas.microsoft.com/office/drawing/2014/main" id="{AC437A31-2A29-45A9-9DDF-5C4494B25742}"/>
                </a:ext>
              </a:extLst>
            </p:cNvPr>
            <p:cNvGrpSpPr/>
            <p:nvPr/>
          </p:nvGrpSpPr>
          <p:grpSpPr>
            <a:xfrm>
              <a:off x="7171175" y="5345246"/>
              <a:ext cx="720000" cy="572154"/>
              <a:chOff x="1886500" y="4606096"/>
              <a:chExt cx="720000" cy="572154"/>
            </a:xfrm>
          </p:grpSpPr>
          <p:pic>
            <p:nvPicPr>
              <p:cNvPr id="25" name="Google Shape;66;p8">
                <a:extLst>
                  <a:ext uri="{FF2B5EF4-FFF2-40B4-BE49-F238E27FC236}">
                    <a16:creationId xmlns:a16="http://schemas.microsoft.com/office/drawing/2014/main" id="{89D5EB27-A435-4DED-8518-8F29FC1AA254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67;p8">
                <a:extLst>
                  <a:ext uri="{FF2B5EF4-FFF2-40B4-BE49-F238E27FC236}">
                    <a16:creationId xmlns:a16="http://schemas.microsoft.com/office/drawing/2014/main" id="{7B14155F-3C66-487B-9696-A7122A171A1D}"/>
                  </a:ext>
                </a:extLst>
              </p:cNvPr>
              <p:cNvSpPr txBox="1"/>
              <p:nvPr/>
            </p:nvSpPr>
            <p:spPr>
              <a:xfrm>
                <a:off x="2031850" y="4778050"/>
                <a:ext cx="429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27" name="Google Shape;68;p8">
              <a:extLst>
                <a:ext uri="{FF2B5EF4-FFF2-40B4-BE49-F238E27FC236}">
                  <a16:creationId xmlns:a16="http://schemas.microsoft.com/office/drawing/2014/main" id="{06FBD87B-5CAB-4E83-BD6C-3C0068D33E6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56325" y="47664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9;p8">
              <a:extLst>
                <a:ext uri="{FF2B5EF4-FFF2-40B4-BE49-F238E27FC236}">
                  <a16:creationId xmlns:a16="http://schemas.microsoft.com/office/drawing/2014/main" id="{F890E113-4539-4793-81BC-AD501AA8175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56325" y="590084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Google Shape;70;p8">
              <a:extLst>
                <a:ext uri="{FF2B5EF4-FFF2-40B4-BE49-F238E27FC236}">
                  <a16:creationId xmlns:a16="http://schemas.microsoft.com/office/drawing/2014/main" id="{1CE4A860-2366-4FAD-915C-2F68E136B9F3}"/>
                </a:ext>
              </a:extLst>
            </p:cNvPr>
            <p:cNvCxnSpPr>
              <a:stCxn id="27" idx="1"/>
              <a:endCxn id="22" idx="0"/>
            </p:cNvCxnSpPr>
            <p:nvPr/>
          </p:nvCxnSpPr>
          <p:spPr>
            <a:xfrm flipH="1">
              <a:off x="5901525" y="5003648"/>
              <a:ext cx="454800" cy="341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71;p8">
              <a:extLst>
                <a:ext uri="{FF2B5EF4-FFF2-40B4-BE49-F238E27FC236}">
                  <a16:creationId xmlns:a16="http://schemas.microsoft.com/office/drawing/2014/main" id="{97624228-DA5E-45C4-8225-8B275D11C2E3}"/>
                </a:ext>
              </a:extLst>
            </p:cNvPr>
            <p:cNvCxnSpPr>
              <a:stCxn id="27" idx="3"/>
              <a:endCxn id="25" idx="0"/>
            </p:cNvCxnSpPr>
            <p:nvPr/>
          </p:nvCxnSpPr>
          <p:spPr>
            <a:xfrm>
              <a:off x="7076325" y="5003648"/>
              <a:ext cx="454800" cy="341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72;p8">
              <a:extLst>
                <a:ext uri="{FF2B5EF4-FFF2-40B4-BE49-F238E27FC236}">
                  <a16:creationId xmlns:a16="http://schemas.microsoft.com/office/drawing/2014/main" id="{5333F3AD-B2E1-44B0-A5D2-7008F33D5750}"/>
                </a:ext>
              </a:extLst>
            </p:cNvPr>
            <p:cNvCxnSpPr>
              <a:stCxn id="28" idx="1"/>
              <a:endCxn id="22" idx="2"/>
            </p:cNvCxnSpPr>
            <p:nvPr/>
          </p:nvCxnSpPr>
          <p:spPr>
            <a:xfrm rot="10800000">
              <a:off x="5901525" y="5819698"/>
              <a:ext cx="454800" cy="318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73;p8">
              <a:extLst>
                <a:ext uri="{FF2B5EF4-FFF2-40B4-BE49-F238E27FC236}">
                  <a16:creationId xmlns:a16="http://schemas.microsoft.com/office/drawing/2014/main" id="{B32CB512-D497-46C1-B942-3FE72A17A25F}"/>
                </a:ext>
              </a:extLst>
            </p:cNvPr>
            <p:cNvCxnSpPr>
              <a:stCxn id="28" idx="3"/>
              <a:endCxn id="25" idx="2"/>
            </p:cNvCxnSpPr>
            <p:nvPr/>
          </p:nvCxnSpPr>
          <p:spPr>
            <a:xfrm rot="10800000" flipH="1">
              <a:off x="7076325" y="5819698"/>
              <a:ext cx="454800" cy="318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74;p8">
              <a:extLst>
                <a:ext uri="{FF2B5EF4-FFF2-40B4-BE49-F238E27FC236}">
                  <a16:creationId xmlns:a16="http://schemas.microsoft.com/office/drawing/2014/main" id="{7CF19E82-0CC9-40C8-85A8-C9ACBCE7126F}"/>
                </a:ext>
              </a:extLst>
            </p:cNvPr>
            <p:cNvCxnSpPr>
              <a:stCxn id="22" idx="3"/>
              <a:endCxn id="25" idx="1"/>
            </p:cNvCxnSpPr>
            <p:nvPr/>
          </p:nvCxnSpPr>
          <p:spPr>
            <a:xfrm>
              <a:off x="6261475" y="5582398"/>
              <a:ext cx="9096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Google Shape;75;p8">
              <a:extLst>
                <a:ext uri="{FF2B5EF4-FFF2-40B4-BE49-F238E27FC236}">
                  <a16:creationId xmlns:a16="http://schemas.microsoft.com/office/drawing/2014/main" id="{1E509E52-3665-4033-844E-A4513EB59116}"/>
                </a:ext>
              </a:extLst>
            </p:cNvPr>
            <p:cNvSpPr/>
            <p:nvPr/>
          </p:nvSpPr>
          <p:spPr>
            <a:xfrm>
              <a:off x="9656175" y="5087450"/>
              <a:ext cx="1883196" cy="1192212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pSp>
          <p:nvGrpSpPr>
            <p:cNvPr id="35" name="Google Shape;76;p8">
              <a:extLst>
                <a:ext uri="{FF2B5EF4-FFF2-40B4-BE49-F238E27FC236}">
                  <a16:creationId xmlns:a16="http://schemas.microsoft.com/office/drawing/2014/main" id="{B5B09123-BF6D-4F17-8678-949144A80115}"/>
                </a:ext>
              </a:extLst>
            </p:cNvPr>
            <p:cNvGrpSpPr/>
            <p:nvPr/>
          </p:nvGrpSpPr>
          <p:grpSpPr>
            <a:xfrm>
              <a:off x="9422925" y="5405746"/>
              <a:ext cx="720000" cy="572154"/>
              <a:chOff x="1886500" y="4606096"/>
              <a:chExt cx="720000" cy="572154"/>
            </a:xfrm>
          </p:grpSpPr>
          <p:pic>
            <p:nvPicPr>
              <p:cNvPr id="36" name="Google Shape;77;p8">
                <a:extLst>
                  <a:ext uri="{FF2B5EF4-FFF2-40B4-BE49-F238E27FC236}">
                    <a16:creationId xmlns:a16="http://schemas.microsoft.com/office/drawing/2014/main" id="{3B1F4F97-58B3-4757-B6AA-EFAC03248D15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Google Shape;78;p8">
                <a:extLst>
                  <a:ext uri="{FF2B5EF4-FFF2-40B4-BE49-F238E27FC236}">
                    <a16:creationId xmlns:a16="http://schemas.microsoft.com/office/drawing/2014/main" id="{A90943EC-3031-47A7-81A3-22EEAB8FA40E}"/>
                  </a:ext>
                </a:extLst>
              </p:cNvPr>
              <p:cNvSpPr txBox="1"/>
              <p:nvPr/>
            </p:nvSpPr>
            <p:spPr>
              <a:xfrm>
                <a:off x="2031850" y="4778050"/>
                <a:ext cx="429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8" name="Google Shape;79;p8">
              <a:extLst>
                <a:ext uri="{FF2B5EF4-FFF2-40B4-BE49-F238E27FC236}">
                  <a16:creationId xmlns:a16="http://schemas.microsoft.com/office/drawing/2014/main" id="{7622896D-CBE8-4561-A91E-95DCA5F6D38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052625" y="540574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80;p8">
              <a:extLst>
                <a:ext uri="{FF2B5EF4-FFF2-40B4-BE49-F238E27FC236}">
                  <a16:creationId xmlns:a16="http://schemas.microsoft.com/office/drawing/2014/main" id="{78CD345A-9467-4C1E-9C46-AC2B466145D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237775" y="48269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81;p8">
              <a:extLst>
                <a:ext uri="{FF2B5EF4-FFF2-40B4-BE49-F238E27FC236}">
                  <a16:creationId xmlns:a16="http://schemas.microsoft.com/office/drawing/2014/main" id="{3F9434AF-8F1F-49F5-912F-21CE4FD13B9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237775" y="596134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" name="Google Shape;82;p8">
              <a:extLst>
                <a:ext uri="{FF2B5EF4-FFF2-40B4-BE49-F238E27FC236}">
                  <a16:creationId xmlns:a16="http://schemas.microsoft.com/office/drawing/2014/main" id="{F0E5009B-60F9-4A9C-983A-541DE11963DE}"/>
                </a:ext>
              </a:extLst>
            </p:cNvPr>
            <p:cNvCxnSpPr>
              <a:stCxn id="39" idx="1"/>
              <a:endCxn id="36" idx="0"/>
            </p:cNvCxnSpPr>
            <p:nvPr/>
          </p:nvCxnSpPr>
          <p:spPr>
            <a:xfrm flipH="1">
              <a:off x="9782975" y="5064148"/>
              <a:ext cx="454800" cy="341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83;p8">
              <a:extLst>
                <a:ext uri="{FF2B5EF4-FFF2-40B4-BE49-F238E27FC236}">
                  <a16:creationId xmlns:a16="http://schemas.microsoft.com/office/drawing/2014/main" id="{837E5CDA-6A0E-4DC8-AC8A-9DFAE466667E}"/>
                </a:ext>
              </a:extLst>
            </p:cNvPr>
            <p:cNvCxnSpPr>
              <a:stCxn id="39" idx="3"/>
              <a:endCxn id="38" idx="0"/>
            </p:cNvCxnSpPr>
            <p:nvPr/>
          </p:nvCxnSpPr>
          <p:spPr>
            <a:xfrm>
              <a:off x="10957775" y="5064148"/>
              <a:ext cx="454800" cy="341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84;p8">
              <a:extLst>
                <a:ext uri="{FF2B5EF4-FFF2-40B4-BE49-F238E27FC236}">
                  <a16:creationId xmlns:a16="http://schemas.microsoft.com/office/drawing/2014/main" id="{CD18E8A7-44D9-41C9-AE8D-F16F2317CB51}"/>
                </a:ext>
              </a:extLst>
            </p:cNvPr>
            <p:cNvCxnSpPr>
              <a:stCxn id="40" idx="1"/>
              <a:endCxn id="36" idx="2"/>
            </p:cNvCxnSpPr>
            <p:nvPr/>
          </p:nvCxnSpPr>
          <p:spPr>
            <a:xfrm rot="10800000">
              <a:off x="9782975" y="5880198"/>
              <a:ext cx="454800" cy="318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85;p8">
              <a:extLst>
                <a:ext uri="{FF2B5EF4-FFF2-40B4-BE49-F238E27FC236}">
                  <a16:creationId xmlns:a16="http://schemas.microsoft.com/office/drawing/2014/main" id="{9E7CB015-0E3E-4274-9ED1-D9575C93B36D}"/>
                </a:ext>
              </a:extLst>
            </p:cNvPr>
            <p:cNvCxnSpPr>
              <a:stCxn id="40" idx="3"/>
              <a:endCxn id="38" idx="2"/>
            </p:cNvCxnSpPr>
            <p:nvPr/>
          </p:nvCxnSpPr>
          <p:spPr>
            <a:xfrm rot="10800000" flipH="1">
              <a:off x="10957775" y="5880198"/>
              <a:ext cx="454800" cy="318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86;p8">
              <a:extLst>
                <a:ext uri="{FF2B5EF4-FFF2-40B4-BE49-F238E27FC236}">
                  <a16:creationId xmlns:a16="http://schemas.microsoft.com/office/drawing/2014/main" id="{B9F410BC-F5E3-4070-9CFB-AA4C5346E811}"/>
                </a:ext>
              </a:extLst>
            </p:cNvPr>
            <p:cNvCxnSpPr>
              <a:stCxn id="36" idx="3"/>
              <a:endCxn id="38" idx="1"/>
            </p:cNvCxnSpPr>
            <p:nvPr/>
          </p:nvCxnSpPr>
          <p:spPr>
            <a:xfrm>
              <a:off x="10142925" y="5642898"/>
              <a:ext cx="9096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" name="Google Shape;87;p8">
              <a:extLst>
                <a:ext uri="{FF2B5EF4-FFF2-40B4-BE49-F238E27FC236}">
                  <a16:creationId xmlns:a16="http://schemas.microsoft.com/office/drawing/2014/main" id="{75870F29-0DDE-4976-9987-441D543380AB}"/>
                </a:ext>
              </a:extLst>
            </p:cNvPr>
            <p:cNvSpPr txBox="1"/>
            <p:nvPr/>
          </p:nvSpPr>
          <p:spPr>
            <a:xfrm>
              <a:off x="7289500" y="6097525"/>
              <a:ext cx="9756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10.1.0.0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7" name="Google Shape;88;p8">
              <a:extLst>
                <a:ext uri="{FF2B5EF4-FFF2-40B4-BE49-F238E27FC236}">
                  <a16:creationId xmlns:a16="http://schemas.microsoft.com/office/drawing/2014/main" id="{CE499CBD-411F-49BE-B557-CB601B1D3014}"/>
                </a:ext>
              </a:extLst>
            </p:cNvPr>
            <p:cNvSpPr txBox="1"/>
            <p:nvPr/>
          </p:nvSpPr>
          <p:spPr>
            <a:xfrm>
              <a:off x="6228475" y="4123925"/>
              <a:ext cx="9756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X 公司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8" name="Google Shape;89;p8">
              <a:extLst>
                <a:ext uri="{FF2B5EF4-FFF2-40B4-BE49-F238E27FC236}">
                  <a16:creationId xmlns:a16="http://schemas.microsoft.com/office/drawing/2014/main" id="{FFD5933F-ADE7-44C1-A6C6-ECA27AC84F6E}"/>
                </a:ext>
              </a:extLst>
            </p:cNvPr>
            <p:cNvSpPr txBox="1"/>
            <p:nvPr/>
          </p:nvSpPr>
          <p:spPr>
            <a:xfrm>
              <a:off x="10109925" y="4123925"/>
              <a:ext cx="9756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網際網路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49" name="Google Shape;90;p8">
              <a:extLst>
                <a:ext uri="{FF2B5EF4-FFF2-40B4-BE49-F238E27FC236}">
                  <a16:creationId xmlns:a16="http://schemas.microsoft.com/office/drawing/2014/main" id="{A30346CC-A2DA-4237-9E7B-595CDE10EA86}"/>
                </a:ext>
              </a:extLst>
            </p:cNvPr>
            <p:cNvCxnSpPr>
              <a:stCxn id="25" idx="3"/>
              <a:endCxn id="36" idx="1"/>
            </p:cNvCxnSpPr>
            <p:nvPr/>
          </p:nvCxnSpPr>
          <p:spPr>
            <a:xfrm>
              <a:off x="7891175" y="5582398"/>
              <a:ext cx="1531800" cy="60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91;p8">
              <a:extLst>
                <a:ext uri="{FF2B5EF4-FFF2-40B4-BE49-F238E27FC236}">
                  <a16:creationId xmlns:a16="http://schemas.microsoft.com/office/drawing/2014/main" id="{887767DA-8DB9-4F13-B344-6F294497E30C}"/>
                </a:ext>
              </a:extLst>
            </p:cNvPr>
            <p:cNvSpPr txBox="1"/>
            <p:nvPr/>
          </p:nvSpPr>
          <p:spPr>
            <a:xfrm>
              <a:off x="8119750" y="5039300"/>
              <a:ext cx="10746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192.34.56.0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57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606" name="Google Shape;606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OSPF – Dijkstra Algorithm</a:t>
            </a:r>
            <a:endParaRPr/>
          </a:p>
        </p:txBody>
      </p:sp>
      <p:sp>
        <p:nvSpPr>
          <p:cNvPr id="607" name="Google Shape;607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52195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Source Shortest Path Problem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Dijkstra algorithm use “greedy” strategy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8" name="Google Shape;608;p26"/>
          <p:cNvGrpSpPr/>
          <p:nvPr/>
        </p:nvGrpSpPr>
        <p:grpSpPr>
          <a:xfrm>
            <a:off x="1118264" y="2693881"/>
            <a:ext cx="2945964" cy="2341831"/>
            <a:chOff x="318950" y="3198500"/>
            <a:chExt cx="3361438" cy="2672103"/>
          </a:xfrm>
        </p:grpSpPr>
        <p:sp>
          <p:nvSpPr>
            <p:cNvPr id="609" name="Google Shape;609;p26"/>
            <p:cNvSpPr/>
            <p:nvPr/>
          </p:nvSpPr>
          <p:spPr>
            <a:xfrm rot="-5400000">
              <a:off x="1552881" y="3522501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 rot="-5400000">
              <a:off x="2991063" y="3522501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 rot="-5400000">
              <a:off x="1552881" y="4879552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 rot="-5400000">
              <a:off x="2991063" y="4879552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99056" y="4245051"/>
              <a:ext cx="482100" cy="48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14" name="Google Shape;614;p26"/>
            <p:cNvCxnSpPr>
              <a:stCxn id="613" idx="7"/>
              <a:endCxn id="609" idx="0"/>
            </p:cNvCxnSpPr>
            <p:nvPr/>
          </p:nvCxnSpPr>
          <p:spPr>
            <a:xfrm rot="10800000" flipH="1">
              <a:off x="1010554" y="3763653"/>
              <a:ext cx="542400" cy="55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5" name="Google Shape;615;p26"/>
            <p:cNvCxnSpPr>
              <a:stCxn id="609" idx="4"/>
              <a:endCxn id="610" idx="0"/>
            </p:cNvCxnSpPr>
            <p:nvPr/>
          </p:nvCxnSpPr>
          <p:spPr>
            <a:xfrm>
              <a:off x="2034981" y="3763551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6" name="Google Shape;616;p26"/>
            <p:cNvCxnSpPr>
              <a:stCxn id="611" idx="5"/>
              <a:endCxn id="610" idx="1"/>
            </p:cNvCxnSpPr>
            <p:nvPr/>
          </p:nvCxnSpPr>
          <p:spPr>
            <a:xfrm rot="10800000" flipH="1">
              <a:off x="1964379" y="3934054"/>
              <a:ext cx="109740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7" name="Google Shape;617;p26"/>
            <p:cNvCxnSpPr>
              <a:stCxn id="613" idx="5"/>
              <a:endCxn id="611" idx="0"/>
            </p:cNvCxnSpPr>
            <p:nvPr/>
          </p:nvCxnSpPr>
          <p:spPr>
            <a:xfrm>
              <a:off x="1010554" y="4656549"/>
              <a:ext cx="542400" cy="46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8" name="Google Shape;618;p26"/>
            <p:cNvCxnSpPr>
              <a:stCxn id="611" idx="4"/>
              <a:endCxn id="612" idx="0"/>
            </p:cNvCxnSpPr>
            <p:nvPr/>
          </p:nvCxnSpPr>
          <p:spPr>
            <a:xfrm>
              <a:off x="2034981" y="5120602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9" name="Google Shape;619;p26"/>
            <p:cNvCxnSpPr>
              <a:stCxn id="612" idx="7"/>
              <a:endCxn id="613" idx="6"/>
            </p:cNvCxnSpPr>
            <p:nvPr/>
          </p:nvCxnSpPr>
          <p:spPr>
            <a:xfrm rot="10800000">
              <a:off x="1081065" y="4486054"/>
              <a:ext cx="1980600" cy="46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0" name="Google Shape;620;p26"/>
            <p:cNvCxnSpPr>
              <a:stCxn id="609" idx="1"/>
              <a:endCxn id="611" idx="7"/>
            </p:cNvCxnSpPr>
            <p:nvPr/>
          </p:nvCxnSpPr>
          <p:spPr>
            <a:xfrm>
              <a:off x="1623483" y="3933999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1" name="Google Shape;621;p26"/>
            <p:cNvCxnSpPr>
              <a:stCxn id="611" idx="5"/>
              <a:endCxn id="609" idx="3"/>
            </p:cNvCxnSpPr>
            <p:nvPr/>
          </p:nvCxnSpPr>
          <p:spPr>
            <a:xfrm rot="10800000">
              <a:off x="1964379" y="3934054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2" name="Google Shape;622;p26"/>
            <p:cNvCxnSpPr>
              <a:stCxn id="610" idx="1"/>
              <a:endCxn id="612" idx="7"/>
            </p:cNvCxnSpPr>
            <p:nvPr/>
          </p:nvCxnSpPr>
          <p:spPr>
            <a:xfrm>
              <a:off x="3061665" y="3933999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3" name="Google Shape;623;p26"/>
            <p:cNvCxnSpPr>
              <a:stCxn id="612" idx="5"/>
              <a:endCxn id="610" idx="3"/>
            </p:cNvCxnSpPr>
            <p:nvPr/>
          </p:nvCxnSpPr>
          <p:spPr>
            <a:xfrm rot="10800000">
              <a:off x="3402561" y="3934054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4" name="Google Shape;624;p26"/>
            <p:cNvSpPr txBox="1"/>
            <p:nvPr/>
          </p:nvSpPr>
          <p:spPr>
            <a:xfrm>
              <a:off x="1644975" y="31985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5" name="Google Shape;625;p26"/>
            <p:cNvSpPr txBox="1"/>
            <p:nvPr/>
          </p:nvSpPr>
          <p:spPr>
            <a:xfrm>
              <a:off x="3083175" y="31985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6" name="Google Shape;626;p26"/>
            <p:cNvSpPr txBox="1"/>
            <p:nvPr/>
          </p:nvSpPr>
          <p:spPr>
            <a:xfrm>
              <a:off x="1644975" y="5198503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7" name="Google Shape;627;p26"/>
            <p:cNvSpPr txBox="1"/>
            <p:nvPr/>
          </p:nvSpPr>
          <p:spPr>
            <a:xfrm>
              <a:off x="3083175" y="5198503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8" name="Google Shape;628;p26"/>
            <p:cNvSpPr txBox="1"/>
            <p:nvPr/>
          </p:nvSpPr>
          <p:spPr>
            <a:xfrm>
              <a:off x="318950" y="42860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9" name="Google Shape;629;p26"/>
            <p:cNvSpPr txBox="1"/>
            <p:nvPr/>
          </p:nvSpPr>
          <p:spPr>
            <a:xfrm>
              <a:off x="1010540" y="3763561"/>
              <a:ext cx="4821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0" name="Google Shape;630;p26"/>
            <p:cNvSpPr txBox="1"/>
            <p:nvPr/>
          </p:nvSpPr>
          <p:spPr>
            <a:xfrm>
              <a:off x="2323875" y="346210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1" name="Google Shape;631;p26"/>
            <p:cNvSpPr txBox="1"/>
            <p:nvPr/>
          </p:nvSpPr>
          <p:spPr>
            <a:xfrm>
              <a:off x="3302088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2" name="Google Shape;632;p26"/>
            <p:cNvSpPr txBox="1"/>
            <p:nvPr/>
          </p:nvSpPr>
          <p:spPr>
            <a:xfrm>
              <a:off x="2783863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3" name="Google Shape;633;p26"/>
            <p:cNvSpPr txBox="1"/>
            <p:nvPr/>
          </p:nvSpPr>
          <p:spPr>
            <a:xfrm>
              <a:off x="2405575" y="408867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4" name="Google Shape;634;p26"/>
            <p:cNvSpPr txBox="1"/>
            <p:nvPr/>
          </p:nvSpPr>
          <p:spPr>
            <a:xfrm>
              <a:off x="1863875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5" name="Google Shape;635;p26"/>
            <p:cNvSpPr txBox="1"/>
            <p:nvPr/>
          </p:nvSpPr>
          <p:spPr>
            <a:xfrm>
              <a:off x="1345650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6" name="Google Shape;636;p26"/>
            <p:cNvSpPr txBox="1"/>
            <p:nvPr/>
          </p:nvSpPr>
          <p:spPr>
            <a:xfrm>
              <a:off x="967350" y="470395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7" name="Google Shape;637;p26"/>
            <p:cNvSpPr txBox="1"/>
            <p:nvPr/>
          </p:nvSpPr>
          <p:spPr>
            <a:xfrm>
              <a:off x="2427461" y="457072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8" name="Google Shape;638;p26"/>
            <p:cNvSpPr txBox="1"/>
            <p:nvPr/>
          </p:nvSpPr>
          <p:spPr>
            <a:xfrm>
              <a:off x="2277825" y="5052788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9" name="Google Shape;639;p26"/>
            <p:cNvSpPr txBox="1"/>
            <p:nvPr/>
          </p:nvSpPr>
          <p:spPr>
            <a:xfrm>
              <a:off x="2242175" y="5414003"/>
              <a:ext cx="4821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(a)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0" name="Google Shape;640;p26"/>
          <p:cNvGrpSpPr/>
          <p:nvPr/>
        </p:nvGrpSpPr>
        <p:grpSpPr>
          <a:xfrm>
            <a:off x="4787132" y="2693881"/>
            <a:ext cx="2945964" cy="2341831"/>
            <a:chOff x="4752464" y="3021131"/>
            <a:chExt cx="2945964" cy="2341831"/>
          </a:xfrm>
        </p:grpSpPr>
        <p:sp>
          <p:nvSpPr>
            <p:cNvPr id="641" name="Google Shape;641;p26"/>
            <p:cNvSpPr/>
            <p:nvPr/>
          </p:nvSpPr>
          <p:spPr>
            <a:xfrm>
              <a:off x="4997949" y="3938328"/>
              <a:ext cx="422512" cy="422512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2" name="Google Shape;642;p26"/>
            <p:cNvSpPr txBox="1"/>
            <p:nvPr/>
          </p:nvSpPr>
          <p:spPr>
            <a:xfrm>
              <a:off x="4752464" y="3974216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 rot="-5400000">
              <a:off x="7094304" y="330519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 rot="-5400000">
              <a:off x="7094304" y="4494404"/>
              <a:ext cx="422512" cy="42251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5" name="Google Shape;645;p26"/>
            <p:cNvCxnSpPr>
              <a:stCxn id="641" idx="7"/>
              <a:endCxn id="646" idx="0"/>
            </p:cNvCxnSpPr>
            <p:nvPr/>
          </p:nvCxnSpPr>
          <p:spPr>
            <a:xfrm rot="10800000" flipH="1">
              <a:off x="5358586" y="3516304"/>
              <a:ext cx="475200" cy="483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7" name="Google Shape;647;p26"/>
            <p:cNvCxnSpPr>
              <a:stCxn id="646" idx="4"/>
              <a:endCxn id="643" idx="0"/>
            </p:cNvCxnSpPr>
            <p:nvPr/>
          </p:nvCxnSpPr>
          <p:spPr>
            <a:xfrm>
              <a:off x="6256404" y="3516398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8" name="Google Shape;648;p26"/>
            <p:cNvCxnSpPr>
              <a:stCxn id="649" idx="5"/>
              <a:endCxn id="643" idx="1"/>
            </p:cNvCxnSpPr>
            <p:nvPr/>
          </p:nvCxnSpPr>
          <p:spPr>
            <a:xfrm rot="10800000" flipH="1">
              <a:off x="6194663" y="3665739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0" name="Google Shape;650;p26"/>
            <p:cNvCxnSpPr>
              <a:stCxn id="641" idx="5"/>
              <a:endCxn id="649" idx="0"/>
            </p:cNvCxnSpPr>
            <p:nvPr/>
          </p:nvCxnSpPr>
          <p:spPr>
            <a:xfrm>
              <a:off x="5358586" y="4298965"/>
              <a:ext cx="416400" cy="356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1" name="Google Shape;651;p26"/>
            <p:cNvCxnSpPr>
              <a:stCxn id="649" idx="4"/>
              <a:endCxn id="644" idx="0"/>
            </p:cNvCxnSpPr>
            <p:nvPr/>
          </p:nvCxnSpPr>
          <p:spPr>
            <a:xfrm>
              <a:off x="6359904" y="4705661"/>
              <a:ext cx="73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2" name="Google Shape;652;p26"/>
            <p:cNvCxnSpPr>
              <a:stCxn id="644" idx="7"/>
              <a:endCxn id="641" idx="6"/>
            </p:cNvCxnSpPr>
            <p:nvPr/>
          </p:nvCxnSpPr>
          <p:spPr>
            <a:xfrm rot="10800000">
              <a:off x="5420379" y="4149480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3" name="Google Shape;653;p26"/>
            <p:cNvCxnSpPr/>
            <p:nvPr/>
          </p:nvCxnSpPr>
          <p:spPr>
            <a:xfrm>
              <a:off x="5895740" y="3665739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4" name="Google Shape;654;p26"/>
            <p:cNvCxnSpPr/>
            <p:nvPr/>
          </p:nvCxnSpPr>
          <p:spPr>
            <a:xfrm rot="10800000">
              <a:off x="6194518" y="3665880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5" name="Google Shape;655;p26"/>
            <p:cNvCxnSpPr>
              <a:stCxn id="643" idx="1"/>
              <a:endCxn id="644" idx="7"/>
            </p:cNvCxnSpPr>
            <p:nvPr/>
          </p:nvCxnSpPr>
          <p:spPr>
            <a:xfrm>
              <a:off x="7156163" y="3665739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6" name="Google Shape;656;p26"/>
            <p:cNvCxnSpPr>
              <a:stCxn id="644" idx="5"/>
              <a:endCxn id="643" idx="3"/>
            </p:cNvCxnSpPr>
            <p:nvPr/>
          </p:nvCxnSpPr>
          <p:spPr>
            <a:xfrm rot="10800000">
              <a:off x="7454941" y="3665880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57" name="Google Shape;657;p26"/>
            <p:cNvSpPr txBox="1"/>
            <p:nvPr/>
          </p:nvSpPr>
          <p:spPr>
            <a:xfrm>
              <a:off x="5914592" y="3021131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8" name="Google Shape;658;p26"/>
            <p:cNvSpPr txBox="1"/>
            <p:nvPr/>
          </p:nvSpPr>
          <p:spPr>
            <a:xfrm>
              <a:off x="7175031" y="3021131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9" name="Google Shape;659;p26"/>
            <p:cNvSpPr txBox="1"/>
            <p:nvPr/>
          </p:nvSpPr>
          <p:spPr>
            <a:xfrm>
              <a:off x="5914592" y="4773934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0" name="Google Shape;660;p26"/>
            <p:cNvSpPr txBox="1"/>
            <p:nvPr/>
          </p:nvSpPr>
          <p:spPr>
            <a:xfrm>
              <a:off x="7175031" y="4773934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1" name="Google Shape;661;p26"/>
            <p:cNvSpPr txBox="1"/>
            <p:nvPr/>
          </p:nvSpPr>
          <p:spPr>
            <a:xfrm>
              <a:off x="5282374" y="3516350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2" name="Google Shape;662;p26"/>
            <p:cNvSpPr txBox="1"/>
            <p:nvPr/>
          </p:nvSpPr>
          <p:spPr>
            <a:xfrm>
              <a:off x="6509580" y="3252150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3" name="Google Shape;663;p26"/>
            <p:cNvSpPr txBox="1"/>
            <p:nvPr/>
          </p:nvSpPr>
          <p:spPr>
            <a:xfrm>
              <a:off x="7366886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Google Shape;664;p26"/>
            <p:cNvSpPr txBox="1"/>
            <p:nvPr/>
          </p:nvSpPr>
          <p:spPr>
            <a:xfrm>
              <a:off x="6912713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6581182" y="3801280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6" name="Google Shape;666;p26"/>
            <p:cNvSpPr txBox="1"/>
            <p:nvPr/>
          </p:nvSpPr>
          <p:spPr>
            <a:xfrm>
              <a:off x="6106436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7" name="Google Shape;667;p26"/>
            <p:cNvSpPr txBox="1"/>
            <p:nvPr/>
          </p:nvSpPr>
          <p:spPr>
            <a:xfrm>
              <a:off x="5652264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8" name="Google Shape;668;p26"/>
            <p:cNvSpPr txBox="1"/>
            <p:nvPr/>
          </p:nvSpPr>
          <p:spPr>
            <a:xfrm>
              <a:off x="5320722" y="4340507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26"/>
            <p:cNvSpPr txBox="1"/>
            <p:nvPr/>
          </p:nvSpPr>
          <p:spPr>
            <a:xfrm>
              <a:off x="6600363" y="4223745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0" name="Google Shape;670;p26"/>
            <p:cNvSpPr txBox="1"/>
            <p:nvPr/>
          </p:nvSpPr>
          <p:spPr>
            <a:xfrm>
              <a:off x="6469222" y="4646228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1" name="Google Shape;671;p26"/>
            <p:cNvSpPr txBox="1"/>
            <p:nvPr/>
          </p:nvSpPr>
          <p:spPr>
            <a:xfrm>
              <a:off x="6437978" y="4962798"/>
              <a:ext cx="422512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(b)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5833999" y="3305203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5833937" y="449537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74" name="Google Shape;674;p26"/>
          <p:cNvSpPr txBox="1"/>
          <p:nvPr/>
        </p:nvSpPr>
        <p:spPr>
          <a:xfrm>
            <a:off x="8210514" y="3646941"/>
            <a:ext cx="2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75" name="Google Shape;675;p26"/>
          <p:cNvGrpSpPr/>
          <p:nvPr/>
        </p:nvGrpSpPr>
        <p:grpSpPr>
          <a:xfrm>
            <a:off x="8455999" y="2693856"/>
            <a:ext cx="2700437" cy="2341867"/>
            <a:chOff x="8455999" y="2846256"/>
            <a:chExt cx="2700437" cy="2341867"/>
          </a:xfrm>
        </p:grpSpPr>
        <p:sp>
          <p:nvSpPr>
            <p:cNvPr id="676" name="Google Shape;676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7" name="Google Shape;677;p26"/>
            <p:cNvCxnSpPr>
              <a:stCxn id="676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26"/>
            <p:cNvCxnSpPr/>
            <p:nvPr/>
          </p:nvCxnSpPr>
          <p:spPr>
            <a:xfrm>
              <a:off x="9707402" y="3330273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9" name="Google Shape;679;p26"/>
            <p:cNvCxnSpPr/>
            <p:nvPr/>
          </p:nvCxnSpPr>
          <p:spPr>
            <a:xfrm rot="10800000" flipH="1">
              <a:off x="9645661" y="3479614"/>
              <a:ext cx="96150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0" name="Google Shape;680;p26"/>
            <p:cNvCxnSpPr>
              <a:stCxn id="676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1" name="Google Shape;681;p26"/>
            <p:cNvCxnSpPr/>
            <p:nvPr/>
          </p:nvCxnSpPr>
          <p:spPr>
            <a:xfrm>
              <a:off x="9707402" y="451959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2" name="Google Shape;682;p26"/>
            <p:cNvCxnSpPr>
              <a:stCxn id="683" idx="7"/>
              <a:endCxn id="676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4" name="Google Shape;684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5" name="Google Shape;685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6" name="Google Shape;686;p26"/>
            <p:cNvCxnSpPr/>
            <p:nvPr/>
          </p:nvCxnSpPr>
          <p:spPr>
            <a:xfrm>
              <a:off x="10607161" y="347961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7" name="Google Shape;687;p26"/>
            <p:cNvCxnSpPr/>
            <p:nvPr/>
          </p:nvCxnSpPr>
          <p:spPr>
            <a:xfrm rot="10800000">
              <a:off x="10905843" y="347955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8" name="Google Shape;688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9" name="Google Shape;689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0" name="Google Shape;690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1" name="Google Shape;691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2" name="Google Shape;692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3" name="Google Shape;693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6" name="Google Shape;696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7" name="Google Shape;697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Google Shape;699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0" name="Google Shape;700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1" name="Google Shape;701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2" name="Google Shape;702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(c)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07" name="Google Shape;707;p26"/>
          <p:cNvGrpSpPr/>
          <p:nvPr/>
        </p:nvGrpSpPr>
        <p:grpSpPr>
          <a:xfrm>
            <a:off x="1363799" y="5075606"/>
            <a:ext cx="2700437" cy="2341867"/>
            <a:chOff x="8455999" y="2846256"/>
            <a:chExt cx="2700437" cy="2341867"/>
          </a:xfrm>
        </p:grpSpPr>
        <p:sp>
          <p:nvSpPr>
            <p:cNvPr id="708" name="Google Shape;708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09" name="Google Shape;709;p26"/>
            <p:cNvCxnSpPr>
              <a:stCxn id="708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2" name="Google Shape;712;p26"/>
            <p:cNvCxnSpPr>
              <a:stCxn id="708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4" name="Google Shape;714;p26"/>
            <p:cNvCxnSpPr>
              <a:endCxn id="708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9" name="Google Shape;719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1" name="Google Shape;721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2" name="Google Shape;722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3" name="Google Shape;723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1" name="Google Shape;731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" name="Google Shape;732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Google Shape;733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(d)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38" name="Google Shape;738;p26"/>
          <p:cNvGrpSpPr/>
          <p:nvPr/>
        </p:nvGrpSpPr>
        <p:grpSpPr>
          <a:xfrm>
            <a:off x="4945580" y="5075606"/>
            <a:ext cx="2700437" cy="2341867"/>
            <a:chOff x="8455999" y="2846256"/>
            <a:chExt cx="2700437" cy="2341867"/>
          </a:xfrm>
        </p:grpSpPr>
        <p:sp>
          <p:nvSpPr>
            <p:cNvPr id="739" name="Google Shape;739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40" name="Google Shape;740;p26"/>
            <p:cNvCxnSpPr>
              <a:stCxn id="739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1" name="Google Shape;741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2" name="Google Shape;742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3" name="Google Shape;743;p26"/>
            <p:cNvCxnSpPr>
              <a:stCxn id="739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4" name="Google Shape;744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5" name="Google Shape;745;p26"/>
            <p:cNvCxnSpPr>
              <a:endCxn id="739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6" name="Google Shape;746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7" name="Google Shape;747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8" name="Google Shape;748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9" name="Google Shape;749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50" name="Google Shape;750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1" name="Google Shape;751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2" name="Google Shape;752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3" name="Google Shape;753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4" name="Google Shape;754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6" name="Google Shape;756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7" name="Google Shape;757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8" name="Google Shape;758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9" name="Google Shape;759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1" name="Google Shape;761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2" name="Google Shape;762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3" name="Google Shape;763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(e)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9" name="Google Shape;769;p26"/>
          <p:cNvGrpSpPr/>
          <p:nvPr/>
        </p:nvGrpSpPr>
        <p:grpSpPr>
          <a:xfrm>
            <a:off x="8527362" y="5075606"/>
            <a:ext cx="2700437" cy="2341867"/>
            <a:chOff x="8455999" y="2846256"/>
            <a:chExt cx="2700437" cy="2341867"/>
          </a:xfrm>
        </p:grpSpPr>
        <p:sp>
          <p:nvSpPr>
            <p:cNvPr id="770" name="Google Shape;770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71" name="Google Shape;771;p26"/>
            <p:cNvCxnSpPr>
              <a:stCxn id="770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2" name="Google Shape;772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3" name="Google Shape;773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4" name="Google Shape;774;p26"/>
            <p:cNvCxnSpPr>
              <a:stCxn id="770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5" name="Google Shape;775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6" name="Google Shape;776;p26"/>
            <p:cNvCxnSpPr>
              <a:endCxn id="770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7" name="Google Shape;777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8" name="Google Shape;778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9" name="Google Shape;779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81" name="Google Shape;781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2" name="Google Shape;782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3" name="Google Shape;783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4" name="Google Shape;784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5" name="Google Shape;785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6" name="Google Shape;786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7" name="Google Shape;787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8" name="Google Shape;788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9" name="Google Shape;789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0" name="Google Shape;790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1" name="Google Shape;791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2" name="Google Shape;792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3" name="Google Shape;793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Google Shape;794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Google Shape;795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(f)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805" name="Google Shape;805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OSPF – Routing table update example (1)</a:t>
            </a:r>
            <a:endParaRPr sz="4400"/>
          </a:p>
        </p:txBody>
      </p:sp>
      <p:pic>
        <p:nvPicPr>
          <p:cNvPr id="806" name="Google Shape;8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8" y="1366500"/>
            <a:ext cx="5550480" cy="18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874" y="3443870"/>
            <a:ext cx="5528841" cy="17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018" y="5434682"/>
            <a:ext cx="5572120" cy="182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814" name="Google Shape;814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OSPF – Routing table update example (2)</a:t>
            </a:r>
            <a:endParaRPr sz="4400"/>
          </a:p>
        </p:txBody>
      </p:sp>
      <p:pic>
        <p:nvPicPr>
          <p:cNvPr id="815" name="Google Shape;8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8" y="1366500"/>
            <a:ext cx="5550480" cy="18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874" y="3443870"/>
            <a:ext cx="5528841" cy="17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018" y="5434682"/>
            <a:ext cx="5572120" cy="182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7375" y="1366500"/>
            <a:ext cx="5572125" cy="182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6875" y="3443875"/>
            <a:ext cx="5683874" cy="18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8025" y="5467150"/>
            <a:ext cx="5528850" cy="180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OSPF – Summary</a:t>
            </a:r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9955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convergence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 support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routing table entries for single destination, each for one type-of-service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balancing when cost are equal among several routes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computation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833" name="Google Shape;833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</a:t>
            </a:r>
            <a:endParaRPr/>
          </a:p>
        </p:txBody>
      </p:sp>
      <p:sp>
        <p:nvSpPr>
          <p:cNvPr id="834" name="Google Shape;834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4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Gateway Protocol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Exterior routing protocol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BGP-4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network reachability information with other BGP systems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information exchange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path of autonomous systems that traffic must transit to reach destination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maintain multiple route for a single destination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method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TCP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Initial: entire routing table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update: only sent when necessary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 only optimal path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selection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AS path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840" name="Google Shape;840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– Operation Example</a:t>
            </a:r>
            <a:endParaRPr/>
          </a:p>
        </p:txBody>
      </p:sp>
      <p:sp>
        <p:nvSpPr>
          <p:cNvPr id="841" name="Google Shape;841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3772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BGP work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Internet is a graph of autonomous systems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lvl="2" indent="-368300">
              <a:buSzPts val="2200"/>
              <a:buChar char="■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Original:  X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advertise this best path to his neighbor W</a:t>
            </a:r>
          </a:p>
          <a:p>
            <a:pPr lvl="1" indent="-381000">
              <a:buSzPts val="2400"/>
              <a:buChar char="○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lvl="2" indent="-368300">
              <a:buSzPts val="2200"/>
              <a:buChar char="■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42" name="Google Shape;842;p31"/>
          <p:cNvSpPr/>
          <p:nvPr/>
        </p:nvSpPr>
        <p:spPr>
          <a:xfrm>
            <a:off x="19949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3" name="Google Shape;843;p31"/>
          <p:cNvSpPr/>
          <p:nvPr/>
        </p:nvSpPr>
        <p:spPr>
          <a:xfrm>
            <a:off x="33767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4" name="Google Shape;844;p31"/>
          <p:cNvSpPr/>
          <p:nvPr/>
        </p:nvSpPr>
        <p:spPr>
          <a:xfrm>
            <a:off x="47585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61660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75478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89296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8" name="Google Shape;848;p31"/>
          <p:cNvSpPr/>
          <p:nvPr/>
        </p:nvSpPr>
        <p:spPr>
          <a:xfrm>
            <a:off x="1994975" y="4863650"/>
            <a:ext cx="4145400" cy="178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49" name="Google Shape;849;p31"/>
          <p:cNvSpPr/>
          <p:nvPr/>
        </p:nvSpPr>
        <p:spPr>
          <a:xfrm>
            <a:off x="6166050" y="4863650"/>
            <a:ext cx="4145400" cy="178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50" name="Google Shape;850;p31"/>
          <p:cNvSpPr/>
          <p:nvPr/>
        </p:nvSpPr>
        <p:spPr>
          <a:xfrm>
            <a:off x="3441125" y="494495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5639075" y="562570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Google Shape;852;p31"/>
          <p:cNvSpPr/>
          <p:nvPr/>
        </p:nvSpPr>
        <p:spPr>
          <a:xfrm>
            <a:off x="9747450" y="562570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3" name="Google Shape;853;p31"/>
          <p:cNvCxnSpPr>
            <a:stCxn id="850" idx="6"/>
            <a:endCxn id="851" idx="2"/>
          </p:cNvCxnSpPr>
          <p:nvPr/>
        </p:nvCxnSpPr>
        <p:spPr>
          <a:xfrm>
            <a:off x="3942425" y="5195600"/>
            <a:ext cx="1696800" cy="680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31"/>
          <p:cNvCxnSpPr>
            <a:stCxn id="851" idx="6"/>
            <a:endCxn id="852" idx="4"/>
          </p:cNvCxnSpPr>
          <p:nvPr/>
        </p:nvCxnSpPr>
        <p:spPr>
          <a:xfrm>
            <a:off x="6140375" y="5876350"/>
            <a:ext cx="3857700" cy="250800"/>
          </a:xfrm>
          <a:prstGeom prst="curvedConnector4">
            <a:avLst>
              <a:gd name="adj1" fmla="val 46752"/>
              <a:gd name="adj2" fmla="val 194886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860" name="Google Shape;860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Routing Protocols Comparison</a:t>
            </a:r>
            <a:endParaRPr/>
          </a:p>
        </p:txBody>
      </p:sp>
      <p:graphicFrame>
        <p:nvGraphicFramePr>
          <p:cNvPr id="861" name="Google Shape;861;p32"/>
          <p:cNvGraphicFramePr/>
          <p:nvPr/>
        </p:nvGraphicFramePr>
        <p:xfrm>
          <a:off x="952475" y="2255838"/>
          <a:ext cx="10093375" cy="3931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RIP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IGRP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OSPF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BGP4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DV or LS</a:t>
                      </a: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DV</a:t>
                      </a: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DV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Path Vec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TCP/UDP &amp; Port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U-520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IP-9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T-89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T-179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Classless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No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No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Yes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Yes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Updates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Per.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Per.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Both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Trig.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Load Balance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No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Yes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Yes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No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Internal / External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Int.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Int.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Int.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Ext.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Metric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Hop Count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Load Errors Delay Bandwidth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Sum of Int. Cost</a:t>
                      </a:r>
                      <a:endParaRPr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Short. AS Path</a:t>
                      </a: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routed</a:t>
            </a:r>
            <a:endParaRPr dirty="0"/>
          </a:p>
        </p:txBody>
      </p:sp>
      <p:sp>
        <p:nvSpPr>
          <p:cNvPr id="867" name="Google Shape;867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sp>
        <p:nvSpPr>
          <p:cNvPr id="874" name="Google Shape;874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routed</a:t>
            </a:r>
            <a:endParaRPr/>
          </a:p>
        </p:txBody>
      </p:sp>
      <p:sp>
        <p:nvSpPr>
          <p:cNvPr id="875" name="Google Shape;875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8889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daemon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RIP (v1 and v2)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with most every version of UNIX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modes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mode (-s) &amp; Quiet mode (-q)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listen for broadcast, but server will distribute their information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routed will add its discovered routes to kernel’s routing table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configuration file -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/gateways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static information for initial routing table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D13012-FD26-47ED-803F-F48BB0FAE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52DDDF-7D16-48DC-98E3-5F15CDFD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dynamic route ? (2)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6F0CAA-619C-40C9-A748-C44214F7F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191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Routing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update their routing table with the information of adjacent routers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routing need a routing protocol for such communication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react and adapt to changing network condition</a:t>
            </a:r>
            <a:endParaRPr lang="zh-TW" altLang="en-US" dirty="0"/>
          </a:p>
        </p:txBody>
      </p:sp>
      <p:grpSp>
        <p:nvGrpSpPr>
          <p:cNvPr id="5" name="Google Shape;99;p9">
            <a:extLst>
              <a:ext uri="{FF2B5EF4-FFF2-40B4-BE49-F238E27FC236}">
                <a16:creationId xmlns:a16="http://schemas.microsoft.com/office/drawing/2014/main" id="{3FFD0096-8FDA-4699-AAAE-142816E43540}"/>
              </a:ext>
            </a:extLst>
          </p:cNvPr>
          <p:cNvGrpSpPr/>
          <p:nvPr/>
        </p:nvGrpSpPr>
        <p:grpSpPr>
          <a:xfrm>
            <a:off x="3481775" y="4642450"/>
            <a:ext cx="4921200" cy="2629600"/>
            <a:chOff x="2614725" y="4656000"/>
            <a:chExt cx="4921200" cy="2629600"/>
          </a:xfrm>
        </p:grpSpPr>
        <p:grpSp>
          <p:nvGrpSpPr>
            <p:cNvPr id="6" name="Google Shape;100;p9">
              <a:extLst>
                <a:ext uri="{FF2B5EF4-FFF2-40B4-BE49-F238E27FC236}">
                  <a16:creationId xmlns:a16="http://schemas.microsoft.com/office/drawing/2014/main" id="{50ED1C66-777C-46B8-99D0-B7FF389EC776}"/>
                </a:ext>
              </a:extLst>
            </p:cNvPr>
            <p:cNvGrpSpPr/>
            <p:nvPr/>
          </p:nvGrpSpPr>
          <p:grpSpPr>
            <a:xfrm>
              <a:off x="3844125" y="5340046"/>
              <a:ext cx="720000" cy="532071"/>
              <a:chOff x="1886500" y="4606096"/>
              <a:chExt cx="720000" cy="626704"/>
            </a:xfrm>
          </p:grpSpPr>
          <p:pic>
            <p:nvPicPr>
              <p:cNvPr id="34" name="Google Shape;101;p9">
                <a:extLst>
                  <a:ext uri="{FF2B5EF4-FFF2-40B4-BE49-F238E27FC236}">
                    <a16:creationId xmlns:a16="http://schemas.microsoft.com/office/drawing/2014/main" id="{1925CE3D-7D68-4918-A84F-7D5FC6F45DBF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102;p9">
                <a:extLst>
                  <a:ext uri="{FF2B5EF4-FFF2-40B4-BE49-F238E27FC236}">
                    <a16:creationId xmlns:a16="http://schemas.microsoft.com/office/drawing/2014/main" id="{5F8C9EA8-E77A-48FA-BB81-3C87C4F6BD9F}"/>
                  </a:ext>
                </a:extLst>
              </p:cNvPr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" name="Google Shape;103;p9">
              <a:extLst>
                <a:ext uri="{FF2B5EF4-FFF2-40B4-BE49-F238E27FC236}">
                  <a16:creationId xmlns:a16="http://schemas.microsoft.com/office/drawing/2014/main" id="{25170377-2C59-449E-BE11-A16821281925}"/>
                </a:ext>
              </a:extLst>
            </p:cNvPr>
            <p:cNvGrpSpPr/>
            <p:nvPr/>
          </p:nvGrpSpPr>
          <p:grpSpPr>
            <a:xfrm>
              <a:off x="2705025" y="4960490"/>
              <a:ext cx="1643400" cy="379503"/>
              <a:chOff x="1241875" y="5482250"/>
              <a:chExt cx="1643400" cy="447000"/>
            </a:xfrm>
          </p:grpSpPr>
          <p:cxnSp>
            <p:nvCxnSpPr>
              <p:cNvPr id="31" name="Google Shape;104;p9">
                <a:extLst>
                  <a:ext uri="{FF2B5EF4-FFF2-40B4-BE49-F238E27FC236}">
                    <a16:creationId xmlns:a16="http://schemas.microsoft.com/office/drawing/2014/main" id="{812F2030-4433-417E-8CAF-A432ECC9116F}"/>
                  </a:ext>
                </a:extLst>
              </p:cNvPr>
              <p:cNvCxnSpPr/>
              <p:nvPr/>
            </p:nvCxnSpPr>
            <p:spPr>
              <a:xfrm>
                <a:off x="1241875" y="5705751"/>
                <a:ext cx="1643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05;p9">
                <a:extLst>
                  <a:ext uri="{FF2B5EF4-FFF2-40B4-BE49-F238E27FC236}">
                    <a16:creationId xmlns:a16="http://schemas.microsoft.com/office/drawing/2014/main" id="{7CF6C89D-34AA-4805-896D-B7D4EEFD7B1D}"/>
                  </a:ext>
                </a:extLst>
              </p:cNvPr>
              <p:cNvCxnSpPr/>
              <p:nvPr/>
            </p:nvCxnSpPr>
            <p:spPr>
              <a:xfrm rot="10800000">
                <a:off x="1377765" y="54822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06;p9">
                <a:extLst>
                  <a:ext uri="{FF2B5EF4-FFF2-40B4-BE49-F238E27FC236}">
                    <a16:creationId xmlns:a16="http://schemas.microsoft.com/office/drawing/2014/main" id="{B0C18F5F-6B72-4FC5-B20E-23D51120F1A9}"/>
                  </a:ext>
                </a:extLst>
              </p:cNvPr>
              <p:cNvCxnSpPr/>
              <p:nvPr/>
            </p:nvCxnSpPr>
            <p:spPr>
              <a:xfrm rot="10800000">
                <a:off x="2722365" y="57057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" name="Google Shape;107;p9">
              <a:extLst>
                <a:ext uri="{FF2B5EF4-FFF2-40B4-BE49-F238E27FC236}">
                  <a16:creationId xmlns:a16="http://schemas.microsoft.com/office/drawing/2014/main" id="{92E8AA73-606D-4098-BB4B-133A2DD805C7}"/>
                </a:ext>
              </a:extLst>
            </p:cNvPr>
            <p:cNvGrpSpPr/>
            <p:nvPr/>
          </p:nvGrpSpPr>
          <p:grpSpPr>
            <a:xfrm>
              <a:off x="5554525" y="5340046"/>
              <a:ext cx="720000" cy="532071"/>
              <a:chOff x="1886500" y="4606096"/>
              <a:chExt cx="720000" cy="626704"/>
            </a:xfrm>
          </p:grpSpPr>
          <p:pic>
            <p:nvPicPr>
              <p:cNvPr id="29" name="Google Shape;108;p9">
                <a:extLst>
                  <a:ext uri="{FF2B5EF4-FFF2-40B4-BE49-F238E27FC236}">
                    <a16:creationId xmlns:a16="http://schemas.microsoft.com/office/drawing/2014/main" id="{52E9F189-0DF7-4532-B30A-F6CE5DA2514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109;p9">
                <a:extLst>
                  <a:ext uri="{FF2B5EF4-FFF2-40B4-BE49-F238E27FC236}">
                    <a16:creationId xmlns:a16="http://schemas.microsoft.com/office/drawing/2014/main" id="{AE99D763-8C7C-43BA-A23E-2E36155DC86B}"/>
                  </a:ext>
                </a:extLst>
              </p:cNvPr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" name="Google Shape;110;p9">
              <a:extLst>
                <a:ext uri="{FF2B5EF4-FFF2-40B4-BE49-F238E27FC236}">
                  <a16:creationId xmlns:a16="http://schemas.microsoft.com/office/drawing/2014/main" id="{CCECF87D-B494-4805-B2CC-F13A12CDCDB3}"/>
                </a:ext>
              </a:extLst>
            </p:cNvPr>
            <p:cNvGrpSpPr/>
            <p:nvPr/>
          </p:nvGrpSpPr>
          <p:grpSpPr>
            <a:xfrm>
              <a:off x="5554525" y="6204158"/>
              <a:ext cx="720000" cy="532071"/>
              <a:chOff x="1886500" y="4606096"/>
              <a:chExt cx="720000" cy="626704"/>
            </a:xfrm>
          </p:grpSpPr>
          <p:pic>
            <p:nvPicPr>
              <p:cNvPr id="27" name="Google Shape;111;p9">
                <a:extLst>
                  <a:ext uri="{FF2B5EF4-FFF2-40B4-BE49-F238E27FC236}">
                    <a16:creationId xmlns:a16="http://schemas.microsoft.com/office/drawing/2014/main" id="{31678326-5CE6-450E-8E29-5531180C2189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112;p9">
                <a:extLst>
                  <a:ext uri="{FF2B5EF4-FFF2-40B4-BE49-F238E27FC236}">
                    <a16:creationId xmlns:a16="http://schemas.microsoft.com/office/drawing/2014/main" id="{9C55042A-4D87-4199-917E-508CF804BAA3}"/>
                  </a:ext>
                </a:extLst>
              </p:cNvPr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" name="Google Shape;113;p9">
              <a:extLst>
                <a:ext uri="{FF2B5EF4-FFF2-40B4-BE49-F238E27FC236}">
                  <a16:creationId xmlns:a16="http://schemas.microsoft.com/office/drawing/2014/main" id="{7F47EA19-5A75-4786-9B32-7CCB45DFF270}"/>
                </a:ext>
              </a:extLst>
            </p:cNvPr>
            <p:cNvGrpSpPr/>
            <p:nvPr/>
          </p:nvGrpSpPr>
          <p:grpSpPr>
            <a:xfrm>
              <a:off x="3844125" y="6204158"/>
              <a:ext cx="720000" cy="532071"/>
              <a:chOff x="1886500" y="4606096"/>
              <a:chExt cx="720000" cy="626704"/>
            </a:xfrm>
          </p:grpSpPr>
          <p:pic>
            <p:nvPicPr>
              <p:cNvPr id="25" name="Google Shape;114;p9">
                <a:extLst>
                  <a:ext uri="{FF2B5EF4-FFF2-40B4-BE49-F238E27FC236}">
                    <a16:creationId xmlns:a16="http://schemas.microsoft.com/office/drawing/2014/main" id="{94D55E24-79FA-45B2-825D-F4F526A38C7F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115;p9">
                <a:extLst>
                  <a:ext uri="{FF2B5EF4-FFF2-40B4-BE49-F238E27FC236}">
                    <a16:creationId xmlns:a16="http://schemas.microsoft.com/office/drawing/2014/main" id="{B34D5127-835A-4A76-9B31-A7D7E01981D7}"/>
                  </a:ext>
                </a:extLst>
              </p:cNvPr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" name="Google Shape;116;p9">
              <a:extLst>
                <a:ext uri="{FF2B5EF4-FFF2-40B4-BE49-F238E27FC236}">
                  <a16:creationId xmlns:a16="http://schemas.microsoft.com/office/drawing/2014/main" id="{1E199268-579D-4C98-8809-033B20F06C1C}"/>
                </a:ext>
              </a:extLst>
            </p:cNvPr>
            <p:cNvCxnSpPr/>
            <p:nvPr/>
          </p:nvCxnSpPr>
          <p:spPr>
            <a:xfrm>
              <a:off x="4564125" y="5347501"/>
              <a:ext cx="990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" name="Google Shape;117;p9">
              <a:extLst>
                <a:ext uri="{FF2B5EF4-FFF2-40B4-BE49-F238E27FC236}">
                  <a16:creationId xmlns:a16="http://schemas.microsoft.com/office/drawing/2014/main" id="{B504EC3A-DFC0-4221-9ED5-F3804AF9DAAC}"/>
                </a:ext>
              </a:extLst>
            </p:cNvPr>
            <p:cNvCxnSpPr/>
            <p:nvPr/>
          </p:nvCxnSpPr>
          <p:spPr>
            <a:xfrm>
              <a:off x="3691725" y="5606289"/>
              <a:ext cx="0" cy="66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" name="Google Shape;118;p9">
              <a:extLst>
                <a:ext uri="{FF2B5EF4-FFF2-40B4-BE49-F238E27FC236}">
                  <a16:creationId xmlns:a16="http://schemas.microsoft.com/office/drawing/2014/main" id="{04EF9386-3F78-45B0-95F0-CF08B45B849B}"/>
                </a:ext>
              </a:extLst>
            </p:cNvPr>
            <p:cNvCxnSpPr/>
            <p:nvPr/>
          </p:nvCxnSpPr>
          <p:spPr>
            <a:xfrm>
              <a:off x="6358725" y="5606289"/>
              <a:ext cx="0" cy="66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" name="Google Shape;119;p9">
              <a:extLst>
                <a:ext uri="{FF2B5EF4-FFF2-40B4-BE49-F238E27FC236}">
                  <a16:creationId xmlns:a16="http://schemas.microsoft.com/office/drawing/2014/main" id="{D3E69B47-0D35-41CC-B978-7BD747A66CD7}"/>
                </a:ext>
              </a:extLst>
            </p:cNvPr>
            <p:cNvCxnSpPr/>
            <p:nvPr/>
          </p:nvCxnSpPr>
          <p:spPr>
            <a:xfrm>
              <a:off x="4564125" y="6576744"/>
              <a:ext cx="990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120;p9">
              <a:extLst>
                <a:ext uri="{FF2B5EF4-FFF2-40B4-BE49-F238E27FC236}">
                  <a16:creationId xmlns:a16="http://schemas.microsoft.com/office/drawing/2014/main" id="{B525E3ED-2730-44F6-8265-0EF03D37982F}"/>
                </a:ext>
              </a:extLst>
            </p:cNvPr>
            <p:cNvSpPr/>
            <p:nvPr/>
          </p:nvSpPr>
          <p:spPr>
            <a:xfrm>
              <a:off x="4579150" y="5484135"/>
              <a:ext cx="1002550" cy="138026"/>
            </a:xfrm>
            <a:custGeom>
              <a:avLst/>
              <a:gdLst/>
              <a:ahLst/>
              <a:cxnLst/>
              <a:rect l="l" t="t" r="r" b="b"/>
              <a:pathLst>
                <a:path w="40102" h="6503" extrusionOk="0">
                  <a:moveTo>
                    <a:pt x="0" y="0"/>
                  </a:moveTo>
                  <a:lnTo>
                    <a:pt x="20051" y="0"/>
                  </a:lnTo>
                  <a:lnTo>
                    <a:pt x="10839" y="6503"/>
                  </a:lnTo>
                  <a:lnTo>
                    <a:pt x="40102" y="650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21;p9">
              <a:extLst>
                <a:ext uri="{FF2B5EF4-FFF2-40B4-BE49-F238E27FC236}">
                  <a16:creationId xmlns:a16="http://schemas.microsoft.com/office/drawing/2014/main" id="{CADBDE23-7E85-4D95-B0A4-0BF9C72B3EB6}"/>
                </a:ext>
              </a:extLst>
            </p:cNvPr>
            <p:cNvSpPr/>
            <p:nvPr/>
          </p:nvSpPr>
          <p:spPr>
            <a:xfrm>
              <a:off x="4579150" y="6325196"/>
              <a:ext cx="1002550" cy="138026"/>
            </a:xfrm>
            <a:custGeom>
              <a:avLst/>
              <a:gdLst/>
              <a:ahLst/>
              <a:cxnLst/>
              <a:rect l="l" t="t" r="r" b="b"/>
              <a:pathLst>
                <a:path w="40102" h="6503" extrusionOk="0">
                  <a:moveTo>
                    <a:pt x="0" y="0"/>
                  </a:moveTo>
                  <a:lnTo>
                    <a:pt x="20051" y="0"/>
                  </a:lnTo>
                  <a:lnTo>
                    <a:pt x="10839" y="6503"/>
                  </a:lnTo>
                  <a:lnTo>
                    <a:pt x="40102" y="650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22;p9">
              <a:extLst>
                <a:ext uri="{FF2B5EF4-FFF2-40B4-BE49-F238E27FC236}">
                  <a16:creationId xmlns:a16="http://schemas.microsoft.com/office/drawing/2014/main" id="{72B4F329-F590-4EF7-AB79-CBD001860F11}"/>
                </a:ext>
              </a:extLst>
            </p:cNvPr>
            <p:cNvSpPr/>
            <p:nvPr/>
          </p:nvSpPr>
          <p:spPr>
            <a:xfrm>
              <a:off x="4132075" y="5737192"/>
              <a:ext cx="203225" cy="483102"/>
            </a:xfrm>
            <a:custGeom>
              <a:avLst/>
              <a:gdLst/>
              <a:ahLst/>
              <a:cxnLst/>
              <a:rect l="l" t="t" r="r" b="b"/>
              <a:pathLst>
                <a:path w="8129" h="22761" extrusionOk="0">
                  <a:moveTo>
                    <a:pt x="8129" y="0"/>
                  </a:moveTo>
                  <a:lnTo>
                    <a:pt x="8129" y="15716"/>
                  </a:lnTo>
                  <a:lnTo>
                    <a:pt x="0" y="3794"/>
                  </a:lnTo>
                  <a:lnTo>
                    <a:pt x="0" y="22761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" name="Google Shape;123;p9">
              <a:extLst>
                <a:ext uri="{FF2B5EF4-FFF2-40B4-BE49-F238E27FC236}">
                  <a16:creationId xmlns:a16="http://schemas.microsoft.com/office/drawing/2014/main" id="{606C3B65-842A-4B46-AB29-42CCC60B0D82}"/>
                </a:ext>
              </a:extLst>
            </p:cNvPr>
            <p:cNvSpPr/>
            <p:nvPr/>
          </p:nvSpPr>
          <p:spPr>
            <a:xfrm>
              <a:off x="4016938" y="5750649"/>
              <a:ext cx="433500" cy="471600"/>
            </a:xfrm>
            <a:prstGeom prst="mathMultiply">
              <a:avLst>
                <a:gd name="adj1" fmla="val 2352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pSp>
          <p:nvGrpSpPr>
            <p:cNvPr id="19" name="Google Shape;124;p9">
              <a:extLst>
                <a:ext uri="{FF2B5EF4-FFF2-40B4-BE49-F238E27FC236}">
                  <a16:creationId xmlns:a16="http://schemas.microsoft.com/office/drawing/2014/main" id="{8DD3396F-BB0C-45A5-BBDC-65D0FC95F568}"/>
                </a:ext>
              </a:extLst>
            </p:cNvPr>
            <p:cNvGrpSpPr/>
            <p:nvPr/>
          </p:nvGrpSpPr>
          <p:grpSpPr>
            <a:xfrm>
              <a:off x="5810825" y="6601667"/>
              <a:ext cx="1643400" cy="379503"/>
              <a:chOff x="1241875" y="5482250"/>
              <a:chExt cx="1643400" cy="447000"/>
            </a:xfrm>
          </p:grpSpPr>
          <p:cxnSp>
            <p:nvCxnSpPr>
              <p:cNvPr id="22" name="Google Shape;125;p9">
                <a:extLst>
                  <a:ext uri="{FF2B5EF4-FFF2-40B4-BE49-F238E27FC236}">
                    <a16:creationId xmlns:a16="http://schemas.microsoft.com/office/drawing/2014/main" id="{95532A66-850D-4C46-B1A7-E67A387EF62F}"/>
                  </a:ext>
                </a:extLst>
              </p:cNvPr>
              <p:cNvCxnSpPr/>
              <p:nvPr/>
            </p:nvCxnSpPr>
            <p:spPr>
              <a:xfrm>
                <a:off x="1241875" y="5705751"/>
                <a:ext cx="1643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26;p9">
                <a:extLst>
                  <a:ext uri="{FF2B5EF4-FFF2-40B4-BE49-F238E27FC236}">
                    <a16:creationId xmlns:a16="http://schemas.microsoft.com/office/drawing/2014/main" id="{AD26A12A-5915-4CAA-9007-AFC29EC2FFCB}"/>
                  </a:ext>
                </a:extLst>
              </p:cNvPr>
              <p:cNvCxnSpPr/>
              <p:nvPr/>
            </p:nvCxnSpPr>
            <p:spPr>
              <a:xfrm rot="10800000">
                <a:off x="1377765" y="54822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127;p9">
                <a:extLst>
                  <a:ext uri="{FF2B5EF4-FFF2-40B4-BE49-F238E27FC236}">
                    <a16:creationId xmlns:a16="http://schemas.microsoft.com/office/drawing/2014/main" id="{72B62907-93B6-4023-9357-A60BAA91C64C}"/>
                  </a:ext>
                </a:extLst>
              </p:cNvPr>
              <p:cNvCxnSpPr/>
              <p:nvPr/>
            </p:nvCxnSpPr>
            <p:spPr>
              <a:xfrm rot="10800000">
                <a:off x="2722365" y="57057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" name="Google Shape;128;p9">
              <a:extLst>
                <a:ext uri="{FF2B5EF4-FFF2-40B4-BE49-F238E27FC236}">
                  <a16:creationId xmlns:a16="http://schemas.microsoft.com/office/drawing/2014/main" id="{E7EE6299-5F90-4EA5-AF5A-E1A060CC303A}"/>
                </a:ext>
              </a:extLst>
            </p:cNvPr>
            <p:cNvSpPr/>
            <p:nvPr/>
          </p:nvSpPr>
          <p:spPr>
            <a:xfrm>
              <a:off x="2614725" y="4656000"/>
              <a:ext cx="433500" cy="304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21" name="Google Shape;129;p9">
              <a:extLst>
                <a:ext uri="{FF2B5EF4-FFF2-40B4-BE49-F238E27FC236}">
                  <a16:creationId xmlns:a16="http://schemas.microsoft.com/office/drawing/2014/main" id="{C2FC4152-1E9D-42D9-B670-72A55649F3FB}"/>
                </a:ext>
              </a:extLst>
            </p:cNvPr>
            <p:cNvSpPr/>
            <p:nvPr/>
          </p:nvSpPr>
          <p:spPr>
            <a:xfrm>
              <a:off x="7102425" y="6981100"/>
              <a:ext cx="433500" cy="304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88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67D00C-3CA4-4ABA-9021-16B3D4307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DDDCC7-0738-4C50-AA77-A6D7C458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Routing Protocol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EF3BA3-99D8-40C3-9DCD-2488B4BC0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06400">
              <a:buSzPts val="2800"/>
              <a:buChar char="●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change the routing table according to various routing information</a:t>
            </a:r>
          </a:p>
          <a:p>
            <a:pPr lvl="1" indent="-393700">
              <a:buSzPts val="2600"/>
              <a:buChar char="○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detail of communication between routers</a:t>
            </a:r>
          </a:p>
          <a:p>
            <a:pPr lvl="1" indent="-393700">
              <a:buSzPts val="2600"/>
              <a:buChar char="○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information changed in each communication</a:t>
            </a:r>
          </a:p>
          <a:p>
            <a:pPr lvl="2" indent="-381000">
              <a:buSzPts val="2400"/>
              <a:buChar char="■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reachability</a:t>
            </a:r>
          </a:p>
          <a:p>
            <a:pPr lvl="2" indent="-381000">
              <a:buSzPts val="2400"/>
              <a:buChar char="■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state</a:t>
            </a:r>
          </a:p>
          <a:p>
            <a:pPr lvl="2" indent="-381000">
              <a:buSzPts val="2400"/>
              <a:buChar char="■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  <a:p>
            <a:pPr lvl="0" indent="-406400">
              <a:buSzPts val="2800"/>
              <a:buChar char="●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  <a:p>
            <a:pPr lvl="1" indent="-393700">
              <a:buSzPts val="2600"/>
              <a:buChar char="○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measure of how good a particular route</a:t>
            </a:r>
          </a:p>
          <a:p>
            <a:pPr lvl="2" indent="-381000">
              <a:buSzPts val="2400"/>
              <a:buChar char="■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 count, bandwidth, delay, load, reliability, …</a:t>
            </a:r>
          </a:p>
          <a:p>
            <a:pPr lvl="0" indent="-406400">
              <a:buSzPts val="2800"/>
              <a:buChar char="●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routing protocol may use different metric and exchange different information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01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41AFE8-0E3D-405B-BDF7-3C4FDDFAA6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3CBAF9-40C0-40A0-ADB1-C032D977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Autonomous System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FCE7BE-EDA6-4A92-B042-FEFCA63D2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191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System (AS)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is organized into a collection of autonomous system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 is a collection of networks with same routing policy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routing protocol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 administered by a single entity</a:t>
            </a:r>
          </a:p>
          <a:p>
            <a:pPr lvl="3" indent="-3810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 or university campus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depend on how you want to manage routing</a:t>
            </a:r>
            <a:endParaRPr lang="zh-TW" altLang="en-US" dirty="0"/>
          </a:p>
        </p:txBody>
      </p:sp>
      <p:grpSp>
        <p:nvGrpSpPr>
          <p:cNvPr id="5" name="Google Shape;144;p11">
            <a:extLst>
              <a:ext uri="{FF2B5EF4-FFF2-40B4-BE49-F238E27FC236}">
                <a16:creationId xmlns:a16="http://schemas.microsoft.com/office/drawing/2014/main" id="{16B234CD-B94A-4DF2-BE16-591EB0E66A5D}"/>
              </a:ext>
            </a:extLst>
          </p:cNvPr>
          <p:cNvGrpSpPr/>
          <p:nvPr/>
        </p:nvGrpSpPr>
        <p:grpSpPr>
          <a:xfrm>
            <a:off x="1864475" y="5072477"/>
            <a:ext cx="2773980" cy="2121120"/>
            <a:chOff x="1712075" y="4615277"/>
            <a:chExt cx="2773980" cy="2121120"/>
          </a:xfrm>
        </p:grpSpPr>
        <p:sp>
          <p:nvSpPr>
            <p:cNvPr id="6" name="Google Shape;145;p11">
              <a:extLst>
                <a:ext uri="{FF2B5EF4-FFF2-40B4-BE49-F238E27FC236}">
                  <a16:creationId xmlns:a16="http://schemas.microsoft.com/office/drawing/2014/main" id="{704C1532-4137-484D-8B7D-197D4EF53AB1}"/>
                </a:ext>
              </a:extLst>
            </p:cNvPr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pic>
          <p:nvPicPr>
            <p:cNvPr id="7" name="Google Shape;146;p11">
              <a:extLst>
                <a:ext uri="{FF2B5EF4-FFF2-40B4-BE49-F238E27FC236}">
                  <a16:creationId xmlns:a16="http://schemas.microsoft.com/office/drawing/2014/main" id="{65AE6058-0AE6-4725-A8C0-F79D6E25A6D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891200" y="5021109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47;p11">
              <a:extLst>
                <a:ext uri="{FF2B5EF4-FFF2-40B4-BE49-F238E27FC236}">
                  <a16:creationId xmlns:a16="http://schemas.microsoft.com/office/drawing/2014/main" id="{DED1B934-1ADD-4EE0-B836-25A9E0D4BD8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53900" y="59979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48;p11">
              <a:extLst>
                <a:ext uri="{FF2B5EF4-FFF2-40B4-BE49-F238E27FC236}">
                  <a16:creationId xmlns:a16="http://schemas.microsoft.com/office/drawing/2014/main" id="{32AA492E-2AB4-419F-8543-BD99523C294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553900" y="5021109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49;p11">
              <a:extLst>
                <a:ext uri="{FF2B5EF4-FFF2-40B4-BE49-F238E27FC236}">
                  <a16:creationId xmlns:a16="http://schemas.microsoft.com/office/drawing/2014/main" id="{E895C667-06D0-4FA0-AEFB-4E1AF08C853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891200" y="59979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50;p11">
              <a:extLst>
                <a:ext uri="{FF2B5EF4-FFF2-40B4-BE49-F238E27FC236}">
                  <a16:creationId xmlns:a16="http://schemas.microsoft.com/office/drawing/2014/main" id="{FFF197AA-9A3F-4AC4-ABBC-7801BE0B9845}"/>
                </a:ext>
              </a:extLst>
            </p:cNvPr>
            <p:cNvSpPr txBox="1"/>
            <p:nvPr/>
          </p:nvSpPr>
          <p:spPr>
            <a:xfrm>
              <a:off x="2611200" y="4793325"/>
              <a:ext cx="97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Source Sans Pro"/>
                  <a:ea typeface="Source Sans Pro"/>
                  <a:cs typeface="Source Sans Pro"/>
                  <a:sym typeface="Source Sans Pro"/>
                </a:rPr>
                <a:t>AS 100</a:t>
              </a: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" name="Google Shape;151;p11">
              <a:extLst>
                <a:ext uri="{FF2B5EF4-FFF2-40B4-BE49-F238E27FC236}">
                  <a16:creationId xmlns:a16="http://schemas.microsoft.com/office/drawing/2014/main" id="{9BAB807F-863C-4D05-85C5-DEB53C020820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722550" y="54386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52;p11">
              <a:extLst>
                <a:ext uri="{FF2B5EF4-FFF2-40B4-BE49-F238E27FC236}">
                  <a16:creationId xmlns:a16="http://schemas.microsoft.com/office/drawing/2014/main" id="{158DD1BB-9FA5-47E7-B79A-5B35D96BC01D}"/>
                </a:ext>
              </a:extLst>
            </p:cNvPr>
            <p:cNvCxnSpPr>
              <a:stCxn id="7" idx="2"/>
              <a:endCxn id="12" idx="1"/>
            </p:cNvCxnSpPr>
            <p:nvPr/>
          </p:nvCxnSpPr>
          <p:spPr>
            <a:xfrm>
              <a:off x="2251200" y="5495413"/>
              <a:ext cx="471300" cy="18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3;p11">
              <a:extLst>
                <a:ext uri="{FF2B5EF4-FFF2-40B4-BE49-F238E27FC236}">
                  <a16:creationId xmlns:a16="http://schemas.microsoft.com/office/drawing/2014/main" id="{6CCFE9A6-D9D4-42A9-96D6-5AFCDF422429}"/>
                </a:ext>
              </a:extLst>
            </p:cNvPr>
            <p:cNvCxnSpPr>
              <a:stCxn id="10" idx="0"/>
              <a:endCxn id="12" idx="1"/>
            </p:cNvCxnSpPr>
            <p:nvPr/>
          </p:nvCxnSpPr>
          <p:spPr>
            <a:xfrm rot="10800000" flipH="1">
              <a:off x="2251200" y="5675784"/>
              <a:ext cx="471300" cy="322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4;p11">
              <a:extLst>
                <a:ext uri="{FF2B5EF4-FFF2-40B4-BE49-F238E27FC236}">
                  <a16:creationId xmlns:a16="http://schemas.microsoft.com/office/drawing/2014/main" id="{572EF809-71D4-4644-9DE1-43FB37D10AE8}"/>
                </a:ext>
              </a:extLst>
            </p:cNvPr>
            <p:cNvCxnSpPr>
              <a:stCxn id="9" idx="2"/>
              <a:endCxn id="12" idx="3"/>
            </p:cNvCxnSpPr>
            <p:nvPr/>
          </p:nvCxnSpPr>
          <p:spPr>
            <a:xfrm flipH="1">
              <a:off x="3442600" y="5495413"/>
              <a:ext cx="471300" cy="18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55;p11">
              <a:extLst>
                <a:ext uri="{FF2B5EF4-FFF2-40B4-BE49-F238E27FC236}">
                  <a16:creationId xmlns:a16="http://schemas.microsoft.com/office/drawing/2014/main" id="{E16CAE8A-45C1-4942-A073-B3E6650DE21F}"/>
                </a:ext>
              </a:extLst>
            </p:cNvPr>
            <p:cNvCxnSpPr>
              <a:stCxn id="8" idx="0"/>
              <a:endCxn id="12" idx="3"/>
            </p:cNvCxnSpPr>
            <p:nvPr/>
          </p:nvCxnSpPr>
          <p:spPr>
            <a:xfrm rot="10800000">
              <a:off x="3442600" y="5675784"/>
              <a:ext cx="471300" cy="322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156;p11">
            <a:extLst>
              <a:ext uri="{FF2B5EF4-FFF2-40B4-BE49-F238E27FC236}">
                <a16:creationId xmlns:a16="http://schemas.microsoft.com/office/drawing/2014/main" id="{312B179A-6AF0-45D2-8857-AB33D180315F}"/>
              </a:ext>
            </a:extLst>
          </p:cNvPr>
          <p:cNvGrpSpPr/>
          <p:nvPr/>
        </p:nvGrpSpPr>
        <p:grpSpPr>
          <a:xfrm>
            <a:off x="5308974" y="5253830"/>
            <a:ext cx="1627494" cy="695727"/>
            <a:chOff x="1712075" y="4615277"/>
            <a:chExt cx="2773980" cy="2121120"/>
          </a:xfrm>
        </p:grpSpPr>
        <p:sp>
          <p:nvSpPr>
            <p:cNvPr id="18" name="Google Shape;157;p11">
              <a:extLst>
                <a:ext uri="{FF2B5EF4-FFF2-40B4-BE49-F238E27FC236}">
                  <a16:creationId xmlns:a16="http://schemas.microsoft.com/office/drawing/2014/main" id="{1FE4A87B-45C7-4D5A-BA3C-239762528BF1}"/>
                </a:ext>
              </a:extLst>
            </p:cNvPr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9" name="Google Shape;158;p11">
              <a:extLst>
                <a:ext uri="{FF2B5EF4-FFF2-40B4-BE49-F238E27FC236}">
                  <a16:creationId xmlns:a16="http://schemas.microsoft.com/office/drawing/2014/main" id="{5C09C988-3509-4B4E-88AA-64F80D08CFD3}"/>
                </a:ext>
              </a:extLst>
            </p:cNvPr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Source Sans Pro"/>
                  <a:ea typeface="Source Sans Pro"/>
                  <a:cs typeface="Source Sans Pro"/>
                  <a:sym typeface="Source Sans Pro"/>
                </a:rPr>
                <a:t>AS 100</a:t>
              </a:r>
              <a:endParaRPr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0" name="Google Shape;159;p11">
            <a:extLst>
              <a:ext uri="{FF2B5EF4-FFF2-40B4-BE49-F238E27FC236}">
                <a16:creationId xmlns:a16="http://schemas.microsoft.com/office/drawing/2014/main" id="{2EC0BD68-0A53-4FF4-AC34-11F7E49B462F}"/>
              </a:ext>
            </a:extLst>
          </p:cNvPr>
          <p:cNvGrpSpPr/>
          <p:nvPr/>
        </p:nvGrpSpPr>
        <p:grpSpPr>
          <a:xfrm>
            <a:off x="8062552" y="5197790"/>
            <a:ext cx="1627494" cy="695727"/>
            <a:chOff x="1712075" y="4615277"/>
            <a:chExt cx="2773980" cy="2121120"/>
          </a:xfrm>
        </p:grpSpPr>
        <p:sp>
          <p:nvSpPr>
            <p:cNvPr id="21" name="Google Shape;160;p11">
              <a:extLst>
                <a:ext uri="{FF2B5EF4-FFF2-40B4-BE49-F238E27FC236}">
                  <a16:creationId xmlns:a16="http://schemas.microsoft.com/office/drawing/2014/main" id="{0FBBED31-707B-4B80-86FC-16B6FC54542A}"/>
                </a:ext>
              </a:extLst>
            </p:cNvPr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22" name="Google Shape;161;p11">
              <a:extLst>
                <a:ext uri="{FF2B5EF4-FFF2-40B4-BE49-F238E27FC236}">
                  <a16:creationId xmlns:a16="http://schemas.microsoft.com/office/drawing/2014/main" id="{F6791C45-4C26-48FF-9F46-347871B58620}"/>
                </a:ext>
              </a:extLst>
            </p:cNvPr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101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3" name="Google Shape;162;p11">
            <a:extLst>
              <a:ext uri="{FF2B5EF4-FFF2-40B4-BE49-F238E27FC236}">
                <a16:creationId xmlns:a16="http://schemas.microsoft.com/office/drawing/2014/main" id="{19093FB5-FC1D-46B3-8203-9D94258D2424}"/>
              </a:ext>
            </a:extLst>
          </p:cNvPr>
          <p:cNvGrpSpPr/>
          <p:nvPr/>
        </p:nvGrpSpPr>
        <p:grpSpPr>
          <a:xfrm>
            <a:off x="7456277" y="6391885"/>
            <a:ext cx="1627494" cy="695727"/>
            <a:chOff x="1712075" y="4615277"/>
            <a:chExt cx="2773980" cy="2121120"/>
          </a:xfrm>
        </p:grpSpPr>
        <p:sp>
          <p:nvSpPr>
            <p:cNvPr id="24" name="Google Shape;163;p11">
              <a:extLst>
                <a:ext uri="{FF2B5EF4-FFF2-40B4-BE49-F238E27FC236}">
                  <a16:creationId xmlns:a16="http://schemas.microsoft.com/office/drawing/2014/main" id="{FFEC7FF6-294D-4094-8128-C7F2F3A45152}"/>
                </a:ext>
              </a:extLst>
            </p:cNvPr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25" name="Google Shape;164;p11">
              <a:extLst>
                <a:ext uri="{FF2B5EF4-FFF2-40B4-BE49-F238E27FC236}">
                  <a16:creationId xmlns:a16="http://schemas.microsoft.com/office/drawing/2014/main" id="{0159D8D4-DEBA-45DC-999F-ECD016ECF470}"/>
                </a:ext>
              </a:extLst>
            </p:cNvPr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102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26" name="Google Shape;165;p11">
            <a:extLst>
              <a:ext uri="{FF2B5EF4-FFF2-40B4-BE49-F238E27FC236}">
                <a16:creationId xmlns:a16="http://schemas.microsoft.com/office/drawing/2014/main" id="{1A1E1914-2C8F-4D64-9BF9-41C114932D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880" y="52007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66;p11">
            <a:extLst>
              <a:ext uri="{FF2B5EF4-FFF2-40B4-BE49-F238E27FC236}">
                <a16:creationId xmlns:a16="http://schemas.microsoft.com/office/drawing/2014/main" id="{B6368E00-8393-49E0-BA82-443353EEDB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9232" y="52007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67;p11">
            <a:extLst>
              <a:ext uri="{FF2B5EF4-FFF2-40B4-BE49-F238E27FC236}">
                <a16:creationId xmlns:a16="http://schemas.microsoft.com/office/drawing/2014/main" id="{7D3F8E15-B489-476C-97F3-BCC9E006A2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4880" y="56650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68;p11">
            <a:extLst>
              <a:ext uri="{FF2B5EF4-FFF2-40B4-BE49-F238E27FC236}">
                <a16:creationId xmlns:a16="http://schemas.microsoft.com/office/drawing/2014/main" id="{8C5AA4DA-FDEB-41CA-B9CD-B4C9A305A1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9232" y="56650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69;p11">
            <a:extLst>
              <a:ext uri="{FF2B5EF4-FFF2-40B4-BE49-F238E27FC236}">
                <a16:creationId xmlns:a16="http://schemas.microsoft.com/office/drawing/2014/main" id="{8B7F1BD6-B978-4817-A02D-8E0EE1FD06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2282" y="6293072"/>
            <a:ext cx="401600" cy="230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170;p11">
            <a:extLst>
              <a:ext uri="{FF2B5EF4-FFF2-40B4-BE49-F238E27FC236}">
                <a16:creationId xmlns:a16="http://schemas.microsoft.com/office/drawing/2014/main" id="{05449F23-90DF-48B6-8D76-7B987179D9D0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6936480" y="5315899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71;p11">
            <a:extLst>
              <a:ext uri="{FF2B5EF4-FFF2-40B4-BE49-F238E27FC236}">
                <a16:creationId xmlns:a16="http://schemas.microsoft.com/office/drawing/2014/main" id="{4D819745-B650-4B75-ACCB-3FB344D803E2}"/>
              </a:ext>
            </a:extLst>
          </p:cNvPr>
          <p:cNvCxnSpPr/>
          <p:nvPr/>
        </p:nvCxnSpPr>
        <p:spPr>
          <a:xfrm>
            <a:off x="7012681" y="6045571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172;p11">
            <a:extLst>
              <a:ext uri="{FF2B5EF4-FFF2-40B4-BE49-F238E27FC236}">
                <a16:creationId xmlns:a16="http://schemas.microsoft.com/office/drawing/2014/main" id="{7F4E82BF-5B94-4A9D-A238-C893D7C7E3FE}"/>
              </a:ext>
            </a:extLst>
          </p:cNvPr>
          <p:cNvCxnSpPr>
            <a:stCxn id="30" idx="0"/>
          </p:cNvCxnSpPr>
          <p:nvPr/>
        </p:nvCxnSpPr>
        <p:spPr>
          <a:xfrm rot="10800000">
            <a:off x="8033782" y="6056072"/>
            <a:ext cx="9300" cy="23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73;p11">
            <a:extLst>
              <a:ext uri="{FF2B5EF4-FFF2-40B4-BE49-F238E27FC236}">
                <a16:creationId xmlns:a16="http://schemas.microsoft.com/office/drawing/2014/main" id="{1D6A6F1A-040B-4ECB-9A70-CC6551004D9F}"/>
              </a:ext>
            </a:extLst>
          </p:cNvPr>
          <p:cNvCxnSpPr>
            <a:stCxn id="28" idx="3"/>
          </p:cNvCxnSpPr>
          <p:nvPr/>
        </p:nvCxnSpPr>
        <p:spPr>
          <a:xfrm>
            <a:off x="6936480" y="5780236"/>
            <a:ext cx="2304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74;p11">
            <a:extLst>
              <a:ext uri="{FF2B5EF4-FFF2-40B4-BE49-F238E27FC236}">
                <a16:creationId xmlns:a16="http://schemas.microsoft.com/office/drawing/2014/main" id="{10D7100C-C6D7-4D51-BF72-8E3FB5C02F71}"/>
              </a:ext>
            </a:extLst>
          </p:cNvPr>
          <p:cNvCxnSpPr>
            <a:stCxn id="29" idx="1"/>
          </p:cNvCxnSpPr>
          <p:nvPr/>
        </p:nvCxnSpPr>
        <p:spPr>
          <a:xfrm flipH="1">
            <a:off x="7898532" y="5780236"/>
            <a:ext cx="1707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175;p11">
            <a:extLst>
              <a:ext uri="{FF2B5EF4-FFF2-40B4-BE49-F238E27FC236}">
                <a16:creationId xmlns:a16="http://schemas.microsoft.com/office/drawing/2014/main" id="{5F50E2E0-E4ED-4379-9D0E-CA46F0F2D87F}"/>
              </a:ext>
            </a:extLst>
          </p:cNvPr>
          <p:cNvSpPr txBox="1"/>
          <p:nvPr/>
        </p:nvSpPr>
        <p:spPr>
          <a:xfrm>
            <a:off x="7185778" y="4773558"/>
            <a:ext cx="7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Peering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" name="Google Shape;176;p11">
            <a:extLst>
              <a:ext uri="{FF2B5EF4-FFF2-40B4-BE49-F238E27FC236}">
                <a16:creationId xmlns:a16="http://schemas.microsoft.com/office/drawing/2014/main" id="{7B503DE7-98D7-4E21-9914-292F46A7B3AC}"/>
              </a:ext>
            </a:extLst>
          </p:cNvPr>
          <p:cNvCxnSpPr>
            <a:stCxn id="36" idx="1"/>
          </p:cNvCxnSpPr>
          <p:nvPr/>
        </p:nvCxnSpPr>
        <p:spPr>
          <a:xfrm flipH="1">
            <a:off x="7017778" y="49736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77;p11">
            <a:extLst>
              <a:ext uri="{FF2B5EF4-FFF2-40B4-BE49-F238E27FC236}">
                <a16:creationId xmlns:a16="http://schemas.microsoft.com/office/drawing/2014/main" id="{B283D650-12CE-4D45-A25D-C3923826E640}"/>
              </a:ext>
            </a:extLst>
          </p:cNvPr>
          <p:cNvCxnSpPr/>
          <p:nvPr/>
        </p:nvCxnSpPr>
        <p:spPr>
          <a:xfrm>
            <a:off x="7932178" y="49736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5823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524DE7-144A-4D8E-9E21-E2BC9DAEB2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EC957-A3F2-43A5-8080-310D8908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Category of Routing Protocols – by AS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CE952B-3BB6-479A-AD84-3194A5400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87350">
              <a:buSzPts val="2500"/>
              <a:buChar char="●"/>
            </a:pP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AS-AS communication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between routers in different AS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Interdomain routing protocols 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Exterior gateway protocols (EGP)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</a:p>
          <a:p>
            <a:pPr lvl="2" indent="-361950">
              <a:buSzPts val="2100"/>
              <a:buChar char="■"/>
            </a:pPr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 (Border Gateway Protocol)</a:t>
            </a:r>
          </a:p>
          <a:p>
            <a:pPr lvl="0" indent="-387350">
              <a:buSzPts val="2500"/>
              <a:buChar char="●"/>
            </a:pP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AS communication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routers in the same AS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Intradomain routing protocols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gateway protocols (IGP)</a:t>
            </a:r>
          </a:p>
          <a:p>
            <a:pPr lvl="1" indent="-374650">
              <a:buSzPts val="2300"/>
              <a:buChar char="○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</a:p>
          <a:p>
            <a:pPr lvl="2" indent="-361950">
              <a:buSzPts val="2100"/>
              <a:buChar char="■"/>
            </a:pPr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(Routing Information Protocol)</a:t>
            </a:r>
          </a:p>
          <a:p>
            <a:pPr lvl="2" indent="-361950">
              <a:buSzPts val="2100"/>
              <a:buChar char="■"/>
            </a:pPr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IGRP (Interior Gateway Routing Protocol)</a:t>
            </a:r>
          </a:p>
          <a:p>
            <a:pPr lvl="2" indent="-361950">
              <a:buSzPts val="2100"/>
              <a:buChar char="■"/>
            </a:pPr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 (Open Shortest Path First Protocol)</a:t>
            </a:r>
            <a:endParaRPr lang="zh-TW" altLang="en-US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1AF4F93-E176-4BC8-B1AE-02834E6FCD00}"/>
              </a:ext>
            </a:extLst>
          </p:cNvPr>
          <p:cNvGrpSpPr/>
          <p:nvPr/>
        </p:nvGrpSpPr>
        <p:grpSpPr>
          <a:xfrm>
            <a:off x="7016474" y="4829958"/>
            <a:ext cx="4381072" cy="2314054"/>
            <a:chOff x="7016474" y="4829958"/>
            <a:chExt cx="4381072" cy="2314054"/>
          </a:xfrm>
        </p:grpSpPr>
        <p:grpSp>
          <p:nvGrpSpPr>
            <p:cNvPr id="5" name="Google Shape;185;p12">
              <a:extLst>
                <a:ext uri="{FF2B5EF4-FFF2-40B4-BE49-F238E27FC236}">
                  <a16:creationId xmlns:a16="http://schemas.microsoft.com/office/drawing/2014/main" id="{00EA7007-8199-4E57-BCE5-289F8F670CD4}"/>
                </a:ext>
              </a:extLst>
            </p:cNvPr>
            <p:cNvGrpSpPr/>
            <p:nvPr/>
          </p:nvGrpSpPr>
          <p:grpSpPr>
            <a:xfrm>
              <a:off x="7016474" y="5310230"/>
              <a:ext cx="1627494" cy="695727"/>
              <a:chOff x="1712075" y="4615277"/>
              <a:chExt cx="2773980" cy="2121120"/>
            </a:xfrm>
          </p:grpSpPr>
          <p:sp>
            <p:nvSpPr>
              <p:cNvPr id="6" name="Google Shape;186;p12">
                <a:extLst>
                  <a:ext uri="{FF2B5EF4-FFF2-40B4-BE49-F238E27FC236}">
                    <a16:creationId xmlns:a16="http://schemas.microsoft.com/office/drawing/2014/main" id="{B5C998C6-E881-46FD-B875-1C15BAF6FC4E}"/>
                  </a:ext>
                </a:extLst>
              </p:cNvPr>
              <p:cNvSpPr/>
              <p:nvPr/>
            </p:nvSpPr>
            <p:spPr>
              <a:xfrm>
                <a:off x="1712075" y="4615277"/>
                <a:ext cx="2773980" cy="2121120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7" name="Google Shape;187;p12">
                <a:extLst>
                  <a:ext uri="{FF2B5EF4-FFF2-40B4-BE49-F238E27FC236}">
                    <a16:creationId xmlns:a16="http://schemas.microsoft.com/office/drawing/2014/main" id="{C2E73DBE-746B-4803-A5DC-71B7433D43EB}"/>
                  </a:ext>
                </a:extLst>
              </p:cNvPr>
              <p:cNvSpPr txBox="1"/>
              <p:nvPr/>
            </p:nvSpPr>
            <p:spPr>
              <a:xfrm>
                <a:off x="2428718" y="5144860"/>
                <a:ext cx="1340700" cy="12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Source Sans Pro"/>
                    <a:ea typeface="Source Sans Pro"/>
                    <a:cs typeface="Source Sans Pro"/>
                    <a:sym typeface="Source Sans Pro"/>
                  </a:rPr>
                  <a:t>AS 100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8" name="Google Shape;188;p12">
              <a:extLst>
                <a:ext uri="{FF2B5EF4-FFF2-40B4-BE49-F238E27FC236}">
                  <a16:creationId xmlns:a16="http://schemas.microsoft.com/office/drawing/2014/main" id="{5A379E61-C268-4729-AF02-0BD07317D4BB}"/>
                </a:ext>
              </a:extLst>
            </p:cNvPr>
            <p:cNvGrpSpPr/>
            <p:nvPr/>
          </p:nvGrpSpPr>
          <p:grpSpPr>
            <a:xfrm>
              <a:off x="9770052" y="5254190"/>
              <a:ext cx="1627494" cy="695727"/>
              <a:chOff x="1712075" y="4615277"/>
              <a:chExt cx="2773980" cy="2121120"/>
            </a:xfrm>
          </p:grpSpPr>
          <p:sp>
            <p:nvSpPr>
              <p:cNvPr id="9" name="Google Shape;189;p12">
                <a:extLst>
                  <a:ext uri="{FF2B5EF4-FFF2-40B4-BE49-F238E27FC236}">
                    <a16:creationId xmlns:a16="http://schemas.microsoft.com/office/drawing/2014/main" id="{D999473C-C3D8-48D3-B8C1-55ACCA9038D8}"/>
                  </a:ext>
                </a:extLst>
              </p:cNvPr>
              <p:cNvSpPr/>
              <p:nvPr/>
            </p:nvSpPr>
            <p:spPr>
              <a:xfrm>
                <a:off x="1712075" y="4615277"/>
                <a:ext cx="2773980" cy="2121120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Google Shape;190;p12">
                <a:extLst>
                  <a:ext uri="{FF2B5EF4-FFF2-40B4-BE49-F238E27FC236}">
                    <a16:creationId xmlns:a16="http://schemas.microsoft.com/office/drawing/2014/main" id="{9469C7B5-8A52-4DED-8E73-56BB1821DDF8}"/>
                  </a:ext>
                </a:extLst>
              </p:cNvPr>
              <p:cNvSpPr txBox="1"/>
              <p:nvPr/>
            </p:nvSpPr>
            <p:spPr>
              <a:xfrm>
                <a:off x="2428718" y="5144860"/>
                <a:ext cx="1340700" cy="12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Source Sans Pro"/>
                    <a:ea typeface="Source Sans Pro"/>
                    <a:cs typeface="Source Sans Pro"/>
                    <a:sym typeface="Source Sans Pro"/>
                  </a:rPr>
                  <a:t>AS 101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1" name="Google Shape;191;p12">
              <a:extLst>
                <a:ext uri="{FF2B5EF4-FFF2-40B4-BE49-F238E27FC236}">
                  <a16:creationId xmlns:a16="http://schemas.microsoft.com/office/drawing/2014/main" id="{43C63D56-8F4C-449B-BA2C-923A453B206C}"/>
                </a:ext>
              </a:extLst>
            </p:cNvPr>
            <p:cNvGrpSpPr/>
            <p:nvPr/>
          </p:nvGrpSpPr>
          <p:grpSpPr>
            <a:xfrm>
              <a:off x="9163777" y="6448285"/>
              <a:ext cx="1627494" cy="695727"/>
              <a:chOff x="1712075" y="4615277"/>
              <a:chExt cx="2773980" cy="2121120"/>
            </a:xfrm>
          </p:grpSpPr>
          <p:sp>
            <p:nvSpPr>
              <p:cNvPr id="12" name="Google Shape;192;p12">
                <a:extLst>
                  <a:ext uri="{FF2B5EF4-FFF2-40B4-BE49-F238E27FC236}">
                    <a16:creationId xmlns:a16="http://schemas.microsoft.com/office/drawing/2014/main" id="{09AE7703-5505-4F1A-8856-EEA670D30891}"/>
                  </a:ext>
                </a:extLst>
              </p:cNvPr>
              <p:cNvSpPr/>
              <p:nvPr/>
            </p:nvSpPr>
            <p:spPr>
              <a:xfrm>
                <a:off x="1712075" y="4615277"/>
                <a:ext cx="2773980" cy="2121120"/>
              </a:xfrm>
              <a:prstGeom prst="cloud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" name="Google Shape;193;p12">
                <a:extLst>
                  <a:ext uri="{FF2B5EF4-FFF2-40B4-BE49-F238E27FC236}">
                    <a16:creationId xmlns:a16="http://schemas.microsoft.com/office/drawing/2014/main" id="{515E5303-28CF-4A66-92CE-5F06EFE2FDA1}"/>
                  </a:ext>
                </a:extLst>
              </p:cNvPr>
              <p:cNvSpPr txBox="1"/>
              <p:nvPr/>
            </p:nvSpPr>
            <p:spPr>
              <a:xfrm>
                <a:off x="2428718" y="5144860"/>
                <a:ext cx="1340700" cy="12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Source Sans Pro"/>
                    <a:ea typeface="Source Sans Pro"/>
                    <a:cs typeface="Source Sans Pro"/>
                    <a:sym typeface="Source Sans Pro"/>
                  </a:rPr>
                  <a:t>AS 102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pic>
          <p:nvPicPr>
            <p:cNvPr id="14" name="Google Shape;194;p12">
              <a:extLst>
                <a:ext uri="{FF2B5EF4-FFF2-40B4-BE49-F238E27FC236}">
                  <a16:creationId xmlns:a16="http://schemas.microsoft.com/office/drawing/2014/main" id="{A5EED40B-5B92-42D2-9FE1-5FEF2043A1D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242380" y="5257140"/>
              <a:ext cx="401600" cy="230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95;p12">
              <a:extLst>
                <a:ext uri="{FF2B5EF4-FFF2-40B4-BE49-F238E27FC236}">
                  <a16:creationId xmlns:a16="http://schemas.microsoft.com/office/drawing/2014/main" id="{5A6D7AF2-A74D-4142-B1F3-D67BA88D68E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776732" y="5257140"/>
              <a:ext cx="401600" cy="230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6;p12">
              <a:extLst>
                <a:ext uri="{FF2B5EF4-FFF2-40B4-BE49-F238E27FC236}">
                  <a16:creationId xmlns:a16="http://schemas.microsoft.com/office/drawing/2014/main" id="{93ECB63A-8920-4E6B-B258-3B49D56B27E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242380" y="5721477"/>
              <a:ext cx="401600" cy="230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7;p12">
              <a:extLst>
                <a:ext uri="{FF2B5EF4-FFF2-40B4-BE49-F238E27FC236}">
                  <a16:creationId xmlns:a16="http://schemas.microsoft.com/office/drawing/2014/main" id="{FDE1FB2C-2FAB-494A-9C56-05126D39E84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776732" y="5721477"/>
              <a:ext cx="401600" cy="230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8;p12">
              <a:extLst>
                <a:ext uri="{FF2B5EF4-FFF2-40B4-BE49-F238E27FC236}">
                  <a16:creationId xmlns:a16="http://schemas.microsoft.com/office/drawing/2014/main" id="{DB87C014-526E-4310-83A2-BB5498EDDD8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549782" y="6349472"/>
              <a:ext cx="401600" cy="2303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Google Shape;199;p12">
              <a:extLst>
                <a:ext uri="{FF2B5EF4-FFF2-40B4-BE49-F238E27FC236}">
                  <a16:creationId xmlns:a16="http://schemas.microsoft.com/office/drawing/2014/main" id="{30756C51-EAF2-4A9C-817A-5A91AF26F659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8643980" y="5372299"/>
              <a:ext cx="11328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0;p12">
              <a:extLst>
                <a:ext uri="{FF2B5EF4-FFF2-40B4-BE49-F238E27FC236}">
                  <a16:creationId xmlns:a16="http://schemas.microsoft.com/office/drawing/2014/main" id="{066DF0FC-692E-4DDF-AACA-020407A79791}"/>
                </a:ext>
              </a:extLst>
            </p:cNvPr>
            <p:cNvCxnSpPr/>
            <p:nvPr/>
          </p:nvCxnSpPr>
          <p:spPr>
            <a:xfrm>
              <a:off x="8720181" y="6101971"/>
              <a:ext cx="11328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01;p12">
              <a:extLst>
                <a:ext uri="{FF2B5EF4-FFF2-40B4-BE49-F238E27FC236}">
                  <a16:creationId xmlns:a16="http://schemas.microsoft.com/office/drawing/2014/main" id="{AB71EB3D-9A85-488A-88E9-7828913B8EDF}"/>
                </a:ext>
              </a:extLst>
            </p:cNvPr>
            <p:cNvCxnSpPr>
              <a:stCxn id="18" idx="0"/>
            </p:cNvCxnSpPr>
            <p:nvPr/>
          </p:nvCxnSpPr>
          <p:spPr>
            <a:xfrm rot="10800000">
              <a:off x="9741282" y="6112472"/>
              <a:ext cx="9300" cy="2370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02;p12">
              <a:extLst>
                <a:ext uri="{FF2B5EF4-FFF2-40B4-BE49-F238E27FC236}">
                  <a16:creationId xmlns:a16="http://schemas.microsoft.com/office/drawing/2014/main" id="{15FF6F64-5618-4B79-9D2B-469717DEBA1D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8643980" y="5836636"/>
              <a:ext cx="230400" cy="275400"/>
            </a:xfrm>
            <a:prstGeom prst="bent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03;p12">
              <a:extLst>
                <a:ext uri="{FF2B5EF4-FFF2-40B4-BE49-F238E27FC236}">
                  <a16:creationId xmlns:a16="http://schemas.microsoft.com/office/drawing/2014/main" id="{E0E917A4-BAD1-481C-8C6E-76B50DDF56E5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9606032" y="5836636"/>
              <a:ext cx="170700" cy="275400"/>
            </a:xfrm>
            <a:prstGeom prst="bent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204;p12">
              <a:extLst>
                <a:ext uri="{FF2B5EF4-FFF2-40B4-BE49-F238E27FC236}">
                  <a16:creationId xmlns:a16="http://schemas.microsoft.com/office/drawing/2014/main" id="{34D1B26B-AC59-49C0-82B1-02D8B93E4CAE}"/>
                </a:ext>
              </a:extLst>
            </p:cNvPr>
            <p:cNvSpPr txBox="1"/>
            <p:nvPr/>
          </p:nvSpPr>
          <p:spPr>
            <a:xfrm>
              <a:off x="8893278" y="4829958"/>
              <a:ext cx="78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Peering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25" name="Google Shape;205;p12">
              <a:extLst>
                <a:ext uri="{FF2B5EF4-FFF2-40B4-BE49-F238E27FC236}">
                  <a16:creationId xmlns:a16="http://schemas.microsoft.com/office/drawing/2014/main" id="{AE442A67-7C59-4F5D-86A9-BE820539C53C}"/>
                </a:ext>
              </a:extLst>
            </p:cNvPr>
            <p:cNvCxnSpPr>
              <a:stCxn id="24" idx="1"/>
            </p:cNvCxnSpPr>
            <p:nvPr/>
          </p:nvCxnSpPr>
          <p:spPr>
            <a:xfrm flipH="1">
              <a:off x="8725278" y="5030058"/>
              <a:ext cx="168000" cy="26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Google Shape;206;p12">
              <a:extLst>
                <a:ext uri="{FF2B5EF4-FFF2-40B4-BE49-F238E27FC236}">
                  <a16:creationId xmlns:a16="http://schemas.microsoft.com/office/drawing/2014/main" id="{CF7599AD-3546-4F2E-BE6D-F280A17CE14A}"/>
                </a:ext>
              </a:extLst>
            </p:cNvPr>
            <p:cNvCxnSpPr/>
            <p:nvPr/>
          </p:nvCxnSpPr>
          <p:spPr>
            <a:xfrm>
              <a:off x="9639678" y="5030058"/>
              <a:ext cx="168000" cy="26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4792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3F3F4A-61BD-4CD3-BD74-D1EBEAB16D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584C909-19B8-4FE9-AFF1-A95BE010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Intra-AS and Inter-AS routing</a:t>
            </a:r>
            <a:endParaRPr lang="zh-TW" altLang="en-US" dirty="0"/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CE3001E5-5EFC-4C37-B1BB-12F41E080AB3}"/>
              </a:ext>
            </a:extLst>
          </p:cNvPr>
          <p:cNvGrpSpPr/>
          <p:nvPr/>
        </p:nvGrpSpPr>
        <p:grpSpPr>
          <a:xfrm>
            <a:off x="1149079" y="1487075"/>
            <a:ext cx="10790451" cy="5997925"/>
            <a:chOff x="1149079" y="1487075"/>
            <a:chExt cx="10790451" cy="5997925"/>
          </a:xfrm>
        </p:grpSpPr>
        <p:sp>
          <p:nvSpPr>
            <p:cNvPr id="5" name="Google Shape;211;p13">
              <a:extLst>
                <a:ext uri="{FF2B5EF4-FFF2-40B4-BE49-F238E27FC236}">
                  <a16:creationId xmlns:a16="http://schemas.microsoft.com/office/drawing/2014/main" id="{6589FDF7-96EA-4B18-9B9E-35723AD95796}"/>
                </a:ext>
              </a:extLst>
            </p:cNvPr>
            <p:cNvSpPr/>
            <p:nvPr/>
          </p:nvSpPr>
          <p:spPr>
            <a:xfrm>
              <a:off x="6164250" y="4985600"/>
              <a:ext cx="3481800" cy="1368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pSp>
          <p:nvGrpSpPr>
            <p:cNvPr id="6" name="Google Shape;214;p13">
              <a:extLst>
                <a:ext uri="{FF2B5EF4-FFF2-40B4-BE49-F238E27FC236}">
                  <a16:creationId xmlns:a16="http://schemas.microsoft.com/office/drawing/2014/main" id="{870CAA24-9E01-44D4-8E36-983F22E1D8E5}"/>
                </a:ext>
              </a:extLst>
            </p:cNvPr>
            <p:cNvGrpSpPr/>
            <p:nvPr/>
          </p:nvGrpSpPr>
          <p:grpSpPr>
            <a:xfrm>
              <a:off x="1149079" y="1487075"/>
              <a:ext cx="9252068" cy="3904576"/>
              <a:chOff x="1854925" y="1962115"/>
              <a:chExt cx="9920725" cy="4603910"/>
            </a:xfrm>
          </p:grpSpPr>
          <p:sp>
            <p:nvSpPr>
              <p:cNvPr id="7" name="Google Shape;215;p13">
                <a:extLst>
                  <a:ext uri="{FF2B5EF4-FFF2-40B4-BE49-F238E27FC236}">
                    <a16:creationId xmlns:a16="http://schemas.microsoft.com/office/drawing/2014/main" id="{0E5E7DC3-990B-424D-AB0B-D1079D1830B3}"/>
                  </a:ext>
                </a:extLst>
              </p:cNvPr>
              <p:cNvSpPr/>
              <p:nvPr/>
            </p:nvSpPr>
            <p:spPr>
              <a:xfrm>
                <a:off x="7539000" y="3422475"/>
                <a:ext cx="2944500" cy="13098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" name="Google Shape;216;p13">
                <a:extLst>
                  <a:ext uri="{FF2B5EF4-FFF2-40B4-BE49-F238E27FC236}">
                    <a16:creationId xmlns:a16="http://schemas.microsoft.com/office/drawing/2014/main" id="{E98FA548-D5D7-4299-A0A6-E32FB870485D}"/>
                  </a:ext>
                </a:extLst>
              </p:cNvPr>
              <p:cNvSpPr/>
              <p:nvPr/>
            </p:nvSpPr>
            <p:spPr>
              <a:xfrm>
                <a:off x="3969175" y="4156950"/>
                <a:ext cx="3046800" cy="1473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" name="Google Shape;217;p13">
                <a:extLst>
                  <a:ext uri="{FF2B5EF4-FFF2-40B4-BE49-F238E27FC236}">
                    <a16:creationId xmlns:a16="http://schemas.microsoft.com/office/drawing/2014/main" id="{1E73D508-3660-46DB-BFAA-BC5C306BDC1C}"/>
                  </a:ext>
                </a:extLst>
              </p:cNvPr>
              <p:cNvSpPr/>
              <p:nvPr/>
            </p:nvSpPr>
            <p:spPr>
              <a:xfrm>
                <a:off x="1854925" y="3016850"/>
                <a:ext cx="2003700" cy="12621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" name="Google Shape;218;p13">
                <a:extLst>
                  <a:ext uri="{FF2B5EF4-FFF2-40B4-BE49-F238E27FC236}">
                    <a16:creationId xmlns:a16="http://schemas.microsoft.com/office/drawing/2014/main" id="{564AB744-5F71-4D4C-A401-F4FFB3D5987C}"/>
                  </a:ext>
                </a:extLst>
              </p:cNvPr>
              <p:cNvSpPr/>
              <p:nvPr/>
            </p:nvSpPr>
            <p:spPr>
              <a:xfrm>
                <a:off x="3067225" y="31938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" name="Google Shape;219;p13">
                <a:extLst>
                  <a:ext uri="{FF2B5EF4-FFF2-40B4-BE49-F238E27FC236}">
                    <a16:creationId xmlns:a16="http://schemas.microsoft.com/office/drawing/2014/main" id="{88B10077-80EE-4301-A9B9-4C89A7AA1C94}"/>
                  </a:ext>
                </a:extLst>
              </p:cNvPr>
              <p:cNvSpPr/>
              <p:nvPr/>
            </p:nvSpPr>
            <p:spPr>
              <a:xfrm>
                <a:off x="1983625" y="35388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" name="Google Shape;220;p13">
                <a:extLst>
                  <a:ext uri="{FF2B5EF4-FFF2-40B4-BE49-F238E27FC236}">
                    <a16:creationId xmlns:a16="http://schemas.microsoft.com/office/drawing/2014/main" id="{976F7FDC-D920-4787-945A-3C4A7B37F0D1}"/>
                  </a:ext>
                </a:extLst>
              </p:cNvPr>
              <p:cNvSpPr/>
              <p:nvPr/>
            </p:nvSpPr>
            <p:spPr>
              <a:xfrm>
                <a:off x="4015825" y="4792150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" name="Google Shape;221;p13">
                <a:extLst>
                  <a:ext uri="{FF2B5EF4-FFF2-40B4-BE49-F238E27FC236}">
                    <a16:creationId xmlns:a16="http://schemas.microsoft.com/office/drawing/2014/main" id="{483BD803-52DE-4B3E-B094-693524ABF3C5}"/>
                  </a:ext>
                </a:extLst>
              </p:cNvPr>
              <p:cNvSpPr/>
              <p:nvPr/>
            </p:nvSpPr>
            <p:spPr>
              <a:xfrm>
                <a:off x="5068525" y="513702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" name="Google Shape;222;p13">
                <a:extLst>
                  <a:ext uri="{FF2B5EF4-FFF2-40B4-BE49-F238E27FC236}">
                    <a16:creationId xmlns:a16="http://schemas.microsoft.com/office/drawing/2014/main" id="{5238BE98-CAB1-49C3-9CB4-6BCA1AEFA62F}"/>
                  </a:ext>
                </a:extLst>
              </p:cNvPr>
              <p:cNvCxnSpPr>
                <a:stCxn id="10" idx="2"/>
                <a:endCxn id="11" idx="4"/>
              </p:cNvCxnSpPr>
              <p:nvPr/>
            </p:nvCxnSpPr>
            <p:spPr>
              <a:xfrm flipH="1">
                <a:off x="2703625" y="3366375"/>
                <a:ext cx="363600" cy="345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223;p13">
                <a:extLst>
                  <a:ext uri="{FF2B5EF4-FFF2-40B4-BE49-F238E27FC236}">
                    <a16:creationId xmlns:a16="http://schemas.microsoft.com/office/drawing/2014/main" id="{DCA6703C-18F4-401A-BDDD-5281F98FB322}"/>
                  </a:ext>
                </a:extLst>
              </p:cNvPr>
              <p:cNvCxnSpPr>
                <a:endCxn id="12" idx="1"/>
              </p:cNvCxnSpPr>
              <p:nvPr/>
            </p:nvCxnSpPr>
            <p:spPr>
              <a:xfrm flipH="1">
                <a:off x="4375825" y="4438450"/>
                <a:ext cx="446400" cy="353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224;p13">
                <a:extLst>
                  <a:ext uri="{FF2B5EF4-FFF2-40B4-BE49-F238E27FC236}">
                    <a16:creationId xmlns:a16="http://schemas.microsoft.com/office/drawing/2014/main" id="{D864C964-138D-40C8-8DF5-9A96CF27701E}"/>
                  </a:ext>
                </a:extLst>
              </p:cNvPr>
              <p:cNvCxnSpPr>
                <a:stCxn id="12" idx="4"/>
                <a:endCxn id="42" idx="2"/>
              </p:cNvCxnSpPr>
              <p:nvPr/>
            </p:nvCxnSpPr>
            <p:spPr>
              <a:xfrm rot="10800000" flipH="1">
                <a:off x="4735825" y="4783450"/>
                <a:ext cx="1385400" cy="18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226;p13">
                <a:extLst>
                  <a:ext uri="{FF2B5EF4-FFF2-40B4-BE49-F238E27FC236}">
                    <a16:creationId xmlns:a16="http://schemas.microsoft.com/office/drawing/2014/main" id="{FF7A1411-B327-498E-AF8B-B47F0ADC367D}"/>
                  </a:ext>
                </a:extLst>
              </p:cNvPr>
              <p:cNvCxnSpPr>
                <a:stCxn id="10" idx="3"/>
                <a:endCxn id="41" idx="2"/>
              </p:cNvCxnSpPr>
              <p:nvPr/>
            </p:nvCxnSpPr>
            <p:spPr>
              <a:xfrm>
                <a:off x="3427225" y="3538875"/>
                <a:ext cx="1395000" cy="899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Google Shape;228;p13">
                <a:extLst>
                  <a:ext uri="{FF2B5EF4-FFF2-40B4-BE49-F238E27FC236}">
                    <a16:creationId xmlns:a16="http://schemas.microsoft.com/office/drawing/2014/main" id="{3CC04D6D-58DA-464D-83AC-213F6F78DF72}"/>
                  </a:ext>
                </a:extLst>
              </p:cNvPr>
              <p:cNvSpPr/>
              <p:nvPr/>
            </p:nvSpPr>
            <p:spPr>
              <a:xfrm>
                <a:off x="8852400" y="35748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Google Shape;229;p13">
                <a:extLst>
                  <a:ext uri="{FF2B5EF4-FFF2-40B4-BE49-F238E27FC236}">
                    <a16:creationId xmlns:a16="http://schemas.microsoft.com/office/drawing/2014/main" id="{FF70D1EC-25F4-40DC-AF3D-DC8FE0DAD044}"/>
                  </a:ext>
                </a:extLst>
              </p:cNvPr>
              <p:cNvSpPr/>
              <p:nvPr/>
            </p:nvSpPr>
            <p:spPr>
              <a:xfrm>
                <a:off x="7705750" y="39198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Google Shape;230;p13">
                <a:extLst>
                  <a:ext uri="{FF2B5EF4-FFF2-40B4-BE49-F238E27FC236}">
                    <a16:creationId xmlns:a16="http://schemas.microsoft.com/office/drawing/2014/main" id="{1850B8FC-30CD-40FF-809D-807DAFB036BB}"/>
                  </a:ext>
                </a:extLst>
              </p:cNvPr>
              <p:cNvSpPr/>
              <p:nvPr/>
            </p:nvSpPr>
            <p:spPr>
              <a:xfrm>
                <a:off x="9670225" y="39210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" name="Google Shape;231;p13">
                <a:extLst>
                  <a:ext uri="{FF2B5EF4-FFF2-40B4-BE49-F238E27FC236}">
                    <a16:creationId xmlns:a16="http://schemas.microsoft.com/office/drawing/2014/main" id="{956E22C4-7C88-403A-AED9-ECF65738CC26}"/>
                  </a:ext>
                </a:extLst>
              </p:cNvPr>
              <p:cNvCxnSpPr>
                <a:stCxn id="18" idx="2"/>
                <a:endCxn id="19" idx="4"/>
              </p:cNvCxnSpPr>
              <p:nvPr/>
            </p:nvCxnSpPr>
            <p:spPr>
              <a:xfrm flipH="1">
                <a:off x="8425800" y="3747375"/>
                <a:ext cx="426600" cy="345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32;p13">
                <a:extLst>
                  <a:ext uri="{FF2B5EF4-FFF2-40B4-BE49-F238E27FC236}">
                    <a16:creationId xmlns:a16="http://schemas.microsoft.com/office/drawing/2014/main" id="{98E5944D-3026-4CBD-9767-BC5A53868F0E}"/>
                  </a:ext>
                </a:extLst>
              </p:cNvPr>
              <p:cNvCxnSpPr>
                <a:stCxn id="18" idx="4"/>
                <a:endCxn id="20" idx="1"/>
              </p:cNvCxnSpPr>
              <p:nvPr/>
            </p:nvCxnSpPr>
            <p:spPr>
              <a:xfrm>
                <a:off x="9572400" y="3747375"/>
                <a:ext cx="457800" cy="173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" name="Google Shape;233;p13">
                <a:extLst>
                  <a:ext uri="{FF2B5EF4-FFF2-40B4-BE49-F238E27FC236}">
                    <a16:creationId xmlns:a16="http://schemas.microsoft.com/office/drawing/2014/main" id="{86801C57-23EC-4BCC-BBD3-E00956F52A17}"/>
                  </a:ext>
                </a:extLst>
              </p:cNvPr>
              <p:cNvSpPr/>
              <p:nvPr/>
            </p:nvSpPr>
            <p:spPr>
              <a:xfrm>
                <a:off x="7523800" y="2925698"/>
                <a:ext cx="1083900" cy="3537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B.a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Google Shape;234;p13">
                <a:extLst>
                  <a:ext uri="{FF2B5EF4-FFF2-40B4-BE49-F238E27FC236}">
                    <a16:creationId xmlns:a16="http://schemas.microsoft.com/office/drawing/2014/main" id="{FC965EB6-6BE9-4F2A-B702-57193D322340}"/>
                  </a:ext>
                </a:extLst>
              </p:cNvPr>
              <p:cNvSpPr/>
              <p:nvPr/>
            </p:nvSpPr>
            <p:spPr>
              <a:xfrm>
                <a:off x="2885275" y="2288048"/>
                <a:ext cx="1083900" cy="3537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C.b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5" name="Google Shape;235;p13">
                <a:extLst>
                  <a:ext uri="{FF2B5EF4-FFF2-40B4-BE49-F238E27FC236}">
                    <a16:creationId xmlns:a16="http://schemas.microsoft.com/office/drawing/2014/main" id="{8CDE678A-EAFA-48A9-9C9D-66F3DD2D64E6}"/>
                  </a:ext>
                </a:extLst>
              </p:cNvPr>
              <p:cNvCxnSpPr>
                <a:stCxn id="10" idx="4"/>
                <a:endCxn id="19" idx="2"/>
              </p:cNvCxnSpPr>
              <p:nvPr/>
            </p:nvCxnSpPr>
            <p:spPr>
              <a:xfrm>
                <a:off x="3787225" y="3366375"/>
                <a:ext cx="3918600" cy="726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Google Shape;236;p13">
                <a:extLst>
                  <a:ext uri="{FF2B5EF4-FFF2-40B4-BE49-F238E27FC236}">
                    <a16:creationId xmlns:a16="http://schemas.microsoft.com/office/drawing/2014/main" id="{920286CE-239E-4C9D-A7EA-2E7391FFA215}"/>
                  </a:ext>
                </a:extLst>
              </p:cNvPr>
              <p:cNvSpPr/>
              <p:nvPr/>
            </p:nvSpPr>
            <p:spPr>
              <a:xfrm>
                <a:off x="2347225" y="5020175"/>
                <a:ext cx="720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Host</a:t>
                </a:r>
                <a:b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h1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Google Shape;237;p13">
                <a:extLst>
                  <a:ext uri="{FF2B5EF4-FFF2-40B4-BE49-F238E27FC236}">
                    <a16:creationId xmlns:a16="http://schemas.microsoft.com/office/drawing/2014/main" id="{3821976C-1E07-4114-A009-0502F0C7ED3B}"/>
                  </a:ext>
                </a:extLst>
              </p:cNvPr>
              <p:cNvSpPr/>
              <p:nvPr/>
            </p:nvSpPr>
            <p:spPr>
              <a:xfrm>
                <a:off x="11055650" y="3077025"/>
                <a:ext cx="720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Host</a:t>
                </a:r>
                <a:b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h2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8" name="Google Shape;238;p13">
                <a:extLst>
                  <a:ext uri="{FF2B5EF4-FFF2-40B4-BE49-F238E27FC236}">
                    <a16:creationId xmlns:a16="http://schemas.microsoft.com/office/drawing/2014/main" id="{7EA1CC89-F1B9-46B8-B355-3FE741BE6AC0}"/>
                  </a:ext>
                </a:extLst>
              </p:cNvPr>
              <p:cNvCxnSpPr>
                <a:stCxn id="12" idx="2"/>
                <a:endCxn id="26" idx="3"/>
              </p:cNvCxnSpPr>
              <p:nvPr/>
            </p:nvCxnSpPr>
            <p:spPr>
              <a:xfrm flipH="1">
                <a:off x="3067225" y="4964650"/>
                <a:ext cx="948600" cy="345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39;p13">
                <a:extLst>
                  <a:ext uri="{FF2B5EF4-FFF2-40B4-BE49-F238E27FC236}">
                    <a16:creationId xmlns:a16="http://schemas.microsoft.com/office/drawing/2014/main" id="{7D97D3D9-8B78-4FF3-8A76-F22D4931FB9D}"/>
                  </a:ext>
                </a:extLst>
              </p:cNvPr>
              <p:cNvCxnSpPr>
                <a:stCxn id="24" idx="3"/>
                <a:endCxn id="34" idx="2"/>
              </p:cNvCxnSpPr>
              <p:nvPr/>
            </p:nvCxnSpPr>
            <p:spPr>
              <a:xfrm>
                <a:off x="3427225" y="2641748"/>
                <a:ext cx="1220400" cy="70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241;p13">
                <a:extLst>
                  <a:ext uri="{FF2B5EF4-FFF2-40B4-BE49-F238E27FC236}">
                    <a16:creationId xmlns:a16="http://schemas.microsoft.com/office/drawing/2014/main" id="{3FB54AE9-7C38-4A3E-AFA3-74738F0F8213}"/>
                  </a:ext>
                </a:extLst>
              </p:cNvPr>
              <p:cNvCxnSpPr>
                <a:stCxn id="12" idx="3"/>
                <a:endCxn id="13" idx="2"/>
              </p:cNvCxnSpPr>
              <p:nvPr/>
            </p:nvCxnSpPr>
            <p:spPr>
              <a:xfrm>
                <a:off x="4375825" y="5137150"/>
                <a:ext cx="692700" cy="172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242;p13">
                <a:extLst>
                  <a:ext uri="{FF2B5EF4-FFF2-40B4-BE49-F238E27FC236}">
                    <a16:creationId xmlns:a16="http://schemas.microsoft.com/office/drawing/2014/main" id="{BA5C8088-3D1E-4556-9582-99EC96526786}"/>
                  </a:ext>
                </a:extLst>
              </p:cNvPr>
              <p:cNvCxnSpPr>
                <a:stCxn id="13" idx="4"/>
                <a:endCxn id="42" idx="3"/>
              </p:cNvCxnSpPr>
              <p:nvPr/>
            </p:nvCxnSpPr>
            <p:spPr>
              <a:xfrm rot="10800000" flipH="1">
                <a:off x="5788525" y="4956125"/>
                <a:ext cx="692700" cy="353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243;p13">
                <a:extLst>
                  <a:ext uri="{FF2B5EF4-FFF2-40B4-BE49-F238E27FC236}">
                    <a16:creationId xmlns:a16="http://schemas.microsoft.com/office/drawing/2014/main" id="{D9FCCB84-0DAD-4A4F-B5FD-4A0A071C5ADB}"/>
                  </a:ext>
                </a:extLst>
              </p:cNvPr>
              <p:cNvCxnSpPr>
                <a:stCxn id="42" idx="1"/>
                <a:endCxn id="33" idx="3"/>
              </p:cNvCxnSpPr>
              <p:nvPr/>
            </p:nvCxnSpPr>
            <p:spPr>
              <a:xfrm rot="10800000" flipH="1">
                <a:off x="6481225" y="3696675"/>
                <a:ext cx="65700" cy="914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" name="Google Shape;244;p13">
                <a:extLst>
                  <a:ext uri="{FF2B5EF4-FFF2-40B4-BE49-F238E27FC236}">
                    <a16:creationId xmlns:a16="http://schemas.microsoft.com/office/drawing/2014/main" id="{5F26382A-B8D2-4983-8BCE-7853D217558E}"/>
                  </a:ext>
                </a:extLst>
              </p:cNvPr>
              <p:cNvSpPr/>
              <p:nvPr/>
            </p:nvSpPr>
            <p:spPr>
              <a:xfrm>
                <a:off x="6004963" y="3342923"/>
                <a:ext cx="1083900" cy="3537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A.c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Google Shape;240;p13">
                <a:extLst>
                  <a:ext uri="{FF2B5EF4-FFF2-40B4-BE49-F238E27FC236}">
                    <a16:creationId xmlns:a16="http://schemas.microsoft.com/office/drawing/2014/main" id="{660D6914-2CFB-4F40-AC8D-090B5BC6E6EA}"/>
                  </a:ext>
                </a:extLst>
              </p:cNvPr>
              <p:cNvSpPr/>
              <p:nvPr/>
            </p:nvSpPr>
            <p:spPr>
              <a:xfrm>
                <a:off x="4647663" y="3173436"/>
                <a:ext cx="1083900" cy="3537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A.a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5" name="Google Shape;245;p13">
                <a:extLst>
                  <a:ext uri="{FF2B5EF4-FFF2-40B4-BE49-F238E27FC236}">
                    <a16:creationId xmlns:a16="http://schemas.microsoft.com/office/drawing/2014/main" id="{35E81D80-E7A7-4BF1-B3AB-BDAE5D66751A}"/>
                  </a:ext>
                </a:extLst>
              </p:cNvPr>
              <p:cNvCxnSpPr>
                <a:stCxn id="33" idx="4"/>
                <a:endCxn id="23" idx="2"/>
              </p:cNvCxnSpPr>
              <p:nvPr/>
            </p:nvCxnSpPr>
            <p:spPr>
              <a:xfrm rot="10800000" flipH="1">
                <a:off x="7088863" y="3102473"/>
                <a:ext cx="435000" cy="417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246;p13">
                <a:extLst>
                  <a:ext uri="{FF2B5EF4-FFF2-40B4-BE49-F238E27FC236}">
                    <a16:creationId xmlns:a16="http://schemas.microsoft.com/office/drawing/2014/main" id="{64DA48DE-CCB2-48CB-8CA9-FA6F3049129E}"/>
                  </a:ext>
                </a:extLst>
              </p:cNvPr>
              <p:cNvCxnSpPr>
                <a:stCxn id="23" idx="3"/>
                <a:endCxn id="19" idx="1"/>
              </p:cNvCxnSpPr>
              <p:nvPr/>
            </p:nvCxnSpPr>
            <p:spPr>
              <a:xfrm>
                <a:off x="8065750" y="3279398"/>
                <a:ext cx="0" cy="640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247;p13">
                <a:extLst>
                  <a:ext uri="{FF2B5EF4-FFF2-40B4-BE49-F238E27FC236}">
                    <a16:creationId xmlns:a16="http://schemas.microsoft.com/office/drawing/2014/main" id="{DC1ACFC4-D78E-423B-BE06-B293A2B88019}"/>
                  </a:ext>
                </a:extLst>
              </p:cNvPr>
              <p:cNvCxnSpPr>
                <a:stCxn id="19" idx="4"/>
                <a:endCxn id="20" idx="2"/>
              </p:cNvCxnSpPr>
              <p:nvPr/>
            </p:nvCxnSpPr>
            <p:spPr>
              <a:xfrm>
                <a:off x="8425750" y="4092375"/>
                <a:ext cx="1244400" cy="1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248;p13">
                <a:extLst>
                  <a:ext uri="{FF2B5EF4-FFF2-40B4-BE49-F238E27FC236}">
                    <a16:creationId xmlns:a16="http://schemas.microsoft.com/office/drawing/2014/main" id="{354FC709-FAB4-4938-B51F-0B3213ED7C32}"/>
                  </a:ext>
                </a:extLst>
              </p:cNvPr>
              <p:cNvCxnSpPr>
                <a:stCxn id="20" idx="4"/>
                <a:endCxn id="27" idx="1"/>
              </p:cNvCxnSpPr>
              <p:nvPr/>
            </p:nvCxnSpPr>
            <p:spPr>
              <a:xfrm rot="10800000" flipH="1">
                <a:off x="10390225" y="3366375"/>
                <a:ext cx="665400" cy="727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249;p13">
                <a:extLst>
                  <a:ext uri="{FF2B5EF4-FFF2-40B4-BE49-F238E27FC236}">
                    <a16:creationId xmlns:a16="http://schemas.microsoft.com/office/drawing/2014/main" id="{34E55B74-B839-4AD7-90A6-D72B616B4953}"/>
                  </a:ext>
                </a:extLst>
              </p:cNvPr>
              <p:cNvCxnSpPr>
                <a:endCxn id="23" idx="1"/>
              </p:cNvCxnSpPr>
              <p:nvPr/>
            </p:nvCxnSpPr>
            <p:spPr>
              <a:xfrm>
                <a:off x="3969250" y="2464898"/>
                <a:ext cx="4096500" cy="4608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250;p13">
                <a:extLst>
                  <a:ext uri="{FF2B5EF4-FFF2-40B4-BE49-F238E27FC236}">
                    <a16:creationId xmlns:a16="http://schemas.microsoft.com/office/drawing/2014/main" id="{8AF1E146-10BB-46EE-8E7A-8098083C8616}"/>
                  </a:ext>
                </a:extLst>
              </p:cNvPr>
              <p:cNvCxnSpPr>
                <a:stCxn id="34" idx="4"/>
                <a:endCxn id="33" idx="2"/>
              </p:cNvCxnSpPr>
              <p:nvPr/>
            </p:nvCxnSpPr>
            <p:spPr>
              <a:xfrm>
                <a:off x="5731563" y="3350286"/>
                <a:ext cx="273300" cy="1695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Google Shape;227;p13">
                <a:extLst>
                  <a:ext uri="{FF2B5EF4-FFF2-40B4-BE49-F238E27FC236}">
                    <a16:creationId xmlns:a16="http://schemas.microsoft.com/office/drawing/2014/main" id="{09287422-B3EC-443A-B714-33412F227FE5}"/>
                  </a:ext>
                </a:extLst>
              </p:cNvPr>
              <p:cNvSpPr/>
              <p:nvPr/>
            </p:nvSpPr>
            <p:spPr>
              <a:xfrm>
                <a:off x="4822250" y="42660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" name="Google Shape;225;p13">
                <a:extLst>
                  <a:ext uri="{FF2B5EF4-FFF2-40B4-BE49-F238E27FC236}">
                    <a16:creationId xmlns:a16="http://schemas.microsoft.com/office/drawing/2014/main" id="{9C59C2E9-EC30-4B2B-8A60-C01E5511F6BB}"/>
                  </a:ext>
                </a:extLst>
              </p:cNvPr>
              <p:cNvSpPr/>
              <p:nvPr/>
            </p:nvSpPr>
            <p:spPr>
              <a:xfrm>
                <a:off x="6121225" y="4611075"/>
                <a:ext cx="720000" cy="345000"/>
              </a:xfrm>
              <a:prstGeom prst="can">
                <a:avLst>
                  <a:gd name="adj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3" name="Google Shape;251;p13">
                <a:extLst>
                  <a:ext uri="{FF2B5EF4-FFF2-40B4-BE49-F238E27FC236}">
                    <a16:creationId xmlns:a16="http://schemas.microsoft.com/office/drawing/2014/main" id="{FDBD1A8D-E65C-4506-8E23-8E078B81992E}"/>
                  </a:ext>
                </a:extLst>
              </p:cNvPr>
              <p:cNvCxnSpPr>
                <a:stCxn id="42" idx="4"/>
                <a:endCxn id="19" idx="2"/>
              </p:cNvCxnSpPr>
              <p:nvPr/>
            </p:nvCxnSpPr>
            <p:spPr>
              <a:xfrm rot="10800000" flipH="1">
                <a:off x="6841225" y="4092375"/>
                <a:ext cx="864600" cy="69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4" name="Google Shape;252;p13">
                <a:extLst>
                  <a:ext uri="{FF2B5EF4-FFF2-40B4-BE49-F238E27FC236}">
                    <a16:creationId xmlns:a16="http://schemas.microsoft.com/office/drawing/2014/main" id="{B8610699-01D3-42A8-BE16-A9756ED0DDC2}"/>
                  </a:ext>
                </a:extLst>
              </p:cNvPr>
              <p:cNvSpPr txBox="1"/>
              <p:nvPr/>
            </p:nvSpPr>
            <p:spPr>
              <a:xfrm>
                <a:off x="6422050" y="1962115"/>
                <a:ext cx="2003700" cy="87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Inter-AS  routing between  A and B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Google Shape;253;p13">
                <a:extLst>
                  <a:ext uri="{FF2B5EF4-FFF2-40B4-BE49-F238E27FC236}">
                    <a16:creationId xmlns:a16="http://schemas.microsoft.com/office/drawing/2014/main" id="{4E545F2C-DD84-4C09-84CC-01A8F591F6ED}"/>
                  </a:ext>
                </a:extLst>
              </p:cNvPr>
              <p:cNvSpPr txBox="1"/>
              <p:nvPr/>
            </p:nvSpPr>
            <p:spPr>
              <a:xfrm>
                <a:off x="3597175" y="5694825"/>
                <a:ext cx="2003700" cy="87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Intra-AS  routing within AS A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6" name="Google Shape;254;p13">
                <a:extLst>
                  <a:ext uri="{FF2B5EF4-FFF2-40B4-BE49-F238E27FC236}">
                    <a16:creationId xmlns:a16="http://schemas.microsoft.com/office/drawing/2014/main" id="{8388591C-E989-4D75-9172-2024C6D54AAD}"/>
                  </a:ext>
                </a:extLst>
              </p:cNvPr>
              <p:cNvCxnSpPr>
                <a:stCxn id="10" idx="1"/>
                <a:endCxn id="24" idx="3"/>
              </p:cNvCxnSpPr>
              <p:nvPr/>
            </p:nvCxnSpPr>
            <p:spPr>
              <a:xfrm rot="10800000">
                <a:off x="3427225" y="2641875"/>
                <a:ext cx="0" cy="552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255;p13">
                <a:extLst>
                  <a:ext uri="{FF2B5EF4-FFF2-40B4-BE49-F238E27FC236}">
                    <a16:creationId xmlns:a16="http://schemas.microsoft.com/office/drawing/2014/main" id="{D6C8778B-1B17-4F8F-A324-F74CE6609851}"/>
                  </a:ext>
                </a:extLst>
              </p:cNvPr>
              <p:cNvCxnSpPr>
                <a:stCxn id="41" idx="1"/>
                <a:endCxn id="34" idx="3"/>
              </p:cNvCxnSpPr>
              <p:nvPr/>
            </p:nvCxnSpPr>
            <p:spPr>
              <a:xfrm rot="10800000" flipH="1">
                <a:off x="5182250" y="3527175"/>
                <a:ext cx="7500" cy="73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8" name="Google Shape;256;p13">
              <a:extLst>
                <a:ext uri="{FF2B5EF4-FFF2-40B4-BE49-F238E27FC236}">
                  <a16:creationId xmlns:a16="http://schemas.microsoft.com/office/drawing/2014/main" id="{0F1B1B39-ABB4-458E-8DF8-618AFF6A7AB4}"/>
                </a:ext>
              </a:extLst>
            </p:cNvPr>
            <p:cNvSpPr/>
            <p:nvPr/>
          </p:nvSpPr>
          <p:spPr>
            <a:xfrm>
              <a:off x="6191575" y="5104100"/>
              <a:ext cx="1232700" cy="5787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Intra-AS routing algorithm</a:t>
              </a:r>
              <a:endParaRPr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257;p13">
              <a:extLst>
                <a:ext uri="{FF2B5EF4-FFF2-40B4-BE49-F238E27FC236}">
                  <a16:creationId xmlns:a16="http://schemas.microsoft.com/office/drawing/2014/main" id="{0BA68514-9820-4352-8C73-08092D860EFE}"/>
                </a:ext>
              </a:extLst>
            </p:cNvPr>
            <p:cNvSpPr/>
            <p:nvPr/>
          </p:nvSpPr>
          <p:spPr>
            <a:xfrm>
              <a:off x="8308400" y="5104100"/>
              <a:ext cx="1232700" cy="578700"/>
            </a:xfrm>
            <a:prstGeom prst="ellipse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Intra-AS routing algorithm</a:t>
              </a:r>
              <a:endParaRPr sz="1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0" name="Google Shape;258;p13">
              <a:extLst>
                <a:ext uri="{FF2B5EF4-FFF2-40B4-BE49-F238E27FC236}">
                  <a16:creationId xmlns:a16="http://schemas.microsoft.com/office/drawing/2014/main" id="{26847E0E-1E88-4471-AC61-44C16020B804}"/>
                </a:ext>
              </a:extLst>
            </p:cNvPr>
            <p:cNvGrpSpPr/>
            <p:nvPr/>
          </p:nvGrpSpPr>
          <p:grpSpPr>
            <a:xfrm>
              <a:off x="7424770" y="5825174"/>
              <a:ext cx="883820" cy="419989"/>
              <a:chOff x="7424275" y="5825550"/>
              <a:chExt cx="867000" cy="501300"/>
            </a:xfrm>
          </p:grpSpPr>
          <p:sp>
            <p:nvSpPr>
              <p:cNvPr id="51" name="Google Shape;259;p13">
                <a:extLst>
                  <a:ext uri="{FF2B5EF4-FFF2-40B4-BE49-F238E27FC236}">
                    <a16:creationId xmlns:a16="http://schemas.microsoft.com/office/drawing/2014/main" id="{4F7635E4-CADA-4E01-90CE-A10F9ED0969A}"/>
                  </a:ext>
                </a:extLst>
              </p:cNvPr>
              <p:cNvSpPr/>
              <p:nvPr/>
            </p:nvSpPr>
            <p:spPr>
              <a:xfrm>
                <a:off x="7424275" y="5825550"/>
                <a:ext cx="433500" cy="5013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Google Shape;260;p13">
                <a:extLst>
                  <a:ext uri="{FF2B5EF4-FFF2-40B4-BE49-F238E27FC236}">
                    <a16:creationId xmlns:a16="http://schemas.microsoft.com/office/drawing/2014/main" id="{E73A26D1-09DA-4014-8F93-01A5C4807C54}"/>
                  </a:ext>
                </a:extLst>
              </p:cNvPr>
              <p:cNvSpPr/>
              <p:nvPr/>
            </p:nvSpPr>
            <p:spPr>
              <a:xfrm>
                <a:off x="7857775" y="5825550"/>
                <a:ext cx="433500" cy="501300"/>
              </a:xfrm>
              <a:prstGeom prst="rect">
                <a:avLst/>
              </a:pr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Google Shape;261;p13">
                <a:extLst>
                  <a:ext uri="{FF2B5EF4-FFF2-40B4-BE49-F238E27FC236}">
                    <a16:creationId xmlns:a16="http://schemas.microsoft.com/office/drawing/2014/main" id="{CAE479B5-CEC8-4FC3-A274-6E5ED06A8D21}"/>
                  </a:ext>
                </a:extLst>
              </p:cNvPr>
              <p:cNvSpPr/>
              <p:nvPr/>
            </p:nvSpPr>
            <p:spPr>
              <a:xfrm>
                <a:off x="7835725" y="5835150"/>
                <a:ext cx="44100" cy="480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4" name="Google Shape;262;p13">
                <a:extLst>
                  <a:ext uri="{FF2B5EF4-FFF2-40B4-BE49-F238E27FC236}">
                    <a16:creationId xmlns:a16="http://schemas.microsoft.com/office/drawing/2014/main" id="{7B71E383-FB9C-451F-BCC7-2733F0B7619F}"/>
                  </a:ext>
                </a:extLst>
              </p:cNvPr>
              <p:cNvSpPr/>
              <p:nvPr/>
            </p:nvSpPr>
            <p:spPr>
              <a:xfrm>
                <a:off x="7424275" y="5825550"/>
                <a:ext cx="867000" cy="5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ROUTING</a:t>
                </a:r>
                <a:b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TABLE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5" name="Google Shape;263;p13">
              <a:extLst>
                <a:ext uri="{FF2B5EF4-FFF2-40B4-BE49-F238E27FC236}">
                  <a16:creationId xmlns:a16="http://schemas.microsoft.com/office/drawing/2014/main" id="{C0861150-68CF-49E5-A263-F21D539D4667}"/>
                </a:ext>
              </a:extLst>
            </p:cNvPr>
            <p:cNvCxnSpPr>
              <a:stCxn id="48" idx="4"/>
              <a:endCxn id="54" idx="1"/>
            </p:cNvCxnSpPr>
            <p:nvPr/>
          </p:nvCxnSpPr>
          <p:spPr>
            <a:xfrm rot="-5400000" flipH="1">
              <a:off x="6940075" y="5550650"/>
              <a:ext cx="352500" cy="616800"/>
            </a:xfrm>
            <a:prstGeom prst="curved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" name="Google Shape;264;p13">
              <a:extLst>
                <a:ext uri="{FF2B5EF4-FFF2-40B4-BE49-F238E27FC236}">
                  <a16:creationId xmlns:a16="http://schemas.microsoft.com/office/drawing/2014/main" id="{5CADF28A-FA12-4A88-84A6-1B244AEA9596}"/>
                </a:ext>
              </a:extLst>
            </p:cNvPr>
            <p:cNvCxnSpPr>
              <a:stCxn id="49" idx="4"/>
              <a:endCxn id="54" idx="3"/>
            </p:cNvCxnSpPr>
            <p:nvPr/>
          </p:nvCxnSpPr>
          <p:spPr>
            <a:xfrm rot="5400000">
              <a:off x="8440400" y="5550950"/>
              <a:ext cx="352500" cy="616200"/>
            </a:xfrm>
            <a:prstGeom prst="curvedConnector2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aphicFrame>
          <p:nvGraphicFramePr>
            <p:cNvPr id="57" name="Google Shape;265;p13">
              <a:extLst>
                <a:ext uri="{FF2B5EF4-FFF2-40B4-BE49-F238E27FC236}">
                  <a16:creationId xmlns:a16="http://schemas.microsoft.com/office/drawing/2014/main" id="{A374AE7D-D131-440D-B172-AC1F5A1ECB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661153"/>
                </p:ext>
              </p:extLst>
            </p:nvPr>
          </p:nvGraphicFramePr>
          <p:xfrm>
            <a:off x="6164238" y="6353888"/>
            <a:ext cx="3481800" cy="79242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60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60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160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8100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DL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DL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DL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PHY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PHY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PHY</a:t>
                        </a:r>
                        <a:endPara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cxnSp>
          <p:nvCxnSpPr>
            <p:cNvPr id="58" name="Google Shape;266;p13">
              <a:extLst>
                <a:ext uri="{FF2B5EF4-FFF2-40B4-BE49-F238E27FC236}">
                  <a16:creationId xmlns:a16="http://schemas.microsoft.com/office/drawing/2014/main" id="{92770852-BDF2-4C36-8BDA-1795714F351B}"/>
                </a:ext>
              </a:extLst>
            </p:cNvPr>
            <p:cNvCxnSpPr/>
            <p:nvPr/>
          </p:nvCxnSpPr>
          <p:spPr>
            <a:xfrm rot="10800000">
              <a:off x="8773573" y="6035400"/>
              <a:ext cx="1412400" cy="1030200"/>
            </a:xfrm>
            <a:prstGeom prst="bentConnector3">
              <a:avLst>
                <a:gd name="adj1" fmla="val 10047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59" name="Google Shape;267;p13">
              <a:extLst>
                <a:ext uri="{FF2B5EF4-FFF2-40B4-BE49-F238E27FC236}">
                  <a16:creationId xmlns:a16="http://schemas.microsoft.com/office/drawing/2014/main" id="{8EA34FD6-FD00-445C-B472-28286425B148}"/>
                </a:ext>
              </a:extLst>
            </p:cNvPr>
            <p:cNvCxnSpPr/>
            <p:nvPr/>
          </p:nvCxnSpPr>
          <p:spPr>
            <a:xfrm rot="10800000" flipH="1">
              <a:off x="5642650" y="6035400"/>
              <a:ext cx="1412400" cy="1030200"/>
            </a:xfrm>
            <a:prstGeom prst="bentConnector3">
              <a:avLst>
                <a:gd name="adj1" fmla="val 100476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0" name="Google Shape;268;p13">
              <a:extLst>
                <a:ext uri="{FF2B5EF4-FFF2-40B4-BE49-F238E27FC236}">
                  <a16:creationId xmlns:a16="http://schemas.microsoft.com/office/drawing/2014/main" id="{6891E39E-3CD6-4F6A-BA26-611617908DA4}"/>
                </a:ext>
              </a:extLst>
            </p:cNvPr>
            <p:cNvSpPr txBox="1"/>
            <p:nvPr/>
          </p:nvSpPr>
          <p:spPr>
            <a:xfrm>
              <a:off x="4218130" y="5351150"/>
              <a:ext cx="18687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Inter-AS, Intra-AS routing in gateway A.c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269;p13">
              <a:extLst>
                <a:ext uri="{FF2B5EF4-FFF2-40B4-BE49-F238E27FC236}">
                  <a16:creationId xmlns:a16="http://schemas.microsoft.com/office/drawing/2014/main" id="{7BA9E4A1-E166-4D82-ADE5-A3DCF53372E9}"/>
                </a:ext>
              </a:extLst>
            </p:cNvPr>
            <p:cNvSpPr txBox="1"/>
            <p:nvPr/>
          </p:nvSpPr>
          <p:spPr>
            <a:xfrm>
              <a:off x="5364925" y="6580750"/>
              <a:ext cx="79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to/from A.b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270;p13">
              <a:extLst>
                <a:ext uri="{FF2B5EF4-FFF2-40B4-BE49-F238E27FC236}">
                  <a16:creationId xmlns:a16="http://schemas.microsoft.com/office/drawing/2014/main" id="{6D1951B6-B5A4-4F21-9B65-536C3236BA20}"/>
                </a:ext>
              </a:extLst>
            </p:cNvPr>
            <p:cNvSpPr txBox="1"/>
            <p:nvPr/>
          </p:nvSpPr>
          <p:spPr>
            <a:xfrm>
              <a:off x="9646050" y="6580750"/>
              <a:ext cx="79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to/from B.a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Google Shape;271;p13">
              <a:extLst>
                <a:ext uri="{FF2B5EF4-FFF2-40B4-BE49-F238E27FC236}">
                  <a16:creationId xmlns:a16="http://schemas.microsoft.com/office/drawing/2014/main" id="{077E5838-D668-4117-B851-837055B77A43}"/>
                </a:ext>
              </a:extLst>
            </p:cNvPr>
            <p:cNvSpPr txBox="1"/>
            <p:nvPr/>
          </p:nvSpPr>
          <p:spPr>
            <a:xfrm>
              <a:off x="7505400" y="7146300"/>
              <a:ext cx="79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to/from A.d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" name="Google Shape;272;p13">
              <a:extLst>
                <a:ext uri="{FF2B5EF4-FFF2-40B4-BE49-F238E27FC236}">
                  <a16:creationId xmlns:a16="http://schemas.microsoft.com/office/drawing/2014/main" id="{9FE5391F-6E50-4128-9219-F5E3881ACC1A}"/>
                </a:ext>
              </a:extLst>
            </p:cNvPr>
            <p:cNvCxnSpPr/>
            <p:nvPr/>
          </p:nvCxnSpPr>
          <p:spPr>
            <a:xfrm rot="5400000">
              <a:off x="6938013" y="6582228"/>
              <a:ext cx="1084200" cy="410100"/>
            </a:xfrm>
            <a:prstGeom prst="curvedConnector3">
              <a:avLst>
                <a:gd name="adj1" fmla="val 93751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5" name="Google Shape;274;p13">
              <a:extLst>
                <a:ext uri="{FF2B5EF4-FFF2-40B4-BE49-F238E27FC236}">
                  <a16:creationId xmlns:a16="http://schemas.microsoft.com/office/drawing/2014/main" id="{3941596E-40E8-4C25-87A5-C500CE92A5A7}"/>
                </a:ext>
              </a:extLst>
            </p:cNvPr>
            <p:cNvSpPr txBox="1"/>
            <p:nvPr/>
          </p:nvSpPr>
          <p:spPr>
            <a:xfrm>
              <a:off x="10070830" y="4985600"/>
              <a:ext cx="186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network layer</a:t>
              </a:r>
              <a:endParaRPr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" name="Google Shape;275;p13">
              <a:extLst>
                <a:ext uri="{FF2B5EF4-FFF2-40B4-BE49-F238E27FC236}">
                  <a16:creationId xmlns:a16="http://schemas.microsoft.com/office/drawing/2014/main" id="{46A7F704-313E-4ECD-A120-8DB3F8C51619}"/>
                </a:ext>
              </a:extLst>
            </p:cNvPr>
            <p:cNvSpPr txBox="1"/>
            <p:nvPr/>
          </p:nvSpPr>
          <p:spPr>
            <a:xfrm>
              <a:off x="10070830" y="5384388"/>
              <a:ext cx="186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link layer</a:t>
              </a:r>
              <a:endParaRPr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" name="Google Shape;276;p13">
              <a:extLst>
                <a:ext uri="{FF2B5EF4-FFF2-40B4-BE49-F238E27FC236}">
                  <a16:creationId xmlns:a16="http://schemas.microsoft.com/office/drawing/2014/main" id="{8E73F5C6-1983-44E8-BF0C-8A2C791194BB}"/>
                </a:ext>
              </a:extLst>
            </p:cNvPr>
            <p:cNvSpPr txBox="1"/>
            <p:nvPr/>
          </p:nvSpPr>
          <p:spPr>
            <a:xfrm>
              <a:off x="10070830" y="5783175"/>
              <a:ext cx="186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physical layer</a:t>
              </a:r>
              <a:endParaRPr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8" name="Google Shape;277;p13">
              <a:extLst>
                <a:ext uri="{FF2B5EF4-FFF2-40B4-BE49-F238E27FC236}">
                  <a16:creationId xmlns:a16="http://schemas.microsoft.com/office/drawing/2014/main" id="{C000DE2C-3E90-4D4F-B8B3-F4D9DD14D474}"/>
                </a:ext>
              </a:extLst>
            </p:cNvPr>
            <p:cNvCxnSpPr>
              <a:endCxn id="5" idx="3"/>
            </p:cNvCxnSpPr>
            <p:nvPr/>
          </p:nvCxnSpPr>
          <p:spPr>
            <a:xfrm flipH="1">
              <a:off x="9646050" y="5216450"/>
              <a:ext cx="424800" cy="453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" name="Google Shape;278;p13">
              <a:extLst>
                <a:ext uri="{FF2B5EF4-FFF2-40B4-BE49-F238E27FC236}">
                  <a16:creationId xmlns:a16="http://schemas.microsoft.com/office/drawing/2014/main" id="{D29587A6-64C3-4B96-A956-36F3BC7AAD0C}"/>
                </a:ext>
              </a:extLst>
            </p:cNvPr>
            <p:cNvCxnSpPr/>
            <p:nvPr/>
          </p:nvCxnSpPr>
          <p:spPr>
            <a:xfrm flipH="1">
              <a:off x="9673030" y="5615238"/>
              <a:ext cx="397800" cy="8472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" name="Google Shape;279;p13">
              <a:extLst>
                <a:ext uri="{FF2B5EF4-FFF2-40B4-BE49-F238E27FC236}">
                  <a16:creationId xmlns:a16="http://schemas.microsoft.com/office/drawing/2014/main" id="{0F15A245-F382-45F6-8992-C29904FC7228}"/>
                </a:ext>
              </a:extLst>
            </p:cNvPr>
            <p:cNvCxnSpPr/>
            <p:nvPr/>
          </p:nvCxnSpPr>
          <p:spPr>
            <a:xfrm flipH="1">
              <a:off x="9673030" y="6072438"/>
              <a:ext cx="397800" cy="8472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6028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F3DD24-4B46-44CC-A1A2-6A38539412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976FFE4-99A1-407E-BC12-4A6D3DFC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Category of Routing Protocols –</a:t>
            </a:r>
            <a:br>
              <a:rPr lang="en-US" altLang="zh-TW" sz="4000" dirty="0"/>
            </a:br>
            <a:r>
              <a:rPr lang="en-US" altLang="zh-TW" sz="4000" dirty="0"/>
              <a:t>	by information changed (1)</a:t>
            </a:r>
            <a:endParaRPr lang="zh-TW" altLang="en-US" sz="4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25061E-D9FC-412F-883D-230C4DF10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388894"/>
          </a:xfrm>
        </p:spPr>
        <p:txBody>
          <a:bodyPr/>
          <a:lstStyle/>
          <a:p>
            <a:pPr lvl="0" indent="-4191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Distance-Vector Protocol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contains a vector of distances, which is the cost to other network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router updates its routing table based on these messages received from neighbors 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IGRP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BGP</a:t>
            </a:r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C0C11AD-B120-4994-828A-4CDE50BFD058}"/>
              </a:ext>
            </a:extLst>
          </p:cNvPr>
          <p:cNvGrpSpPr/>
          <p:nvPr/>
        </p:nvGrpSpPr>
        <p:grpSpPr>
          <a:xfrm>
            <a:off x="4629838" y="4205550"/>
            <a:ext cx="6429625" cy="3093638"/>
            <a:chOff x="4629838" y="4205550"/>
            <a:chExt cx="6429625" cy="3093638"/>
          </a:xfrm>
        </p:grpSpPr>
        <p:sp>
          <p:nvSpPr>
            <p:cNvPr id="6" name="Google Shape;287;p14">
              <a:extLst>
                <a:ext uri="{FF2B5EF4-FFF2-40B4-BE49-F238E27FC236}">
                  <a16:creationId xmlns:a16="http://schemas.microsoft.com/office/drawing/2014/main" id="{FF7FA796-6231-40BD-BD65-1800A93B6CDB}"/>
                </a:ext>
              </a:extLst>
            </p:cNvPr>
            <p:cNvSpPr txBox="1"/>
            <p:nvPr/>
          </p:nvSpPr>
          <p:spPr>
            <a:xfrm>
              <a:off x="4877225" y="4205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" name="Google Shape;288;p14">
              <a:extLst>
                <a:ext uri="{FF2B5EF4-FFF2-40B4-BE49-F238E27FC236}">
                  <a16:creationId xmlns:a16="http://schemas.microsoft.com/office/drawing/2014/main" id="{F35E0ED2-FCBD-43CE-8746-E9920D800FA4}"/>
                </a:ext>
              </a:extLst>
            </p:cNvPr>
            <p:cNvSpPr txBox="1"/>
            <p:nvPr/>
          </p:nvSpPr>
          <p:spPr>
            <a:xfrm>
              <a:off x="6500275" y="4205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289;p14">
              <a:extLst>
                <a:ext uri="{FF2B5EF4-FFF2-40B4-BE49-F238E27FC236}">
                  <a16:creationId xmlns:a16="http://schemas.microsoft.com/office/drawing/2014/main" id="{B29FD430-C7A8-4E67-807E-4EB370471E34}"/>
                </a:ext>
              </a:extLst>
            </p:cNvPr>
            <p:cNvSpPr txBox="1"/>
            <p:nvPr/>
          </p:nvSpPr>
          <p:spPr>
            <a:xfrm>
              <a:off x="8230988" y="4205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290;p14">
              <a:extLst>
                <a:ext uri="{FF2B5EF4-FFF2-40B4-BE49-F238E27FC236}">
                  <a16:creationId xmlns:a16="http://schemas.microsoft.com/office/drawing/2014/main" id="{82D66ABC-A6AC-462F-9A2E-79FCD636D13C}"/>
                </a:ext>
              </a:extLst>
            </p:cNvPr>
            <p:cNvSpPr txBox="1"/>
            <p:nvPr/>
          </p:nvSpPr>
          <p:spPr>
            <a:xfrm>
              <a:off x="9961688" y="4205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" name="Google Shape;291;p14">
              <a:extLst>
                <a:ext uri="{FF2B5EF4-FFF2-40B4-BE49-F238E27FC236}">
                  <a16:creationId xmlns:a16="http://schemas.microsoft.com/office/drawing/2014/main" id="{301340A3-C59C-4C36-8BA8-73161196694F}"/>
                </a:ext>
              </a:extLst>
            </p:cNvPr>
            <p:cNvGrpSpPr/>
            <p:nvPr/>
          </p:nvGrpSpPr>
          <p:grpSpPr>
            <a:xfrm>
              <a:off x="4923825" y="4674426"/>
              <a:ext cx="5306275" cy="536474"/>
              <a:chOff x="4923825" y="5436426"/>
              <a:chExt cx="5306275" cy="536474"/>
            </a:xfrm>
          </p:grpSpPr>
          <p:grpSp>
            <p:nvGrpSpPr>
              <p:cNvPr id="11" name="Google Shape;292;p14">
                <a:extLst>
                  <a:ext uri="{FF2B5EF4-FFF2-40B4-BE49-F238E27FC236}">
                    <a16:creationId xmlns:a16="http://schemas.microsoft.com/office/drawing/2014/main" id="{E98629F9-0CAC-4264-81AF-509B59623912}"/>
                  </a:ext>
                </a:extLst>
              </p:cNvPr>
              <p:cNvGrpSpPr/>
              <p:nvPr/>
            </p:nvGrpSpPr>
            <p:grpSpPr>
              <a:xfrm>
                <a:off x="5491673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22" name="Google Shape;293;p14">
                  <a:extLst>
                    <a:ext uri="{FF2B5EF4-FFF2-40B4-BE49-F238E27FC236}">
                      <a16:creationId xmlns:a16="http://schemas.microsoft.com/office/drawing/2014/main" id="{9D8758ED-82EE-46B0-87C7-F34A8C038B8F}"/>
                    </a:ext>
                  </a:extLst>
                </p:cNvPr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" name="Google Shape;294;p14">
                  <a:extLst>
                    <a:ext uri="{FF2B5EF4-FFF2-40B4-BE49-F238E27FC236}">
                      <a16:creationId xmlns:a16="http://schemas.microsoft.com/office/drawing/2014/main" id="{3478F740-950A-45BB-9831-E0915A8BB0E9}"/>
                    </a:ext>
                  </a:extLst>
                </p:cNvPr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latin typeface="新細明體" panose="02020500000000000000" pitchFamily="18" charset="-120"/>
                      <a:ea typeface="新細明體" panose="02020500000000000000" pitchFamily="18" charset="-120"/>
                    </a:rPr>
                    <a:t>A</a:t>
                  </a:r>
                  <a:endParaRPr dirty="0">
                    <a:latin typeface="新細明體" panose="02020500000000000000" pitchFamily="18" charset="-12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" name="Google Shape;295;p14">
                <a:extLst>
                  <a:ext uri="{FF2B5EF4-FFF2-40B4-BE49-F238E27FC236}">
                    <a16:creationId xmlns:a16="http://schemas.microsoft.com/office/drawing/2014/main" id="{D6B4B96D-CD92-40C4-A752-0FBA8B379774}"/>
                  </a:ext>
                </a:extLst>
              </p:cNvPr>
              <p:cNvGrpSpPr/>
              <p:nvPr/>
            </p:nvGrpSpPr>
            <p:grpSpPr>
              <a:xfrm>
                <a:off x="7222386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20" name="Google Shape;296;p14">
                  <a:extLst>
                    <a:ext uri="{FF2B5EF4-FFF2-40B4-BE49-F238E27FC236}">
                      <a16:creationId xmlns:a16="http://schemas.microsoft.com/office/drawing/2014/main" id="{B59D7FAF-2FBA-47C5-B583-B916633BE6E3}"/>
                    </a:ext>
                  </a:extLst>
                </p:cNvPr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" name="Google Shape;297;p14">
                  <a:extLst>
                    <a:ext uri="{FF2B5EF4-FFF2-40B4-BE49-F238E27FC236}">
                      <a16:creationId xmlns:a16="http://schemas.microsoft.com/office/drawing/2014/main" id="{EF71D0E2-699D-4071-A08C-3A279E71A81F}"/>
                    </a:ext>
                  </a:extLst>
                </p:cNvPr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latin typeface="新細明體" panose="02020500000000000000" pitchFamily="18" charset="-120"/>
                      <a:ea typeface="新細明體" panose="02020500000000000000" pitchFamily="18" charset="-120"/>
                    </a:rPr>
                    <a:t>B</a:t>
                  </a:r>
                  <a:endParaRPr dirty="0">
                    <a:latin typeface="新細明體" panose="02020500000000000000" pitchFamily="18" charset="-12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3" name="Google Shape;298;p14">
                <a:extLst>
                  <a:ext uri="{FF2B5EF4-FFF2-40B4-BE49-F238E27FC236}">
                    <a16:creationId xmlns:a16="http://schemas.microsoft.com/office/drawing/2014/main" id="{719031A6-24F8-47AE-A9E7-3A062E81E742}"/>
                  </a:ext>
                </a:extLst>
              </p:cNvPr>
              <p:cNvGrpSpPr/>
              <p:nvPr/>
            </p:nvGrpSpPr>
            <p:grpSpPr>
              <a:xfrm>
                <a:off x="8953098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18" name="Google Shape;299;p14">
                  <a:extLst>
                    <a:ext uri="{FF2B5EF4-FFF2-40B4-BE49-F238E27FC236}">
                      <a16:creationId xmlns:a16="http://schemas.microsoft.com/office/drawing/2014/main" id="{59B9C85E-AC6D-4566-8107-681546E29723}"/>
                    </a:ext>
                  </a:extLst>
                </p:cNvPr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" name="Google Shape;300;p14">
                  <a:extLst>
                    <a:ext uri="{FF2B5EF4-FFF2-40B4-BE49-F238E27FC236}">
                      <a16:creationId xmlns:a16="http://schemas.microsoft.com/office/drawing/2014/main" id="{F0CFF9AF-4AAD-4424-B30C-C8D84CF61738}"/>
                    </a:ext>
                  </a:extLst>
                </p:cNvPr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latin typeface="新細明體" panose="02020500000000000000" pitchFamily="18" charset="-120"/>
                      <a:ea typeface="新細明體" panose="02020500000000000000" pitchFamily="18" charset="-120"/>
                    </a:rPr>
                    <a:t>C</a:t>
                  </a:r>
                  <a:endParaRPr dirty="0">
                    <a:latin typeface="新細明體" panose="02020500000000000000" pitchFamily="18" charset="-120"/>
                    <a:ea typeface="新細明體" panose="02020500000000000000" pitchFamily="18" charset="-120"/>
                  </a:endParaRPr>
                </a:p>
              </p:txBody>
            </p:sp>
          </p:grpSp>
          <p:cxnSp>
            <p:nvCxnSpPr>
              <p:cNvPr id="14" name="Google Shape;301;p14">
                <a:extLst>
                  <a:ext uri="{FF2B5EF4-FFF2-40B4-BE49-F238E27FC236}">
                    <a16:creationId xmlns:a16="http://schemas.microsoft.com/office/drawing/2014/main" id="{45A33494-4D8D-4B7F-BD25-A3DCFF9C21FA}"/>
                  </a:ext>
                </a:extLst>
              </p:cNvPr>
              <p:cNvCxnSpPr/>
              <p:nvPr/>
            </p:nvCxnSpPr>
            <p:spPr>
              <a:xfrm>
                <a:off x="4923825" y="5605988"/>
                <a:ext cx="569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Google Shape;302;p14">
                <a:extLst>
                  <a:ext uri="{FF2B5EF4-FFF2-40B4-BE49-F238E27FC236}">
                    <a16:creationId xmlns:a16="http://schemas.microsoft.com/office/drawing/2014/main" id="{E76EF044-804A-4371-B50E-F73D2664A6C8}"/>
                  </a:ext>
                </a:extLst>
              </p:cNvPr>
              <p:cNvSpPr/>
              <p:nvPr/>
            </p:nvSpPr>
            <p:spPr>
              <a:xfrm>
                <a:off x="6177800" y="5511150"/>
                <a:ext cx="10567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42269" h="7587" extrusionOk="0">
                    <a:moveTo>
                      <a:pt x="0" y="0"/>
                    </a:moveTo>
                    <a:lnTo>
                      <a:pt x="35766" y="0"/>
                    </a:lnTo>
                    <a:lnTo>
                      <a:pt x="7587" y="7587"/>
                    </a:lnTo>
                    <a:lnTo>
                      <a:pt x="42269" y="7587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" name="Google Shape;303;p14">
                <a:extLst>
                  <a:ext uri="{FF2B5EF4-FFF2-40B4-BE49-F238E27FC236}">
                    <a16:creationId xmlns:a16="http://schemas.microsoft.com/office/drawing/2014/main" id="{1CCD6F88-5A0E-4168-9472-E243C58FBB78}"/>
                  </a:ext>
                </a:extLst>
              </p:cNvPr>
              <p:cNvSpPr/>
              <p:nvPr/>
            </p:nvSpPr>
            <p:spPr>
              <a:xfrm>
                <a:off x="7919388" y="5511150"/>
                <a:ext cx="10567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42269" h="7587" extrusionOk="0">
                    <a:moveTo>
                      <a:pt x="0" y="0"/>
                    </a:moveTo>
                    <a:lnTo>
                      <a:pt x="35766" y="0"/>
                    </a:lnTo>
                    <a:lnTo>
                      <a:pt x="7587" y="7587"/>
                    </a:lnTo>
                    <a:lnTo>
                      <a:pt x="42269" y="7587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17" name="Google Shape;304;p14">
                <a:extLst>
                  <a:ext uri="{FF2B5EF4-FFF2-40B4-BE49-F238E27FC236}">
                    <a16:creationId xmlns:a16="http://schemas.microsoft.com/office/drawing/2014/main" id="{93BE149D-ED53-4C6E-8803-2B4B707614B5}"/>
                  </a:ext>
                </a:extLst>
              </p:cNvPr>
              <p:cNvCxnSpPr/>
              <p:nvPr/>
            </p:nvCxnSpPr>
            <p:spPr>
              <a:xfrm>
                <a:off x="9661000" y="5605975"/>
                <a:ext cx="569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aphicFrame>
          <p:nvGraphicFramePr>
            <p:cNvPr id="24" name="Google Shape;305;p14">
              <a:extLst>
                <a:ext uri="{FF2B5EF4-FFF2-40B4-BE49-F238E27FC236}">
                  <a16:creationId xmlns:a16="http://schemas.microsoft.com/office/drawing/2014/main" id="{05C2C3DA-5508-449E-AE06-174E605099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0837141"/>
                </p:ext>
              </p:extLst>
            </p:nvPr>
          </p:nvGraphicFramePr>
          <p:xfrm>
            <a:off x="4629838" y="5470538"/>
            <a:ext cx="1762050" cy="182865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A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W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X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Y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1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Z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2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25" name="Google Shape;306;p14">
              <a:extLst>
                <a:ext uri="{FF2B5EF4-FFF2-40B4-BE49-F238E27FC236}">
                  <a16:creationId xmlns:a16="http://schemas.microsoft.com/office/drawing/2014/main" id="{07D91EF8-5363-4BC0-8926-4165EE5395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3024996"/>
                </p:ext>
              </p:extLst>
            </p:nvPr>
          </p:nvGraphicFramePr>
          <p:xfrm>
            <a:off x="6963625" y="5470538"/>
            <a:ext cx="1762050" cy="182865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B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X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Y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Z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1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W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0000FF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1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26" name="Google Shape;307;p14">
              <a:extLst>
                <a:ext uri="{FF2B5EF4-FFF2-40B4-BE49-F238E27FC236}">
                  <a16:creationId xmlns:a16="http://schemas.microsoft.com/office/drawing/2014/main" id="{80B87136-4D45-4D2C-B992-B35EF8DB7D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619181"/>
                </p:ext>
              </p:extLst>
            </p:nvPr>
          </p:nvGraphicFramePr>
          <p:xfrm>
            <a:off x="9297413" y="5470538"/>
            <a:ext cx="1762050" cy="182865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C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Y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Z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W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1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0000FF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W</a:t>
                        </a:r>
                        <a:endParaRPr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FF0000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solidFill>
                              <a:srgbClr val="0000FF"/>
                            </a:solidFill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1</a:t>
                        </a:r>
                        <a:endParaRPr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cxnSp>
          <p:nvCxnSpPr>
            <p:cNvPr id="27" name="Google Shape;308;p14">
              <a:extLst>
                <a:ext uri="{FF2B5EF4-FFF2-40B4-BE49-F238E27FC236}">
                  <a16:creationId xmlns:a16="http://schemas.microsoft.com/office/drawing/2014/main" id="{FABD2A30-BBB4-4919-B4CB-695801A52F3E}"/>
                </a:ext>
              </a:extLst>
            </p:cNvPr>
            <p:cNvCxnSpPr/>
            <p:nvPr/>
          </p:nvCxnSpPr>
          <p:spPr>
            <a:xfrm>
              <a:off x="6394575" y="556362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309;p14">
              <a:extLst>
                <a:ext uri="{FF2B5EF4-FFF2-40B4-BE49-F238E27FC236}">
                  <a16:creationId xmlns:a16="http://schemas.microsoft.com/office/drawing/2014/main" id="{4CF9820B-D465-4122-8002-84DFB13EEA13}"/>
                </a:ext>
              </a:extLst>
            </p:cNvPr>
            <p:cNvCxnSpPr/>
            <p:nvPr/>
          </p:nvCxnSpPr>
          <p:spPr>
            <a:xfrm>
              <a:off x="8727000" y="556362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310;p14">
              <a:extLst>
                <a:ext uri="{FF2B5EF4-FFF2-40B4-BE49-F238E27FC236}">
                  <a16:creationId xmlns:a16="http://schemas.microsoft.com/office/drawing/2014/main" id="{3D7FA68F-3093-4236-A3DD-4E1F695437CA}"/>
                </a:ext>
              </a:extLst>
            </p:cNvPr>
            <p:cNvCxnSpPr/>
            <p:nvPr/>
          </p:nvCxnSpPr>
          <p:spPr>
            <a:xfrm>
              <a:off x="8727000" y="575667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11;p14">
              <a:extLst>
                <a:ext uri="{FF2B5EF4-FFF2-40B4-BE49-F238E27FC236}">
                  <a16:creationId xmlns:a16="http://schemas.microsoft.com/office/drawing/2014/main" id="{7830B302-E906-4628-8357-004AF1562D12}"/>
                </a:ext>
              </a:extLst>
            </p:cNvPr>
            <p:cNvCxnSpPr/>
            <p:nvPr/>
          </p:nvCxnSpPr>
          <p:spPr>
            <a:xfrm>
              <a:off x="6394575" y="575667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8258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EFD2F6-A080-4561-8D94-72FC001D03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1ED8E3E-38A7-428F-8D38-6DE84FD1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4000" dirty="0"/>
              <a:t>Category of Routing Protocols –</a:t>
            </a:r>
            <a:br>
              <a:rPr lang="en-US" altLang="zh-TW" sz="4000" dirty="0"/>
            </a:br>
            <a:r>
              <a:rPr lang="en-US" altLang="zh-TW" sz="4000" dirty="0"/>
              <a:t>	by information changed (2)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EADAD1-492B-473C-93E1-E680E72C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2477601"/>
          </a:xfrm>
        </p:spPr>
        <p:txBody>
          <a:bodyPr/>
          <a:lstStyle/>
          <a:p>
            <a:pPr lvl="0" indent="-419100">
              <a:buChar char="●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Link-State Protocol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 their link state to neighbors and build a complete network map at each router using Dijkstra algorithm</a:t>
            </a:r>
          </a:p>
          <a:p>
            <a:pPr lvl="1" indent="-406400">
              <a:buChar char="○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</a:p>
          <a:p>
            <a:pPr lvl="2" indent="-393700">
              <a:buChar char="■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OSPF</a:t>
            </a:r>
            <a:endParaRPr lang="zh-TW" altLang="en-US" dirty="0"/>
          </a:p>
        </p:txBody>
      </p:sp>
      <p:grpSp>
        <p:nvGrpSpPr>
          <p:cNvPr id="203" name="群組 202">
            <a:extLst>
              <a:ext uri="{FF2B5EF4-FFF2-40B4-BE49-F238E27FC236}">
                <a16:creationId xmlns:a16="http://schemas.microsoft.com/office/drawing/2014/main" id="{00460953-ABCD-4DE7-B799-4B9F7BDEAB77}"/>
              </a:ext>
            </a:extLst>
          </p:cNvPr>
          <p:cNvGrpSpPr/>
          <p:nvPr/>
        </p:nvGrpSpPr>
        <p:grpSpPr>
          <a:xfrm>
            <a:off x="4629838" y="3501163"/>
            <a:ext cx="6429625" cy="3776287"/>
            <a:chOff x="4629838" y="3501163"/>
            <a:chExt cx="6429625" cy="3776287"/>
          </a:xfrm>
        </p:grpSpPr>
        <p:grpSp>
          <p:nvGrpSpPr>
            <p:cNvPr id="104" name="Google Shape;319;p15">
              <a:extLst>
                <a:ext uri="{FF2B5EF4-FFF2-40B4-BE49-F238E27FC236}">
                  <a16:creationId xmlns:a16="http://schemas.microsoft.com/office/drawing/2014/main" id="{C7E11439-FF9F-4009-A14F-E3BD8A954394}"/>
                </a:ext>
              </a:extLst>
            </p:cNvPr>
            <p:cNvGrpSpPr/>
            <p:nvPr/>
          </p:nvGrpSpPr>
          <p:grpSpPr>
            <a:xfrm>
              <a:off x="5314475" y="3501163"/>
              <a:ext cx="5517963" cy="1005350"/>
              <a:chOff x="4877225" y="3443550"/>
              <a:chExt cx="5517963" cy="1005350"/>
            </a:xfrm>
          </p:grpSpPr>
          <p:sp>
            <p:nvSpPr>
              <p:cNvPr id="105" name="Google Shape;320;p15">
                <a:extLst>
                  <a:ext uri="{FF2B5EF4-FFF2-40B4-BE49-F238E27FC236}">
                    <a16:creationId xmlns:a16="http://schemas.microsoft.com/office/drawing/2014/main" id="{2A9B1719-7AAE-45A7-82BF-597B680090EF}"/>
                  </a:ext>
                </a:extLst>
              </p:cNvPr>
              <p:cNvSpPr txBox="1"/>
              <p:nvPr/>
            </p:nvSpPr>
            <p:spPr>
              <a:xfrm>
                <a:off x="4877225" y="3443550"/>
                <a:ext cx="433500" cy="4002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W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" name="Google Shape;321;p15">
                <a:extLst>
                  <a:ext uri="{FF2B5EF4-FFF2-40B4-BE49-F238E27FC236}">
                    <a16:creationId xmlns:a16="http://schemas.microsoft.com/office/drawing/2014/main" id="{B129EBA0-88DD-4089-BD88-CB77230C49BC}"/>
                  </a:ext>
                </a:extLst>
              </p:cNvPr>
              <p:cNvSpPr txBox="1"/>
              <p:nvPr/>
            </p:nvSpPr>
            <p:spPr>
              <a:xfrm>
                <a:off x="6500275" y="3443550"/>
                <a:ext cx="433500" cy="4002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" name="Google Shape;322;p15">
                <a:extLst>
                  <a:ext uri="{FF2B5EF4-FFF2-40B4-BE49-F238E27FC236}">
                    <a16:creationId xmlns:a16="http://schemas.microsoft.com/office/drawing/2014/main" id="{3188C9CE-1037-4638-B35A-FC2946B7B32A}"/>
                  </a:ext>
                </a:extLst>
              </p:cNvPr>
              <p:cNvSpPr txBox="1"/>
              <p:nvPr/>
            </p:nvSpPr>
            <p:spPr>
              <a:xfrm>
                <a:off x="8230988" y="3443550"/>
                <a:ext cx="433500" cy="4002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" name="Google Shape;323;p15">
                <a:extLst>
                  <a:ext uri="{FF2B5EF4-FFF2-40B4-BE49-F238E27FC236}">
                    <a16:creationId xmlns:a16="http://schemas.microsoft.com/office/drawing/2014/main" id="{61BCC438-64AB-4909-8CB8-82588FD663A0}"/>
                  </a:ext>
                </a:extLst>
              </p:cNvPr>
              <p:cNvSpPr txBox="1"/>
              <p:nvPr/>
            </p:nvSpPr>
            <p:spPr>
              <a:xfrm>
                <a:off x="9961688" y="3443550"/>
                <a:ext cx="433500" cy="4002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Z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09" name="Google Shape;324;p15">
                <a:extLst>
                  <a:ext uri="{FF2B5EF4-FFF2-40B4-BE49-F238E27FC236}">
                    <a16:creationId xmlns:a16="http://schemas.microsoft.com/office/drawing/2014/main" id="{B5B25205-D8F5-456D-9D53-EF131440494B}"/>
                  </a:ext>
                </a:extLst>
              </p:cNvPr>
              <p:cNvGrpSpPr/>
              <p:nvPr/>
            </p:nvGrpSpPr>
            <p:grpSpPr>
              <a:xfrm>
                <a:off x="4923825" y="3912426"/>
                <a:ext cx="5306275" cy="536474"/>
                <a:chOff x="4923825" y="5436426"/>
                <a:chExt cx="5306275" cy="536474"/>
              </a:xfrm>
            </p:grpSpPr>
            <p:grpSp>
              <p:nvGrpSpPr>
                <p:cNvPr id="110" name="Google Shape;325;p15">
                  <a:extLst>
                    <a:ext uri="{FF2B5EF4-FFF2-40B4-BE49-F238E27FC236}">
                      <a16:creationId xmlns:a16="http://schemas.microsoft.com/office/drawing/2014/main" id="{83817319-3B14-4867-8EED-1FE4BA3CBF08}"/>
                    </a:ext>
                  </a:extLst>
                </p:cNvPr>
                <p:cNvGrpSpPr/>
                <p:nvPr/>
              </p:nvGrpSpPr>
              <p:grpSpPr>
                <a:xfrm>
                  <a:off x="5491673" y="5436426"/>
                  <a:ext cx="720000" cy="536474"/>
                  <a:chOff x="5437498" y="5194276"/>
                  <a:chExt cx="720000" cy="536474"/>
                </a:xfrm>
              </p:grpSpPr>
              <p:pic>
                <p:nvPicPr>
                  <p:cNvPr id="121" name="Google Shape;326;p15">
                    <a:extLst>
                      <a:ext uri="{FF2B5EF4-FFF2-40B4-BE49-F238E27FC236}">
                        <a16:creationId xmlns:a16="http://schemas.microsoft.com/office/drawing/2014/main" id="{A1C3A6C3-649E-4AF0-942C-4E419369F2FF}"/>
                      </a:ext>
                    </a:extLst>
                  </p:cNvPr>
                  <p:cNvPicPr preferRelativeResize="0"/>
                  <p:nvPr/>
                </p:nvPicPr>
                <p:blipFill>
                  <a:blip r:embed="rId2">
                    <a:alphaModFix/>
                  </a:blip>
                  <a:stretch>
                    <a:fillRect/>
                  </a:stretch>
                </p:blipFill>
                <p:spPr>
                  <a:xfrm>
                    <a:off x="5437498" y="5194276"/>
                    <a:ext cx="720000" cy="412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22" name="Google Shape;327;p15">
                    <a:extLst>
                      <a:ext uri="{FF2B5EF4-FFF2-40B4-BE49-F238E27FC236}">
                        <a16:creationId xmlns:a16="http://schemas.microsoft.com/office/drawing/2014/main" id="{41673369-FD34-452C-BF00-71A1C7F1263C}"/>
                      </a:ext>
                    </a:extLst>
                  </p:cNvPr>
                  <p:cNvSpPr txBox="1"/>
                  <p:nvPr/>
                </p:nvSpPr>
                <p:spPr>
                  <a:xfrm>
                    <a:off x="5621400" y="5330550"/>
                    <a:ext cx="352200" cy="40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dirty="0">
                        <a:latin typeface="新細明體" panose="02020500000000000000" pitchFamily="18" charset="-120"/>
                        <a:ea typeface="新細明體" panose="02020500000000000000" pitchFamily="18" charset="-120"/>
                      </a:rPr>
                      <a:t>A</a:t>
                    </a:r>
                    <a:endParaRPr dirty="0"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11" name="Google Shape;328;p15">
                  <a:extLst>
                    <a:ext uri="{FF2B5EF4-FFF2-40B4-BE49-F238E27FC236}">
                      <a16:creationId xmlns:a16="http://schemas.microsoft.com/office/drawing/2014/main" id="{B25C0947-2DF5-4AEC-8A6B-F983A0FA6A94}"/>
                    </a:ext>
                  </a:extLst>
                </p:cNvPr>
                <p:cNvGrpSpPr/>
                <p:nvPr/>
              </p:nvGrpSpPr>
              <p:grpSpPr>
                <a:xfrm>
                  <a:off x="7222386" y="5436426"/>
                  <a:ext cx="720000" cy="536474"/>
                  <a:chOff x="5437498" y="5194276"/>
                  <a:chExt cx="720000" cy="536474"/>
                </a:xfrm>
              </p:grpSpPr>
              <p:pic>
                <p:nvPicPr>
                  <p:cNvPr id="119" name="Google Shape;329;p15">
                    <a:extLst>
                      <a:ext uri="{FF2B5EF4-FFF2-40B4-BE49-F238E27FC236}">
                        <a16:creationId xmlns:a16="http://schemas.microsoft.com/office/drawing/2014/main" id="{637ABC15-C6A9-46CE-A642-3867BBE2EE66}"/>
                      </a:ext>
                    </a:extLst>
                  </p:cNvPr>
                  <p:cNvPicPr preferRelativeResize="0"/>
                  <p:nvPr/>
                </p:nvPicPr>
                <p:blipFill>
                  <a:blip r:embed="rId2">
                    <a:alphaModFix/>
                  </a:blip>
                  <a:stretch>
                    <a:fillRect/>
                  </a:stretch>
                </p:blipFill>
                <p:spPr>
                  <a:xfrm>
                    <a:off x="5437498" y="5194276"/>
                    <a:ext cx="720000" cy="412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20" name="Google Shape;330;p15">
                    <a:extLst>
                      <a:ext uri="{FF2B5EF4-FFF2-40B4-BE49-F238E27FC236}">
                        <a16:creationId xmlns:a16="http://schemas.microsoft.com/office/drawing/2014/main" id="{49CF451B-6135-4B0C-9000-29F18C30B75D}"/>
                      </a:ext>
                    </a:extLst>
                  </p:cNvPr>
                  <p:cNvSpPr txBox="1"/>
                  <p:nvPr/>
                </p:nvSpPr>
                <p:spPr>
                  <a:xfrm>
                    <a:off x="5621400" y="5330550"/>
                    <a:ext cx="352200" cy="40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dirty="0">
                        <a:latin typeface="新細明體" panose="02020500000000000000" pitchFamily="18" charset="-120"/>
                        <a:ea typeface="新細明體" panose="02020500000000000000" pitchFamily="18" charset="-120"/>
                      </a:rPr>
                      <a:t>B</a:t>
                    </a:r>
                    <a:endParaRPr dirty="0"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12" name="Google Shape;331;p15">
                  <a:extLst>
                    <a:ext uri="{FF2B5EF4-FFF2-40B4-BE49-F238E27FC236}">
                      <a16:creationId xmlns:a16="http://schemas.microsoft.com/office/drawing/2014/main" id="{461A2EB8-8BFD-44C8-B91D-875407E7056A}"/>
                    </a:ext>
                  </a:extLst>
                </p:cNvPr>
                <p:cNvGrpSpPr/>
                <p:nvPr/>
              </p:nvGrpSpPr>
              <p:grpSpPr>
                <a:xfrm>
                  <a:off x="8953098" y="5436426"/>
                  <a:ext cx="720000" cy="536474"/>
                  <a:chOff x="5437498" y="5194276"/>
                  <a:chExt cx="720000" cy="536474"/>
                </a:xfrm>
              </p:grpSpPr>
              <p:pic>
                <p:nvPicPr>
                  <p:cNvPr id="117" name="Google Shape;332;p15">
                    <a:extLst>
                      <a:ext uri="{FF2B5EF4-FFF2-40B4-BE49-F238E27FC236}">
                        <a16:creationId xmlns:a16="http://schemas.microsoft.com/office/drawing/2014/main" id="{B359B192-0B2A-4AB7-B886-72CC2C535953}"/>
                      </a:ext>
                    </a:extLst>
                  </p:cNvPr>
                  <p:cNvPicPr preferRelativeResize="0"/>
                  <p:nvPr/>
                </p:nvPicPr>
                <p:blipFill>
                  <a:blip r:embed="rId2">
                    <a:alphaModFix/>
                  </a:blip>
                  <a:stretch>
                    <a:fillRect/>
                  </a:stretch>
                </p:blipFill>
                <p:spPr>
                  <a:xfrm>
                    <a:off x="5437498" y="5194276"/>
                    <a:ext cx="720000" cy="412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18" name="Google Shape;333;p15">
                    <a:extLst>
                      <a:ext uri="{FF2B5EF4-FFF2-40B4-BE49-F238E27FC236}">
                        <a16:creationId xmlns:a16="http://schemas.microsoft.com/office/drawing/2014/main" id="{F542165B-BA88-4404-87A7-B1D50E848A9D}"/>
                      </a:ext>
                    </a:extLst>
                  </p:cNvPr>
                  <p:cNvSpPr txBox="1"/>
                  <p:nvPr/>
                </p:nvSpPr>
                <p:spPr>
                  <a:xfrm>
                    <a:off x="5621400" y="5330550"/>
                    <a:ext cx="352200" cy="40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dirty="0">
                        <a:latin typeface="新細明體" panose="02020500000000000000" pitchFamily="18" charset="-120"/>
                        <a:ea typeface="新細明體" panose="02020500000000000000" pitchFamily="18" charset="-120"/>
                      </a:rPr>
                      <a:t>C</a:t>
                    </a:r>
                    <a:endParaRPr dirty="0"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</p:grpSp>
            <p:cxnSp>
              <p:nvCxnSpPr>
                <p:cNvPr id="113" name="Google Shape;334;p15">
                  <a:extLst>
                    <a:ext uri="{FF2B5EF4-FFF2-40B4-BE49-F238E27FC236}">
                      <a16:creationId xmlns:a16="http://schemas.microsoft.com/office/drawing/2014/main" id="{BFD6BAE9-5810-4B8A-A056-6408177BAEF8}"/>
                    </a:ext>
                  </a:extLst>
                </p:cNvPr>
                <p:cNvCxnSpPr/>
                <p:nvPr/>
              </p:nvCxnSpPr>
              <p:spPr>
                <a:xfrm>
                  <a:off x="4923825" y="5605988"/>
                  <a:ext cx="5691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14" name="Google Shape;335;p15">
                  <a:extLst>
                    <a:ext uri="{FF2B5EF4-FFF2-40B4-BE49-F238E27FC236}">
                      <a16:creationId xmlns:a16="http://schemas.microsoft.com/office/drawing/2014/main" id="{93CF3666-0C00-4E67-91E5-03AD33818DB5}"/>
                    </a:ext>
                  </a:extLst>
                </p:cNvPr>
                <p:cNvSpPr/>
                <p:nvPr/>
              </p:nvSpPr>
              <p:spPr>
                <a:xfrm>
                  <a:off x="6177800" y="5511150"/>
                  <a:ext cx="105672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9" h="7587" extrusionOk="0">
                      <a:moveTo>
                        <a:pt x="0" y="0"/>
                      </a:moveTo>
                      <a:lnTo>
                        <a:pt x="35766" y="0"/>
                      </a:lnTo>
                      <a:lnTo>
                        <a:pt x="7587" y="7587"/>
                      </a:lnTo>
                      <a:lnTo>
                        <a:pt x="42269" y="7587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" name="Google Shape;336;p15">
                  <a:extLst>
                    <a:ext uri="{FF2B5EF4-FFF2-40B4-BE49-F238E27FC236}">
                      <a16:creationId xmlns:a16="http://schemas.microsoft.com/office/drawing/2014/main" id="{BFA2E43D-8007-43E6-ABD7-87C7986E2B44}"/>
                    </a:ext>
                  </a:extLst>
                </p:cNvPr>
                <p:cNvSpPr/>
                <p:nvPr/>
              </p:nvSpPr>
              <p:spPr>
                <a:xfrm>
                  <a:off x="7919388" y="5511150"/>
                  <a:ext cx="105672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9" h="7587" extrusionOk="0">
                      <a:moveTo>
                        <a:pt x="0" y="0"/>
                      </a:moveTo>
                      <a:lnTo>
                        <a:pt x="35766" y="0"/>
                      </a:lnTo>
                      <a:lnTo>
                        <a:pt x="7587" y="7587"/>
                      </a:lnTo>
                      <a:lnTo>
                        <a:pt x="42269" y="7587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cxnSp>
              <p:nvCxnSpPr>
                <p:cNvPr id="116" name="Google Shape;337;p15">
                  <a:extLst>
                    <a:ext uri="{FF2B5EF4-FFF2-40B4-BE49-F238E27FC236}">
                      <a16:creationId xmlns:a16="http://schemas.microsoft.com/office/drawing/2014/main" id="{C4978C96-54FB-4905-BCFE-41D7754B6022}"/>
                    </a:ext>
                  </a:extLst>
                </p:cNvPr>
                <p:cNvCxnSpPr/>
                <p:nvPr/>
              </p:nvCxnSpPr>
              <p:spPr>
                <a:xfrm>
                  <a:off x="9661000" y="5605975"/>
                  <a:ext cx="5691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aphicFrame>
          <p:nvGraphicFramePr>
            <p:cNvPr id="123" name="Google Shape;338;p15">
              <a:extLst>
                <a:ext uri="{FF2B5EF4-FFF2-40B4-BE49-F238E27FC236}">
                  <a16:creationId xmlns:a16="http://schemas.microsoft.com/office/drawing/2014/main" id="{89AC388D-2768-416C-B8D9-72A021B4C5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4306494"/>
                </p:ext>
              </p:extLst>
            </p:nvPr>
          </p:nvGraphicFramePr>
          <p:xfrm>
            <a:off x="4629838" y="4708538"/>
            <a:ext cx="1762050" cy="109719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A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W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X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4" name="Google Shape;339;p15">
              <a:extLst>
                <a:ext uri="{FF2B5EF4-FFF2-40B4-BE49-F238E27FC236}">
                  <a16:creationId xmlns:a16="http://schemas.microsoft.com/office/drawing/2014/main" id="{F6C82167-FAEA-455E-83A0-26BB10BFFB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187535"/>
                </p:ext>
              </p:extLst>
            </p:nvPr>
          </p:nvGraphicFramePr>
          <p:xfrm>
            <a:off x="6963625" y="4708538"/>
            <a:ext cx="1762050" cy="109719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B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X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Y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25" name="Google Shape;340;p15">
              <a:extLst>
                <a:ext uri="{FF2B5EF4-FFF2-40B4-BE49-F238E27FC236}">
                  <a16:creationId xmlns:a16="http://schemas.microsoft.com/office/drawing/2014/main" id="{D521A1B2-877C-49CF-80BA-9B8133BF3D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5482763"/>
                </p:ext>
              </p:extLst>
            </p:nvPr>
          </p:nvGraphicFramePr>
          <p:xfrm>
            <a:off x="9297413" y="4708538"/>
            <a:ext cx="1762050" cy="109719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5873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873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63475">
                  <a:tc gridSpan="3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Routing Table of C</a:t>
                        </a:r>
                        <a:endPara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>
                      <a:solidFill>
                        <a:srgbClr val="FFD96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TW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Y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←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47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Z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→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rPr>
                          <a:t>0</a:t>
                        </a:r>
                        <a:endPara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cxnSp>
          <p:nvCxnSpPr>
            <p:cNvPr id="126" name="Google Shape;341;p15">
              <a:extLst>
                <a:ext uri="{FF2B5EF4-FFF2-40B4-BE49-F238E27FC236}">
                  <a16:creationId xmlns:a16="http://schemas.microsoft.com/office/drawing/2014/main" id="{3E2A5EA9-FE05-4D6A-BA34-A68683006F73}"/>
                </a:ext>
              </a:extLst>
            </p:cNvPr>
            <p:cNvCxnSpPr/>
            <p:nvPr/>
          </p:nvCxnSpPr>
          <p:spPr>
            <a:xfrm>
              <a:off x="6394575" y="480162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342;p15">
              <a:extLst>
                <a:ext uri="{FF2B5EF4-FFF2-40B4-BE49-F238E27FC236}">
                  <a16:creationId xmlns:a16="http://schemas.microsoft.com/office/drawing/2014/main" id="{76656C0E-07F6-4108-AA24-D21CACD9620B}"/>
                </a:ext>
              </a:extLst>
            </p:cNvPr>
            <p:cNvCxnSpPr/>
            <p:nvPr/>
          </p:nvCxnSpPr>
          <p:spPr>
            <a:xfrm>
              <a:off x="8727000" y="4801625"/>
              <a:ext cx="5691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" name="Google Shape;343;p15">
              <a:extLst>
                <a:ext uri="{FF2B5EF4-FFF2-40B4-BE49-F238E27FC236}">
                  <a16:creationId xmlns:a16="http://schemas.microsoft.com/office/drawing/2014/main" id="{978F41C5-E516-47D7-94FD-CBCAECAED0CE}"/>
                </a:ext>
              </a:extLst>
            </p:cNvPr>
            <p:cNvGrpSpPr/>
            <p:nvPr/>
          </p:nvGrpSpPr>
          <p:grpSpPr>
            <a:xfrm>
              <a:off x="4856849" y="5805725"/>
              <a:ext cx="1128414" cy="1465900"/>
              <a:chOff x="4856964" y="5805725"/>
              <a:chExt cx="1488476" cy="1465900"/>
            </a:xfrm>
          </p:grpSpPr>
          <p:sp>
            <p:nvSpPr>
              <p:cNvPr id="129" name="Google Shape;344;p15">
                <a:extLst>
                  <a:ext uri="{FF2B5EF4-FFF2-40B4-BE49-F238E27FC236}">
                    <a16:creationId xmlns:a16="http://schemas.microsoft.com/office/drawing/2014/main" id="{9F9490B2-B22E-4F1B-AEEA-337C1595B563}"/>
                  </a:ext>
                </a:extLst>
              </p:cNvPr>
              <p:cNvSpPr txBox="1"/>
              <p:nvPr/>
            </p:nvSpPr>
            <p:spPr>
              <a:xfrm>
                <a:off x="4859241" y="5805725"/>
                <a:ext cx="1486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SPF 結構樹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30" name="Google Shape;345;p15">
                <a:extLst>
                  <a:ext uri="{FF2B5EF4-FFF2-40B4-BE49-F238E27FC236}">
                    <a16:creationId xmlns:a16="http://schemas.microsoft.com/office/drawing/2014/main" id="{42823943-CC53-48F0-A309-6444A5AA9EF5}"/>
                  </a:ext>
                </a:extLst>
              </p:cNvPr>
              <p:cNvGrpSpPr/>
              <p:nvPr/>
            </p:nvGrpSpPr>
            <p:grpSpPr>
              <a:xfrm>
                <a:off x="5122600" y="6163675"/>
                <a:ext cx="767400" cy="375000"/>
                <a:chOff x="5122600" y="6163675"/>
                <a:chExt cx="767400" cy="375000"/>
              </a:xfrm>
            </p:grpSpPr>
            <p:cxnSp>
              <p:nvCxnSpPr>
                <p:cNvPr id="147" name="Google Shape;346;p15">
                  <a:extLst>
                    <a:ext uri="{FF2B5EF4-FFF2-40B4-BE49-F238E27FC236}">
                      <a16:creationId xmlns:a16="http://schemas.microsoft.com/office/drawing/2014/main" id="{EB330A58-2777-4DCC-8F52-389CC28D4104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347;p15">
                  <a:extLst>
                    <a:ext uri="{FF2B5EF4-FFF2-40B4-BE49-F238E27FC236}">
                      <a16:creationId xmlns:a16="http://schemas.microsoft.com/office/drawing/2014/main" id="{72178425-E003-4B7F-A4CB-8C4911B0815B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348;p15">
                  <a:extLst>
                    <a:ext uri="{FF2B5EF4-FFF2-40B4-BE49-F238E27FC236}">
                      <a16:creationId xmlns:a16="http://schemas.microsoft.com/office/drawing/2014/main" id="{24878698-4173-4104-8969-22358FC9B099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349;p15">
                <a:extLst>
                  <a:ext uri="{FF2B5EF4-FFF2-40B4-BE49-F238E27FC236}">
                    <a16:creationId xmlns:a16="http://schemas.microsoft.com/office/drawing/2014/main" id="{17CB9E2C-736C-43BE-8970-80DB6B5615D5}"/>
                  </a:ext>
                </a:extLst>
              </p:cNvPr>
              <p:cNvGrpSpPr/>
              <p:nvPr/>
            </p:nvGrpSpPr>
            <p:grpSpPr>
              <a:xfrm>
                <a:off x="5611564" y="6532850"/>
                <a:ext cx="541784" cy="375000"/>
                <a:chOff x="5122600" y="6163675"/>
                <a:chExt cx="767400" cy="375000"/>
              </a:xfrm>
            </p:grpSpPr>
            <p:cxnSp>
              <p:nvCxnSpPr>
                <p:cNvPr id="144" name="Google Shape;350;p15">
                  <a:extLst>
                    <a:ext uri="{FF2B5EF4-FFF2-40B4-BE49-F238E27FC236}">
                      <a16:creationId xmlns:a16="http://schemas.microsoft.com/office/drawing/2014/main" id="{555E8996-4FA2-4D9F-97D4-8DF0568E6E4A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351;p15">
                  <a:extLst>
                    <a:ext uri="{FF2B5EF4-FFF2-40B4-BE49-F238E27FC236}">
                      <a16:creationId xmlns:a16="http://schemas.microsoft.com/office/drawing/2014/main" id="{165F10CE-BB37-4344-A254-CA4B76CEA7EB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352;p15">
                  <a:extLst>
                    <a:ext uri="{FF2B5EF4-FFF2-40B4-BE49-F238E27FC236}">
                      <a16:creationId xmlns:a16="http://schemas.microsoft.com/office/drawing/2014/main" id="{5161BDCC-B726-4596-B5EC-99274D93D958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2" name="Google Shape;353;p15">
                <a:extLst>
                  <a:ext uri="{FF2B5EF4-FFF2-40B4-BE49-F238E27FC236}">
                    <a16:creationId xmlns:a16="http://schemas.microsoft.com/office/drawing/2014/main" id="{6B5BBB52-8A11-48CF-8E29-249A4BABE507}"/>
                  </a:ext>
                </a:extLst>
              </p:cNvPr>
              <p:cNvGrpSpPr/>
              <p:nvPr/>
            </p:nvGrpSpPr>
            <p:grpSpPr>
              <a:xfrm>
                <a:off x="5431890" y="6896625"/>
                <a:ext cx="372649" cy="375000"/>
                <a:chOff x="5122600" y="6163675"/>
                <a:chExt cx="767400" cy="375000"/>
              </a:xfrm>
            </p:grpSpPr>
            <p:cxnSp>
              <p:nvCxnSpPr>
                <p:cNvPr id="141" name="Google Shape;354;p15">
                  <a:extLst>
                    <a:ext uri="{FF2B5EF4-FFF2-40B4-BE49-F238E27FC236}">
                      <a16:creationId xmlns:a16="http://schemas.microsoft.com/office/drawing/2014/main" id="{17DCD053-7851-43E8-B50D-3642A3C7417F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355;p15">
                  <a:extLst>
                    <a:ext uri="{FF2B5EF4-FFF2-40B4-BE49-F238E27FC236}">
                      <a16:creationId xmlns:a16="http://schemas.microsoft.com/office/drawing/2014/main" id="{45AE201C-BA40-4DD7-A558-DB48AB0296EF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356;p15">
                  <a:extLst>
                    <a:ext uri="{FF2B5EF4-FFF2-40B4-BE49-F238E27FC236}">
                      <a16:creationId xmlns:a16="http://schemas.microsoft.com/office/drawing/2014/main" id="{AE83591E-6641-4A65-963E-2952596261F2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3" name="Google Shape;357;p15">
                <a:extLst>
                  <a:ext uri="{FF2B5EF4-FFF2-40B4-BE49-F238E27FC236}">
                    <a16:creationId xmlns:a16="http://schemas.microsoft.com/office/drawing/2014/main" id="{E8B44FD9-165D-4D0B-A15E-80D0603B6C84}"/>
                  </a:ext>
                </a:extLst>
              </p:cNvPr>
              <p:cNvGrpSpPr/>
              <p:nvPr/>
            </p:nvGrpSpPr>
            <p:grpSpPr>
              <a:xfrm>
                <a:off x="5970415" y="6896625"/>
                <a:ext cx="372649" cy="375000"/>
                <a:chOff x="5122600" y="6163675"/>
                <a:chExt cx="767400" cy="375000"/>
              </a:xfrm>
            </p:grpSpPr>
            <p:cxnSp>
              <p:nvCxnSpPr>
                <p:cNvPr id="138" name="Google Shape;358;p15">
                  <a:extLst>
                    <a:ext uri="{FF2B5EF4-FFF2-40B4-BE49-F238E27FC236}">
                      <a16:creationId xmlns:a16="http://schemas.microsoft.com/office/drawing/2014/main" id="{00B88D01-201C-4D94-BC7D-1C667EDD143C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359;p15">
                  <a:extLst>
                    <a:ext uri="{FF2B5EF4-FFF2-40B4-BE49-F238E27FC236}">
                      <a16:creationId xmlns:a16="http://schemas.microsoft.com/office/drawing/2014/main" id="{D5DDBD7F-1AE1-4EDA-87D0-B7D7C031B233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360;p15">
                  <a:extLst>
                    <a:ext uri="{FF2B5EF4-FFF2-40B4-BE49-F238E27FC236}">
                      <a16:creationId xmlns:a16="http://schemas.microsoft.com/office/drawing/2014/main" id="{CD24ADAA-9731-4288-98BD-1481C5DF03B2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4" name="Google Shape;361;p15">
                <a:extLst>
                  <a:ext uri="{FF2B5EF4-FFF2-40B4-BE49-F238E27FC236}">
                    <a16:creationId xmlns:a16="http://schemas.microsoft.com/office/drawing/2014/main" id="{194324B4-5966-44FC-A4C0-EDA6DF379BF6}"/>
                  </a:ext>
                </a:extLst>
              </p:cNvPr>
              <p:cNvGrpSpPr/>
              <p:nvPr/>
            </p:nvGrpSpPr>
            <p:grpSpPr>
              <a:xfrm>
                <a:off x="4856964" y="6532850"/>
                <a:ext cx="541784" cy="375000"/>
                <a:chOff x="5122600" y="6163675"/>
                <a:chExt cx="767400" cy="375000"/>
              </a:xfrm>
            </p:grpSpPr>
            <p:cxnSp>
              <p:nvCxnSpPr>
                <p:cNvPr id="135" name="Google Shape;362;p15">
                  <a:extLst>
                    <a:ext uri="{FF2B5EF4-FFF2-40B4-BE49-F238E27FC236}">
                      <a16:creationId xmlns:a16="http://schemas.microsoft.com/office/drawing/2014/main" id="{7ADD5F53-43B0-4D31-995E-448F2DA581B8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363;p15">
                  <a:extLst>
                    <a:ext uri="{FF2B5EF4-FFF2-40B4-BE49-F238E27FC236}">
                      <a16:creationId xmlns:a16="http://schemas.microsoft.com/office/drawing/2014/main" id="{16C44EFD-8B32-4C59-BBAE-02B77CDAFB29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364;p15">
                  <a:extLst>
                    <a:ext uri="{FF2B5EF4-FFF2-40B4-BE49-F238E27FC236}">
                      <a16:creationId xmlns:a16="http://schemas.microsoft.com/office/drawing/2014/main" id="{B419253A-20E3-43EE-B7C0-92BDD055C660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50" name="Google Shape;365;p15">
              <a:extLst>
                <a:ext uri="{FF2B5EF4-FFF2-40B4-BE49-F238E27FC236}">
                  <a16:creationId xmlns:a16="http://schemas.microsoft.com/office/drawing/2014/main" id="{A2CE81CC-E207-48C5-8CEF-E7C4FF67AE00}"/>
                </a:ext>
              </a:extLst>
            </p:cNvPr>
            <p:cNvSpPr txBox="1"/>
            <p:nvPr/>
          </p:nvSpPr>
          <p:spPr>
            <a:xfrm>
              <a:off x="7282162" y="5805725"/>
              <a:ext cx="1126688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SPF 結構樹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1" name="Google Shape;366;p15">
              <a:extLst>
                <a:ext uri="{FF2B5EF4-FFF2-40B4-BE49-F238E27FC236}">
                  <a16:creationId xmlns:a16="http://schemas.microsoft.com/office/drawing/2014/main" id="{3BA6FED6-38C9-49A4-8E2C-FDDE2B30E237}"/>
                </a:ext>
              </a:extLst>
            </p:cNvPr>
            <p:cNvGrpSpPr/>
            <p:nvPr/>
          </p:nvGrpSpPr>
          <p:grpSpPr>
            <a:xfrm>
              <a:off x="7481815" y="6163675"/>
              <a:ext cx="581766" cy="375000"/>
              <a:chOff x="5122600" y="6163675"/>
              <a:chExt cx="767400" cy="375000"/>
            </a:xfrm>
          </p:grpSpPr>
          <p:cxnSp>
            <p:nvCxnSpPr>
              <p:cNvPr id="152" name="Google Shape;367;p15">
                <a:extLst>
                  <a:ext uri="{FF2B5EF4-FFF2-40B4-BE49-F238E27FC236}">
                    <a16:creationId xmlns:a16="http://schemas.microsoft.com/office/drawing/2014/main" id="{C0297102-BA27-4123-B918-A194C43BB460}"/>
                  </a:ext>
                </a:extLst>
              </p:cNvPr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368;p15">
                <a:extLst>
                  <a:ext uri="{FF2B5EF4-FFF2-40B4-BE49-F238E27FC236}">
                    <a16:creationId xmlns:a16="http://schemas.microsoft.com/office/drawing/2014/main" id="{46704E96-0CBC-4301-9C7C-0D59D3CB3465}"/>
                  </a:ext>
                </a:extLst>
              </p:cNvPr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369;p15">
                <a:extLst>
                  <a:ext uri="{FF2B5EF4-FFF2-40B4-BE49-F238E27FC236}">
                    <a16:creationId xmlns:a16="http://schemas.microsoft.com/office/drawing/2014/main" id="{6603CA57-DA03-44F4-8018-1761EA53A80B}"/>
                  </a:ext>
                </a:extLst>
              </p:cNvPr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5" name="Google Shape;370;p15">
              <a:extLst>
                <a:ext uri="{FF2B5EF4-FFF2-40B4-BE49-F238E27FC236}">
                  <a16:creationId xmlns:a16="http://schemas.microsoft.com/office/drawing/2014/main" id="{1A404088-641C-417F-986A-FB59AE736E52}"/>
                </a:ext>
              </a:extLst>
            </p:cNvPr>
            <p:cNvGrpSpPr/>
            <p:nvPr/>
          </p:nvGrpSpPr>
          <p:grpSpPr>
            <a:xfrm>
              <a:off x="7260054" y="6532850"/>
              <a:ext cx="451441" cy="738775"/>
              <a:chOff x="7260054" y="6532850"/>
              <a:chExt cx="451441" cy="738775"/>
            </a:xfrm>
          </p:grpSpPr>
          <p:grpSp>
            <p:nvGrpSpPr>
              <p:cNvPr id="156" name="Google Shape;371;p15">
                <a:extLst>
                  <a:ext uri="{FF2B5EF4-FFF2-40B4-BE49-F238E27FC236}">
                    <a16:creationId xmlns:a16="http://schemas.microsoft.com/office/drawing/2014/main" id="{FB9FAD44-E171-4721-8E9E-6DE7E1463828}"/>
                  </a:ext>
                </a:extLst>
              </p:cNvPr>
              <p:cNvGrpSpPr/>
              <p:nvPr/>
            </p:nvGrpSpPr>
            <p:grpSpPr>
              <a:xfrm>
                <a:off x="7330147" y="6532850"/>
                <a:ext cx="311257" cy="375000"/>
                <a:chOff x="5122600" y="6163675"/>
                <a:chExt cx="767400" cy="375000"/>
              </a:xfrm>
            </p:grpSpPr>
            <p:cxnSp>
              <p:nvCxnSpPr>
                <p:cNvPr id="165" name="Google Shape;372;p15">
                  <a:extLst>
                    <a:ext uri="{FF2B5EF4-FFF2-40B4-BE49-F238E27FC236}">
                      <a16:creationId xmlns:a16="http://schemas.microsoft.com/office/drawing/2014/main" id="{E9E86E8E-CC20-48F1-B3E9-7005259C54B1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373;p15">
                  <a:extLst>
                    <a:ext uri="{FF2B5EF4-FFF2-40B4-BE49-F238E27FC236}">
                      <a16:creationId xmlns:a16="http://schemas.microsoft.com/office/drawing/2014/main" id="{DB41FFAD-AF06-4186-B347-7DEB16610808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374;p15">
                  <a:extLst>
                    <a:ext uri="{FF2B5EF4-FFF2-40B4-BE49-F238E27FC236}">
                      <a16:creationId xmlns:a16="http://schemas.microsoft.com/office/drawing/2014/main" id="{A7E1564F-0B5F-40D1-9578-865F5DCED985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7" name="Google Shape;375;p15">
                <a:extLst>
                  <a:ext uri="{FF2B5EF4-FFF2-40B4-BE49-F238E27FC236}">
                    <a16:creationId xmlns:a16="http://schemas.microsoft.com/office/drawing/2014/main" id="{B3438C32-14C5-453B-83A3-F009ED1E69E0}"/>
                  </a:ext>
                </a:extLst>
              </p:cNvPr>
              <p:cNvGrpSpPr/>
              <p:nvPr/>
            </p:nvGrpSpPr>
            <p:grpSpPr>
              <a:xfrm>
                <a:off x="7260054" y="6896625"/>
                <a:ext cx="127312" cy="375000"/>
                <a:chOff x="5122600" y="6163675"/>
                <a:chExt cx="767400" cy="375000"/>
              </a:xfrm>
            </p:grpSpPr>
            <p:cxnSp>
              <p:nvCxnSpPr>
                <p:cNvPr id="162" name="Google Shape;376;p15">
                  <a:extLst>
                    <a:ext uri="{FF2B5EF4-FFF2-40B4-BE49-F238E27FC236}">
                      <a16:creationId xmlns:a16="http://schemas.microsoft.com/office/drawing/2014/main" id="{B0EE1237-E895-42F3-A567-DE4B6890CB6F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377;p15">
                  <a:extLst>
                    <a:ext uri="{FF2B5EF4-FFF2-40B4-BE49-F238E27FC236}">
                      <a16:creationId xmlns:a16="http://schemas.microsoft.com/office/drawing/2014/main" id="{363AA556-9DDB-446D-B306-F403581B6902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378;p15">
                  <a:extLst>
                    <a:ext uri="{FF2B5EF4-FFF2-40B4-BE49-F238E27FC236}">
                      <a16:creationId xmlns:a16="http://schemas.microsoft.com/office/drawing/2014/main" id="{8007EC80-1AD0-4B21-AE16-7B1A2E38856C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8" name="Google Shape;379;p15">
                <a:extLst>
                  <a:ext uri="{FF2B5EF4-FFF2-40B4-BE49-F238E27FC236}">
                    <a16:creationId xmlns:a16="http://schemas.microsoft.com/office/drawing/2014/main" id="{E91C638A-CEAD-40D8-8609-3DC1FD447F90}"/>
                  </a:ext>
                </a:extLst>
              </p:cNvPr>
              <p:cNvGrpSpPr/>
              <p:nvPr/>
            </p:nvGrpSpPr>
            <p:grpSpPr>
              <a:xfrm>
                <a:off x="7584183" y="6896625"/>
                <a:ext cx="127312" cy="375000"/>
                <a:chOff x="5122600" y="6163675"/>
                <a:chExt cx="767400" cy="375000"/>
              </a:xfrm>
            </p:grpSpPr>
            <p:cxnSp>
              <p:nvCxnSpPr>
                <p:cNvPr id="159" name="Google Shape;380;p15">
                  <a:extLst>
                    <a:ext uri="{FF2B5EF4-FFF2-40B4-BE49-F238E27FC236}">
                      <a16:creationId xmlns:a16="http://schemas.microsoft.com/office/drawing/2014/main" id="{07D3A99F-CC80-4C7E-B440-1068E001626F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" name="Google Shape;381;p15">
                  <a:extLst>
                    <a:ext uri="{FF2B5EF4-FFF2-40B4-BE49-F238E27FC236}">
                      <a16:creationId xmlns:a16="http://schemas.microsoft.com/office/drawing/2014/main" id="{E1FFB2F2-603E-45E5-88CA-D1FB66643DDE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382;p15">
                  <a:extLst>
                    <a:ext uri="{FF2B5EF4-FFF2-40B4-BE49-F238E27FC236}">
                      <a16:creationId xmlns:a16="http://schemas.microsoft.com/office/drawing/2014/main" id="{DEBE438C-D5B6-484D-A4A4-2FA5A97DE14A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68" name="Google Shape;383;p15">
              <a:extLst>
                <a:ext uri="{FF2B5EF4-FFF2-40B4-BE49-F238E27FC236}">
                  <a16:creationId xmlns:a16="http://schemas.microsoft.com/office/drawing/2014/main" id="{299A0F3F-CCB7-4FD8-A0AA-85944EA580CE}"/>
                </a:ext>
              </a:extLst>
            </p:cNvPr>
            <p:cNvSpPr txBox="1"/>
            <p:nvPr/>
          </p:nvSpPr>
          <p:spPr>
            <a:xfrm>
              <a:off x="9615962" y="5805725"/>
              <a:ext cx="1126688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SPF 結構樹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9" name="Google Shape;384;p15">
              <a:extLst>
                <a:ext uri="{FF2B5EF4-FFF2-40B4-BE49-F238E27FC236}">
                  <a16:creationId xmlns:a16="http://schemas.microsoft.com/office/drawing/2014/main" id="{76542226-5179-4529-A0D5-D22DDF617680}"/>
                </a:ext>
              </a:extLst>
            </p:cNvPr>
            <p:cNvGrpSpPr/>
            <p:nvPr/>
          </p:nvGrpSpPr>
          <p:grpSpPr>
            <a:xfrm flipH="1">
              <a:off x="9504712" y="6166375"/>
              <a:ext cx="1126612" cy="1107950"/>
              <a:chOff x="9614237" y="6163675"/>
              <a:chExt cx="1126612" cy="1107950"/>
            </a:xfrm>
          </p:grpSpPr>
          <p:grpSp>
            <p:nvGrpSpPr>
              <p:cNvPr id="170" name="Google Shape;385;p15">
                <a:extLst>
                  <a:ext uri="{FF2B5EF4-FFF2-40B4-BE49-F238E27FC236}">
                    <a16:creationId xmlns:a16="http://schemas.microsoft.com/office/drawing/2014/main" id="{88E54E89-3861-4E53-8FC6-D6C82ADF0076}"/>
                  </a:ext>
                </a:extLst>
              </p:cNvPr>
              <p:cNvGrpSpPr/>
              <p:nvPr/>
            </p:nvGrpSpPr>
            <p:grpSpPr>
              <a:xfrm>
                <a:off x="9815615" y="6163675"/>
                <a:ext cx="581766" cy="375000"/>
                <a:chOff x="5122600" y="6163675"/>
                <a:chExt cx="767400" cy="375000"/>
              </a:xfrm>
            </p:grpSpPr>
            <p:cxnSp>
              <p:nvCxnSpPr>
                <p:cNvPr id="187" name="Google Shape;386;p15">
                  <a:extLst>
                    <a:ext uri="{FF2B5EF4-FFF2-40B4-BE49-F238E27FC236}">
                      <a16:creationId xmlns:a16="http://schemas.microsoft.com/office/drawing/2014/main" id="{5D76EB89-0FE0-40AE-83FD-89F53ECFF6F2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387;p15">
                  <a:extLst>
                    <a:ext uri="{FF2B5EF4-FFF2-40B4-BE49-F238E27FC236}">
                      <a16:creationId xmlns:a16="http://schemas.microsoft.com/office/drawing/2014/main" id="{CA28190D-16C7-4597-99F5-8D631AC6D02F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388;p15">
                  <a:extLst>
                    <a:ext uri="{FF2B5EF4-FFF2-40B4-BE49-F238E27FC236}">
                      <a16:creationId xmlns:a16="http://schemas.microsoft.com/office/drawing/2014/main" id="{CEB97099-9E07-4205-874D-8AFAA4F27249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389;p15">
                <a:extLst>
                  <a:ext uri="{FF2B5EF4-FFF2-40B4-BE49-F238E27FC236}">
                    <a16:creationId xmlns:a16="http://schemas.microsoft.com/office/drawing/2014/main" id="{685E9AFA-1228-4E0D-85BD-73FE0B146988}"/>
                  </a:ext>
                </a:extLst>
              </p:cNvPr>
              <p:cNvGrpSpPr/>
              <p:nvPr/>
            </p:nvGrpSpPr>
            <p:grpSpPr>
              <a:xfrm>
                <a:off x="10186299" y="6532850"/>
                <a:ext cx="410727" cy="375000"/>
                <a:chOff x="5122600" y="6163675"/>
                <a:chExt cx="767400" cy="375000"/>
              </a:xfrm>
            </p:grpSpPr>
            <p:cxnSp>
              <p:nvCxnSpPr>
                <p:cNvPr id="184" name="Google Shape;390;p15">
                  <a:extLst>
                    <a:ext uri="{FF2B5EF4-FFF2-40B4-BE49-F238E27FC236}">
                      <a16:creationId xmlns:a16="http://schemas.microsoft.com/office/drawing/2014/main" id="{119C9FF3-97DE-4AFE-8F09-40CAD3B1D176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391;p15">
                  <a:extLst>
                    <a:ext uri="{FF2B5EF4-FFF2-40B4-BE49-F238E27FC236}">
                      <a16:creationId xmlns:a16="http://schemas.microsoft.com/office/drawing/2014/main" id="{03DE9F20-2099-4892-9805-54163DA27F5D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392;p15">
                  <a:extLst>
                    <a:ext uri="{FF2B5EF4-FFF2-40B4-BE49-F238E27FC236}">
                      <a16:creationId xmlns:a16="http://schemas.microsoft.com/office/drawing/2014/main" id="{917E5329-47D8-4CAE-9F08-9FA0961A3F15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2" name="Google Shape;393;p15">
                <a:extLst>
                  <a:ext uri="{FF2B5EF4-FFF2-40B4-BE49-F238E27FC236}">
                    <a16:creationId xmlns:a16="http://schemas.microsoft.com/office/drawing/2014/main" id="{26728F49-4626-4324-AE34-DA51816865FA}"/>
                  </a:ext>
                </a:extLst>
              </p:cNvPr>
              <p:cNvGrpSpPr/>
              <p:nvPr/>
            </p:nvGrpSpPr>
            <p:grpSpPr>
              <a:xfrm>
                <a:off x="10050087" y="6896625"/>
                <a:ext cx="282506" cy="375000"/>
                <a:chOff x="5122600" y="6163675"/>
                <a:chExt cx="767400" cy="375000"/>
              </a:xfrm>
            </p:grpSpPr>
            <p:cxnSp>
              <p:nvCxnSpPr>
                <p:cNvPr id="181" name="Google Shape;394;p15">
                  <a:extLst>
                    <a:ext uri="{FF2B5EF4-FFF2-40B4-BE49-F238E27FC236}">
                      <a16:creationId xmlns:a16="http://schemas.microsoft.com/office/drawing/2014/main" id="{956F090E-4664-43F2-A06D-ABA98E35A9D8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395;p15">
                  <a:extLst>
                    <a:ext uri="{FF2B5EF4-FFF2-40B4-BE49-F238E27FC236}">
                      <a16:creationId xmlns:a16="http://schemas.microsoft.com/office/drawing/2014/main" id="{837F57F6-2AB9-4838-9AD4-83B3DC91D2C1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396;p15">
                  <a:extLst>
                    <a:ext uri="{FF2B5EF4-FFF2-40B4-BE49-F238E27FC236}">
                      <a16:creationId xmlns:a16="http://schemas.microsoft.com/office/drawing/2014/main" id="{36DE35E0-FD1D-4E2B-9484-E4CB7FE6F22F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3" name="Google Shape;397;p15">
                <a:extLst>
                  <a:ext uri="{FF2B5EF4-FFF2-40B4-BE49-F238E27FC236}">
                    <a16:creationId xmlns:a16="http://schemas.microsoft.com/office/drawing/2014/main" id="{7B8B95F1-1F6D-4F30-9421-664A9811A14C}"/>
                  </a:ext>
                </a:extLst>
              </p:cNvPr>
              <p:cNvGrpSpPr/>
              <p:nvPr/>
            </p:nvGrpSpPr>
            <p:grpSpPr>
              <a:xfrm>
                <a:off x="10458343" y="6896625"/>
                <a:ext cx="282506" cy="375000"/>
                <a:chOff x="5122600" y="6163675"/>
                <a:chExt cx="767400" cy="375000"/>
              </a:xfrm>
            </p:grpSpPr>
            <p:cxnSp>
              <p:nvCxnSpPr>
                <p:cNvPr id="178" name="Google Shape;398;p15">
                  <a:extLst>
                    <a:ext uri="{FF2B5EF4-FFF2-40B4-BE49-F238E27FC236}">
                      <a16:creationId xmlns:a16="http://schemas.microsoft.com/office/drawing/2014/main" id="{2B7E15E5-65F5-4B98-BE72-2BF0D7C37EB2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399;p15">
                  <a:extLst>
                    <a:ext uri="{FF2B5EF4-FFF2-40B4-BE49-F238E27FC236}">
                      <a16:creationId xmlns:a16="http://schemas.microsoft.com/office/drawing/2014/main" id="{7E9BC983-BA02-4B40-B6C8-C4CA6103533F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400;p15">
                  <a:extLst>
                    <a:ext uri="{FF2B5EF4-FFF2-40B4-BE49-F238E27FC236}">
                      <a16:creationId xmlns:a16="http://schemas.microsoft.com/office/drawing/2014/main" id="{AD68A50F-EF8A-49BC-A81B-1F8D76EBCEBB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4" name="Google Shape;401;p15">
                <a:extLst>
                  <a:ext uri="{FF2B5EF4-FFF2-40B4-BE49-F238E27FC236}">
                    <a16:creationId xmlns:a16="http://schemas.microsoft.com/office/drawing/2014/main" id="{7A26179B-4EE7-44CD-AA5C-D6330336AB9D}"/>
                  </a:ext>
                </a:extLst>
              </p:cNvPr>
              <p:cNvGrpSpPr/>
              <p:nvPr/>
            </p:nvGrpSpPr>
            <p:grpSpPr>
              <a:xfrm>
                <a:off x="9614237" y="6532850"/>
                <a:ext cx="410727" cy="375000"/>
                <a:chOff x="5122600" y="6163675"/>
                <a:chExt cx="767400" cy="375000"/>
              </a:xfrm>
            </p:grpSpPr>
            <p:cxnSp>
              <p:nvCxnSpPr>
                <p:cNvPr id="175" name="Google Shape;402;p15">
                  <a:extLst>
                    <a:ext uri="{FF2B5EF4-FFF2-40B4-BE49-F238E27FC236}">
                      <a16:creationId xmlns:a16="http://schemas.microsoft.com/office/drawing/2014/main" id="{D15D0A93-2B77-45D4-A988-1B8D10E6B4EA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403;p15">
                  <a:extLst>
                    <a:ext uri="{FF2B5EF4-FFF2-40B4-BE49-F238E27FC236}">
                      <a16:creationId xmlns:a16="http://schemas.microsoft.com/office/drawing/2014/main" id="{70B654EE-CDAE-4176-9D23-89D49018F1C6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404;p15">
                  <a:extLst>
                    <a:ext uri="{FF2B5EF4-FFF2-40B4-BE49-F238E27FC236}">
                      <a16:creationId xmlns:a16="http://schemas.microsoft.com/office/drawing/2014/main" id="{7DA9C134-2609-486A-86D9-2D21614AB553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0" name="Google Shape;405;p15">
              <a:extLst>
                <a:ext uri="{FF2B5EF4-FFF2-40B4-BE49-F238E27FC236}">
                  <a16:creationId xmlns:a16="http://schemas.microsoft.com/office/drawing/2014/main" id="{C9529C75-D8DB-410D-881E-77C34E317561}"/>
                </a:ext>
              </a:extLst>
            </p:cNvPr>
            <p:cNvGrpSpPr/>
            <p:nvPr/>
          </p:nvGrpSpPr>
          <p:grpSpPr>
            <a:xfrm>
              <a:off x="7829529" y="6538675"/>
              <a:ext cx="451441" cy="738775"/>
              <a:chOff x="7260054" y="6532850"/>
              <a:chExt cx="451441" cy="738775"/>
            </a:xfrm>
          </p:grpSpPr>
          <p:grpSp>
            <p:nvGrpSpPr>
              <p:cNvPr id="191" name="Google Shape;406;p15">
                <a:extLst>
                  <a:ext uri="{FF2B5EF4-FFF2-40B4-BE49-F238E27FC236}">
                    <a16:creationId xmlns:a16="http://schemas.microsoft.com/office/drawing/2014/main" id="{1D2B3815-8F03-4CB2-A4BA-A15C470C46DE}"/>
                  </a:ext>
                </a:extLst>
              </p:cNvPr>
              <p:cNvGrpSpPr/>
              <p:nvPr/>
            </p:nvGrpSpPr>
            <p:grpSpPr>
              <a:xfrm>
                <a:off x="7330147" y="6532850"/>
                <a:ext cx="311257" cy="375000"/>
                <a:chOff x="5122600" y="6163675"/>
                <a:chExt cx="767400" cy="375000"/>
              </a:xfrm>
            </p:grpSpPr>
            <p:cxnSp>
              <p:nvCxnSpPr>
                <p:cNvPr id="200" name="Google Shape;407;p15">
                  <a:extLst>
                    <a:ext uri="{FF2B5EF4-FFF2-40B4-BE49-F238E27FC236}">
                      <a16:creationId xmlns:a16="http://schemas.microsoft.com/office/drawing/2014/main" id="{88000D23-0E33-41F8-A7B1-CBA3AE26C23B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" name="Google Shape;408;p15">
                  <a:extLst>
                    <a:ext uri="{FF2B5EF4-FFF2-40B4-BE49-F238E27FC236}">
                      <a16:creationId xmlns:a16="http://schemas.microsoft.com/office/drawing/2014/main" id="{B84CAF0E-B511-46E9-9B5B-BE3FEA5A48B1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" name="Google Shape;409;p15">
                  <a:extLst>
                    <a:ext uri="{FF2B5EF4-FFF2-40B4-BE49-F238E27FC236}">
                      <a16:creationId xmlns:a16="http://schemas.microsoft.com/office/drawing/2014/main" id="{E9CC034D-6939-4098-B4B3-6C5AD94C177D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2" name="Google Shape;410;p15">
                <a:extLst>
                  <a:ext uri="{FF2B5EF4-FFF2-40B4-BE49-F238E27FC236}">
                    <a16:creationId xmlns:a16="http://schemas.microsoft.com/office/drawing/2014/main" id="{1B95E9E8-ABCF-4D5B-9688-9B0DAFB9FA04}"/>
                  </a:ext>
                </a:extLst>
              </p:cNvPr>
              <p:cNvGrpSpPr/>
              <p:nvPr/>
            </p:nvGrpSpPr>
            <p:grpSpPr>
              <a:xfrm>
                <a:off x="7260054" y="6896625"/>
                <a:ext cx="127312" cy="375000"/>
                <a:chOff x="5122600" y="6163675"/>
                <a:chExt cx="767400" cy="375000"/>
              </a:xfrm>
            </p:grpSpPr>
            <p:cxnSp>
              <p:nvCxnSpPr>
                <p:cNvPr id="197" name="Google Shape;411;p15">
                  <a:extLst>
                    <a:ext uri="{FF2B5EF4-FFF2-40B4-BE49-F238E27FC236}">
                      <a16:creationId xmlns:a16="http://schemas.microsoft.com/office/drawing/2014/main" id="{72FB054D-5C29-4FEA-8F23-9B3E4A4B5D20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412;p15">
                  <a:extLst>
                    <a:ext uri="{FF2B5EF4-FFF2-40B4-BE49-F238E27FC236}">
                      <a16:creationId xmlns:a16="http://schemas.microsoft.com/office/drawing/2014/main" id="{2D8BEA9E-B24C-4E2F-80A9-D7DCC3284D4D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413;p15">
                  <a:extLst>
                    <a:ext uri="{FF2B5EF4-FFF2-40B4-BE49-F238E27FC236}">
                      <a16:creationId xmlns:a16="http://schemas.microsoft.com/office/drawing/2014/main" id="{BF3B2567-B343-4D51-A1FC-D50126153F68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3" name="Google Shape;414;p15">
                <a:extLst>
                  <a:ext uri="{FF2B5EF4-FFF2-40B4-BE49-F238E27FC236}">
                    <a16:creationId xmlns:a16="http://schemas.microsoft.com/office/drawing/2014/main" id="{0DC040F1-D5AA-4AD3-AEDD-988A3D8A72E6}"/>
                  </a:ext>
                </a:extLst>
              </p:cNvPr>
              <p:cNvGrpSpPr/>
              <p:nvPr/>
            </p:nvGrpSpPr>
            <p:grpSpPr>
              <a:xfrm>
                <a:off x="7584183" y="6896625"/>
                <a:ext cx="127312" cy="375000"/>
                <a:chOff x="5122600" y="6163675"/>
                <a:chExt cx="767400" cy="375000"/>
              </a:xfrm>
            </p:grpSpPr>
            <p:cxnSp>
              <p:nvCxnSpPr>
                <p:cNvPr id="194" name="Google Shape;415;p15">
                  <a:extLst>
                    <a:ext uri="{FF2B5EF4-FFF2-40B4-BE49-F238E27FC236}">
                      <a16:creationId xmlns:a16="http://schemas.microsoft.com/office/drawing/2014/main" id="{6D19E67A-1443-4D36-A1A2-4C53E500E3E6}"/>
                    </a:ext>
                  </a:extLst>
                </p:cNvPr>
                <p:cNvCxnSpPr/>
                <p:nvPr/>
              </p:nvCxnSpPr>
              <p:spPr>
                <a:xfrm flipH="1">
                  <a:off x="5505400" y="6163675"/>
                  <a:ext cx="1800" cy="239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416;p15">
                  <a:extLst>
                    <a:ext uri="{FF2B5EF4-FFF2-40B4-BE49-F238E27FC236}">
                      <a16:creationId xmlns:a16="http://schemas.microsoft.com/office/drawing/2014/main" id="{BD85EF34-A566-4B37-8C40-9DE2FBAB247C}"/>
                    </a:ext>
                  </a:extLst>
                </p:cNvPr>
                <p:cNvCxnSpPr/>
                <p:nvPr/>
              </p:nvCxnSpPr>
              <p:spPr>
                <a:xfrm flipH="1">
                  <a:off x="51226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417;p15">
                  <a:extLst>
                    <a:ext uri="{FF2B5EF4-FFF2-40B4-BE49-F238E27FC236}">
                      <a16:creationId xmlns:a16="http://schemas.microsoft.com/office/drawing/2014/main" id="{EE67ED75-C15E-48F0-9877-77007E0446FE}"/>
                    </a:ext>
                  </a:extLst>
                </p:cNvPr>
                <p:cNvCxnSpPr/>
                <p:nvPr/>
              </p:nvCxnSpPr>
              <p:spPr>
                <a:xfrm>
                  <a:off x="5507200" y="6403075"/>
                  <a:ext cx="382800" cy="135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33317203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1701</Words>
  <Application>Microsoft Office PowerPoint</Application>
  <PresentationFormat>自訂</PresentationFormat>
  <Paragraphs>639</Paragraphs>
  <Slides>28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Source Sans Pro</vt:lpstr>
      <vt:lpstr>Times</vt:lpstr>
      <vt:lpstr>Times New Roman</vt:lpstr>
      <vt:lpstr>新細明體</vt:lpstr>
      <vt:lpstr>Courier New</vt:lpstr>
      <vt:lpstr>Arial</vt:lpstr>
      <vt:lpstr>CSCC NASA</vt:lpstr>
      <vt:lpstr>Routing</vt:lpstr>
      <vt:lpstr>Why dynamic route ? (1)</vt:lpstr>
      <vt:lpstr>Why dynamic route ? (2)</vt:lpstr>
      <vt:lpstr>Routing Protocol</vt:lpstr>
      <vt:lpstr>Autonomous System</vt:lpstr>
      <vt:lpstr>Category of Routing Protocols – by AS</vt:lpstr>
      <vt:lpstr>Intra-AS and Inter-AS routing</vt:lpstr>
      <vt:lpstr>Category of Routing Protocols –  by information changed (1)</vt:lpstr>
      <vt:lpstr>Category of Routing Protocols –  by information changed (2)</vt:lpstr>
      <vt:lpstr>Difference between   Distance-Vector and Link-State</vt:lpstr>
      <vt:lpstr>Routing Protocols</vt:lpstr>
      <vt:lpstr>RIP</vt:lpstr>
      <vt:lpstr>RIP - Example</vt:lpstr>
      <vt:lpstr>RIP – Message Format</vt:lpstr>
      <vt:lpstr>RIP – Operation</vt:lpstr>
      <vt:lpstr>RIP – Problems of RIP</vt:lpstr>
      <vt:lpstr>IGRP (1)</vt:lpstr>
      <vt:lpstr>IGRP (2)</vt:lpstr>
      <vt:lpstr>OSPF (1)</vt:lpstr>
      <vt:lpstr>OSPF – Dijkstra Algorithm</vt:lpstr>
      <vt:lpstr>OSPF – Routing table update example (1)</vt:lpstr>
      <vt:lpstr>OSPF – Routing table update example (2)</vt:lpstr>
      <vt:lpstr>OSPF – Summary</vt:lpstr>
      <vt:lpstr>BGP</vt:lpstr>
      <vt:lpstr>BGP – Operation Example</vt:lpstr>
      <vt:lpstr>Routing Protocols Comparison</vt:lpstr>
      <vt:lpstr>routed</vt:lpstr>
      <vt:lpstr>routed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</dc:title>
  <dc:creator>Tse-Han Wang</dc:creator>
  <cp:lastModifiedBy>王則涵</cp:lastModifiedBy>
  <cp:revision>48</cp:revision>
  <dcterms:modified xsi:type="dcterms:W3CDTF">2022-02-24T07:57:29Z</dcterms:modified>
</cp:coreProperties>
</file>