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Source Sans Pro Light"/>
      <p:regular r:id="rId23"/>
      <p:bold r:id="rId24"/>
      <p:italic r:id="rId25"/>
      <p:boldItalic r:id="rId26"/>
    </p:embeddedFont>
    <p:embeddedFont>
      <p:font typeface="Ubuntu Mono"/>
      <p:regular r:id="rId27"/>
      <p:bold r:id="rId28"/>
      <p:italic r:id="rId29"/>
      <p:boldItalic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SansProLight-bold.fntdata"/><Relationship Id="rId23" Type="http://schemas.openxmlformats.org/officeDocument/2006/relationships/font" Target="fonts/SourceSansPr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Light-boldItalic.fntdata"/><Relationship Id="rId25" Type="http://schemas.openxmlformats.org/officeDocument/2006/relationships/font" Target="fonts/SourceSansProLight-italic.fntdata"/><Relationship Id="rId28" Type="http://schemas.openxmlformats.org/officeDocument/2006/relationships/font" Target="fonts/UbuntuMono-bold.fntdata"/><Relationship Id="rId27" Type="http://schemas.openxmlformats.org/officeDocument/2006/relationships/font" Target="fonts/UbuntuMon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regular.fntdata"/><Relationship Id="rId30" Type="http://schemas.openxmlformats.org/officeDocument/2006/relationships/font" Target="fonts/UbuntuMono-boldItalic.fntdata"/><Relationship Id="rId11" Type="http://schemas.openxmlformats.org/officeDocument/2006/relationships/slide" Target="slides/slide6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e420a6def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1e420a6def_0_2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a78935005_1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11a78935005_1_4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a1f9f9d7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a1f9f9d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d9abc718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1d9abc7181_0_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a1f9f9d7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a1f9f9d7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e420a6de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11e420a6def_0_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a8ec41802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11a8ec41802_0_1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e420a6def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11e420a6def_0_1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a78935005_1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11a78935005_1_3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a1f9f9d7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a1f9f9d7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zh-TW" sz="22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b="0" i="0" sz="22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zh-TW" sz="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b="0" i="0" sz="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b="0" i="0" sz="2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nasa.nycucs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roups.google.com/g/nctunas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/>
        </p:nvSpPr>
        <p:spPr>
          <a:xfrm>
            <a:off x="421414" y="148697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0" i="0" sz="5900" u="none" cap="none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2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/>
              <a:t>Domain Name System</a:t>
            </a:r>
            <a:endParaRPr/>
          </a:p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zh-TW"/>
              <a:t>rzhung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(1/2)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31700" y="1063627"/>
            <a:ext cx="87123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Make DNSSEC Working 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(15%)</a:t>
            </a:r>
            <a:endParaRPr sz="18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DNSSEC Trust Chain: </a:t>
            </a:r>
            <a:r>
              <a:rPr lang="zh-TW" sz="1800"/>
              <a:t>nasa. → {ID}.nasa.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After setting correctly, you can verify the trust chain with </a:t>
            </a:r>
            <a:r>
              <a:rPr lang="zh-TW" sz="1800">
                <a:solidFill>
                  <a:srgbClr val="4A86E8"/>
                </a:solidFill>
              </a:rPr>
              <a:t>resolver.ta.nasa</a:t>
            </a:r>
            <a:endParaRPr sz="1800">
              <a:solidFill>
                <a:srgbClr val="4A86E8"/>
              </a:solidFill>
            </a:endParaRPr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Manage your DS Record on “</a:t>
            </a:r>
            <a:r>
              <a:rPr lang="zh-TW" sz="1800" u="sng">
                <a:solidFill>
                  <a:schemeClr val="hlink"/>
                </a:solidFill>
                <a:hlinkClick r:id="rId3"/>
              </a:rPr>
              <a:t>https://nasa.nycucs.org</a:t>
            </a:r>
            <a:r>
              <a:rPr lang="zh-TW" sz="1800"/>
              <a:t>”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700">
                <a:solidFill>
                  <a:schemeClr val="dk1"/>
                </a:solidFill>
              </a:rPr>
              <a:t>Generate DS record with Algorigm: RSA/SHA-256 and Digest type SHA-256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Only update your {Key Tag} and {Key Digest}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Use [Debug Tool] &gt; [DNSSEC Record Updater] to manage your DS RR.</a:t>
            </a:r>
            <a:endParaRPr sz="1700">
              <a:solidFill>
                <a:schemeClr val="dk1"/>
              </a:solidFill>
            </a:endParaRPr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You must use NSEC3 to implement it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Salt with specify value: 140113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(2/2)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31700" y="1063627"/>
            <a:ext cx="87123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Add SSHFP records of your machines’ ssh key fingerprints.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the following machines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 router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 ns1 (DNS Master)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 ns2 (DNS Slave)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 agent (agent)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The algorithm RSA and ECDSA and ED25519 should be implemented.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 The hash type SHA-256 should be implemented.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2-3 Local Resolver</a:t>
            </a:r>
            <a:endParaRPr/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(1/2)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431700" y="1063614"/>
            <a:ext cx="87123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This section </a:t>
            </a:r>
            <a:r>
              <a:rPr lang="zh-TW" sz="1800">
                <a:solidFill>
                  <a:srgbClr val="FF0000"/>
                </a:solidFill>
              </a:rPr>
              <a:t>doesn’t</a:t>
            </a:r>
            <a:r>
              <a:rPr lang="zh-TW" sz="1800"/>
              <a:t> limit the software that you use for DNS.</a:t>
            </a:r>
            <a:endParaRPr sz="18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Make sure the resolver can respond correct answer from the proper server.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Forward resolution </a:t>
            </a:r>
            <a:r>
              <a:rPr lang="zh-TW" sz="1800">
                <a:solidFill>
                  <a:srgbClr val="FF0000"/>
                </a:solidFill>
                <a:highlight>
                  <a:schemeClr val="lt1"/>
                </a:highlight>
              </a:rPr>
              <a:t>(5%)</a:t>
            </a:r>
            <a:endParaRPr sz="18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  <a:highlight>
                  <a:schemeClr val="lt1"/>
                </a:highlight>
              </a:rPr>
              <a:t>nasa.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  <a:highlight>
                  <a:schemeClr val="lt1"/>
                </a:highlight>
              </a:rPr>
              <a:t>Internet domains, e.g. nasa.cs.nctu.edu.tw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Reverse </a:t>
            </a:r>
            <a:r>
              <a:rPr lang="zh-TW" sz="1800">
                <a:solidFill>
                  <a:schemeClr val="dk1"/>
                </a:solidFill>
              </a:rPr>
              <a:t>resolution </a:t>
            </a:r>
            <a:r>
              <a:rPr lang="zh-TW" sz="1800">
                <a:solidFill>
                  <a:srgbClr val="FF0000"/>
                </a:solidFill>
                <a:highlight>
                  <a:schemeClr val="lt1"/>
                </a:highlight>
              </a:rPr>
              <a:t>(10%)</a:t>
            </a:r>
            <a:endParaRPr sz="18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  <a:highlight>
                  <a:schemeClr val="lt1"/>
                </a:highlight>
              </a:rPr>
              <a:t>16.172.in-addr.arpa.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  <a:highlight>
                  <a:schemeClr val="lt1"/>
                </a:highlight>
              </a:rPr>
              <a:t>Internet reverse maps, e.g. 140.113.17.32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  <a:highlight>
                  <a:schemeClr val="lt1"/>
                </a:highlight>
              </a:rPr>
              <a:t>Local Forwarding </a:t>
            </a:r>
            <a:r>
              <a:rPr lang="zh-TW" sz="1800">
                <a:solidFill>
                  <a:srgbClr val="FF0000"/>
                </a:solidFill>
                <a:highlight>
                  <a:schemeClr val="lt1"/>
                </a:highlight>
              </a:rPr>
              <a:t>(5%) </a:t>
            </a:r>
            <a:endParaRPr sz="18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  <a:highlight>
                  <a:schemeClr val="lt1"/>
                </a:highlight>
              </a:rPr>
              <a:t>{ID}.nasa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D9D9D9"/>
              </a:highlight>
            </a:endParaRPr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(2/2)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31700" y="1063614"/>
            <a:ext cx="87123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DNSSEC must not affect resolver working </a:t>
            </a:r>
            <a:r>
              <a:rPr lang="zh-TW" sz="1800">
                <a:solidFill>
                  <a:srgbClr val="FF0000"/>
                </a:solidFill>
                <a:highlight>
                  <a:schemeClr val="lt1"/>
                </a:highlight>
              </a:rPr>
              <a:t>(5%)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>
                <a:solidFill>
                  <a:srgbClr val="FF0000"/>
                </a:solidFill>
              </a:rPr>
              <a:t>D</a:t>
            </a:r>
            <a:r>
              <a:rPr lang="zh-TW" sz="1800">
                <a:solidFill>
                  <a:srgbClr val="FF0000"/>
                </a:solidFill>
              </a:rPr>
              <a:t>NSSEC checking is required.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If DNSSEC trust anchor does not set properly, you can use </a:t>
            </a:r>
            <a:r>
              <a:rPr lang="zh-TW" sz="1800">
                <a:solidFill>
                  <a:schemeClr val="dk1"/>
                </a:solidFill>
                <a:highlight>
                  <a:srgbClr val="D9D9D9"/>
                </a:highlight>
              </a:rPr>
              <a:t>+cd</a:t>
            </a:r>
            <a:r>
              <a:rPr lang="zh-TW" sz="1800">
                <a:solidFill>
                  <a:schemeClr val="dk1"/>
                </a:solidFill>
              </a:rPr>
              <a:t> to bypass in </a:t>
            </a:r>
            <a:r>
              <a:rPr lang="zh-TW" sz="1800">
                <a:solidFill>
                  <a:schemeClr val="dk1"/>
                </a:solidFill>
                <a:highlight>
                  <a:srgbClr val="D9D9D9"/>
                </a:highlight>
              </a:rPr>
              <a:t>dig</a:t>
            </a:r>
            <a:r>
              <a:rPr lang="zh-TW" sz="1800">
                <a:solidFill>
                  <a:schemeClr val="dk1"/>
                </a:solidFill>
                <a:highlight>
                  <a:schemeClr val="lt1"/>
                </a:highlight>
              </a:rPr>
              <a:t>. </a:t>
            </a:r>
            <a:endParaRPr sz="18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Trust anchor </a:t>
            </a:r>
            <a:r>
              <a:rPr lang="zh-TW" sz="1800"/>
              <a:t>must set</a:t>
            </a:r>
            <a:r>
              <a:rPr lang="zh-TW" sz="1800"/>
              <a:t> properly with correct environment </a:t>
            </a:r>
            <a:r>
              <a:rPr lang="zh-TW" sz="1800">
                <a:solidFill>
                  <a:srgbClr val="FF0000"/>
                </a:solidFill>
              </a:rPr>
              <a:t>(Bonus +10%) 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Using </a:t>
            </a:r>
            <a:r>
              <a:rPr lang="zh-TW" sz="1800">
                <a:solidFill>
                  <a:schemeClr val="dk1"/>
                </a:solidFill>
                <a:highlight>
                  <a:srgbClr val="D9D9D9"/>
                </a:highlight>
              </a:rPr>
              <a:t>dig</a:t>
            </a:r>
            <a:r>
              <a:rPr lang="zh-TW" sz="1800">
                <a:solidFill>
                  <a:schemeClr val="dk1"/>
                </a:solidFill>
              </a:rPr>
              <a:t> will get </a:t>
            </a:r>
            <a:r>
              <a:rPr lang="zh-TW" sz="1800">
                <a:solidFill>
                  <a:schemeClr val="dk1"/>
                </a:solidFill>
                <a:highlight>
                  <a:srgbClr val="FFF2CC"/>
                </a:highlight>
              </a:rPr>
              <a:t>ad</a:t>
            </a:r>
            <a:r>
              <a:rPr lang="zh-TW" sz="1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zh-TW" sz="1800">
                <a:solidFill>
                  <a:schemeClr val="dk1"/>
                </a:solidFill>
              </a:rPr>
              <a:t>flag in response</a:t>
            </a:r>
            <a:endParaRPr sz="1800">
              <a:solidFill>
                <a:schemeClr val="dk1"/>
              </a:solidFill>
            </a:endParaRPr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Security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Only Allow 172.16.{ID}.0/24 and 10.113.0.0/24 to use this resolver. </a:t>
            </a:r>
            <a:r>
              <a:rPr lang="zh-TW" sz="1800">
                <a:solidFill>
                  <a:srgbClr val="FF0000"/>
                </a:solidFill>
                <a:highlight>
                  <a:schemeClr val="lt1"/>
                </a:highlight>
              </a:rPr>
              <a:t>(5%)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D9D9D9"/>
              </a:highlight>
            </a:endParaRPr>
          </a:p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Attention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431850" y="1359950"/>
            <a:ext cx="8229600" cy="2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Your work will be tested by Online Judge system.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You can submit multiple</a:t>
            </a:r>
            <a:r>
              <a:rPr lang="zh-TW"/>
              <a:t> judge requests. However, OJ will </a:t>
            </a:r>
            <a:r>
              <a:rPr b="1" lang="zh-TW"/>
              <a:t>cool down for several minutes</a:t>
            </a:r>
            <a:r>
              <a:rPr lang="zh-TW"/>
              <a:t> after each judge.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rgbClr val="FF0000"/>
                </a:solidFill>
              </a:rPr>
              <a:t>We will take the last submitted score</a:t>
            </a:r>
            <a:r>
              <a:rPr lang="zh-TW"/>
              <a:t> instead of the highest score.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Late submissions will not be accepted.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Make sure everything is fine after reboot.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solidFill>
                  <a:srgbClr val="FF0000"/>
                </a:solidFill>
              </a:rPr>
              <a:t>Backup your VM before judge every time.</a:t>
            </a:r>
            <a:endParaRPr b="1">
              <a:solidFill>
                <a:srgbClr val="FF0000"/>
              </a:solidFill>
            </a:endParaRPr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We may do something bad when judging.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Due date: </a:t>
            </a:r>
            <a:r>
              <a:rPr lang="zh-TW">
                <a:solidFill>
                  <a:srgbClr val="FF0000"/>
                </a:solidFill>
              </a:rPr>
              <a:t>2022/04/08 Fri. 23:59:59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Help Me!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431850" y="1359950"/>
            <a:ext cx="8591400" cy="2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TA office hours: </a:t>
            </a:r>
            <a:r>
              <a:rPr lang="zh-TW">
                <a:solidFill>
                  <a:srgbClr val="FF0000"/>
                </a:solidFill>
              </a:rPr>
              <a:t>15:30~17:20 Wed.</a:t>
            </a:r>
            <a:r>
              <a:rPr lang="zh-TW"/>
              <a:t> at </a:t>
            </a:r>
            <a:r>
              <a:rPr lang="zh-TW">
                <a:solidFill>
                  <a:srgbClr val="FF0000"/>
                </a:solidFill>
              </a:rPr>
              <a:t>EC 324</a:t>
            </a:r>
            <a:r>
              <a:rPr lang="zh-TW"/>
              <a:t> (PC Lab).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We do not allow walk-ins except TA office hours or e-mail appointments.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/>
              <a:t>Questions about this homework.</a:t>
            </a:r>
            <a:endParaRPr/>
          </a:p>
          <a:p>
            <a:pPr indent="-363748" lvl="0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Make sure you have studied through lecture slides and the HW spec.</a:t>
            </a:r>
            <a:endParaRPr sz="2100"/>
          </a:p>
          <a:p>
            <a:pPr indent="-363748" lvl="0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Clarify your problems and google it to find out solutions.</a:t>
            </a:r>
            <a:endParaRPr sz="2100"/>
          </a:p>
          <a:p>
            <a:pPr indent="-363748" lvl="0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Ask them on </a:t>
            </a:r>
            <a:r>
              <a:rPr lang="zh-TW" sz="21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/>
              <a:t> .</a:t>
            </a:r>
            <a:endParaRPr/>
          </a:p>
          <a:p>
            <a:pPr indent="-363750" lvl="1" marL="106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zh-TW"/>
              <a:t>Be sure to include all information you think others would need.</a:t>
            </a:r>
            <a:endParaRPr sz="2100"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We </a:t>
            </a:r>
            <a:r>
              <a:rPr lang="zh-TW" u="sng"/>
              <a:t>MIGHT</a:t>
            </a:r>
            <a:r>
              <a:rPr lang="zh-TW"/>
              <a:t> give out hints on google group.</a:t>
            </a:r>
            <a:endParaRPr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rgbClr val="FF0000"/>
                </a:solidFill>
              </a:rPr>
              <a:t>Be sure to join the group!</a:t>
            </a:r>
            <a:endParaRPr>
              <a:solidFill>
                <a:srgbClr val="FF0000"/>
              </a:solidFill>
            </a:endParaRPr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Do not mail us unless it’s personal or you’re making an appointment.</a:t>
            </a:r>
            <a:endParaRPr/>
          </a:p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0" i="0" sz="5900" u="none" cap="none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3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/>
              <a:t>Good Luck!</a:t>
            </a:r>
            <a:endParaRPr sz="2900"/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Purpose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44225" y="1140617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The goal is to build a complete DNS in intranet, which may include D</a:t>
            </a:r>
            <a:r>
              <a:rPr lang="zh-TW">
                <a:solidFill>
                  <a:schemeClr val="dk1"/>
                </a:solidFill>
              </a:rPr>
              <a:t>NS Delegation, </a:t>
            </a:r>
            <a:r>
              <a:rPr lang="zh-TW"/>
              <a:t>Authoritative-Only DNS, DNSSEC, Resolver, etc.</a:t>
            </a:r>
            <a:endParaRPr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Know what you should know about configuring and managing of these services.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Overview</a:t>
            </a:r>
            <a:endParaRPr/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37300" y="1028250"/>
            <a:ext cx="8484900" cy="4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Whole intranet has following roles.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“</a:t>
            </a:r>
            <a:r>
              <a:rPr lang="zh-TW">
                <a:solidFill>
                  <a:srgbClr val="FF0000"/>
                </a:solidFill>
              </a:rPr>
              <a:t>TA-Net</a:t>
            </a:r>
            <a:r>
              <a:rPr lang="zh-TW"/>
              <a:t>”</a:t>
            </a:r>
            <a:endParaRPr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As the administrarive system of this intranet</a:t>
            </a:r>
            <a:endParaRPr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Global Resolver:		resolver.ta.nasa.	172.16.254.10</a:t>
            </a:r>
            <a:endParaRPr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.nasa TLD Server:		ns1.nasa.			172.16.254.1</a:t>
            </a:r>
            <a:endParaRPr/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Also, delegate related reverse maps to the associated server.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“</a:t>
            </a:r>
            <a:r>
              <a:rPr lang="zh-TW">
                <a:solidFill>
                  <a:srgbClr val="FF0000"/>
                </a:solidFill>
              </a:rPr>
              <a:t>Stu-Net</a:t>
            </a:r>
            <a:r>
              <a:rPr lang="zh-TW"/>
              <a:t>”</a:t>
            </a:r>
            <a:endParaRPr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{ID}.nasa / reverse map associated with your Local Net</a:t>
            </a:r>
            <a:endParaRPr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Authoritative-Only DNS</a:t>
            </a:r>
            <a:endParaRPr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 sz="1800">
                <a:solidFill>
                  <a:schemeClr val="dk1"/>
                </a:solidFill>
              </a:rPr>
              <a:t>NS1/NS2</a:t>
            </a:r>
            <a:endParaRPr sz="1800">
              <a:solidFill>
                <a:schemeClr val="dk1"/>
              </a:solidFill>
            </a:endParaRPr>
          </a:p>
          <a:p>
            <a: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DNSSEC</a:t>
            </a:r>
            <a:endParaRPr/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Resolver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2-1 </a:t>
            </a:r>
            <a:r>
              <a:rPr lang="zh-TW"/>
              <a:t>Authoritative-Only DNS</a:t>
            </a:r>
            <a:endParaRPr/>
          </a:p>
        </p:txBody>
      </p:sp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(1/4) - Basic</a:t>
            </a:r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31700" y="1063627"/>
            <a:ext cx="87123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Use “</a:t>
            </a:r>
            <a:r>
              <a:rPr lang="zh-TW" sz="1800">
                <a:solidFill>
                  <a:srgbClr val="FF0000"/>
                </a:solidFill>
              </a:rPr>
              <a:t>{ID}.nasa</a:t>
            </a:r>
            <a:r>
              <a:rPr lang="zh-TW" sz="1800"/>
              <a:t>” as your domain name.</a:t>
            </a:r>
            <a:endParaRPr sz="1800"/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Server: </a:t>
            </a:r>
            <a:r>
              <a:rPr lang="zh-TW" sz="1800">
                <a:highlight>
                  <a:srgbClr val="EFEFEF"/>
                </a:highlight>
              </a:rPr>
              <a:t>172.16.{ID}.1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Zone: {ID}.nasa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nameservers: ns1, ns2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ns1.{ID}.nasa. A 172.16.{ID}.1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ns2.{ID}.nasa. A 172.16.{ID}.2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Zone: {ID}.16.172.in-addr.arpa.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nameservers: ns1, ns2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ns1.{ID}.nasa. A 172.16.{ID}.1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ns2.{ID}.nasa. A 172.16.{ID}.2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(2/4) - Basic</a:t>
            </a:r>
            <a:endParaRPr/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431700" y="1063627"/>
            <a:ext cx="87123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Server: </a:t>
            </a:r>
            <a:r>
              <a:rPr lang="zh-TW" sz="1800">
                <a:solidFill>
                  <a:schemeClr val="dk1"/>
                </a:solidFill>
                <a:highlight>
                  <a:srgbClr val="EFEFEF"/>
                </a:highlight>
              </a:rPr>
              <a:t>172.16.{ID}.2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Synchronized from ns1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Zone: </a:t>
            </a:r>
            <a:r>
              <a:rPr lang="zh-TW" sz="1800">
                <a:solidFill>
                  <a:schemeClr val="dk1"/>
                </a:solidFill>
              </a:rPr>
              <a:t>{ID}.nasa.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Zone: {ID}.16.172.in-addr.arpa.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Offering domain name service for Local-Net (172.16.{ID}.0/24)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Zone: {ID}.nasa.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>
                <a:solidFill>
                  <a:schemeClr val="dk1"/>
                </a:solidFill>
              </a:rPr>
              <a:t>nameservers: ns</a:t>
            </a:r>
            <a:endParaRPr>
              <a:solidFill>
                <a:schemeClr val="dk1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>
                <a:solidFill>
                  <a:schemeClr val="dk1"/>
                </a:solidFill>
              </a:rPr>
              <a:t>ns.{ID}.nasa. A 172.16.{ID}.2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Serve </a:t>
            </a:r>
            <a:r>
              <a:rPr lang="zh-TW" sz="1800">
                <a:solidFill>
                  <a:schemeClr val="dk1"/>
                </a:solidFill>
              </a:rPr>
              <a:t>Resource Record for</a:t>
            </a:r>
            <a:r>
              <a:rPr lang="zh-TW" sz="1800"/>
              <a:t> hosts(172.16.{ID}.0/24) with Local IP</a:t>
            </a:r>
            <a:endParaRPr sz="1800"/>
          </a:p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(3/4) Records</a:t>
            </a:r>
            <a:endParaRPr/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431700" y="1063627"/>
            <a:ext cx="8712300" cy="4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Serve </a:t>
            </a:r>
            <a:r>
              <a:rPr lang="zh-TW" sz="1800"/>
              <a:t>following Resource Record in </a:t>
            </a:r>
            <a:r>
              <a:rPr lang="zh-TW" sz="1800">
                <a:solidFill>
                  <a:srgbClr val="FF0000"/>
                </a:solidFill>
              </a:rPr>
              <a:t>both </a:t>
            </a:r>
            <a:r>
              <a:rPr lang="zh-TW" sz="1800"/>
              <a:t>area.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agent.{ID}.nasa.	</a:t>
            </a:r>
            <a:r>
              <a:rPr lang="zh-TW" sz="1800"/>
              <a:t>A		</a:t>
            </a:r>
            <a:r>
              <a:rPr lang="zh-TW" sz="1800"/>
              <a:t>172.16.{ID}.123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nasa.{ID}.nasa	CNAME	nasa.cs.nctu.edu.tw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Serve </a:t>
            </a:r>
            <a:r>
              <a:rPr lang="zh-TW" sz="1800">
                <a:solidFill>
                  <a:schemeClr val="dk1"/>
                </a:solidFill>
              </a:rPr>
              <a:t>following Resource Record in </a:t>
            </a:r>
            <a:r>
              <a:rPr lang="zh-TW" sz="1800">
                <a:solidFill>
                  <a:srgbClr val="FF0000"/>
                </a:solidFill>
              </a:rPr>
              <a:t>specify </a:t>
            </a:r>
            <a:r>
              <a:rPr lang="zh-TW" sz="1800">
                <a:solidFill>
                  <a:schemeClr val="dk1"/>
                </a:solidFill>
              </a:rPr>
              <a:t>area.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rgbClr val="FF0000"/>
                </a:solidFill>
              </a:rPr>
              <a:t>Local </a:t>
            </a:r>
            <a:r>
              <a:rPr lang="zh-TW" sz="1800">
                <a:solidFill>
                  <a:schemeClr val="dk1"/>
                </a:solidFill>
              </a:rPr>
              <a:t>(172.16.{ID}.0/24)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>
              <a:solidFill>
                <a:srgbClr val="FF0000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{ID}.nasa.		A	172.16.{ID}.2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router.{ID}.nasa.	A	172.16.{ID}.254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700">
                <a:solidFill>
                  <a:schemeClr val="dk1"/>
                </a:solidFill>
              </a:rPr>
              <a:t>resolver.{ID}.nasa.	A	172.16.{ID}.10</a:t>
            </a:r>
            <a:endParaRPr sz="17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700">
                <a:solidFill>
                  <a:srgbClr val="FF0000"/>
                </a:solidFill>
              </a:rPr>
              <a:t>Intranet </a:t>
            </a:r>
            <a:r>
              <a:rPr lang="zh-TW" sz="1700">
                <a:solidFill>
                  <a:schemeClr val="dk1"/>
                </a:solidFill>
              </a:rPr>
              <a:t>(Other VPN LAN)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700">
              <a:solidFill>
                <a:srgbClr val="FF0000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zh-TW" sz="1800">
                <a:solidFill>
                  <a:schemeClr val="dk1"/>
                </a:solidFill>
              </a:rPr>
              <a:t>{ID}.nasa.		A	172.16.{ID}.1</a:t>
            </a:r>
            <a:endParaRPr sz="17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router.{ID}.nasa.	A	10.113.0.{ID}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700">
                <a:solidFill>
                  <a:schemeClr val="dk1"/>
                </a:solidFill>
              </a:rPr>
              <a:t>resolver.{ID}.nasa.	A	172.16.254.10</a:t>
            </a:r>
            <a:br>
              <a:rPr lang="zh-TW" sz="1700">
                <a:solidFill>
                  <a:schemeClr val="dk1"/>
                </a:solidFill>
              </a:rPr>
            </a:br>
            <a:r>
              <a:rPr lang="zh-TW" sz="1700">
                <a:solidFill>
                  <a:schemeClr val="dk1"/>
                </a:solidFill>
              </a:rPr>
              <a:t>	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Requirements (4/4) - Misc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393175" y="1098989"/>
            <a:ext cx="87123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As an Authoritative-Only DNS server, set the right setting for the recursion queries.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To prevent unexcepted RR replcation, only allow slave and agent to send axfr.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Obfuscate your BIND version number. </a:t>
            </a:r>
            <a:r>
              <a:rPr lang="zh-TW" sz="1800">
                <a:solidFill>
                  <a:srgbClr val="FF0000"/>
                </a:solidFill>
              </a:rPr>
              <a:t>(5%+Bonus)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>
                <a:highlight>
                  <a:srgbClr val="D9D9D9"/>
                </a:highlight>
              </a:rPr>
              <a:t>$ dig version.bind txt chaos @server</a:t>
            </a:r>
            <a:r>
              <a:rPr lang="zh-TW" sz="1800"/>
              <a:t>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ns1, use “Name Server 1”.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ns2, use “Name Server 2”.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Only allow queries from your </a:t>
            </a:r>
            <a:r>
              <a:rPr lang="zh-TW" sz="1800">
                <a:solidFill>
                  <a:srgbClr val="FF0000"/>
                </a:solidFill>
              </a:rPr>
              <a:t>local</a:t>
            </a:r>
            <a:r>
              <a:rPr lang="zh-TW" sz="1800"/>
              <a:t> network. </a:t>
            </a:r>
            <a:r>
              <a:rPr lang="zh-TW" sz="1800">
                <a:solidFill>
                  <a:srgbClr val="FF0000"/>
                </a:solidFill>
              </a:rPr>
              <a:t>(Bonus: +10%)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Allow reverse lookup from the </a:t>
            </a:r>
            <a:r>
              <a:rPr lang="zh-TW" sz="1800">
                <a:solidFill>
                  <a:srgbClr val="FF0000"/>
                </a:solidFill>
              </a:rPr>
              <a:t>intranet</a:t>
            </a:r>
            <a:r>
              <a:rPr lang="zh-TW" sz="1800"/>
              <a:t>.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The answers should be forward-confirmed.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Return NXDOMAIN if there is no corresponding A record.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2-2 DNSSEC</a:t>
            </a:r>
            <a:endParaRPr/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