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7559675" cx="11998325"/>
  <p:notesSz cx="7559675" cy="10691800"/>
  <p:embeddedFontLst>
    <p:embeddedFont>
      <p:font typeface="Source Sans Pr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8" roundtripDataSignature="AMtx7mgbrXbQt3hpEe6OitwJYXQw7ZZbL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SourceSansPro-bold.fntdata"/><Relationship Id="rId14" Type="http://schemas.openxmlformats.org/officeDocument/2006/relationships/font" Target="fonts/SourceSansPro-regular.fntdata"/><Relationship Id="rId17" Type="http://schemas.openxmlformats.org/officeDocument/2006/relationships/font" Target="fonts/SourceSansPro-boldItalic.fntdata"/><Relationship Id="rId16" Type="http://schemas.openxmlformats.org/officeDocument/2006/relationships/font" Target="fonts/SourceSansPr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customschemas.google.com/relationships/presentationmetadata" Target="meta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3" name="Google Shape;33;p1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10e74a0d934_0_6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0" name="Google Shape;40;g10e74a0d934_0_6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1252bf8dba5_1_13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Google Shape;47;g1252bf8dba5_1_13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124f03b4845_0_1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124f03b4845_0_1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24f03b4845_0_8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124f03b4845_0_8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252bf8dba5_1_1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252bf8dba5_1_1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252bf8dba5_1_7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252bf8dba5_1_7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252bf8dba5_1_21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252bf8dba5_1_21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252bf8dba5_2_0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252bf8dba5_2_0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大標題" type="tx">
  <p:cSld name="TITLE_AND_BODY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3"/>
          <p:cNvSpPr txBox="1"/>
          <p:nvPr>
            <p:ph type="title"/>
          </p:nvPr>
        </p:nvSpPr>
        <p:spPr>
          <a:xfrm>
            <a:off x="599877" y="340997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617B"/>
              </a:buClr>
              <a:buSzPts val="6000"/>
              <a:buFont typeface="Source Sans Pro"/>
              <a:buNone/>
              <a:defRPr sz="6000">
                <a:solidFill>
                  <a:srgbClr val="04617B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" name="Google Shape;11;p3"/>
          <p:cNvSpPr txBox="1"/>
          <p:nvPr/>
        </p:nvSpPr>
        <p:spPr>
          <a:xfrm>
            <a:off x="5272075" y="6385700"/>
            <a:ext cx="6126300" cy="10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國立陽明交通大學資工系資訊中心</a:t>
            </a:r>
            <a:endParaRPr b="0" i="0" sz="3000" u="none" cap="none" strike="noStrike">
              <a:solidFill>
                <a:schemeClr val="lt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Computer Center of Department of Computer Science, NYCU</a:t>
            </a:r>
            <a:endParaRPr b="0" i="0" sz="1100" u="none" cap="none" strike="noStrike">
              <a:solidFill>
                <a:schemeClr val="lt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4500" u="none" cap="none" strike="noStrike">
              <a:solidFill>
                <a:schemeClr val="lt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3"/>
          <p:cNvSpPr txBox="1"/>
          <p:nvPr>
            <p:ph idx="1" type="subTitle"/>
          </p:nvPr>
        </p:nvSpPr>
        <p:spPr>
          <a:xfrm>
            <a:off x="599875" y="5339225"/>
            <a:ext cx="10267500" cy="138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BF5F9"/>
              </a:buClr>
              <a:buSzPts val="3600"/>
              <a:buFont typeface="Source Sans Pro"/>
              <a:buNone/>
              <a:defRPr b="0" i="0" sz="3600" u="none" cap="none" strike="noStrike">
                <a:solidFill>
                  <a:srgbClr val="DBF5F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版面一" type="obj">
  <p:cSld name="OBJEC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Source Sans Pro"/>
              <a:buNone/>
              <a:defRPr sz="5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15" name="Google Shape;15;p4"/>
          <p:cNvSpPr txBox="1"/>
          <p:nvPr>
            <p:ph idx="1" type="body"/>
          </p:nvPr>
        </p:nvSpPr>
        <p:spPr>
          <a:xfrm>
            <a:off x="599050" y="1563425"/>
            <a:ext cx="10830900" cy="5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Times New Roman"/>
              <a:buNone/>
              <a:defRPr b="0" i="0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Times New Roman"/>
              <a:buNone/>
              <a:defRPr b="0" i="0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orient="horz" pos="2381">
          <p15:clr>
            <a:srgbClr val="FA7B17"/>
          </p15:clr>
        </p15:guide>
        <p15:guide id="2" pos="3779">
          <p15:clr>
            <a:srgbClr val="FA7B17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版面一 (程式碼)">
  <p:cSld name="OBJECT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Source Sans Pro"/>
              <a:buNone/>
              <a:defRPr sz="5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19" name="Google Shape;19;p5"/>
          <p:cNvSpPr txBox="1"/>
          <p:nvPr>
            <p:ph idx="1" type="body"/>
          </p:nvPr>
        </p:nvSpPr>
        <p:spPr>
          <a:xfrm>
            <a:off x="599050" y="1563425"/>
            <a:ext cx="10830900" cy="5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Times New Roman"/>
              <a:buNone/>
              <a:defRPr b="0" i="0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Times New Roman"/>
              <a:buNone/>
              <a:defRPr b="0" i="0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" name="Google Shape;21;p5"/>
          <p:cNvSpPr txBox="1"/>
          <p:nvPr>
            <p:ph idx="2" type="body"/>
          </p:nvPr>
        </p:nvSpPr>
        <p:spPr>
          <a:xfrm>
            <a:off x="615250" y="4153475"/>
            <a:ext cx="10798500" cy="1730100"/>
          </a:xfrm>
          <a:prstGeom prst="rect">
            <a:avLst/>
          </a:prstGeom>
          <a:solidFill>
            <a:srgbClr val="EFEFE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●"/>
              <a:defRPr b="0" i="0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○"/>
              <a:defRPr b="0" i="0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■"/>
              <a:defRPr b="0" i="0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●"/>
              <a:defRPr b="0" i="0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○"/>
              <a:defRPr b="0" i="0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■"/>
              <a:defRPr b="0" i="0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●"/>
              <a:defRPr b="0" i="0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○"/>
              <a:defRPr b="0" i="0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■"/>
              <a:defRPr b="0" i="0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2381">
          <p15:clr>
            <a:srgbClr val="FA7B17"/>
          </p15:clr>
        </p15:guide>
        <p15:guide id="2" pos="3779">
          <p15:clr>
            <a:srgbClr val="FA7B17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版面二">
  <p:cSld name="CUSTOM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idx="12" type="sldNum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4" name="Google Shape;24;p6"/>
          <p:cNvSpPr txBox="1"/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Font typeface="Source Sans Pro"/>
              <a:buNone/>
              <a:defRPr sz="5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599050" y="1563425"/>
            <a:ext cx="10830900" cy="42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Times New Roman"/>
              <a:buNone/>
              <a:defRPr b="0" i="0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Times New Roman"/>
              <a:buNone/>
              <a:defRPr b="0" i="0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版面二 (程式碼)">
  <p:cSld name="CUSTOM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/>
          <p:nvPr>
            <p:ph idx="12" type="sldNum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" name="Google Shape;28;p7"/>
          <p:cNvSpPr txBox="1"/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Font typeface="Source Sans Pro"/>
              <a:buNone/>
              <a:defRPr sz="5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29" name="Google Shape;29;p7"/>
          <p:cNvSpPr txBox="1"/>
          <p:nvPr>
            <p:ph idx="1" type="body"/>
          </p:nvPr>
        </p:nvSpPr>
        <p:spPr>
          <a:xfrm>
            <a:off x="599050" y="1563425"/>
            <a:ext cx="10830900" cy="47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Times New Roman"/>
              <a:buNone/>
              <a:defRPr b="0" i="0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Times New Roman"/>
              <a:buNone/>
              <a:defRPr b="0" i="0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2" type="body"/>
          </p:nvPr>
        </p:nvSpPr>
        <p:spPr>
          <a:xfrm>
            <a:off x="615250" y="4153475"/>
            <a:ext cx="10798500" cy="1730100"/>
          </a:xfrm>
          <a:prstGeom prst="rect">
            <a:avLst/>
          </a:prstGeom>
          <a:solidFill>
            <a:srgbClr val="EFEFE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●"/>
              <a:defRPr b="0" i="0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○"/>
              <a:defRPr b="0" i="0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■"/>
              <a:defRPr b="0" i="0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●"/>
              <a:defRPr b="0" i="0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○"/>
              <a:defRPr b="0" i="0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■"/>
              <a:defRPr b="0" i="0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●"/>
              <a:defRPr b="0" i="0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○"/>
              <a:defRPr b="0" i="0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■"/>
              <a:defRPr b="0" i="0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599877" y="340997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617B"/>
              </a:buClr>
              <a:buSzPts val="6000"/>
              <a:buFont typeface="Source Sans Pro"/>
              <a:buNone/>
              <a:defRPr b="0" i="0" sz="6000" u="none" cap="none" strike="noStrike">
                <a:solidFill>
                  <a:srgbClr val="04617B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2" type="sldNum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"/>
          <p:cNvSpPr txBox="1"/>
          <p:nvPr>
            <p:ph type="title"/>
          </p:nvPr>
        </p:nvSpPr>
        <p:spPr>
          <a:xfrm>
            <a:off x="599877" y="340997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/>
              <a:t>Term Project</a:t>
            </a:r>
            <a:endParaRPr/>
          </a:p>
        </p:txBody>
      </p:sp>
      <p:sp>
        <p:nvSpPr>
          <p:cNvPr id="36" name="Google Shape;36;p1"/>
          <p:cNvSpPr txBox="1"/>
          <p:nvPr>
            <p:ph idx="12" type="sldNum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7" name="Google Shape;37;p1"/>
          <p:cNvSpPr txBox="1"/>
          <p:nvPr>
            <p:ph idx="1" type="subTitle"/>
          </p:nvPr>
        </p:nvSpPr>
        <p:spPr>
          <a:xfrm>
            <a:off x="599875" y="5339225"/>
            <a:ext cx="10267500" cy="138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hslin, stchang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10e74a0d934_0_6"/>
          <p:cNvSpPr txBox="1"/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Outline</a:t>
            </a:r>
            <a:endParaRPr/>
          </a:p>
        </p:txBody>
      </p:sp>
      <p:sp>
        <p:nvSpPr>
          <p:cNvPr id="43" name="Google Shape;43;g10e74a0d934_0_6"/>
          <p:cNvSpPr txBox="1"/>
          <p:nvPr>
            <p:ph idx="1" type="body"/>
          </p:nvPr>
        </p:nvSpPr>
        <p:spPr>
          <a:xfrm>
            <a:off x="599050" y="1563425"/>
            <a:ext cx="10830900" cy="5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About the term project</a:t>
            </a:r>
            <a:endParaRPr/>
          </a:p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Proposal layout</a:t>
            </a:r>
            <a:endParaRPr/>
          </a:p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Topics</a:t>
            </a:r>
            <a:endParaRPr/>
          </a:p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Possible extensions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>
                <a:solidFill>
                  <a:schemeClr val="dk1"/>
                </a:solidFill>
              </a:rPr>
              <a:t>Grading standard</a:t>
            </a:r>
            <a:endParaRPr/>
          </a:p>
        </p:txBody>
      </p:sp>
      <p:sp>
        <p:nvSpPr>
          <p:cNvPr id="44" name="Google Shape;44;g10e74a0d934_0_6"/>
          <p:cNvSpPr txBox="1"/>
          <p:nvPr>
            <p:ph idx="12" type="sldNum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1252bf8dba5_1_13"/>
          <p:cNvSpPr txBox="1"/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About the term project</a:t>
            </a:r>
            <a:endParaRPr/>
          </a:p>
        </p:txBody>
      </p:sp>
      <p:sp>
        <p:nvSpPr>
          <p:cNvPr id="50" name="Google Shape;50;g1252bf8dba5_1_13"/>
          <p:cNvSpPr txBox="1"/>
          <p:nvPr>
            <p:ph idx="1" type="body"/>
          </p:nvPr>
        </p:nvSpPr>
        <p:spPr>
          <a:xfrm>
            <a:off x="599050" y="1563425"/>
            <a:ext cx="10830900" cy="5660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Work in a group of 3 to 4 people.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Present your project two times, </a:t>
            </a:r>
            <a:r>
              <a:rPr lang="en-US"/>
              <a:t>lecturer and TAs will give you suggestions in the </a:t>
            </a:r>
            <a:r>
              <a:rPr lang="en-US"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first</a:t>
            </a:r>
            <a:r>
              <a:rPr lang="en-US"/>
              <a:t> time and you can improve it in the second time.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>
                <a:extLst>
                  <a:ext uri="http://customooxmlschemas.google.com/">
                    <go:slidesCustomData xmlns:go="http://customooxmlschemas.google.com/" textRoundtripDataId="1"/>
                  </a:ext>
                </a:extLst>
              </a:rPr>
              <a:t>First presentation: 6/9</a:t>
            </a:r>
            <a:endParaRPr>
              <a:extLst>
                <a:ext uri="http://customooxmlschemas.google.com/">
                  <go:slidesCustomData xmlns:go="http://customooxmlschemas.google.com/" textRoundtripDataId="2"/>
                </a:ext>
              </a:extLst>
            </a:endParaRPr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>
                <a:extLst>
                  <a:ext uri="http://customooxmlschemas.google.com/">
                    <go:slidesCustomData xmlns:go="http://customooxmlschemas.google.com/" textRoundtripDataId="3"/>
                  </a:ext>
                </a:extLst>
              </a:rPr>
              <a:t>Second presentation: 6/16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Choose one from </a:t>
            </a:r>
            <a:r>
              <a:rPr lang="en-US">
                <a:extLst>
                  <a:ext uri="http://customooxmlschemas.google.com/">
                    <go:slidesCustomData xmlns:go="http://customooxmlschemas.google.com/" textRoundtripDataId="4"/>
                  </a:ext>
                </a:extLst>
              </a:rPr>
              <a:t>topic</a:t>
            </a:r>
            <a:r>
              <a:rPr lang="en-US"/>
              <a:t>s</a:t>
            </a:r>
            <a:r>
              <a:rPr lang="en-US"/>
              <a:t> for your term project.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Term project accounts for 15% of the semester grade.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You can get up to 5% grade if you do the bonus item.</a:t>
            </a:r>
            <a:endParaRPr/>
          </a:p>
        </p:txBody>
      </p:sp>
      <p:sp>
        <p:nvSpPr>
          <p:cNvPr id="51" name="Google Shape;51;g1252bf8dba5_1_13"/>
          <p:cNvSpPr txBox="1"/>
          <p:nvPr>
            <p:ph idx="12" type="sldNum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24f03b4845_0_1"/>
          <p:cNvSpPr txBox="1"/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Proposal layout</a:t>
            </a:r>
            <a:endParaRPr/>
          </a:p>
        </p:txBody>
      </p:sp>
      <p:sp>
        <p:nvSpPr>
          <p:cNvPr id="57" name="Google Shape;57;g124f03b4845_0_1"/>
          <p:cNvSpPr txBox="1"/>
          <p:nvPr>
            <p:ph idx="1" type="body"/>
          </p:nvPr>
        </p:nvSpPr>
        <p:spPr>
          <a:xfrm>
            <a:off x="599050" y="1563425"/>
            <a:ext cx="10830900" cy="5660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Requirements Analysis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Understand who your user is.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List the requirements.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Show or describe your solution in the diagram.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You can </a:t>
            </a:r>
            <a:r>
              <a:rPr lang="en-US"/>
              <a:t>make</a:t>
            </a:r>
            <a:r>
              <a:rPr lang="en-US"/>
              <a:t> some assumptions of the requirements. 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System block diagram(s)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Components description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Data and/or control flow diagrams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Reference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g124f03b4845_0_1"/>
          <p:cNvSpPr txBox="1"/>
          <p:nvPr>
            <p:ph idx="12" type="sldNum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24f03b4845_0_8"/>
          <p:cNvSpPr txBox="1"/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Topic 1: VPN Service</a:t>
            </a:r>
            <a:endParaRPr/>
          </a:p>
        </p:txBody>
      </p:sp>
      <p:sp>
        <p:nvSpPr>
          <p:cNvPr id="64" name="Google Shape;64;g124f03b4845_0_8"/>
          <p:cNvSpPr txBox="1"/>
          <p:nvPr>
            <p:ph idx="1" type="body"/>
          </p:nvPr>
        </p:nvSpPr>
        <p:spPr>
          <a:xfrm>
            <a:off x="599050" y="1563425"/>
            <a:ext cx="10830900" cy="5660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You are a Solution</a:t>
            </a:r>
            <a:r>
              <a:rPr lang="en-US">
                <a:extLst>
                  <a:ext uri="http://customooxmlschemas.google.com/">
                    <go:slidesCustomData xmlns:go="http://customooxmlschemas.google.com/" textRoundtripDataId="5"/>
                  </a:ext>
                </a:extLst>
              </a:rPr>
              <a:t> Architect</a:t>
            </a:r>
            <a:r>
              <a:rPr lang="en-US"/>
              <a:t> in a VPN service company.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There are many services that your company provides: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A website for user to register, show the status, update profile, pay the bill, … 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>
                <a:extLst>
                  <a:ext uri="http://customooxmlschemas.google.com/">
                    <go:slidesCustomData xmlns:go="http://customooxmlschemas.google.com/" textRoundtripDataId="6"/>
                  </a:ext>
                </a:extLst>
              </a:rPr>
              <a:t>A relational da</a:t>
            </a:r>
            <a:r>
              <a:rPr lang="en-US"/>
              <a:t>tabase may store these user information.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User can connect to this company’s VPN service.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Users are around the world, and they care about the latency.</a:t>
            </a:r>
            <a:endParaRPr/>
          </a:p>
        </p:txBody>
      </p:sp>
      <p:sp>
        <p:nvSpPr>
          <p:cNvPr id="65" name="Google Shape;65;g124f03b4845_0_8"/>
          <p:cNvSpPr txBox="1"/>
          <p:nvPr>
            <p:ph idx="12" type="sldNum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252bf8dba5_1_1"/>
          <p:cNvSpPr txBox="1"/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Topic 2: DNS Hosting</a:t>
            </a:r>
            <a:endParaRPr/>
          </a:p>
        </p:txBody>
      </p:sp>
      <p:sp>
        <p:nvSpPr>
          <p:cNvPr id="71" name="Google Shape;71;g1252bf8dba5_1_1"/>
          <p:cNvSpPr txBox="1"/>
          <p:nvPr>
            <p:ph idx="1" type="body"/>
          </p:nvPr>
        </p:nvSpPr>
        <p:spPr>
          <a:xfrm>
            <a:off x="599050" y="1563425"/>
            <a:ext cx="10830900" cy="5660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-US">
                <a:solidFill>
                  <a:schemeClr val="dk1"/>
                </a:solidFill>
              </a:rPr>
              <a:t>You are a Solution</a:t>
            </a:r>
            <a:r>
              <a:rPr lang="en-US">
                <a:solidFill>
                  <a:schemeClr val="dk1"/>
                </a:solidFill>
                <a:extLst>
                  <a:ext uri="http://customooxmlschemas.google.com/">
                    <go:slidesCustomData xmlns:go="http://customooxmlschemas.google.com/" textRoundtripDataId="7"/>
                  </a:ext>
                </a:extLst>
              </a:rPr>
              <a:t> Architect</a:t>
            </a:r>
            <a:r>
              <a:rPr lang="en-US">
                <a:solidFill>
                  <a:schemeClr val="dk1"/>
                </a:solidFill>
              </a:rPr>
              <a:t> in a DNS hosting service company.</a:t>
            </a:r>
            <a:endParaRPr>
              <a:solidFill>
                <a:schemeClr val="dk1"/>
              </a:solidFill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-US">
                <a:solidFill>
                  <a:schemeClr val="dk1"/>
                </a:solidFill>
              </a:rPr>
              <a:t>There are many </a:t>
            </a:r>
            <a:r>
              <a:rPr lang="en-US">
                <a:solidFill>
                  <a:schemeClr val="dk1"/>
                </a:solidFill>
                <a:extLst>
                  <a:ext uri="http://customooxmlschemas.google.com/">
                    <go:slidesCustomData xmlns:go="http://customooxmlschemas.google.com/" textRoundtripDataId="8"/>
                  </a:ext>
                </a:extLst>
              </a:rPr>
              <a:t>services </a:t>
            </a:r>
            <a:r>
              <a:rPr lang="en-US">
                <a:solidFill>
                  <a:schemeClr val="dk1"/>
                </a:solidFill>
              </a:rPr>
              <a:t>that your company provides:</a:t>
            </a:r>
            <a:endParaRPr>
              <a:solidFill>
                <a:schemeClr val="dk1"/>
              </a:solidFill>
            </a:endParaRPr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○"/>
            </a:pPr>
            <a:r>
              <a:rPr lang="en-US">
                <a:solidFill>
                  <a:schemeClr val="dk1"/>
                </a:solidFill>
              </a:rPr>
              <a:t>A website for user to register, show the status, update profile, pay the bill, … </a:t>
            </a:r>
            <a:endParaRPr>
              <a:solidFill>
                <a:schemeClr val="dk1"/>
              </a:solidFill>
            </a:endParaRPr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○"/>
            </a:pPr>
            <a:r>
              <a:rPr lang="en-US">
                <a:solidFill>
                  <a:schemeClr val="dk1"/>
                </a:solidFill>
              </a:rPr>
              <a:t>A relational database may store these </a:t>
            </a:r>
            <a:r>
              <a:rPr lang="en-US">
                <a:solidFill>
                  <a:schemeClr val="dk1"/>
                </a:solidFill>
                <a:extLst>
                  <a:ext uri="http://customooxmlschemas.google.com/">
                    <go:slidesCustomData xmlns:go="http://customooxmlschemas.google.com/" textRoundtripDataId="9"/>
                  </a:ext>
                </a:extLst>
              </a:rPr>
              <a:t>user information</a:t>
            </a:r>
            <a:r>
              <a:rPr lang="en-US">
                <a:solidFill>
                  <a:schemeClr val="dk1"/>
                </a:solidFill>
              </a:rPr>
              <a:t> and DNS records.</a:t>
            </a:r>
            <a:endParaRPr>
              <a:solidFill>
                <a:schemeClr val="dk1"/>
              </a:solidFill>
            </a:endParaRPr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○"/>
            </a:pPr>
            <a:r>
              <a:rPr lang="en-US">
                <a:solidFill>
                  <a:schemeClr val="dk1"/>
                </a:solidFill>
              </a:rPr>
              <a:t>Provides DNS hosting for users’ domain name.</a:t>
            </a:r>
            <a:endParaRPr>
              <a:solidFill>
                <a:schemeClr val="dk1"/>
              </a:solidFill>
            </a:endParaRPr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○"/>
            </a:pPr>
            <a:r>
              <a:rPr lang="en-US">
                <a:solidFill>
                  <a:schemeClr val="dk1"/>
                </a:solidFill>
              </a:rPr>
              <a:t>Host the DNS around the world.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g1252bf8dba5_1_1"/>
          <p:cNvSpPr txBox="1"/>
          <p:nvPr>
            <p:ph idx="12" type="sldNum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252bf8dba5_1_7"/>
          <p:cNvSpPr txBox="1"/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Grading standard</a:t>
            </a:r>
            <a:endParaRPr/>
          </a:p>
        </p:txBody>
      </p:sp>
      <p:sp>
        <p:nvSpPr>
          <p:cNvPr id="78" name="Google Shape;78;g1252bf8dba5_1_7"/>
          <p:cNvSpPr txBox="1"/>
          <p:nvPr>
            <p:ph idx="1" type="body"/>
          </p:nvPr>
        </p:nvSpPr>
        <p:spPr>
          <a:xfrm>
            <a:off x="599050" y="1563425"/>
            <a:ext cx="10830900" cy="5660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Requirements Analysis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Functional/Data Architecture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Engagement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e.g., Q&amp;A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[Bonus] Possible extensions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g1252bf8dba5_1_7"/>
          <p:cNvSpPr txBox="1"/>
          <p:nvPr>
            <p:ph idx="12" type="sldNum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252bf8dba5_1_21"/>
          <p:cNvSpPr txBox="1"/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Possible extensions</a:t>
            </a:r>
            <a:endParaRPr/>
          </a:p>
        </p:txBody>
      </p:sp>
      <p:sp>
        <p:nvSpPr>
          <p:cNvPr id="85" name="Google Shape;85;g1252bf8dba5_1_21"/>
          <p:cNvSpPr txBox="1"/>
          <p:nvPr>
            <p:ph idx="1" type="body"/>
          </p:nvPr>
        </p:nvSpPr>
        <p:spPr>
          <a:xfrm>
            <a:off x="599050" y="1563425"/>
            <a:ext cx="10830900" cy="5660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Backup (and restore) plan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User management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Multi-tenant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Resource limitation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disk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bandwidth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BCP (Business Continuity Plan)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high availability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disaster recovery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Monitoring and alerting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Sensitive data management</a:t>
            </a:r>
            <a:endParaRPr/>
          </a:p>
        </p:txBody>
      </p:sp>
      <p:sp>
        <p:nvSpPr>
          <p:cNvPr id="86" name="Google Shape;86;g1252bf8dba5_1_21"/>
          <p:cNvSpPr txBox="1"/>
          <p:nvPr>
            <p:ph idx="12" type="sldNum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252bf8dba5_2_0"/>
          <p:cNvSpPr txBox="1"/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Notice</a:t>
            </a:r>
            <a:endParaRPr/>
          </a:p>
        </p:txBody>
      </p:sp>
      <p:sp>
        <p:nvSpPr>
          <p:cNvPr id="92" name="Google Shape;92;g1252bf8dba5_2_0"/>
          <p:cNvSpPr txBox="1"/>
          <p:nvPr>
            <p:ph idx="12" type="sldNum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3" name="Google Shape;93;g1252bf8dba5_2_0"/>
          <p:cNvSpPr txBox="1"/>
          <p:nvPr>
            <p:ph idx="1" type="body"/>
          </p:nvPr>
        </p:nvSpPr>
        <p:spPr>
          <a:xfrm>
            <a:off x="599050" y="1563425"/>
            <a:ext cx="10830900" cy="5660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Focus on “You are a </a:t>
            </a:r>
            <a:r>
              <a:rPr lang="en-US">
                <a:solidFill>
                  <a:schemeClr val="dk1"/>
                </a:solidFill>
              </a:rPr>
              <a:t>Solution</a:t>
            </a:r>
            <a:r>
              <a:rPr lang="en-US">
                <a:solidFill>
                  <a:schemeClr val="dk1"/>
                </a:solidFill>
                <a:extLst>
                  <a:ext uri="http://customooxmlschemas.google.com/">
                    <go:slidesCustomData xmlns:go="http://customooxmlschemas.google.com/" textRoundtripDataId="10"/>
                  </a:ext>
                </a:extLst>
              </a:rPr>
              <a:t> Architect</a:t>
            </a:r>
            <a:r>
              <a:rPr lang="en-US"/>
              <a:t>”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We don’t focus on software architecture or database schema.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We care about these kind of where your firewall are and how you isolates subnets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There are no “standard </a:t>
            </a:r>
            <a:r>
              <a:rPr lang="en-US">
                <a:extLst>
                  <a:ext uri="http://customooxmlschemas.google.com/">
                    <go:slidesCustomData xmlns:go="http://customooxmlschemas.google.com/" textRoundtripDataId="11"/>
                  </a:ext>
                </a:extLst>
              </a:rPr>
              <a:t>answer</a:t>
            </a:r>
            <a:r>
              <a:rPr lang="en-US"/>
              <a:t>s</a:t>
            </a:r>
            <a:r>
              <a:rPr lang="en-US"/>
              <a:t>” </a:t>
            </a:r>
            <a:r>
              <a:rPr lang="en-US">
                <a:extLst>
                  <a:ext uri="http://customooxmlschemas.google.com/">
                    <go:slidesCustomData xmlns:go="http://customooxmlschemas.google.com/" textRoundtripDataId="12"/>
                  </a:ext>
                </a:extLst>
              </a:rPr>
              <a:t>in the real world</a:t>
            </a:r>
            <a:r>
              <a:rPr lang="en-US"/>
              <a:t>.  The relationship between scenario and your design should be logical coherence.  For example, “in order to reduce the delay, so I choose to use XXX </a:t>
            </a:r>
            <a:r>
              <a:rPr lang="en-US"/>
              <a:t>protocol</a:t>
            </a:r>
            <a:r>
              <a:rPr lang="en-US"/>
              <a:t>.”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Be aware of </a:t>
            </a:r>
            <a:r>
              <a:rPr lang="en-US">
                <a:solidFill>
                  <a:schemeClr val="dk1"/>
                </a:solidFill>
              </a:rPr>
              <a:t>practical and </a:t>
            </a:r>
            <a:r>
              <a:rPr lang="en-US"/>
              <a:t>cost effective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SCC NAS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