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427" r:id="rId3"/>
    <p:sldId id="376" r:id="rId4"/>
    <p:sldId id="428" r:id="rId5"/>
    <p:sldId id="425" r:id="rId6"/>
    <p:sldId id="429" r:id="rId7"/>
    <p:sldId id="426" r:id="rId8"/>
    <p:sldId id="430" r:id="rId9"/>
    <p:sldId id="431" r:id="rId10"/>
    <p:sldId id="435" r:id="rId11"/>
    <p:sldId id="437" r:id="rId12"/>
    <p:sldId id="436" r:id="rId13"/>
    <p:sldId id="432" r:id="rId14"/>
    <p:sldId id="438" r:id="rId15"/>
    <p:sldId id="433" r:id="rId16"/>
    <p:sldId id="439" r:id="rId17"/>
    <p:sldId id="440" r:id="rId18"/>
    <p:sldId id="442" r:id="rId19"/>
    <p:sldId id="434" r:id="rId20"/>
    <p:sldId id="441" r:id="rId21"/>
    <p:sldId id="409" r:id="rId22"/>
  </p:sldIdLst>
  <p:sldSz cx="11998325" cy="7559675"/>
  <p:notesSz cx="7559675" cy="10691813"/>
  <p:embeddedFontLs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5" roundtripDataSignature="AMtx7mgJnpxcLpHShjCr2zZb24ygG3f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141"/>
    <a:srgbClr val="FCE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F01D8-87DC-4E45-9FF3-3F5A4B93633A}">
  <a:tblStyle styleId="{4BAF01D8-87DC-4E45-9FF3-3F5A4B9363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88889" autoAdjust="0"/>
  </p:normalViewPr>
  <p:slideViewPr>
    <p:cSldViewPr snapToGrid="0">
      <p:cViewPr varScale="1">
        <p:scale>
          <a:sx n="89" d="100"/>
          <a:sy n="89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10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10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10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866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332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22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5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astic.co/guide/en/logstash/current/output-plugins.html" TargetMode="External"/><Relationship Id="rId2" Type="http://schemas.openxmlformats.org/officeDocument/2006/relationships/hyperlink" Target="https://www.elastic.co/guide/en/logstash/current/input-plugin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uentd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Log Management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altLang="zh-TW" dirty="0"/>
          </a:p>
          <a:p>
            <a:r>
              <a:rPr lang="en-US" altLang="zh-TW" dirty="0" err="1"/>
              <a:t>wangth</a:t>
            </a:r>
            <a:br>
              <a:rPr lang="en-US" altLang="zh-TW" dirty="0"/>
            </a:b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Elasticsearch – Basic Concept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450723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Document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base unit of storage of Elasticsearch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“Row” in RDBMS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JSON format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Unique ID (UID)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Index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logical partition of documents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“Table” in RDBMS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Store similar documents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We can have multiple indices in one Elasticsearch cluster</a:t>
            </a:r>
          </a:p>
          <a:p>
            <a:pPr marL="685800" lvl="1" indent="0">
              <a:defRPr/>
            </a:pP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467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Elasticsearch – Basic Concept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6441763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Nodes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service instance running Elasticsearch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Types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Master node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Maintain cluster state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Distribute shards to data nodes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Create and delete indices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Data node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Hot &amp; warm node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Cold node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Ingest node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Pre-processing pipelines</a:t>
            </a:r>
          </a:p>
          <a:p>
            <a:pPr marL="228600" indent="0" eaLnBrk="1" hangingPunct="1"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12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Elasticsearch – Basic Concept (3)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999556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Shards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Store index and documents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single Lucene index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Indices will be split to serval shards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Shards will be duplicated for high availability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228600" indent="0" eaLnBrk="1" hangingPunct="1"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857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Logstash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7645170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Collect, parse and transform logs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An open-source software developed by Elastic NV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Support plugins for input, filtering and output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  <a:hlinkClick r:id="rId2"/>
              </a:rPr>
              <a:t>https://www.elastic.co/guide/en/logstash/current/input-plugins.html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  <a:hlinkClick r:id="rId3"/>
              </a:rPr>
              <a:t>https://www.elastic.co/guide/en/logstash/current/output-plugins.html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https://</a:t>
            </a:r>
            <a:r>
              <a:rPr lang="en-US" altLang="zh-TW" dirty="0" err="1">
                <a:ea typeface="新細明體" pitchFamily="18" charset="-120"/>
              </a:rPr>
              <a:t>www.elastic.co</a:t>
            </a:r>
            <a:r>
              <a:rPr lang="en-US" altLang="zh-TW" dirty="0">
                <a:ea typeface="新細明體" pitchFamily="18" charset="-120"/>
              </a:rPr>
              <a:t>/guide/</a:t>
            </a:r>
            <a:r>
              <a:rPr lang="en-US" altLang="zh-TW" dirty="0" err="1">
                <a:ea typeface="新細明體" pitchFamily="18" charset="-120"/>
              </a:rPr>
              <a:t>en</a:t>
            </a: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logstash</a:t>
            </a:r>
            <a:r>
              <a:rPr lang="en-US" altLang="zh-TW" dirty="0">
                <a:ea typeface="新細明體" pitchFamily="18" charset="-120"/>
              </a:rPr>
              <a:t>/current/filter-</a:t>
            </a:r>
            <a:r>
              <a:rPr lang="en-US" altLang="zh-TW" dirty="0" err="1">
                <a:ea typeface="新細明體" pitchFamily="18" charset="-120"/>
              </a:rPr>
              <a:t>plugins.html</a:t>
            </a:r>
            <a:endParaRPr lang="en-US" altLang="zh-TW" dirty="0">
              <a:ea typeface="新細明體" pitchFamily="18" charset="-120"/>
            </a:endParaRP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Input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Web access logs / </a:t>
            </a:r>
            <a:r>
              <a:rPr lang="en-US" altLang="zh-TW" dirty="0" err="1">
                <a:ea typeface="新細明體" pitchFamily="18" charset="-120"/>
              </a:rPr>
              <a:t>Syslogd</a:t>
            </a:r>
            <a:r>
              <a:rPr lang="en-US" altLang="zh-TW" dirty="0">
                <a:ea typeface="新細明體" pitchFamily="18" charset="-120"/>
              </a:rPr>
              <a:t> / APIs / …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Output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Elasticsearch/ IM (Slack / Discord) / </a:t>
            </a:r>
            <a:r>
              <a:rPr lang="en-US" altLang="zh-TW" dirty="0" err="1">
                <a:ea typeface="新細明體" pitchFamily="18" charset="-120"/>
              </a:rPr>
              <a:t>Syslogd</a:t>
            </a:r>
            <a:r>
              <a:rPr lang="en-US" altLang="zh-TW" dirty="0">
                <a:ea typeface="新細明體" pitchFamily="18" charset="-120"/>
              </a:rPr>
              <a:t> / …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81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Logstash – Configuration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2548390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logstash.conf</a:t>
            </a: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CA4F11-4EA9-A048-AEBE-F61264FB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074" y="1884217"/>
            <a:ext cx="5758176" cy="53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 err="1"/>
              <a:t>Fluentd</a:t>
            </a:r>
            <a:r>
              <a:rPr lang="en-US" altLang="zh-TW" sz="4800" dirty="0"/>
              <a:t>: Unified Logging Layer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672048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An open-source project for unifying the data collection and consumption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Original developed by Treasure Data, now it is under the Cloud Native Computing Foundation (CNCF)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  <a:hlinkClick r:id="rId2"/>
              </a:rPr>
              <a:t>https://www.fluentd.org</a:t>
            </a: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Support plugins for data source, outputs and processing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54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Unified Logging Layer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176528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layer for filtering, buffering and routing data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Provides a unifying format (JSON) for data processing and transport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Data buffering and retry-able data-transfer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Horizontally scalable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" altLang="zh-TW" dirty="0"/>
              <a:t>Reduce Complexity</a:t>
            </a: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437E7-A417-2341-8F88-A7E6EEAF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14" y="3649815"/>
            <a:ext cx="4762341" cy="36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95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 err="1"/>
              <a:t>Fluentd</a:t>
            </a:r>
            <a:r>
              <a:rPr lang="en-US" altLang="zh-TW" sz="4800" dirty="0"/>
              <a:t> - Configuration</a:t>
            </a:r>
            <a:endParaRPr lang="zh-TW" altLang="en-US" sz="48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85080C4-0BBD-274D-B972-FF43A1D1A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1D52F85-1F2F-2247-B509-7855CD6E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312" y="1563425"/>
            <a:ext cx="7840375" cy="49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1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Beats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8140690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lightweight data collector, developed by Elastic NV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Send collected data to Logstash or Elasticsearch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Centralized configuration in Kibana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Types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Auditbeat</a:t>
            </a:r>
            <a:r>
              <a:rPr lang="en-US" altLang="zh-TW" dirty="0">
                <a:ea typeface="新細明體" pitchFamily="18" charset="-120"/>
              </a:rPr>
              <a:t>: Audit data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Filebeat</a:t>
            </a:r>
            <a:r>
              <a:rPr lang="en-US" altLang="zh-TW" dirty="0">
                <a:ea typeface="新細明體" pitchFamily="18" charset="-120"/>
              </a:rPr>
              <a:t>: Log files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Functionbeat</a:t>
            </a:r>
            <a:r>
              <a:rPr lang="en-US" altLang="zh-TW" dirty="0">
                <a:ea typeface="新細明體" pitchFamily="18" charset="-120"/>
              </a:rPr>
              <a:t>: Cloud data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Heartbeat: Availability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Metricbeat</a:t>
            </a:r>
            <a:r>
              <a:rPr lang="en-US" altLang="zh-TW" dirty="0">
                <a:ea typeface="新細明體" pitchFamily="18" charset="-120"/>
              </a:rPr>
              <a:t>: Metrics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Packetbeat</a:t>
            </a:r>
            <a:r>
              <a:rPr lang="en-US" altLang="zh-TW" dirty="0">
                <a:ea typeface="新細明體" pitchFamily="18" charset="-120"/>
              </a:rPr>
              <a:t>: Network traffic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Winlogbeat</a:t>
            </a:r>
            <a:r>
              <a:rPr lang="en-US" altLang="zh-TW" dirty="0">
                <a:ea typeface="新細明體" pitchFamily="18" charset="-120"/>
              </a:rPr>
              <a:t>: Windows event logs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9942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Kibana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610219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Visual dashboard for users querying logs stored in Elasticsearch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An open-source project developed by Elastic NV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37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 Management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2955424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A system for gathering, processing and storing </a:t>
            </a:r>
            <a:r>
              <a:rPr lang="en-US" altLang="zh-TW" dirty="0"/>
              <a:t>large volumes of </a:t>
            </a:r>
            <a:r>
              <a:rPr lang="en-US" altLang="zh-TW" sz="2900" dirty="0">
                <a:ea typeface="新細明體" pitchFamily="18" charset="-120"/>
              </a:rPr>
              <a:t>logs, which were generated by operating systems, network appliance (switches, routers), or software applications.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Provides an interface for human reading, and may have APIs for program processing</a:t>
            </a: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543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4A5E4A5-BD94-5846-AB3F-4EF773369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A63A7CD-208D-CB4E-90CD-DB11247A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Kibana </a:t>
            </a:r>
            <a:r>
              <a:rPr kumimoji="1" lang="en-US" altLang="zh-TW"/>
              <a:t>- Dashboard</a:t>
            </a:r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5760DF2-24DB-FF41-BF19-5290AD83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420"/>
            <a:ext cx="11998325" cy="5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6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Reference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2052870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https://</a:t>
            </a:r>
            <a:r>
              <a:rPr lang="en-US" altLang="zh-TW" sz="2900" dirty="0" err="1">
                <a:ea typeface="新細明體" pitchFamily="18" charset="-120"/>
              </a:rPr>
              <a:t>www.elastic.co</a:t>
            </a:r>
            <a:r>
              <a:rPr lang="en-US" altLang="zh-TW" sz="2900" dirty="0">
                <a:ea typeface="新細明體" pitchFamily="18" charset="-120"/>
              </a:rPr>
              <a:t>/guide/</a:t>
            </a:r>
            <a:r>
              <a:rPr lang="en-US" altLang="zh-TW" sz="2900" dirty="0" err="1">
                <a:ea typeface="新細明體" pitchFamily="18" charset="-120"/>
              </a:rPr>
              <a:t>en</a:t>
            </a:r>
            <a:r>
              <a:rPr lang="en-US" altLang="zh-TW" sz="2900" dirty="0">
                <a:ea typeface="新細明體" pitchFamily="18" charset="-120"/>
              </a:rPr>
              <a:t>/</a:t>
            </a:r>
            <a:r>
              <a:rPr lang="en-US" altLang="zh-TW" sz="2900" dirty="0" err="1">
                <a:ea typeface="新細明體" pitchFamily="18" charset="-120"/>
              </a:rPr>
              <a:t>elasticsearch</a:t>
            </a:r>
            <a:r>
              <a:rPr lang="en-US" altLang="zh-TW" sz="2900" dirty="0">
                <a:ea typeface="新細明體" pitchFamily="18" charset="-120"/>
              </a:rPr>
              <a:t>/reference/current/getting-</a:t>
            </a:r>
            <a:r>
              <a:rPr lang="en-US" altLang="zh-TW" sz="2900" dirty="0" err="1">
                <a:ea typeface="新細明體" pitchFamily="18" charset="-120"/>
              </a:rPr>
              <a:t>started.html</a:t>
            </a: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https://</a:t>
            </a:r>
            <a:r>
              <a:rPr lang="en-US" altLang="zh-TW" sz="2900" dirty="0" err="1">
                <a:ea typeface="新細明體" pitchFamily="18" charset="-120"/>
              </a:rPr>
              <a:t>www.elastic.co</a:t>
            </a:r>
            <a:r>
              <a:rPr lang="en-US" altLang="zh-TW" sz="2900" dirty="0">
                <a:ea typeface="新細明體" pitchFamily="18" charset="-120"/>
              </a:rPr>
              <a:t>/guide/</a:t>
            </a:r>
            <a:r>
              <a:rPr lang="en-US" altLang="zh-TW" sz="2900" dirty="0" err="1">
                <a:ea typeface="新細明體" pitchFamily="18" charset="-120"/>
              </a:rPr>
              <a:t>en</a:t>
            </a:r>
            <a:r>
              <a:rPr lang="en-US" altLang="zh-TW" sz="2900" dirty="0">
                <a:ea typeface="新細明體" pitchFamily="18" charset="-120"/>
              </a:rPr>
              <a:t>/</a:t>
            </a:r>
            <a:r>
              <a:rPr lang="en-US" altLang="zh-TW" sz="2900" dirty="0" err="1">
                <a:ea typeface="新細明體" pitchFamily="18" charset="-120"/>
              </a:rPr>
              <a:t>logstash</a:t>
            </a:r>
            <a:r>
              <a:rPr lang="en-US" altLang="zh-TW" sz="2900" dirty="0">
                <a:ea typeface="新細明體" pitchFamily="18" charset="-120"/>
              </a:rPr>
              <a:t>/current/</a:t>
            </a:r>
            <a:r>
              <a:rPr lang="en-US" altLang="zh-TW" sz="2900" dirty="0" err="1">
                <a:ea typeface="新細明體" pitchFamily="18" charset="-120"/>
              </a:rPr>
              <a:t>index.html</a:t>
            </a: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https://</a:t>
            </a:r>
            <a:r>
              <a:rPr lang="en-US" altLang="zh-TW" sz="2900" dirty="0" err="1">
                <a:ea typeface="新細明體" pitchFamily="18" charset="-120"/>
              </a:rPr>
              <a:t>docs.fluentd.org</a:t>
            </a:r>
            <a:r>
              <a:rPr lang="en-US" altLang="zh-TW" sz="2900" dirty="0">
                <a:ea typeface="新細明體" pitchFamily="18" charset="-12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1839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Why Log Management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362459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For Debug</a:t>
            </a:r>
            <a:endParaRPr lang="en-US" altLang="zh-TW" sz="27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Some bugs occurs only in particular situation, not always happen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”Replay” the actions to </a:t>
            </a:r>
            <a:r>
              <a:rPr lang="en-US" altLang="zh-TW" dirty="0"/>
              <a:t>reproduce</a:t>
            </a:r>
            <a:r>
              <a:rPr lang="en-US" altLang="zh-TW" sz="2600" dirty="0">
                <a:ea typeface="新細明體" pitchFamily="18" charset="-120"/>
              </a:rPr>
              <a:t> the bug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“Test” new features without affecting customers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For Audit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Who did the management? Who did “rm –rf” ?</a:t>
            </a: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67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Why Log Management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371197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900" dirty="0">
                <a:ea typeface="新細明體" pitchFamily="18" charset="-120"/>
              </a:rPr>
              <a:t>For Monitoring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Statistics from logs (e.g. HTTP 500s)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Abnormal numbers (increasement or decrement) means some parts of systems going wrong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For AIOps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Help administrators to predict accidents by machine learning models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Data is the key part of AI</a:t>
            </a: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13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 Management Key Points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4"/>
            <a:ext cx="10830900" cy="6512552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Accessible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Visual Dashboard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Raw logs for deep debugging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Durable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Can not be deleted / modified by anyone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Keep for reasonable time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Financial records: 7 years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Realtime / near real-time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Find accidents ASAP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Alert administrators if there is bad smell from statistics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109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 Management Features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672048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 collection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Centralized</a:t>
            </a:r>
            <a:r>
              <a:rPr lang="en-US" altLang="zh-TW" dirty="0">
                <a:ea typeface="新細明體" pitchFamily="18" charset="-120"/>
              </a:rPr>
              <a:t> log aggregation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Long-term log storage and retention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 rotation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 analytics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 search and reporting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595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Log Management Software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167568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ELK / EFK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Elasticsearch + Logstash (</a:t>
            </a:r>
            <a:r>
              <a:rPr lang="en-US" altLang="zh-TW" dirty="0" err="1">
                <a:ea typeface="新細明體" pitchFamily="18" charset="-120"/>
              </a:rPr>
              <a:t>Fluentd</a:t>
            </a:r>
            <a:r>
              <a:rPr lang="en-US" altLang="zh-TW" dirty="0">
                <a:ea typeface="新細明體" pitchFamily="18" charset="-120"/>
              </a:rPr>
              <a:t>) + Kibana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Sentry (Application Monitoring)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Splunk (Data Platform)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Datadog (SaaS, Cloud Monitoring as a Service)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Google Cloud Logging (</a:t>
            </a:r>
            <a:r>
              <a:rPr lang="en-US" altLang="zh-TW" dirty="0" err="1">
                <a:ea typeface="新細明體" pitchFamily="18" charset="-120"/>
              </a:rPr>
              <a:t>Stackdriver</a:t>
            </a:r>
            <a:r>
              <a:rPr lang="en-US" altLang="zh-TW" dirty="0">
                <a:ea typeface="新細明體" pitchFamily="18" charset="-120"/>
              </a:rPr>
              <a:t>)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AWS CloudWatch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571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ELK / EFK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132174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Elasticsearch + Logstash (</a:t>
            </a:r>
            <a:r>
              <a:rPr lang="en-US" altLang="zh-TW" dirty="0" err="1">
                <a:ea typeface="新細明體" pitchFamily="18" charset="-120"/>
              </a:rPr>
              <a:t>Fluentd</a:t>
            </a:r>
            <a:r>
              <a:rPr lang="en-US" altLang="zh-TW" dirty="0">
                <a:ea typeface="新細明體" pitchFamily="18" charset="-120"/>
              </a:rPr>
              <a:t>) + Kibana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Elasticsearch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Storage and Index service for logs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Logstash / </a:t>
            </a:r>
            <a:r>
              <a:rPr lang="en-US" altLang="zh-TW" dirty="0" err="1">
                <a:ea typeface="新細明體" pitchFamily="18" charset="-120"/>
              </a:rPr>
              <a:t>Fluentd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Log collection, preprocessing, and aggregation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Kibana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Visual dashboard for log analytics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  <p:pic>
        <p:nvPicPr>
          <p:cNvPr id="1026" name="Picture 2" descr="Elasticsearch | 歐立威科技">
            <a:extLst>
              <a:ext uri="{FF2B5EF4-FFF2-40B4-BE49-F238E27FC236}">
                <a16:creationId xmlns:a16="http://schemas.microsoft.com/office/drawing/2014/main" id="{9150992D-77A8-3147-AD50-87E6BB57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27" y="5463882"/>
            <a:ext cx="1428751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形 5">
            <a:extLst>
              <a:ext uri="{FF2B5EF4-FFF2-40B4-BE49-F238E27FC236}">
                <a16:creationId xmlns:a16="http://schemas.microsoft.com/office/drawing/2014/main" id="{16B738AC-7E3E-A147-ADE9-B75775940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8755" y="4897573"/>
            <a:ext cx="1132618" cy="1132618"/>
          </a:xfrm>
          <a:prstGeom prst="rect">
            <a:avLst/>
          </a:prstGeom>
        </p:spPr>
      </p:pic>
      <p:pic>
        <p:nvPicPr>
          <p:cNvPr id="1036" name="Picture 12" descr="FluentD - Coralogix">
            <a:extLst>
              <a:ext uri="{FF2B5EF4-FFF2-40B4-BE49-F238E27FC236}">
                <a16:creationId xmlns:a16="http://schemas.microsoft.com/office/drawing/2014/main" id="{E88526B1-FE32-1E42-B75B-9E9349B68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64" y="6178258"/>
            <a:ext cx="10922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F101C00-558A-654F-B4EC-A002D96C9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747" y="5536561"/>
            <a:ext cx="1428752" cy="142875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DBD7BE2-162A-5D41-BDAF-A6BED1748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7039" y="5550415"/>
            <a:ext cx="1428753" cy="142875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3101F2C-0957-F84C-B74C-E43A6CA56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20110" y="4963459"/>
            <a:ext cx="1000846" cy="100084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E054AE6-F8A6-B04A-AE46-AD4BF4190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60528" y="6178257"/>
            <a:ext cx="1000846" cy="1000846"/>
          </a:xfrm>
          <a:prstGeom prst="rect">
            <a:avLst/>
          </a:prstGeom>
        </p:spPr>
      </p:pic>
      <p:cxnSp>
        <p:nvCxnSpPr>
          <p:cNvPr id="14" name="直線箭頭接點 13">
            <a:extLst>
              <a:ext uri="{FF2B5EF4-FFF2-40B4-BE49-F238E27FC236}">
                <a16:creationId xmlns:a16="http://schemas.microsoft.com/office/drawing/2014/main" id="{7CAE6F73-D19D-7046-AA47-20A310FE4F47}"/>
              </a:ext>
            </a:extLst>
          </p:cNvPr>
          <p:cNvCxnSpPr>
            <a:endCxn id="6" idx="1"/>
          </p:cNvCxnSpPr>
          <p:nvPr/>
        </p:nvCxnSpPr>
        <p:spPr>
          <a:xfrm>
            <a:off x="2920956" y="5463882"/>
            <a:ext cx="70779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685BCAB9-94AE-814D-9BA8-7CDAFB33DC67}"/>
              </a:ext>
            </a:extLst>
          </p:cNvPr>
          <p:cNvCxnSpPr/>
          <p:nvPr/>
        </p:nvCxnSpPr>
        <p:spPr>
          <a:xfrm>
            <a:off x="2961374" y="6724358"/>
            <a:ext cx="70779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箭頭接點 22">
            <a:extLst>
              <a:ext uri="{FF2B5EF4-FFF2-40B4-BE49-F238E27FC236}">
                <a16:creationId xmlns:a16="http://schemas.microsoft.com/office/drawing/2014/main" id="{0EA3CAE5-F592-BC4A-B2C7-69A3A9FD7F08}"/>
              </a:ext>
            </a:extLst>
          </p:cNvPr>
          <p:cNvCxnSpPr>
            <a:cxnSpLocks/>
          </p:cNvCxnSpPr>
          <p:nvPr/>
        </p:nvCxnSpPr>
        <p:spPr>
          <a:xfrm>
            <a:off x="4625066" y="5463882"/>
            <a:ext cx="764352" cy="566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箭頭接點 24">
            <a:extLst>
              <a:ext uri="{FF2B5EF4-FFF2-40B4-BE49-F238E27FC236}">
                <a16:creationId xmlns:a16="http://schemas.microsoft.com/office/drawing/2014/main" id="{55EB0A6E-22A7-7F4D-8776-F443E1792A4E}"/>
              </a:ext>
            </a:extLst>
          </p:cNvPr>
          <p:cNvCxnSpPr>
            <a:cxnSpLocks/>
          </p:cNvCxnSpPr>
          <p:nvPr/>
        </p:nvCxnSpPr>
        <p:spPr>
          <a:xfrm flipV="1">
            <a:off x="4681619" y="6178257"/>
            <a:ext cx="707799" cy="546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8F81DBA6-E641-B848-A730-9F508BF1DE74}"/>
              </a:ext>
            </a:extLst>
          </p:cNvPr>
          <p:cNvCxnSpPr>
            <a:cxnSpLocks/>
          </p:cNvCxnSpPr>
          <p:nvPr/>
        </p:nvCxnSpPr>
        <p:spPr>
          <a:xfrm flipV="1">
            <a:off x="6868405" y="6237355"/>
            <a:ext cx="87335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箭頭接點 28">
            <a:extLst>
              <a:ext uri="{FF2B5EF4-FFF2-40B4-BE49-F238E27FC236}">
                <a16:creationId xmlns:a16="http://schemas.microsoft.com/office/drawing/2014/main" id="{832DA7C7-3FDA-C840-AF82-A2E4CAD11973}"/>
              </a:ext>
            </a:extLst>
          </p:cNvPr>
          <p:cNvCxnSpPr>
            <a:cxnSpLocks/>
          </p:cNvCxnSpPr>
          <p:nvPr/>
        </p:nvCxnSpPr>
        <p:spPr>
          <a:xfrm flipV="1">
            <a:off x="9084593" y="6222560"/>
            <a:ext cx="87335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58CB7C8-B99A-EF43-AE57-51A57B91F56A}"/>
              </a:ext>
            </a:extLst>
          </p:cNvPr>
          <p:cNvSpPr txBox="1"/>
          <p:nvPr/>
        </p:nvSpPr>
        <p:spPr>
          <a:xfrm>
            <a:off x="3696229" y="5859292"/>
            <a:ext cx="118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800" dirty="0"/>
              <a:t>Logstash</a:t>
            </a:r>
            <a:endParaRPr kumimoji="1" lang="zh-TW" altLang="en-US" sz="18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D8FDD0F-BA16-7A4E-B8F0-3774A7606AA9}"/>
              </a:ext>
            </a:extLst>
          </p:cNvPr>
          <p:cNvSpPr txBox="1"/>
          <p:nvPr/>
        </p:nvSpPr>
        <p:spPr>
          <a:xfrm>
            <a:off x="3712993" y="7019444"/>
            <a:ext cx="118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800" dirty="0" err="1"/>
              <a:t>Fluentd</a:t>
            </a:r>
            <a:endParaRPr kumimoji="1" lang="zh-TW" altLang="en-US" sz="18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8116F4A-2786-AC4D-9F44-1E5A51D9C0B4}"/>
              </a:ext>
            </a:extLst>
          </p:cNvPr>
          <p:cNvSpPr txBox="1"/>
          <p:nvPr/>
        </p:nvSpPr>
        <p:spPr>
          <a:xfrm>
            <a:off x="5443387" y="6991734"/>
            <a:ext cx="165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800" dirty="0"/>
              <a:t>Elasticsearch</a:t>
            </a:r>
            <a:endParaRPr kumimoji="1" lang="zh-TW" altLang="en-US" sz="18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E325ECE0-1277-4543-BCDF-B500ED6E61AC}"/>
              </a:ext>
            </a:extLst>
          </p:cNvPr>
          <p:cNvSpPr txBox="1"/>
          <p:nvPr/>
        </p:nvSpPr>
        <p:spPr>
          <a:xfrm>
            <a:off x="8176568" y="6991734"/>
            <a:ext cx="107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800" dirty="0"/>
              <a:t>Kibana</a:t>
            </a:r>
            <a:endParaRPr kumimoji="1"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9038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Elasticsearch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530471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An open-source, full-text search engine based on Apache Lucene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Features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Distributed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Multitenancy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Serving multiple types of documents in one Elasticsearch cluster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Near real-time search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Developed and maintained by Elastic NV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“open-source business model”</a:t>
            </a:r>
          </a:p>
          <a:p>
            <a:pPr marL="685800" lvl="1" indent="0">
              <a:defRPr/>
            </a:pPr>
            <a:endParaRPr lang="en-US" altLang="zh-TW" sz="26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1585331"/>
      </p:ext>
    </p:extLst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Office PowerPoint</Application>
  <PresentationFormat>自訂</PresentationFormat>
  <Paragraphs>179</Paragraphs>
  <Slides>21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Source Sans Pro</vt:lpstr>
      <vt:lpstr>Courier New</vt:lpstr>
      <vt:lpstr>Arial</vt:lpstr>
      <vt:lpstr>Times New Roman</vt:lpstr>
      <vt:lpstr>CSCC NASA</vt:lpstr>
      <vt:lpstr>Log Management</vt:lpstr>
      <vt:lpstr>Log Management</vt:lpstr>
      <vt:lpstr>Why Log Management (1)</vt:lpstr>
      <vt:lpstr>Why Log Management (2)</vt:lpstr>
      <vt:lpstr>Log Management Key Points</vt:lpstr>
      <vt:lpstr>Log Management Features</vt:lpstr>
      <vt:lpstr>Log Management Software</vt:lpstr>
      <vt:lpstr>ELK / EFK</vt:lpstr>
      <vt:lpstr>Elasticsearch</vt:lpstr>
      <vt:lpstr>Elasticsearch – Basic Concept (1)</vt:lpstr>
      <vt:lpstr>Elasticsearch – Basic Concept (2)</vt:lpstr>
      <vt:lpstr>Elasticsearch – Basic Concept (3)</vt:lpstr>
      <vt:lpstr>Logstash</vt:lpstr>
      <vt:lpstr>Logstash – Configuration </vt:lpstr>
      <vt:lpstr>Fluentd: Unified Logging Layer </vt:lpstr>
      <vt:lpstr>Unified Logging Layer </vt:lpstr>
      <vt:lpstr>Fluentd - Configuration</vt:lpstr>
      <vt:lpstr>Beats</vt:lpstr>
      <vt:lpstr>Kibana</vt:lpstr>
      <vt:lpstr>Kibana - Dashboard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Tse-Han Wang</dc:creator>
  <cp:lastModifiedBy/>
  <cp:revision>1</cp:revision>
  <dcterms:modified xsi:type="dcterms:W3CDTF">2023-05-18T07:20:11Z</dcterms:modified>
</cp:coreProperties>
</file>