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48" r:id="rId1"/>
  </p:sldMasterIdLst>
  <p:notesMasterIdLst>
    <p:notesMasterId r:id="rId48"/>
  </p:notesMasterIdLst>
  <p:handoutMasterIdLst>
    <p:handoutMasterId r:id="rId49"/>
  </p:handoutMasterIdLst>
  <p:sldIdLst>
    <p:sldId id="259" r:id="rId2"/>
    <p:sldId id="297" r:id="rId3"/>
    <p:sldId id="298" r:id="rId4"/>
    <p:sldId id="300" r:id="rId5"/>
    <p:sldId id="294" r:id="rId6"/>
    <p:sldId id="315" r:id="rId7"/>
    <p:sldId id="316" r:id="rId8"/>
    <p:sldId id="260" r:id="rId9"/>
    <p:sldId id="261" r:id="rId10"/>
    <p:sldId id="302" r:id="rId11"/>
    <p:sldId id="304" r:id="rId12"/>
    <p:sldId id="317" r:id="rId13"/>
    <p:sldId id="305" r:id="rId14"/>
    <p:sldId id="266" r:id="rId15"/>
    <p:sldId id="267" r:id="rId16"/>
    <p:sldId id="265" r:id="rId17"/>
    <p:sldId id="264" r:id="rId18"/>
    <p:sldId id="295" r:id="rId19"/>
    <p:sldId id="272" r:id="rId20"/>
    <p:sldId id="307" r:id="rId21"/>
    <p:sldId id="318" r:id="rId22"/>
    <p:sldId id="287" r:id="rId23"/>
    <p:sldId id="309" r:id="rId24"/>
    <p:sldId id="310" r:id="rId25"/>
    <p:sldId id="323" r:id="rId26"/>
    <p:sldId id="324" r:id="rId27"/>
    <p:sldId id="308" r:id="rId28"/>
    <p:sldId id="311" r:id="rId29"/>
    <p:sldId id="312" r:id="rId30"/>
    <p:sldId id="292" r:id="rId31"/>
    <p:sldId id="277" r:id="rId32"/>
    <p:sldId id="281" r:id="rId33"/>
    <p:sldId id="280" r:id="rId34"/>
    <p:sldId id="284" r:id="rId35"/>
    <p:sldId id="283" r:id="rId36"/>
    <p:sldId id="296" r:id="rId37"/>
    <p:sldId id="285" r:id="rId38"/>
    <p:sldId id="313" r:id="rId39"/>
    <p:sldId id="319" r:id="rId40"/>
    <p:sldId id="320" r:id="rId41"/>
    <p:sldId id="321" r:id="rId42"/>
    <p:sldId id="322" r:id="rId43"/>
    <p:sldId id="314" r:id="rId44"/>
    <p:sldId id="278" r:id="rId45"/>
    <p:sldId id="291" r:id="rId46"/>
    <p:sldId id="293" r:id="rId47"/>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EE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2833802-FEF1-4C79-8D5D-14CF1EAF98D9}" styleName="淺色樣式 2 - 輔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4C1A8A3-306A-4EB7-A6B1-4F7E0EB9C5D6}" styleName="中等深淺樣式 3 - 輔色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785" autoAdjust="0"/>
  </p:normalViewPr>
  <p:slideViewPr>
    <p:cSldViewPr>
      <p:cViewPr varScale="1">
        <p:scale>
          <a:sx n="63" d="100"/>
          <a:sy n="63" d="100"/>
        </p:scale>
        <p:origin x="159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新細明體" pitchFamily="18" charset="-120"/>
              </a:defRPr>
            </a:lvl1pPr>
          </a:lstStyle>
          <a:p>
            <a:pPr>
              <a:defRPr/>
            </a:pPr>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新細明體" pitchFamily="18" charset="-120"/>
              </a:defRPr>
            </a:lvl1pPr>
          </a:lstStyle>
          <a:p>
            <a:pPr>
              <a:defRPr/>
            </a:pPr>
            <a:fld id="{C0636E48-AB2E-41DD-9A67-60709136C9D5}" type="datetimeFigureOut">
              <a:rPr lang="zh-TW" altLang="en-US"/>
              <a:pPr>
                <a:defRPr/>
              </a:pPr>
              <a:t>2016/3/22</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新細明體" pitchFamily="18" charset="-120"/>
              </a:defRPr>
            </a:lvl1pPr>
          </a:lstStyle>
          <a:p>
            <a:pPr>
              <a:defRPr/>
            </a:pPr>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77242DB-B5A0-45E3-96F2-7818864E88A5}" type="slidenum">
              <a:rPr lang="zh-TW" altLang="en-US"/>
              <a:pPr/>
              <a:t>‹#›</a:t>
            </a:fld>
            <a:endParaRPr lang="zh-TW" altLang="en-US"/>
          </a:p>
        </p:txBody>
      </p:sp>
    </p:spTree>
    <p:extLst>
      <p:ext uri="{BB962C8B-B14F-4D97-AF65-F5344CB8AC3E}">
        <p14:creationId xmlns:p14="http://schemas.microsoft.com/office/powerpoint/2010/main" val="33523493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B6C9D759-0449-48BF-A2E5-8B383BEDCFEF}" type="datetimeFigureOut">
              <a:rPr lang="zh-TW" altLang="en-US"/>
              <a:pPr>
                <a:defRPr/>
              </a:pPr>
              <a:t>2016/3/22</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kumimoji="0" sz="1200">
                <a:latin typeface="Calibri" panose="020F0502020204030204" pitchFamily="34" charset="0"/>
              </a:defRPr>
            </a:lvl1pPr>
          </a:lstStyle>
          <a:p>
            <a:fld id="{C824B1D3-9F23-4915-B59F-18F807CC3065}" type="slidenum">
              <a:rPr lang="zh-TW" altLang="en-US"/>
              <a:pPr/>
              <a:t>‹#›</a:t>
            </a:fld>
            <a:endParaRPr lang="zh-TW" altLang="en-US"/>
          </a:p>
        </p:txBody>
      </p:sp>
    </p:spTree>
    <p:extLst>
      <p:ext uri="{BB962C8B-B14F-4D97-AF65-F5344CB8AC3E}">
        <p14:creationId xmlns:p14="http://schemas.microsoft.com/office/powerpoint/2010/main" val="200369020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C824B1D3-9F23-4915-B59F-18F807CC3065}" type="slidenum">
              <a:rPr lang="zh-TW" altLang="en-US" smtClean="0"/>
              <a:pPr/>
              <a:t>5</a:t>
            </a:fld>
            <a:endParaRPr lang="zh-TW" altLang="en-US"/>
          </a:p>
        </p:txBody>
      </p:sp>
    </p:spTree>
    <p:extLst>
      <p:ext uri="{BB962C8B-B14F-4D97-AF65-F5344CB8AC3E}">
        <p14:creationId xmlns:p14="http://schemas.microsoft.com/office/powerpoint/2010/main" val="4128482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zh-TW" dirty="0" smtClean="0"/>
              <a:t>1. </a:t>
            </a:r>
            <a:r>
              <a:rPr lang="zh-TW" altLang="en-US" dirty="0" smtClean="0"/>
              <a:t>算法，必須支持</a:t>
            </a:r>
            <a:r>
              <a:rPr lang="en-US" altLang="zh-TW" dirty="0" smtClean="0"/>
              <a:t>rsa-sha256</a:t>
            </a:r>
            <a:r>
              <a:rPr lang="zh-TW" altLang="en-US" dirty="0" smtClean="0"/>
              <a:t>，可選支持</a:t>
            </a:r>
            <a:r>
              <a:rPr lang="en-US" altLang="zh-TW" dirty="0" smtClean="0"/>
              <a:t>rsa-sha1</a:t>
            </a:r>
            <a:r>
              <a:rPr lang="zh-TW" altLang="en-US" dirty="0" smtClean="0"/>
              <a:t>。</a:t>
            </a:r>
            <a:r>
              <a:rPr lang="en-US" altLang="zh-TW" dirty="0" smtClean="0"/>
              <a:t>key size</a:t>
            </a:r>
            <a:r>
              <a:rPr lang="zh-TW" altLang="en-US" dirty="0" smtClean="0"/>
              <a:t>建議</a:t>
            </a:r>
            <a:r>
              <a:rPr lang="en-US" altLang="zh-TW" dirty="0" smtClean="0"/>
              <a:t>1024</a:t>
            </a:r>
            <a:r>
              <a:rPr lang="zh-TW" altLang="en-US" dirty="0" smtClean="0"/>
              <a:t>。王小雲老師在這裡貢獻不小。</a:t>
            </a:r>
          </a:p>
          <a:p>
            <a:r>
              <a:rPr lang="en-US" altLang="zh-TW" dirty="0" smtClean="0"/>
              <a:t>2. </a:t>
            </a:r>
            <a:r>
              <a:rPr lang="zh-TW" altLang="en-US" dirty="0" smtClean="0"/>
              <a:t>標準化</a:t>
            </a:r>
            <a:r>
              <a:rPr lang="en-US" altLang="zh-TW" dirty="0" smtClean="0"/>
              <a:t>(Canonicalization). </a:t>
            </a:r>
            <a:r>
              <a:rPr lang="zh-TW" altLang="en-US" dirty="0" smtClean="0"/>
              <a:t>有的郵件服務器可能會少量修改文件內容，比如換行或者移除一些空格等等。因此</a:t>
            </a:r>
            <a:r>
              <a:rPr lang="en-US" altLang="zh-TW" dirty="0" smtClean="0"/>
              <a:t>DKIM</a:t>
            </a:r>
            <a:r>
              <a:rPr lang="zh-TW" altLang="en-US" dirty="0" smtClean="0"/>
              <a:t>定義了兩種標準化方法，</a:t>
            </a:r>
            <a:r>
              <a:rPr lang="en-US" altLang="zh-TW" dirty="0" smtClean="0"/>
              <a:t>simple</a:t>
            </a:r>
            <a:r>
              <a:rPr lang="zh-TW" altLang="en-US" dirty="0" smtClean="0"/>
              <a:t>和</a:t>
            </a:r>
            <a:r>
              <a:rPr lang="en-US" altLang="zh-TW" dirty="0" smtClean="0"/>
              <a:t>relaxed</a:t>
            </a:r>
            <a:r>
              <a:rPr lang="zh-TW" altLang="en-US" dirty="0" smtClean="0"/>
              <a:t>。</a:t>
            </a:r>
            <a:r>
              <a:rPr lang="en-US" altLang="zh-TW" dirty="0" smtClean="0"/>
              <a:t>simple </a:t>
            </a:r>
            <a:r>
              <a:rPr lang="zh-TW" altLang="en-US" dirty="0" smtClean="0"/>
              <a:t>最簡單，就是一個字節也不能改，改了就錯。</a:t>
            </a:r>
            <a:r>
              <a:rPr lang="en-US" altLang="zh-TW" dirty="0" smtClean="0"/>
              <a:t>relaxed</a:t>
            </a:r>
            <a:r>
              <a:rPr lang="zh-TW" altLang="en-US" dirty="0" smtClean="0"/>
              <a:t>就是可以少量的修改一些空格等等。郵件頭和內容這兩部分的標準化可以選擇不同的方法，表示起來用 </a:t>
            </a:r>
            <a:r>
              <a:rPr lang="en-US" altLang="zh-TW" dirty="0" smtClean="0"/>
              <a:t>/</a:t>
            </a:r>
            <a:r>
              <a:rPr lang="zh-TW" altLang="en-US" dirty="0" smtClean="0"/>
              <a:t>隔開，比如</a:t>
            </a:r>
            <a:r>
              <a:rPr lang="en-US" altLang="zh-TW" dirty="0" smtClean="0"/>
              <a:t>simple/relaxed</a:t>
            </a:r>
            <a:r>
              <a:rPr lang="zh-TW" altLang="en-US" dirty="0" smtClean="0"/>
              <a:t>表示頭部用</a:t>
            </a:r>
            <a:r>
              <a:rPr lang="en-US" altLang="zh-TW" dirty="0" smtClean="0"/>
              <a:t>simple</a:t>
            </a:r>
            <a:r>
              <a:rPr lang="zh-TW" altLang="en-US" dirty="0" smtClean="0"/>
              <a:t>方式，內容用</a:t>
            </a:r>
            <a:r>
              <a:rPr lang="en-US" altLang="zh-TW" dirty="0" smtClean="0"/>
              <a:t>relaxed</a:t>
            </a:r>
            <a:r>
              <a:rPr lang="zh-TW" altLang="en-US" dirty="0" smtClean="0"/>
              <a:t>方式來標準化。</a:t>
            </a:r>
          </a:p>
          <a:p>
            <a:r>
              <a:rPr lang="en-US" altLang="zh-TW" dirty="0" smtClean="0"/>
              <a:t>3. </a:t>
            </a:r>
            <a:r>
              <a:rPr lang="zh-TW" altLang="en-US" dirty="0" smtClean="0"/>
              <a:t>過程。簽名是先對內容</a:t>
            </a:r>
            <a:r>
              <a:rPr lang="en-US" altLang="zh-TW" dirty="0" smtClean="0"/>
              <a:t>(body)</a:t>
            </a:r>
            <a:r>
              <a:rPr lang="zh-TW" altLang="en-US" dirty="0" smtClean="0"/>
              <a:t>部分</a:t>
            </a:r>
            <a:r>
              <a:rPr lang="en-US" altLang="zh-TW" dirty="0" smtClean="0"/>
              <a:t>hash</a:t>
            </a:r>
            <a:r>
              <a:rPr lang="zh-TW" altLang="en-US" dirty="0" smtClean="0"/>
              <a:t>，然後把這個</a:t>
            </a:r>
            <a:r>
              <a:rPr lang="en-US" altLang="zh-TW" dirty="0" smtClean="0"/>
              <a:t>body hash</a:t>
            </a:r>
            <a:r>
              <a:rPr lang="zh-TW" altLang="en-US" dirty="0" smtClean="0"/>
              <a:t>放在</a:t>
            </a:r>
            <a:r>
              <a:rPr lang="en-US" altLang="zh-TW" dirty="0" smtClean="0"/>
              <a:t>header</a:t>
            </a:r>
            <a:r>
              <a:rPr lang="zh-TW" altLang="en-US" dirty="0" smtClean="0"/>
              <a:t>裡面，再對頭部做簽名。頭部也不是所有字段都簽名的，只有一些常用的字段，或者比較有意義的，會被簽名。像</a:t>
            </a:r>
            <a:r>
              <a:rPr lang="en-US" altLang="zh-TW" dirty="0" smtClean="0"/>
              <a:t>Received</a:t>
            </a:r>
            <a:r>
              <a:rPr lang="zh-TW" altLang="en-US" dirty="0" smtClean="0"/>
              <a:t>和 </a:t>
            </a:r>
            <a:r>
              <a:rPr lang="en-US" altLang="zh-TW" dirty="0" smtClean="0"/>
              <a:t>Return-Path</a:t>
            </a:r>
            <a:r>
              <a:rPr lang="zh-TW" altLang="en-US" dirty="0" smtClean="0"/>
              <a:t>這樣的字段一般不被簽名。而</a:t>
            </a:r>
            <a:r>
              <a:rPr lang="en-US" altLang="zh-TW" dirty="0" smtClean="0"/>
              <a:t>From</a:t>
            </a:r>
            <a:r>
              <a:rPr lang="zh-TW" altLang="en-US" dirty="0" smtClean="0"/>
              <a:t>則必須被簽名。</a:t>
            </a:r>
          </a:p>
          <a:p>
            <a:endParaRPr lang="en-US" altLang="zh-TW" dirty="0" smtClean="0"/>
          </a:p>
          <a:p>
            <a:r>
              <a:rPr lang="en-US" altLang="zh-TW" dirty="0" smtClean="0"/>
              <a:t># http://shawnma.xomud.com/tag/dkim/</a:t>
            </a:r>
            <a:endParaRPr lang="zh-TW" altLang="en-US" dirty="0" smtClean="0"/>
          </a:p>
        </p:txBody>
      </p:sp>
      <p:sp>
        <p:nvSpPr>
          <p:cNvPr id="4" name="投影片編號版面配置區 3"/>
          <p:cNvSpPr>
            <a:spLocks noGrp="1"/>
          </p:cNvSpPr>
          <p:nvPr>
            <p:ph type="sldNum" sz="quarter" idx="5"/>
          </p:nvPr>
        </p:nvSpPr>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44457F6E-60E1-4C8B-97D2-1126ED222B74}" type="slidenum">
              <a:rPr kumimoji="0" lang="zh-TW" altLang="en-US">
                <a:latin typeface="Calibri" panose="020F0502020204030204" pitchFamily="34" charset="0"/>
              </a:rPr>
              <a:pPr eaLnBrk="1" hangingPunct="1"/>
              <a:t>35</a:t>
            </a:fld>
            <a:endParaRPr kumimoji="0" lang="zh-TW" altLang="en-US">
              <a:latin typeface="Calibri" panose="020F0502020204030204" pitchFamily="34" charset="0"/>
            </a:endParaRPr>
          </a:p>
        </p:txBody>
      </p:sp>
    </p:spTree>
    <p:extLst>
      <p:ext uri="{BB962C8B-B14F-4D97-AF65-F5344CB8AC3E}">
        <p14:creationId xmlns:p14="http://schemas.microsoft.com/office/powerpoint/2010/main" val="405777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DC1E099E-ACC1-4F1D-AFC8-FA9E3C2A9999}" type="slidenum">
              <a:rPr kumimoji="0" lang="en-US" altLang="zh-TW">
                <a:latin typeface="Calibri" panose="020F0502020204030204" pitchFamily="34" charset="0"/>
              </a:rPr>
              <a:pPr eaLnBrk="1" hangingPunct="1"/>
              <a:t>36</a:t>
            </a:fld>
            <a:endParaRPr kumimoji="0" lang="en-US" altLang="zh-TW">
              <a:latin typeface="Calibri" panose="020F0502020204030204" pitchFamily="34" charset="0"/>
            </a:endParaRPr>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zh-TW" sz="1800" dirty="0" smtClean="0">
                <a:solidFill>
                  <a:srgbClr val="000000"/>
                </a:solidFill>
                <a:latin typeface="Lucida Grande" pitchFamily="32" charset="0"/>
              </a:rPr>
              <a:t>• a=	Hash/signing algorithm</a:t>
            </a:r>
          </a:p>
          <a:p>
            <a:r>
              <a:rPr lang="en-US" altLang="zh-TW" sz="1800" dirty="0" smtClean="0">
                <a:solidFill>
                  <a:srgbClr val="000000"/>
                </a:solidFill>
                <a:latin typeface="Lucida Grande" pitchFamily="32" charset="0"/>
              </a:rPr>
              <a:t>• q=	Algorithm for getting public key</a:t>
            </a:r>
          </a:p>
          <a:p>
            <a:r>
              <a:rPr lang="en-US" altLang="zh-TW" sz="1800" dirty="0" smtClean="0">
                <a:solidFill>
                  <a:srgbClr val="000000"/>
                </a:solidFill>
                <a:latin typeface="Lucida Grande" pitchFamily="32" charset="0"/>
              </a:rPr>
              <a:t>• d=	Signing domain</a:t>
            </a:r>
          </a:p>
          <a:p>
            <a:r>
              <a:rPr lang="en-US" altLang="zh-TW" sz="1800" dirty="0" smtClean="0">
                <a:solidFill>
                  <a:srgbClr val="000000"/>
                </a:solidFill>
                <a:latin typeface="Lucida Grande" pitchFamily="32" charset="0"/>
              </a:rPr>
              <a:t>• </a:t>
            </a:r>
            <a:r>
              <a:rPr lang="en-US" altLang="zh-TW" sz="1800" dirty="0" err="1" smtClean="0">
                <a:solidFill>
                  <a:srgbClr val="000000"/>
                </a:solidFill>
                <a:latin typeface="Lucida Grande" pitchFamily="32" charset="0"/>
              </a:rPr>
              <a:t>i</a:t>
            </a:r>
            <a:r>
              <a:rPr lang="en-US" altLang="zh-TW" sz="1800" dirty="0" smtClean="0">
                <a:solidFill>
                  <a:srgbClr val="000000"/>
                </a:solidFill>
                <a:latin typeface="Lucida Grande" pitchFamily="32" charset="0"/>
              </a:rPr>
              <a:t>=	Signing identity</a:t>
            </a:r>
          </a:p>
          <a:p>
            <a:r>
              <a:rPr lang="en-US" altLang="zh-TW" sz="1800" dirty="0" smtClean="0">
                <a:solidFill>
                  <a:srgbClr val="000000"/>
                </a:solidFill>
                <a:latin typeface="Lucida Grande" pitchFamily="32" charset="0"/>
              </a:rPr>
              <a:t>• s=	Selector</a:t>
            </a:r>
          </a:p>
          <a:p>
            <a:r>
              <a:rPr lang="en-US" altLang="zh-TW" sz="1800" dirty="0" smtClean="0">
                <a:solidFill>
                  <a:srgbClr val="000000"/>
                </a:solidFill>
                <a:latin typeface="Lucida Grande" pitchFamily="32" charset="0"/>
              </a:rPr>
              <a:t>• c=	Canonicalization algorithm</a:t>
            </a:r>
          </a:p>
          <a:p>
            <a:r>
              <a:rPr lang="en-US" altLang="zh-TW" sz="1800" dirty="0" smtClean="0">
                <a:solidFill>
                  <a:srgbClr val="000000"/>
                </a:solidFill>
                <a:latin typeface="Lucida Grande" pitchFamily="32" charset="0"/>
              </a:rPr>
              <a:t>• t=	Signing time (seconds since 1/1/1970)</a:t>
            </a:r>
          </a:p>
          <a:p>
            <a:r>
              <a:rPr lang="en-US" altLang="zh-TW" sz="1800" dirty="0" smtClean="0">
                <a:solidFill>
                  <a:srgbClr val="000000"/>
                </a:solidFill>
                <a:latin typeface="Lucida Grande" pitchFamily="32" charset="0"/>
              </a:rPr>
              <a:t>• x=	Expiration time</a:t>
            </a:r>
          </a:p>
          <a:p>
            <a:r>
              <a:rPr lang="en-US" altLang="zh-TW" sz="1800" dirty="0" smtClean="0">
                <a:solidFill>
                  <a:srgbClr val="000000"/>
                </a:solidFill>
                <a:latin typeface="Lucida Grande" pitchFamily="32" charset="0"/>
              </a:rPr>
              <a:t>• h=	List of headers included in signature; </a:t>
            </a:r>
            <a:r>
              <a:rPr lang="en-US" altLang="zh-TW" sz="1800" dirty="0" err="1" smtClean="0">
                <a:solidFill>
                  <a:srgbClr val="000000"/>
                </a:solidFill>
                <a:latin typeface="Lucida Grande" pitchFamily="32" charset="0"/>
              </a:rPr>
              <a:t>dkim</a:t>
            </a:r>
            <a:r>
              <a:rPr lang="en-US" altLang="zh-TW" sz="1800" dirty="0" smtClean="0">
                <a:solidFill>
                  <a:srgbClr val="000000"/>
                </a:solidFill>
                <a:latin typeface="Lucida Grande" pitchFamily="32" charset="0"/>
              </a:rPr>
              <a:t>-signature is implied</a:t>
            </a:r>
          </a:p>
          <a:p>
            <a:r>
              <a:rPr lang="en-US" altLang="zh-TW" sz="1800" dirty="0" smtClean="0">
                <a:solidFill>
                  <a:srgbClr val="000000"/>
                </a:solidFill>
                <a:latin typeface="Lucida Grande" pitchFamily="32" charset="0"/>
              </a:rPr>
              <a:t>• b=	The signature itself</a:t>
            </a:r>
          </a:p>
        </p:txBody>
      </p:sp>
    </p:spTree>
    <p:extLst>
      <p:ext uri="{BB962C8B-B14F-4D97-AF65-F5344CB8AC3E}">
        <p14:creationId xmlns:p14="http://schemas.microsoft.com/office/powerpoint/2010/main" val="20414202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zh-TW" smtClean="0"/>
              <a:t>qmail is a mail transfer agent (MTA) that runs on Unix. It was written, starting December 1995, by Daniel J. Bernstein as a more </a:t>
            </a:r>
            <a:r>
              <a:rPr lang="en-US" altLang="zh-TW" b="1" smtClean="0">
                <a:solidFill>
                  <a:srgbClr val="FF0000"/>
                </a:solidFill>
              </a:rPr>
              <a:t>secure</a:t>
            </a:r>
            <a:r>
              <a:rPr lang="en-US" altLang="zh-TW" smtClean="0">
                <a:solidFill>
                  <a:srgbClr val="FF0000"/>
                </a:solidFill>
              </a:rPr>
              <a:t> </a:t>
            </a:r>
            <a:r>
              <a:rPr lang="en-US" altLang="zh-TW" smtClean="0"/>
              <a:t>replacement for the popular Sendmail program. qmail's source code is in the public domain, making qmail free software.</a:t>
            </a:r>
          </a:p>
          <a:p>
            <a:endParaRPr lang="en-US" altLang="zh-TW" smtClean="0"/>
          </a:p>
          <a:p>
            <a:r>
              <a:rPr lang="en-US" altLang="zh-TW" smtClean="0"/>
              <a:t>exim: default MTA of many linux distro. (From Wikipedia:) Exim is highly configurable, and therefore has features that are lacking in other MTAs.</a:t>
            </a:r>
          </a:p>
          <a:p>
            <a:endParaRPr lang="en-US" altLang="zh-TW" smtClean="0"/>
          </a:p>
          <a:p>
            <a:r>
              <a:rPr lang="en-US" altLang="zh-TW" smtClean="0"/>
              <a:t>The next generation of Sendmail was initially called Sendmail X, previously it was called Sendmail 9, but it does not derive from the Sendmail version 8 code base. However, the development of Sendmail X was stopped in favor of a new project called MeTA1.</a:t>
            </a:r>
            <a:endParaRPr lang="zh-TW" altLang="en-US" smtClean="0"/>
          </a:p>
        </p:txBody>
      </p:sp>
      <p:sp>
        <p:nvSpPr>
          <p:cNvPr id="4" name="投影片編號版面配置區 3"/>
          <p:cNvSpPr>
            <a:spLocks noGrp="1"/>
          </p:cNvSpPr>
          <p:nvPr>
            <p:ph type="sldNum" sz="quarter" idx="5"/>
          </p:nvPr>
        </p:nvSpPr>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751A94DD-2A35-4F62-AC6B-585053612F3F}" type="slidenum">
              <a:rPr kumimoji="0" lang="zh-TW" altLang="en-US">
                <a:latin typeface="Calibri" panose="020F0502020204030204" pitchFamily="34" charset="0"/>
              </a:rPr>
              <a:pPr eaLnBrk="1" hangingPunct="1"/>
              <a:t>46</a:t>
            </a:fld>
            <a:endParaRPr kumimoji="0" lang="zh-TW" altLang="en-US">
              <a:latin typeface="Calibri" panose="020F0502020204030204" pitchFamily="34" charset="0"/>
            </a:endParaRPr>
          </a:p>
        </p:txBody>
      </p:sp>
    </p:spTree>
    <p:extLst>
      <p:ext uri="{BB962C8B-B14F-4D97-AF65-F5344CB8AC3E}">
        <p14:creationId xmlns:p14="http://schemas.microsoft.com/office/powerpoint/2010/main" val="2016287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C824B1D3-9F23-4915-B59F-18F807CC3065}" type="slidenum">
              <a:rPr lang="zh-TW" altLang="en-US" smtClean="0"/>
              <a:pPr/>
              <a:t>6</a:t>
            </a:fld>
            <a:endParaRPr lang="zh-TW" altLang="en-US"/>
          </a:p>
        </p:txBody>
      </p:sp>
    </p:spTree>
    <p:extLst>
      <p:ext uri="{BB962C8B-B14F-4D97-AF65-F5344CB8AC3E}">
        <p14:creationId xmlns:p14="http://schemas.microsoft.com/office/powerpoint/2010/main" val="1933380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C824B1D3-9F23-4915-B59F-18F807CC3065}" type="slidenum">
              <a:rPr lang="zh-TW" altLang="en-US" smtClean="0"/>
              <a:pPr/>
              <a:t>7</a:t>
            </a:fld>
            <a:endParaRPr lang="zh-TW" altLang="en-US"/>
          </a:p>
        </p:txBody>
      </p:sp>
    </p:spTree>
    <p:extLst>
      <p:ext uri="{BB962C8B-B14F-4D97-AF65-F5344CB8AC3E}">
        <p14:creationId xmlns:p14="http://schemas.microsoft.com/office/powerpoint/2010/main" val="865475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zh-TW" smtClean="0"/>
              <a:t>Is zfs authorized?</a:t>
            </a:r>
            <a:endParaRPr lang="zh-TW" altLang="en-US" smtClean="0"/>
          </a:p>
        </p:txBody>
      </p:sp>
      <p:sp>
        <p:nvSpPr>
          <p:cNvPr id="4" name="投影片編號版面配置區 3"/>
          <p:cNvSpPr>
            <a:spLocks noGrp="1"/>
          </p:cNvSpPr>
          <p:nvPr>
            <p:ph type="sldNum" sz="quarter" idx="5"/>
          </p:nvPr>
        </p:nvSpPr>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EC7B9E3F-4E5E-4B05-94A0-B560902510B1}" type="slidenum">
              <a:rPr kumimoji="0" lang="zh-TW" altLang="en-US">
                <a:latin typeface="Calibri" panose="020F0502020204030204" pitchFamily="34" charset="0"/>
              </a:rPr>
              <a:pPr eaLnBrk="1" hangingPunct="1"/>
              <a:t>9</a:t>
            </a:fld>
            <a:endParaRPr kumimoji="0" lang="zh-TW" altLang="en-US">
              <a:latin typeface="Calibri" panose="020F0502020204030204" pitchFamily="34" charset="0"/>
            </a:endParaRPr>
          </a:p>
        </p:txBody>
      </p:sp>
    </p:spTree>
    <p:extLst>
      <p:ext uri="{BB962C8B-B14F-4D97-AF65-F5344CB8AC3E}">
        <p14:creationId xmlns:p14="http://schemas.microsoft.com/office/powerpoint/2010/main" val="1993314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C824B1D3-9F23-4915-B59F-18F807CC3065}" type="slidenum">
              <a:rPr lang="zh-TW" altLang="en-US" smtClean="0"/>
              <a:pPr/>
              <a:t>11</a:t>
            </a:fld>
            <a:endParaRPr lang="zh-TW" altLang="en-US"/>
          </a:p>
        </p:txBody>
      </p:sp>
    </p:spTree>
    <p:extLst>
      <p:ext uri="{BB962C8B-B14F-4D97-AF65-F5344CB8AC3E}">
        <p14:creationId xmlns:p14="http://schemas.microsoft.com/office/powerpoint/2010/main" val="1809175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C824B1D3-9F23-4915-B59F-18F807CC3065}" type="slidenum">
              <a:rPr lang="zh-TW" altLang="en-US" smtClean="0"/>
              <a:pPr/>
              <a:t>12</a:t>
            </a:fld>
            <a:endParaRPr lang="zh-TW" altLang="en-US"/>
          </a:p>
        </p:txBody>
      </p:sp>
    </p:spTree>
    <p:extLst>
      <p:ext uri="{BB962C8B-B14F-4D97-AF65-F5344CB8AC3E}">
        <p14:creationId xmlns:p14="http://schemas.microsoft.com/office/powerpoint/2010/main" val="3060066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9CDBA0B1-9D54-436D-BF5E-F3991FD7BD11}" type="slidenum">
              <a:rPr kumimoji="0" lang="en-US" altLang="zh-TW">
                <a:latin typeface="Calibri" panose="020F0502020204030204" pitchFamily="34" charset="0"/>
              </a:rPr>
              <a:pPr eaLnBrk="1" hangingPunct="1"/>
              <a:t>23</a:t>
            </a:fld>
            <a:endParaRPr kumimoji="0" lang="en-US" altLang="zh-TW">
              <a:latin typeface="Calibri" panose="020F0502020204030204" pitchFamily="34" charset="0"/>
            </a:endParaRPr>
          </a:p>
        </p:txBody>
      </p:sp>
      <p:sp>
        <p:nvSpPr>
          <p:cNvPr id="45059"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60"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numCol="1" anchor="ctr" anchorCtr="0" compatLnSpc="1">
            <a:prstTxWarp prst="textNoShape">
              <a:avLst/>
            </a:prstTxWarp>
          </a:bodyPr>
          <a:lstStyle/>
          <a:p>
            <a:endParaRPr lang="zh-TW" altLang="zh-TW" smtClean="0"/>
          </a:p>
        </p:txBody>
      </p:sp>
    </p:spTree>
    <p:extLst>
      <p:ext uri="{BB962C8B-B14F-4D97-AF65-F5344CB8AC3E}">
        <p14:creationId xmlns:p14="http://schemas.microsoft.com/office/powerpoint/2010/main" val="2702343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E4AA2939-2336-4D9A-8655-1CC7CB9B1F2E}" type="slidenum">
              <a:rPr kumimoji="0" lang="en-US" altLang="zh-TW">
                <a:latin typeface="Calibri" panose="020F0502020204030204" pitchFamily="34" charset="0"/>
              </a:rPr>
              <a:pPr eaLnBrk="1" hangingPunct="1"/>
              <a:t>24</a:t>
            </a:fld>
            <a:endParaRPr kumimoji="0" lang="en-US" altLang="zh-TW">
              <a:latin typeface="Calibri" panose="020F0502020204030204" pitchFamily="34" charset="0"/>
            </a:endParaRPr>
          </a:p>
        </p:txBody>
      </p:sp>
      <p:sp>
        <p:nvSpPr>
          <p:cNvPr id="46083"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4"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numCol="1" anchor="ctr" anchorCtr="0" compatLnSpc="1">
            <a:prstTxWarp prst="textNoShape">
              <a:avLst/>
            </a:prstTxWarp>
          </a:bodyPr>
          <a:lstStyle/>
          <a:p>
            <a:endParaRPr lang="zh-TW" altLang="zh-TW" smtClean="0"/>
          </a:p>
        </p:txBody>
      </p:sp>
    </p:spTree>
    <p:extLst>
      <p:ext uri="{BB962C8B-B14F-4D97-AF65-F5344CB8AC3E}">
        <p14:creationId xmlns:p14="http://schemas.microsoft.com/office/powerpoint/2010/main" val="3360947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搭配 </a:t>
            </a:r>
            <a:r>
              <a:rPr lang="en-US" altLang="zh-TW" smtClean="0"/>
              <a:t>google app </a:t>
            </a:r>
            <a:r>
              <a:rPr lang="zh-TW" altLang="en-US" smtClean="0"/>
              <a:t>使用</a:t>
            </a:r>
          </a:p>
        </p:txBody>
      </p:sp>
      <p:sp>
        <p:nvSpPr>
          <p:cNvPr id="4" name="投影片編號版面配置區 3"/>
          <p:cNvSpPr>
            <a:spLocks noGrp="1"/>
          </p:cNvSpPr>
          <p:nvPr>
            <p:ph type="sldNum" sz="quarter" idx="5"/>
          </p:nvPr>
        </p:nvSpPr>
        <p:spPr/>
        <p:txBody>
          <a:bodyP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fld id="{8F90486F-9998-4095-BC9A-B7EB43E30C89}" type="slidenum">
              <a:rPr kumimoji="0" lang="zh-TW" altLang="en-US">
                <a:latin typeface="Calibri" panose="020F0502020204030204" pitchFamily="34" charset="0"/>
              </a:rPr>
              <a:pPr eaLnBrk="1" hangingPunct="1"/>
              <a:t>30</a:t>
            </a:fld>
            <a:endParaRPr kumimoji="0" lang="zh-TW" altLang="en-US">
              <a:latin typeface="Calibri" panose="020F0502020204030204" pitchFamily="34" charset="0"/>
            </a:endParaRPr>
          </a:p>
        </p:txBody>
      </p:sp>
    </p:spTree>
    <p:extLst>
      <p:ext uri="{BB962C8B-B14F-4D97-AF65-F5344CB8AC3E}">
        <p14:creationId xmlns:p14="http://schemas.microsoft.com/office/powerpoint/2010/main" val="2005320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 cy="6858000"/>
          </a:xfrm>
          <a:prstGeom prst="rect">
            <a:avLst/>
          </a:prstGeom>
          <a:gradFill rotWithShape="0">
            <a:gsLst>
              <a:gs pos="0">
                <a:srgbClr val="0282E2"/>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pPr>
              <a:defRPr/>
            </a:pPr>
            <a:endParaRPr lang="zh-TW" altLang="en-US" smtClean="0"/>
          </a:p>
        </p:txBody>
      </p:sp>
      <p:sp>
        <p:nvSpPr>
          <p:cNvPr id="5" name="Line 3"/>
          <p:cNvSpPr>
            <a:spLocks noChangeShapeType="1"/>
          </p:cNvSpPr>
          <p:nvPr/>
        </p:nvSpPr>
        <p:spPr bwMode="auto">
          <a:xfrm>
            <a:off x="914400" y="3276600"/>
            <a:ext cx="7543800" cy="0"/>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wrap="none"/>
          <a:lstStyle/>
          <a:p>
            <a:endParaRPr lang="zh-TW" altLang="en-US"/>
          </a:p>
        </p:txBody>
      </p:sp>
      <p:sp>
        <p:nvSpPr>
          <p:cNvPr id="6" name="Rectangle 4"/>
          <p:cNvSpPr>
            <a:spLocks noChangeArrowheads="1"/>
          </p:cNvSpPr>
          <p:nvPr/>
        </p:nvSpPr>
        <p:spPr bwMode="auto">
          <a:xfrm>
            <a:off x="914400" y="609600"/>
            <a:ext cx="1219200" cy="4343400"/>
          </a:xfrm>
          <a:prstGeom prst="rect">
            <a:avLst/>
          </a:prstGeom>
          <a:gradFill rotWithShape="0">
            <a:gsLst>
              <a:gs pos="0">
                <a:srgbClr val="0282E2"/>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pPr>
              <a:defRPr/>
            </a:pPr>
            <a:endParaRPr lang="zh-TW" altLang="en-US" smtClean="0"/>
          </a:p>
        </p:txBody>
      </p:sp>
      <p:sp>
        <p:nvSpPr>
          <p:cNvPr id="7" name="Rectangle 5"/>
          <p:cNvSpPr>
            <a:spLocks noChangeArrowheads="1"/>
          </p:cNvSpPr>
          <p:nvPr/>
        </p:nvSpPr>
        <p:spPr bwMode="auto">
          <a:xfrm>
            <a:off x="609600" y="2514600"/>
            <a:ext cx="1219200" cy="4343400"/>
          </a:xfrm>
          <a:prstGeom prst="rect">
            <a:avLst/>
          </a:prstGeom>
          <a:gradFill rotWithShape="0">
            <a:gsLst>
              <a:gs pos="0">
                <a:srgbClr val="0282E2"/>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pPr>
              <a:defRPr/>
            </a:pPr>
            <a:endParaRPr lang="zh-TW" altLang="en-US" smtClean="0"/>
          </a:p>
        </p:txBody>
      </p:sp>
      <p:sp>
        <p:nvSpPr>
          <p:cNvPr id="128006" name="Rectangle 6"/>
          <p:cNvSpPr>
            <a:spLocks noGrp="1" noChangeArrowheads="1"/>
          </p:cNvSpPr>
          <p:nvPr>
            <p:ph type="ctrTitle" sz="quarter"/>
          </p:nvPr>
        </p:nvSpPr>
        <p:spPr>
          <a:xfrm>
            <a:off x="2124075" y="2205038"/>
            <a:ext cx="6553200" cy="966787"/>
          </a:xfrm>
        </p:spPr>
        <p:txBody>
          <a:bodyPr lIns="91440" tIns="45720" rIns="91440" bIns="45720" anchor="ctr"/>
          <a:lstStyle>
            <a:lvl1pPr>
              <a:defRPr/>
            </a:lvl1pPr>
          </a:lstStyle>
          <a:p>
            <a:r>
              <a:rPr lang="zh-TW" altLang="en-US" smtClean="0"/>
              <a:t>按一下以編輯母片標題樣式</a:t>
            </a:r>
            <a:endParaRPr lang="zh-TW" altLang="en-US"/>
          </a:p>
        </p:txBody>
      </p:sp>
      <p:sp>
        <p:nvSpPr>
          <p:cNvPr id="128007" name="Rectangle 7"/>
          <p:cNvSpPr>
            <a:spLocks noGrp="1" noChangeArrowheads="1"/>
          </p:cNvSpPr>
          <p:nvPr>
            <p:ph type="subTitle" sz="quarter" idx="1"/>
          </p:nvPr>
        </p:nvSpPr>
        <p:spPr>
          <a:xfrm>
            <a:off x="2128838" y="3400425"/>
            <a:ext cx="6400800" cy="2095500"/>
          </a:xfrm>
        </p:spPr>
        <p:txBody>
          <a:bodyPr lIns="91440" tIns="45720" rIns="91440" bIns="45720"/>
          <a:lstStyle>
            <a:lvl1pPr marL="0" indent="0" algn="ctr">
              <a:buFont typeface="Wingdings" pitchFamily="2" charset="2"/>
              <a:buNone/>
              <a:defRPr/>
            </a:lvl1pPr>
          </a:lstStyle>
          <a:p>
            <a:r>
              <a:rPr lang="zh-TW" altLang="en-US" smtClean="0"/>
              <a:t>按一下以編輯母片副標題樣式</a:t>
            </a:r>
            <a:endParaRPr lang="zh-TW" altLang="en-US"/>
          </a:p>
        </p:txBody>
      </p:sp>
    </p:spTree>
    <p:extLst>
      <p:ext uri="{BB962C8B-B14F-4D97-AF65-F5344CB8AC3E}">
        <p14:creationId xmlns:p14="http://schemas.microsoft.com/office/powerpoint/2010/main" val="3250687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785984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19900" y="260350"/>
            <a:ext cx="1943100" cy="583565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990600" y="260350"/>
            <a:ext cx="5676900" cy="583565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560374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990600" y="260350"/>
            <a:ext cx="77724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990600" y="1447800"/>
            <a:ext cx="3810000" cy="4648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953000" y="1447800"/>
            <a:ext cx="3810000" cy="22479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4953000" y="3848100"/>
            <a:ext cx="3810000" cy="22479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2042180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990600" y="260350"/>
            <a:ext cx="7772400" cy="11430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990600" y="1447800"/>
            <a:ext cx="7772400" cy="4648200"/>
          </a:xfrm>
        </p:spPr>
        <p:txBody>
          <a:bodyPr/>
          <a:lstStyle/>
          <a:p>
            <a:pPr lvl="0"/>
            <a:r>
              <a:rPr lang="zh-TW" altLang="en-US" noProof="0" smtClean="0"/>
              <a:t>按一下圖示以新增表格</a:t>
            </a:r>
          </a:p>
        </p:txBody>
      </p:sp>
    </p:spTree>
    <p:extLst>
      <p:ext uri="{BB962C8B-B14F-4D97-AF65-F5344CB8AC3E}">
        <p14:creationId xmlns:p14="http://schemas.microsoft.com/office/powerpoint/2010/main" val="517489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951643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extLst>
      <p:ext uri="{BB962C8B-B14F-4D97-AF65-F5344CB8AC3E}">
        <p14:creationId xmlns:p14="http://schemas.microsoft.com/office/powerpoint/2010/main" val="4096953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990600" y="14478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953000" y="14478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603259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774922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Tree>
    <p:extLst>
      <p:ext uri="{BB962C8B-B14F-4D97-AF65-F5344CB8AC3E}">
        <p14:creationId xmlns:p14="http://schemas.microsoft.com/office/powerpoint/2010/main" val="1108283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0026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498221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1334725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bwMode="auto">
          <a:xfrm>
            <a:off x="990600" y="260350"/>
            <a:ext cx="7772400" cy="11430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990600" y="14478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ChangeArrowheads="1"/>
          </p:cNvSpPr>
          <p:nvPr/>
        </p:nvSpPr>
        <p:spPr bwMode="auto">
          <a:xfrm>
            <a:off x="0" y="0"/>
            <a:ext cx="609600" cy="6858000"/>
          </a:xfrm>
          <a:prstGeom prst="rect">
            <a:avLst/>
          </a:prstGeom>
          <a:gradFill rotWithShape="0">
            <a:gsLst>
              <a:gs pos="0">
                <a:srgbClr val="0282E2"/>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pPr>
              <a:defRPr/>
            </a:pPr>
            <a:endParaRPr lang="zh-TW" altLang="en-US" smtClean="0"/>
          </a:p>
        </p:txBody>
      </p:sp>
      <p:sp>
        <p:nvSpPr>
          <p:cNvPr id="1029" name="Text Box 5"/>
          <p:cNvSpPr txBox="1">
            <a:spLocks noChangeArrowheads="1"/>
          </p:cNvSpPr>
          <p:nvPr/>
        </p:nvSpPr>
        <p:spPr bwMode="auto">
          <a:xfrm>
            <a:off x="134938" y="90488"/>
            <a:ext cx="365125" cy="466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lIns="0" tIns="0" rIns="0" bIns="0">
            <a:spAutoFit/>
          </a:bodyPr>
          <a:lstStyle>
            <a:lvl1pPr>
              <a:defRPr>
                <a:solidFill>
                  <a:schemeClr val="tx1"/>
                </a:solidFill>
                <a:latin typeface="Arial" charset="0"/>
                <a:ea typeface="新細明體" pitchFamily="18" charset="-120"/>
              </a:defRPr>
            </a:lvl1pPr>
            <a:lvl2pPr marL="742950" indent="-285750">
              <a:defRPr>
                <a:solidFill>
                  <a:schemeClr val="tx1"/>
                </a:solidFill>
                <a:latin typeface="Arial" charset="0"/>
                <a:ea typeface="新細明體" pitchFamily="18" charset="-120"/>
              </a:defRPr>
            </a:lvl2pPr>
            <a:lvl3pPr marL="1143000" indent="-228600">
              <a:defRPr>
                <a:solidFill>
                  <a:schemeClr val="tx1"/>
                </a:solidFill>
                <a:latin typeface="Arial" charset="0"/>
                <a:ea typeface="新細明體" pitchFamily="18" charset="-120"/>
              </a:defRPr>
            </a:lvl3pPr>
            <a:lvl4pPr marL="1600200" indent="-228600">
              <a:defRPr>
                <a:solidFill>
                  <a:schemeClr val="tx1"/>
                </a:solidFill>
                <a:latin typeface="Arial" charset="0"/>
                <a:ea typeface="新細明體" pitchFamily="18" charset="-120"/>
              </a:defRPr>
            </a:lvl4pPr>
            <a:lvl5pPr marL="2057400" indent="-228600">
              <a:defRPr>
                <a:solidFill>
                  <a:schemeClr val="tx1"/>
                </a:solidFill>
                <a:latin typeface="Arial" charset="0"/>
                <a:ea typeface="新細明體" pitchFamily="18" charset="-120"/>
              </a:defRPr>
            </a:lvl5pPr>
            <a:lvl6pPr marL="2514600" indent="-228600" eaLnBrk="0" fontAlgn="base" hangingPunct="0">
              <a:spcBef>
                <a:spcPct val="0"/>
              </a:spcBef>
              <a:spcAft>
                <a:spcPct val="0"/>
              </a:spcAft>
              <a:defRPr>
                <a:solidFill>
                  <a:schemeClr val="tx1"/>
                </a:solidFill>
                <a:latin typeface="Arial" charset="0"/>
                <a:ea typeface="新細明體" pitchFamily="18" charset="-120"/>
              </a:defRPr>
            </a:lvl6pPr>
            <a:lvl7pPr marL="2971800" indent="-228600" eaLnBrk="0" fontAlgn="base" hangingPunct="0">
              <a:spcBef>
                <a:spcPct val="0"/>
              </a:spcBef>
              <a:spcAft>
                <a:spcPct val="0"/>
              </a:spcAft>
              <a:defRPr>
                <a:solidFill>
                  <a:schemeClr val="tx1"/>
                </a:solidFill>
                <a:latin typeface="Arial" charset="0"/>
                <a:ea typeface="新細明體" pitchFamily="18" charset="-120"/>
              </a:defRPr>
            </a:lvl7pPr>
            <a:lvl8pPr marL="3429000" indent="-228600" eaLnBrk="0" fontAlgn="base" hangingPunct="0">
              <a:spcBef>
                <a:spcPct val="0"/>
              </a:spcBef>
              <a:spcAft>
                <a:spcPct val="0"/>
              </a:spcAft>
              <a:defRPr>
                <a:solidFill>
                  <a:schemeClr val="tx1"/>
                </a:solidFill>
                <a:latin typeface="Arial" charset="0"/>
                <a:ea typeface="新細明體" pitchFamily="18" charset="-120"/>
              </a:defRPr>
            </a:lvl8pPr>
            <a:lvl9pPr marL="3886200" indent="-228600" eaLnBrk="0" fontAlgn="base" hangingPunct="0">
              <a:spcBef>
                <a:spcPct val="0"/>
              </a:spcBef>
              <a:spcAft>
                <a:spcPct val="0"/>
              </a:spcAft>
              <a:defRPr>
                <a:solidFill>
                  <a:schemeClr val="tx1"/>
                </a:solidFill>
                <a:latin typeface="Arial" charset="0"/>
                <a:ea typeface="新細明體" pitchFamily="18" charset="-120"/>
              </a:defRPr>
            </a:lvl9pPr>
          </a:lstStyle>
          <a:p>
            <a:pPr eaLnBrk="1" hangingPunct="1">
              <a:defRPr/>
            </a:pPr>
            <a:r>
              <a:rPr kumimoji="1" lang="en-US" altLang="zh-TW" sz="2400" i="1" smtClean="0">
                <a:solidFill>
                  <a:schemeClr val="bg1"/>
                </a:solidFill>
                <a:latin typeface="Futura Md BT" pitchFamily="34" charset="0"/>
              </a:rPr>
              <a:t>Computer Center, CS, NCTU</a:t>
            </a:r>
          </a:p>
        </p:txBody>
      </p:sp>
      <p:sp>
        <p:nvSpPr>
          <p:cNvPr id="1030" name="Oval 6"/>
          <p:cNvSpPr>
            <a:spLocks noChangeArrowheads="1"/>
          </p:cNvSpPr>
          <p:nvPr/>
        </p:nvSpPr>
        <p:spPr bwMode="auto">
          <a:xfrm>
            <a:off x="125413" y="6400800"/>
            <a:ext cx="304800" cy="304800"/>
          </a:xfrm>
          <a:prstGeom prst="ellipse">
            <a:avLst/>
          </a:prstGeom>
          <a:solidFill>
            <a:srgbClr val="99CCFF"/>
          </a:solidFill>
          <a:ln>
            <a:noFill/>
          </a:ln>
          <a:extLst>
            <a:ext uri="{91240B29-F687-4F45-9708-019B960494DF}">
              <a14:hiddenLine xmlns:a14="http://schemas.microsoft.com/office/drawing/2010/main" w="22225" cap="rnd">
                <a:solidFill>
                  <a:srgbClr val="000000"/>
                </a:solidFill>
                <a:prstDash val="sysDot"/>
                <a:round/>
                <a:headEnd/>
                <a:tailEnd/>
              </a14:hiddenLine>
            </a:ext>
          </a:extLst>
        </p:spPr>
        <p:txBody>
          <a:bodyPr wrap="none" anchor="ct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pPr>
              <a:defRPr/>
            </a:pPr>
            <a:endParaRPr lang="zh-TW" altLang="en-US" smtClean="0"/>
          </a:p>
        </p:txBody>
      </p:sp>
      <p:sp>
        <p:nvSpPr>
          <p:cNvPr id="1031" name="Rectangle 7"/>
          <p:cNvSpPr>
            <a:spLocks noChangeArrowheads="1"/>
          </p:cNvSpPr>
          <p:nvPr/>
        </p:nvSpPr>
        <p:spPr bwMode="auto">
          <a:xfrm>
            <a:off x="0" y="62484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600" tIns="0" rIns="0" bIns="46800" anchor="b"/>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pPr algn="ctr" eaLnBrk="1" hangingPunct="1">
              <a:defRPr/>
            </a:pPr>
            <a:fld id="{B31FB05D-44A4-488D-9A88-4809DC14EFFC}" type="slidenum">
              <a:rPr lang="en-US" altLang="zh-TW" sz="1400" smtClean="0">
                <a:solidFill>
                  <a:schemeClr val="bg1"/>
                </a:solidFill>
                <a:latin typeface="Futura Md BT" pitchFamily="34" charset="0"/>
              </a:rPr>
              <a:pPr algn="ctr" eaLnBrk="1" hangingPunct="1">
                <a:defRPr/>
              </a:pPr>
              <a:t>‹#›</a:t>
            </a:fld>
            <a:endParaRPr lang="en-US" altLang="zh-TW" sz="1400" smtClean="0">
              <a:solidFill>
                <a:schemeClr val="bg1"/>
              </a:solidFill>
              <a:latin typeface="Futura Md BT" pitchFamily="34" charset="0"/>
            </a:endParaRPr>
          </a:p>
        </p:txBody>
      </p:sp>
      <p:sp>
        <p:nvSpPr>
          <p:cNvPr id="1032" name="Rectangle 8"/>
          <p:cNvSpPr>
            <a:spLocks noChangeArrowheads="1"/>
          </p:cNvSpPr>
          <p:nvPr/>
        </p:nvSpPr>
        <p:spPr bwMode="auto">
          <a:xfrm>
            <a:off x="990600" y="1182688"/>
            <a:ext cx="7772400" cy="36512"/>
          </a:xfrm>
          <a:prstGeom prst="rect">
            <a:avLst/>
          </a:prstGeom>
          <a:gradFill rotWithShape="0">
            <a:gsLst>
              <a:gs pos="0">
                <a:srgbClr val="C0C0C0"/>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pPr>
              <a:defRPr/>
            </a:pPr>
            <a:endParaRPr lang="zh-TW" altLang="en-US" smtClean="0"/>
          </a:p>
        </p:txBody>
      </p:sp>
    </p:spTree>
    <p:extLst>
      <p:ext uri="{BB962C8B-B14F-4D97-AF65-F5344CB8AC3E}">
        <p14:creationId xmlns:p14="http://schemas.microsoft.com/office/powerpoint/2010/main" val="1312267632"/>
      </p:ext>
    </p:extLst>
  </p:cSld>
  <p:clrMap bg1="lt1" tx1="dk1" bg2="lt2" tx2="dk2" accent1="accent1" accent2="accent2" accent3="accent3" accent4="accent4" accent5="accent5" accent6="accent6" hlink="hlink" folHlink="folHlink"/>
  <p:sldLayoutIdLst>
    <p:sldLayoutId id="2147484149" r:id="rId1"/>
    <p:sldLayoutId id="2147484150" r:id="rId2"/>
    <p:sldLayoutId id="2147484151" r:id="rId3"/>
    <p:sldLayoutId id="2147484152" r:id="rId4"/>
    <p:sldLayoutId id="2147484153" r:id="rId5"/>
    <p:sldLayoutId id="2147484154" r:id="rId6"/>
    <p:sldLayoutId id="2147484155" r:id="rId7"/>
    <p:sldLayoutId id="2147484156" r:id="rId8"/>
    <p:sldLayoutId id="2147484157" r:id="rId9"/>
    <p:sldLayoutId id="2147484158" r:id="rId10"/>
    <p:sldLayoutId id="2147484159" r:id="rId11"/>
    <p:sldLayoutId id="2147484160" r:id="rId12"/>
    <p:sldLayoutId id="2147484161" r:id="rId13"/>
  </p:sldLayoutIdLst>
  <p:txStyles>
    <p:titleStyle>
      <a:lvl1pPr algn="l" rtl="0" eaLnBrk="1" fontAlgn="base" hangingPunct="1">
        <a:spcBef>
          <a:spcPct val="0"/>
        </a:spcBef>
        <a:spcAft>
          <a:spcPct val="0"/>
        </a:spcAft>
        <a:defRPr kumimoji="1" sz="3400">
          <a:solidFill>
            <a:srgbClr val="333399"/>
          </a:solidFill>
          <a:effectLst>
            <a:outerShdw blurRad="38100" dist="38100" dir="2700000" algn="tl">
              <a:srgbClr val="C0C0C0"/>
            </a:outerShdw>
          </a:effectLst>
          <a:latin typeface="+mj-lt"/>
          <a:ea typeface="+mj-ea"/>
          <a:cs typeface="+mj-cs"/>
        </a:defRPr>
      </a:lvl1pPr>
      <a:lvl2pPr algn="l" rtl="0" eaLnBrk="1" fontAlgn="base" hangingPunct="1">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2pPr>
      <a:lvl3pPr algn="l" rtl="0" eaLnBrk="1" fontAlgn="base" hangingPunct="1">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3pPr>
      <a:lvl4pPr algn="l" rtl="0" eaLnBrk="1" fontAlgn="base" hangingPunct="1">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4pPr>
      <a:lvl5pPr algn="l" rtl="0" eaLnBrk="1" fontAlgn="base" hangingPunct="1">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5pPr>
      <a:lvl6pPr marL="457200" algn="l" rtl="0" eaLnBrk="1" fontAlgn="base" hangingPunct="1">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6pPr>
      <a:lvl7pPr marL="914400" algn="l" rtl="0" eaLnBrk="1" fontAlgn="base" hangingPunct="1">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7pPr>
      <a:lvl8pPr marL="1371600" algn="l" rtl="0" eaLnBrk="1" fontAlgn="base" hangingPunct="1">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8pPr>
      <a:lvl9pPr marL="1828800" algn="l" rtl="0" eaLnBrk="1" fontAlgn="base" hangingPunct="1">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9pPr>
    </p:titleStyle>
    <p:bodyStyle>
      <a:lvl1pPr marL="342900" indent="-342900" algn="l" rtl="0" eaLnBrk="1" fontAlgn="base" hangingPunct="1">
        <a:spcBef>
          <a:spcPct val="25000"/>
        </a:spcBef>
        <a:spcAft>
          <a:spcPct val="0"/>
        </a:spcAft>
        <a:buFont typeface="Wingdings" panose="05000000000000000000" pitchFamily="2" charset="2"/>
        <a:buChar char="q"/>
        <a:defRPr kumimoji="1" sz="2400">
          <a:solidFill>
            <a:schemeClr val="tx1"/>
          </a:solidFill>
          <a:latin typeface="+mn-lt"/>
          <a:ea typeface="+mn-ea"/>
          <a:cs typeface="+mn-cs"/>
        </a:defRPr>
      </a:lvl1pPr>
      <a:lvl2pPr marL="742950" indent="-285750" algn="l" rtl="0" eaLnBrk="1" fontAlgn="base" hangingPunct="1">
        <a:spcBef>
          <a:spcPct val="25000"/>
        </a:spcBef>
        <a:spcAft>
          <a:spcPct val="0"/>
        </a:spcAft>
        <a:buChar char="•"/>
        <a:defRPr kumimoji="1" sz="2000">
          <a:solidFill>
            <a:schemeClr val="tx1"/>
          </a:solidFill>
          <a:latin typeface="+mn-lt"/>
          <a:ea typeface="華康標楷體(P)" pitchFamily="66" charset="-120"/>
        </a:defRPr>
      </a:lvl2pPr>
      <a:lvl3pPr marL="1143000" indent="-228600" algn="l" rtl="0" eaLnBrk="1" fontAlgn="base" hangingPunct="1">
        <a:spcBef>
          <a:spcPct val="25000"/>
        </a:spcBef>
        <a:spcAft>
          <a:spcPct val="0"/>
        </a:spcAft>
        <a:buClr>
          <a:schemeClr val="bg2"/>
        </a:buClr>
        <a:buFont typeface="Wingdings" panose="05000000000000000000" pitchFamily="2" charset="2"/>
        <a:buChar char="Ø"/>
        <a:defRPr kumimoji="1">
          <a:solidFill>
            <a:schemeClr val="tx1"/>
          </a:solidFill>
          <a:latin typeface="+mn-lt"/>
          <a:ea typeface="華康標楷體(P)" pitchFamily="66" charset="-120"/>
        </a:defRPr>
      </a:lvl3pPr>
      <a:lvl4pPr marL="1600200" indent="-228600" algn="l" rtl="0" eaLnBrk="1" fontAlgn="base" hangingPunct="1">
        <a:spcBef>
          <a:spcPct val="25000"/>
        </a:spcBef>
        <a:spcAft>
          <a:spcPct val="0"/>
        </a:spcAft>
        <a:buChar char="–"/>
        <a:defRPr kumimoji="1" sz="1600">
          <a:solidFill>
            <a:schemeClr val="tx1"/>
          </a:solidFill>
          <a:latin typeface="+mn-lt"/>
          <a:ea typeface="華康標楷體(P)" pitchFamily="66" charset="-120"/>
        </a:defRPr>
      </a:lvl4pPr>
      <a:lvl5pPr marL="2057400" indent="-228600" algn="l" rtl="0" eaLnBrk="1" fontAlgn="base" hangingPunct="1">
        <a:spcBef>
          <a:spcPct val="25000"/>
        </a:spcBef>
        <a:spcAft>
          <a:spcPct val="0"/>
        </a:spcAft>
        <a:buChar char="»"/>
        <a:defRPr kumimoji="1" sz="2000">
          <a:solidFill>
            <a:schemeClr val="tx1"/>
          </a:solidFill>
          <a:latin typeface="+mn-lt"/>
          <a:ea typeface="華康標楷體(P)" pitchFamily="66" charset="-120"/>
        </a:defRPr>
      </a:lvl5pPr>
      <a:lvl6pPr marL="2514600" indent="-228600" algn="l" rtl="0" eaLnBrk="1" fontAlgn="base" hangingPunct="1">
        <a:spcBef>
          <a:spcPct val="25000"/>
        </a:spcBef>
        <a:spcAft>
          <a:spcPct val="0"/>
        </a:spcAft>
        <a:buChar char="»"/>
        <a:defRPr kumimoji="1" sz="2000">
          <a:solidFill>
            <a:schemeClr val="tx1"/>
          </a:solidFill>
          <a:latin typeface="+mn-lt"/>
          <a:ea typeface="華康標楷體(P)" pitchFamily="66" charset="-120"/>
        </a:defRPr>
      </a:lvl6pPr>
      <a:lvl7pPr marL="2971800" indent="-228600" algn="l" rtl="0" eaLnBrk="1" fontAlgn="base" hangingPunct="1">
        <a:spcBef>
          <a:spcPct val="25000"/>
        </a:spcBef>
        <a:spcAft>
          <a:spcPct val="0"/>
        </a:spcAft>
        <a:buChar char="»"/>
        <a:defRPr kumimoji="1" sz="2000">
          <a:solidFill>
            <a:schemeClr val="tx1"/>
          </a:solidFill>
          <a:latin typeface="+mn-lt"/>
          <a:ea typeface="華康標楷體(P)" pitchFamily="66" charset="-120"/>
        </a:defRPr>
      </a:lvl7pPr>
      <a:lvl8pPr marL="3429000" indent="-228600" algn="l" rtl="0" eaLnBrk="1" fontAlgn="base" hangingPunct="1">
        <a:spcBef>
          <a:spcPct val="25000"/>
        </a:spcBef>
        <a:spcAft>
          <a:spcPct val="0"/>
        </a:spcAft>
        <a:buChar char="»"/>
        <a:defRPr kumimoji="1" sz="2000">
          <a:solidFill>
            <a:schemeClr val="tx1"/>
          </a:solidFill>
          <a:latin typeface="+mn-lt"/>
          <a:ea typeface="華康標楷體(P)" pitchFamily="66" charset="-120"/>
        </a:defRPr>
      </a:lvl8pPr>
      <a:lvl9pPr marL="3886200" indent="-228600" algn="l" rtl="0" eaLnBrk="1" fontAlgn="base" hangingPunct="1">
        <a:spcBef>
          <a:spcPct val="25000"/>
        </a:spcBef>
        <a:spcAft>
          <a:spcPct val="0"/>
        </a:spcAft>
        <a:buChar char="»"/>
        <a:defRPr kumimoji="1" sz="2000">
          <a:solidFill>
            <a:schemeClr val="tx1"/>
          </a:solidFill>
          <a:latin typeface="+mn-lt"/>
          <a:ea typeface="華康標楷體(P)" pitchFamily="66" charset="-120"/>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lwhsu.tw@gmail.com"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lwhsu@freebsd.cs.nctu.edu.t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greylisting.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sz="quarter"/>
          </p:nvPr>
        </p:nvSpPr>
        <p:spPr/>
        <p:txBody>
          <a:bodyPr anchor="b"/>
          <a:lstStyle/>
          <a:p>
            <a:pPr eaLnBrk="1" hangingPunct="1">
              <a:defRPr/>
            </a:pPr>
            <a:r>
              <a:rPr lang="en-US" altLang="zh-TW" b="1" smtClean="0">
                <a:ea typeface="新細明體" pitchFamily="16" charset="-120"/>
              </a:rPr>
              <a:t>Advanced Mail</a:t>
            </a:r>
          </a:p>
        </p:txBody>
      </p:sp>
      <p:sp>
        <p:nvSpPr>
          <p:cNvPr id="3075" name="Rectangle 6"/>
          <p:cNvSpPr>
            <a:spLocks noGrp="1" noChangeArrowheads="1"/>
          </p:cNvSpPr>
          <p:nvPr>
            <p:ph type="subTitle" sz="quarter" idx="1"/>
          </p:nvPr>
        </p:nvSpPr>
        <p:spPr/>
        <p:txBody>
          <a:bodyPr/>
          <a:lstStyle/>
          <a:p>
            <a:r>
              <a:rPr lang="en-US" altLang="zh-TW" dirty="0"/>
              <a:t>lctseng</a:t>
            </a:r>
            <a:r>
              <a:rPr lang="zh-TW" altLang="en-US" dirty="0"/>
              <a:t> </a:t>
            </a:r>
            <a:r>
              <a:rPr lang="en-US" altLang="zh-TW" dirty="0"/>
              <a:t>/</a:t>
            </a:r>
            <a:r>
              <a:rPr lang="zh-TW" altLang="en-US" dirty="0"/>
              <a:t> </a:t>
            </a:r>
            <a:r>
              <a:rPr lang="en-US" altLang="zh-TW" dirty="0"/>
              <a:t>Liang-Chi Tseng</a:t>
            </a:r>
            <a:endParaRPr lang="zh-TW" altLang="zh-TW" dirty="0">
              <a:ea typeface="新細明體" panose="02020500000000000000" pitchFamily="18"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Rectangle 7"/>
          <p:cNvSpPr>
            <a:spLocks noGrp="1" noChangeArrowheads="1"/>
          </p:cNvSpPr>
          <p:nvPr>
            <p:ph type="title"/>
          </p:nvPr>
        </p:nvSpPr>
        <p:spPr/>
        <p:txBody>
          <a:bodyPr/>
          <a:lstStyle/>
          <a:p>
            <a:pPr eaLnBrk="1" hangingPunct="1">
              <a:defRPr/>
            </a:pPr>
            <a:r>
              <a:rPr lang="en-US" altLang="zh-TW" dirty="0" smtClean="0"/>
              <a:t>Sender Policy Framework (SPF)</a:t>
            </a:r>
            <a:br>
              <a:rPr lang="en-US" altLang="zh-TW" dirty="0" smtClean="0"/>
            </a:br>
            <a:r>
              <a:rPr lang="en-US" altLang="zh-TW" sz="3200" dirty="0" smtClean="0"/>
              <a:t>	– SMTP trace</a:t>
            </a:r>
            <a:endParaRPr lang="zh-TW" altLang="en-US" sz="3200" dirty="0" smtClean="0"/>
          </a:p>
        </p:txBody>
      </p:sp>
      <p:sp>
        <p:nvSpPr>
          <p:cNvPr id="6" name="Text Box 4"/>
          <p:cNvSpPr txBox="1">
            <a:spLocks noChangeArrowheads="1"/>
          </p:cNvSpPr>
          <p:nvPr/>
        </p:nvSpPr>
        <p:spPr bwMode="auto">
          <a:xfrm>
            <a:off x="1187624" y="1397349"/>
            <a:ext cx="5458546" cy="4081117"/>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lang="en-US" altLang="zh-TW" sz="1600" dirty="0">
                <a:solidFill>
                  <a:schemeClr val="bg1"/>
                </a:solidFill>
                <a:latin typeface="Consolas" panose="020B0609020204030204" pitchFamily="49" charset="0"/>
              </a:rPr>
              <a:t>220 demo1.nasa.lctseng.nctucs.net ESMTP Postfix</a:t>
            </a:r>
          </a:p>
          <a:p>
            <a:pPr>
              <a:lnSpc>
                <a:spcPct val="90000"/>
              </a:lnSpc>
              <a:spcBef>
                <a:spcPct val="0"/>
              </a:spcBef>
              <a:buFontTx/>
              <a:buNone/>
            </a:pPr>
            <a:r>
              <a:rPr lang="en-US" altLang="zh-TW" sz="1600" dirty="0">
                <a:solidFill>
                  <a:srgbClr val="FFFF00"/>
                </a:solidFill>
                <a:latin typeface="Consolas" panose="020B0609020204030204" pitchFamily="49" charset="0"/>
              </a:rPr>
              <a:t>HELO localhost</a:t>
            </a:r>
          </a:p>
          <a:p>
            <a:pPr>
              <a:lnSpc>
                <a:spcPct val="90000"/>
              </a:lnSpc>
              <a:spcBef>
                <a:spcPct val="0"/>
              </a:spcBef>
              <a:buFontTx/>
              <a:buNone/>
            </a:pPr>
            <a:r>
              <a:rPr lang="en-US" altLang="zh-TW" sz="1600" dirty="0">
                <a:solidFill>
                  <a:schemeClr val="bg1"/>
                </a:solidFill>
                <a:latin typeface="Consolas" panose="020B0609020204030204" pitchFamily="49" charset="0"/>
              </a:rPr>
              <a:t>250 demo1.nasa.lctseng.nctucs.net</a:t>
            </a:r>
          </a:p>
          <a:p>
            <a:pPr>
              <a:lnSpc>
                <a:spcPct val="90000"/>
              </a:lnSpc>
              <a:spcBef>
                <a:spcPct val="0"/>
              </a:spcBef>
              <a:buNone/>
            </a:pPr>
            <a:r>
              <a:rPr lang="en-US" altLang="zh-TW" sz="1600" dirty="0">
                <a:solidFill>
                  <a:srgbClr val="FFFF00"/>
                </a:solidFill>
                <a:latin typeface="Consolas" panose="020B0609020204030204" pitchFamily="49" charset="0"/>
              </a:rPr>
              <a:t>mail from: </a:t>
            </a:r>
            <a:r>
              <a:rPr lang="en-US" altLang="zh-TW" sz="1600" dirty="0" smtClean="0">
                <a:solidFill>
                  <a:srgbClr val="FFFF00"/>
                </a:solidFill>
                <a:latin typeface="Consolas" panose="020B0609020204030204" pitchFamily="49" charset="0"/>
              </a:rPr>
              <a:t>lctseng@cs.nctu.edu.tw</a:t>
            </a:r>
            <a:endParaRPr lang="en-US" altLang="zh-TW" sz="1600" dirty="0">
              <a:solidFill>
                <a:srgbClr val="FFFF00"/>
              </a:solidFill>
              <a:latin typeface="Consolas" panose="020B0609020204030204" pitchFamily="49" charset="0"/>
            </a:endParaRPr>
          </a:p>
          <a:p>
            <a:pPr>
              <a:lnSpc>
                <a:spcPct val="90000"/>
              </a:lnSpc>
              <a:spcBef>
                <a:spcPct val="0"/>
              </a:spcBef>
              <a:buFontTx/>
              <a:buNone/>
            </a:pPr>
            <a:r>
              <a:rPr lang="en-US" altLang="zh-TW" sz="1600" dirty="0">
                <a:solidFill>
                  <a:schemeClr val="bg1"/>
                </a:solidFill>
                <a:latin typeface="Consolas" panose="020B0609020204030204" pitchFamily="49" charset="0"/>
              </a:rPr>
              <a:t>250 2.1.0 Ok</a:t>
            </a:r>
          </a:p>
          <a:p>
            <a:pPr>
              <a:lnSpc>
                <a:spcPct val="90000"/>
              </a:lnSpc>
              <a:spcBef>
                <a:spcPct val="0"/>
              </a:spcBef>
              <a:buNone/>
            </a:pPr>
            <a:r>
              <a:rPr lang="en-US" altLang="zh-TW" sz="1600" dirty="0" err="1">
                <a:solidFill>
                  <a:srgbClr val="FFFF00"/>
                </a:solidFill>
                <a:latin typeface="Consolas" panose="020B0609020204030204" pitchFamily="49" charset="0"/>
              </a:rPr>
              <a:t>rcpt</a:t>
            </a:r>
            <a:r>
              <a:rPr lang="en-US" altLang="zh-TW" sz="1600" dirty="0">
                <a:solidFill>
                  <a:srgbClr val="FFFF00"/>
                </a:solidFill>
                <a:latin typeface="Consolas" panose="020B0609020204030204" pitchFamily="49" charset="0"/>
              </a:rPr>
              <a:t> to: </a:t>
            </a:r>
            <a:r>
              <a:rPr lang="en-US" altLang="zh-TW" sz="1600" dirty="0" smtClean="0">
                <a:solidFill>
                  <a:srgbClr val="FFFF00"/>
                </a:solidFill>
                <a:latin typeface="Consolas" panose="020B0609020204030204" pitchFamily="49" charset="0"/>
              </a:rPr>
              <a:t>lctseng@gmail.com</a:t>
            </a:r>
            <a:endParaRPr lang="en-US" altLang="zh-TW" sz="1600" dirty="0">
              <a:solidFill>
                <a:srgbClr val="FFFF00"/>
              </a:solidFill>
              <a:latin typeface="Consolas" panose="020B0609020204030204" pitchFamily="49" charset="0"/>
            </a:endParaRPr>
          </a:p>
          <a:p>
            <a:pPr>
              <a:lnSpc>
                <a:spcPct val="90000"/>
              </a:lnSpc>
              <a:spcBef>
                <a:spcPct val="0"/>
              </a:spcBef>
              <a:buFontTx/>
              <a:buNone/>
            </a:pPr>
            <a:r>
              <a:rPr lang="en-US" altLang="zh-TW" sz="1600" dirty="0">
                <a:solidFill>
                  <a:schemeClr val="bg1"/>
                </a:solidFill>
                <a:latin typeface="Consolas" panose="020B0609020204030204" pitchFamily="49" charset="0"/>
              </a:rPr>
              <a:t>250 2.1.5 Ok</a:t>
            </a:r>
          </a:p>
          <a:p>
            <a:pPr>
              <a:lnSpc>
                <a:spcPct val="90000"/>
              </a:lnSpc>
              <a:spcBef>
                <a:spcPct val="0"/>
              </a:spcBef>
              <a:buFontTx/>
              <a:buNone/>
            </a:pPr>
            <a:r>
              <a:rPr lang="en-US" altLang="zh-TW" sz="1600" dirty="0">
                <a:solidFill>
                  <a:srgbClr val="FFFF00"/>
                </a:solidFill>
                <a:latin typeface="Consolas" panose="020B0609020204030204" pitchFamily="49" charset="0"/>
              </a:rPr>
              <a:t>DATA</a:t>
            </a:r>
          </a:p>
          <a:p>
            <a:pPr>
              <a:lnSpc>
                <a:spcPct val="90000"/>
              </a:lnSpc>
              <a:spcBef>
                <a:spcPct val="0"/>
              </a:spcBef>
              <a:buFontTx/>
              <a:buNone/>
            </a:pPr>
            <a:r>
              <a:rPr lang="en-US" altLang="zh-TW" sz="1600" dirty="0">
                <a:solidFill>
                  <a:schemeClr val="bg1"/>
                </a:solidFill>
                <a:latin typeface="Consolas" panose="020B0609020204030204" pitchFamily="49" charset="0"/>
              </a:rPr>
              <a:t>354 End data with &lt;CR&gt;&lt;LF&gt;.&lt;CR&gt;&lt;LF&gt;</a:t>
            </a:r>
          </a:p>
          <a:p>
            <a:pPr>
              <a:lnSpc>
                <a:spcPct val="90000"/>
              </a:lnSpc>
              <a:spcBef>
                <a:spcPct val="0"/>
              </a:spcBef>
              <a:buFontTx/>
              <a:buNone/>
            </a:pPr>
            <a:r>
              <a:rPr lang="en-US" altLang="zh-TW" sz="1600" dirty="0">
                <a:solidFill>
                  <a:srgbClr val="FFFF00"/>
                </a:solidFill>
                <a:latin typeface="Consolas" panose="020B0609020204030204" pitchFamily="49" charset="0"/>
              </a:rPr>
              <a:t>To: </a:t>
            </a:r>
            <a:r>
              <a:rPr lang="en-US" altLang="zh-TW" sz="1600" dirty="0" smtClean="0">
                <a:solidFill>
                  <a:srgbClr val="FFFF00"/>
                </a:solidFill>
                <a:latin typeface="Consolas" panose="020B0609020204030204" pitchFamily="49" charset="0"/>
              </a:rPr>
              <a:t>lctseng@gmail.com</a:t>
            </a:r>
            <a:endParaRPr lang="en-US" altLang="zh-TW" sz="1600" dirty="0">
              <a:solidFill>
                <a:srgbClr val="FFFF00"/>
              </a:solidFill>
              <a:latin typeface="Consolas" panose="020B0609020204030204" pitchFamily="49" charset="0"/>
            </a:endParaRPr>
          </a:p>
          <a:p>
            <a:pPr>
              <a:lnSpc>
                <a:spcPct val="90000"/>
              </a:lnSpc>
              <a:spcBef>
                <a:spcPct val="0"/>
              </a:spcBef>
              <a:buFontTx/>
              <a:buNone/>
            </a:pPr>
            <a:r>
              <a:rPr lang="en-US" altLang="zh-TW" sz="1600" dirty="0">
                <a:solidFill>
                  <a:srgbClr val="FFFF00"/>
                </a:solidFill>
                <a:latin typeface="Consolas" panose="020B0609020204030204" pitchFamily="49" charset="0"/>
              </a:rPr>
              <a:t>From: Liang-Chi Tseng &lt;</a:t>
            </a:r>
            <a:r>
              <a:rPr lang="en-US" altLang="zh-TW" sz="1600" dirty="0" smtClean="0">
                <a:solidFill>
                  <a:srgbClr val="FFFF00"/>
                </a:solidFill>
                <a:latin typeface="Consolas" panose="020B0609020204030204" pitchFamily="49" charset="0"/>
              </a:rPr>
              <a:t>lctseng@cs.nctu.edu.tw&gt;</a:t>
            </a:r>
            <a:endParaRPr lang="en-US" altLang="zh-TW" sz="1600" dirty="0">
              <a:solidFill>
                <a:srgbClr val="FFFF00"/>
              </a:solidFill>
              <a:latin typeface="Consolas" panose="020B0609020204030204" pitchFamily="49" charset="0"/>
            </a:endParaRPr>
          </a:p>
          <a:p>
            <a:pPr>
              <a:lnSpc>
                <a:spcPct val="90000"/>
              </a:lnSpc>
              <a:spcBef>
                <a:spcPct val="0"/>
              </a:spcBef>
              <a:buFontTx/>
              <a:buNone/>
            </a:pPr>
            <a:r>
              <a:rPr lang="en-US" altLang="zh-TW" sz="1600" dirty="0">
                <a:solidFill>
                  <a:srgbClr val="FFFF00"/>
                </a:solidFill>
                <a:latin typeface="Consolas" panose="020B0609020204030204" pitchFamily="49" charset="0"/>
              </a:rPr>
              <a:t>Subject: SPF Test</a:t>
            </a:r>
          </a:p>
          <a:p>
            <a:pPr>
              <a:lnSpc>
                <a:spcPct val="90000"/>
              </a:lnSpc>
              <a:spcBef>
                <a:spcPct val="0"/>
              </a:spcBef>
              <a:buFontTx/>
              <a:buNone/>
            </a:pPr>
            <a:r>
              <a:rPr lang="en-US" altLang="zh-TW" sz="1600" dirty="0">
                <a:solidFill>
                  <a:srgbClr val="FFFF00"/>
                </a:solidFill>
                <a:latin typeface="Consolas" panose="020B0609020204030204" pitchFamily="49" charset="0"/>
              </a:rPr>
              <a:t>Message-ID: &lt;</a:t>
            </a:r>
            <a:r>
              <a:rPr lang="en-US" altLang="zh-TW" sz="1600" dirty="0" smtClean="0">
                <a:solidFill>
                  <a:srgbClr val="FFFF00"/>
                </a:solidFill>
                <a:latin typeface="Consolas" panose="020B0609020204030204" pitchFamily="49" charset="0"/>
              </a:rPr>
              <a:t>56E10EC9.8050705@cs.nctu.edu.tw&gt;</a:t>
            </a:r>
            <a:endParaRPr lang="en-US" altLang="zh-TW" sz="1600" dirty="0">
              <a:solidFill>
                <a:srgbClr val="FFFF00"/>
              </a:solidFill>
              <a:latin typeface="Consolas" panose="020B0609020204030204" pitchFamily="49" charset="0"/>
            </a:endParaRPr>
          </a:p>
          <a:p>
            <a:pPr>
              <a:lnSpc>
                <a:spcPct val="90000"/>
              </a:lnSpc>
              <a:spcBef>
                <a:spcPct val="0"/>
              </a:spcBef>
              <a:buFontTx/>
              <a:buNone/>
            </a:pPr>
            <a:r>
              <a:rPr lang="en-US" altLang="zh-TW" sz="1600" dirty="0">
                <a:solidFill>
                  <a:srgbClr val="FFFF00"/>
                </a:solidFill>
                <a:latin typeface="Consolas" panose="020B0609020204030204" pitchFamily="49" charset="0"/>
              </a:rPr>
              <a:t>Date: Thu, 10 Mar 2016 14:16:00 +0800</a:t>
            </a:r>
          </a:p>
          <a:p>
            <a:pPr>
              <a:lnSpc>
                <a:spcPct val="90000"/>
              </a:lnSpc>
              <a:spcBef>
                <a:spcPct val="0"/>
              </a:spcBef>
              <a:buFontTx/>
              <a:buNone/>
            </a:pPr>
            <a:endParaRPr lang="en-US" altLang="zh-TW" sz="1600" dirty="0">
              <a:solidFill>
                <a:srgbClr val="FFFF00"/>
              </a:solidFill>
              <a:latin typeface="Consolas" panose="020B0609020204030204" pitchFamily="49" charset="0"/>
            </a:endParaRPr>
          </a:p>
          <a:p>
            <a:pPr>
              <a:lnSpc>
                <a:spcPct val="90000"/>
              </a:lnSpc>
              <a:spcBef>
                <a:spcPct val="0"/>
              </a:spcBef>
              <a:buFontTx/>
              <a:buNone/>
            </a:pPr>
            <a:r>
              <a:rPr lang="en-US" altLang="zh-TW" sz="1600" dirty="0">
                <a:solidFill>
                  <a:srgbClr val="FFFF00"/>
                </a:solidFill>
                <a:latin typeface="Consolas" panose="020B0609020204030204" pitchFamily="49" charset="0"/>
              </a:rPr>
              <a:t>SPF TEST</a:t>
            </a:r>
          </a:p>
          <a:p>
            <a:pPr>
              <a:lnSpc>
                <a:spcPct val="90000"/>
              </a:lnSpc>
              <a:spcBef>
                <a:spcPct val="0"/>
              </a:spcBef>
              <a:buFontTx/>
              <a:buNone/>
            </a:pPr>
            <a:r>
              <a:rPr lang="en-US" altLang="zh-TW" sz="1600" dirty="0">
                <a:solidFill>
                  <a:srgbClr val="FFFF00"/>
                </a:solidFill>
                <a:latin typeface="Consolas" panose="020B0609020204030204" pitchFamily="49" charset="0"/>
              </a:rPr>
              <a:t>.</a:t>
            </a:r>
          </a:p>
          <a:p>
            <a:pPr>
              <a:lnSpc>
                <a:spcPct val="90000"/>
              </a:lnSpc>
              <a:spcBef>
                <a:spcPct val="0"/>
              </a:spcBef>
              <a:buFontTx/>
              <a:buNone/>
            </a:pPr>
            <a:r>
              <a:rPr lang="en-US" altLang="zh-TW" sz="1600" dirty="0">
                <a:solidFill>
                  <a:schemeClr val="bg1"/>
                </a:solidFill>
                <a:latin typeface="Consolas" panose="020B0609020204030204" pitchFamily="49" charset="0"/>
              </a:rPr>
              <a:t>250 2.0.0 Ok: queued as 2962327B</a:t>
            </a:r>
            <a:endParaRPr kumimoji="0" lang="en-US" altLang="zh-TW" sz="1600" dirty="0">
              <a:solidFill>
                <a:schemeClr val="bg1"/>
              </a:solidFill>
              <a:latin typeface="Consolas" panose="020B0609020204030204" pitchFamily="49" charset="0"/>
              <a:ea typeface="SimSun" panose="02010600030101010101" pitchFamily="2" charset="-122"/>
            </a:endParaRPr>
          </a:p>
        </p:txBody>
      </p:sp>
      <p:pic>
        <p:nvPicPr>
          <p:cNvPr id="7" name="圖片 6"/>
          <p:cNvPicPr>
            <a:picLocks noChangeAspect="1"/>
          </p:cNvPicPr>
          <p:nvPr/>
        </p:nvPicPr>
        <p:blipFill rotWithShape="1">
          <a:blip r:embed="rId2"/>
          <a:srcRect t="22775" r="3510" b="14226"/>
          <a:stretch/>
        </p:blipFill>
        <p:spPr>
          <a:xfrm>
            <a:off x="2051719" y="5733256"/>
            <a:ext cx="6912768" cy="955226"/>
          </a:xfrm>
          <a:prstGeom prst="rect">
            <a:avLst/>
          </a:prstGeom>
          <a:ln w="38100">
            <a:solidFill>
              <a:srgbClr val="FF0000"/>
            </a:solid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Rectangle 7"/>
          <p:cNvSpPr>
            <a:spLocks noGrp="1" noChangeArrowheads="1"/>
          </p:cNvSpPr>
          <p:nvPr>
            <p:ph type="title"/>
          </p:nvPr>
        </p:nvSpPr>
        <p:spPr/>
        <p:txBody>
          <a:bodyPr/>
          <a:lstStyle/>
          <a:p>
            <a:pPr eaLnBrk="1" hangingPunct="1">
              <a:defRPr/>
            </a:pPr>
            <a:r>
              <a:rPr lang="en-US" altLang="zh-TW" dirty="0" smtClean="0"/>
              <a:t>Sender Policy Framework (SPF)</a:t>
            </a:r>
            <a:br>
              <a:rPr lang="en-US" altLang="zh-TW" dirty="0" smtClean="0"/>
            </a:br>
            <a:r>
              <a:rPr lang="en-US" altLang="zh-TW" sz="3200" dirty="0" smtClean="0"/>
              <a:t>	– With SPF detection</a:t>
            </a:r>
            <a:endParaRPr lang="zh-TW" altLang="en-US" sz="3200" dirty="0" smtClean="0"/>
          </a:p>
        </p:txBody>
      </p:sp>
      <p:sp>
        <p:nvSpPr>
          <p:cNvPr id="11267" name="內容版面配置區 1"/>
          <p:cNvSpPr>
            <a:spLocks noGrp="1"/>
          </p:cNvSpPr>
          <p:nvPr>
            <p:ph idx="1"/>
          </p:nvPr>
        </p:nvSpPr>
        <p:spPr/>
        <p:txBody>
          <a:bodyPr/>
          <a:lstStyle/>
          <a:p>
            <a:pPr eaLnBrk="1" hangingPunct="1"/>
            <a:endParaRPr lang="zh-TW" altLang="en-US" dirty="0" smtClean="0"/>
          </a:p>
        </p:txBody>
      </p:sp>
      <p:sp>
        <p:nvSpPr>
          <p:cNvPr id="6" name="Text Box 4"/>
          <p:cNvSpPr txBox="1">
            <a:spLocks noChangeArrowheads="1"/>
          </p:cNvSpPr>
          <p:nvPr/>
        </p:nvSpPr>
        <p:spPr bwMode="auto">
          <a:xfrm>
            <a:off x="736340" y="1268760"/>
            <a:ext cx="8280919" cy="5410712"/>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lang="en-US" altLang="zh-TW" sz="1600" dirty="0">
                <a:solidFill>
                  <a:schemeClr val="bg1"/>
                </a:solidFill>
                <a:latin typeface="Consolas" panose="020B0609020204030204" pitchFamily="49" charset="0"/>
              </a:rPr>
              <a:t>Delivered-To: </a:t>
            </a:r>
            <a:r>
              <a:rPr lang="en-US" altLang="zh-TW" sz="1600" dirty="0" smtClean="0">
                <a:solidFill>
                  <a:schemeClr val="bg1"/>
                </a:solidFill>
                <a:latin typeface="Consolas" panose="020B0609020204030204" pitchFamily="49" charset="0"/>
              </a:rPr>
              <a:t>lctseng@gmail.com</a:t>
            </a:r>
            <a:endParaRPr lang="en-US" altLang="zh-TW" sz="1600" dirty="0">
              <a:solidFill>
                <a:schemeClr val="bg1"/>
              </a:solidFill>
              <a:latin typeface="Consolas" panose="020B0609020204030204" pitchFamily="49" charset="0"/>
            </a:endParaRPr>
          </a:p>
          <a:p>
            <a:pPr>
              <a:lnSpc>
                <a:spcPct val="90000"/>
              </a:lnSpc>
              <a:spcBef>
                <a:spcPct val="0"/>
              </a:spcBef>
              <a:buFontTx/>
              <a:buNone/>
            </a:pPr>
            <a:r>
              <a:rPr lang="en-US" altLang="zh-TW" sz="1600" dirty="0">
                <a:solidFill>
                  <a:schemeClr val="bg1"/>
                </a:solidFill>
                <a:latin typeface="Consolas" panose="020B0609020204030204" pitchFamily="49" charset="0"/>
              </a:rPr>
              <a:t>Received: by 10.129.125.135 with SMTP id y129csp250129ywc;</a:t>
            </a:r>
          </a:p>
          <a:p>
            <a:pPr>
              <a:lnSpc>
                <a:spcPct val="90000"/>
              </a:lnSpc>
              <a:spcBef>
                <a:spcPct val="0"/>
              </a:spcBef>
              <a:buFontTx/>
              <a:buNone/>
            </a:pPr>
            <a:r>
              <a:rPr lang="en-US" altLang="zh-TW" sz="1600" dirty="0">
                <a:solidFill>
                  <a:schemeClr val="bg1"/>
                </a:solidFill>
                <a:latin typeface="Consolas" panose="020B0609020204030204" pitchFamily="49" charset="0"/>
              </a:rPr>
              <a:t>        Wed, 9 Mar 2016 22:29:43 -0800 (PST)</a:t>
            </a:r>
          </a:p>
          <a:p>
            <a:pPr>
              <a:lnSpc>
                <a:spcPct val="90000"/>
              </a:lnSpc>
              <a:spcBef>
                <a:spcPct val="0"/>
              </a:spcBef>
              <a:buFontTx/>
              <a:buNone/>
            </a:pPr>
            <a:r>
              <a:rPr lang="en-US" altLang="zh-TW" sz="1600" dirty="0">
                <a:solidFill>
                  <a:schemeClr val="bg1"/>
                </a:solidFill>
                <a:latin typeface="Consolas" panose="020B0609020204030204" pitchFamily="49" charset="0"/>
              </a:rPr>
              <a:t>X-Received: by 10.50.59.212 with SMTP id </a:t>
            </a:r>
            <a:r>
              <a:rPr lang="en-US" altLang="zh-TW" sz="1600" dirty="0" smtClean="0">
                <a:solidFill>
                  <a:schemeClr val="bg1"/>
                </a:solidFill>
                <a:latin typeface="Consolas" panose="020B0609020204030204" pitchFamily="49" charset="0"/>
              </a:rPr>
              <a:t>b20mr1774964igr.30.1457…</a:t>
            </a:r>
            <a:endParaRPr lang="en-US" altLang="zh-TW" sz="1600" dirty="0">
              <a:solidFill>
                <a:schemeClr val="bg1"/>
              </a:solidFill>
              <a:latin typeface="Consolas" panose="020B0609020204030204" pitchFamily="49" charset="0"/>
            </a:endParaRPr>
          </a:p>
          <a:p>
            <a:pPr>
              <a:lnSpc>
                <a:spcPct val="90000"/>
              </a:lnSpc>
              <a:spcBef>
                <a:spcPct val="0"/>
              </a:spcBef>
              <a:buFontTx/>
              <a:buNone/>
            </a:pPr>
            <a:r>
              <a:rPr lang="en-US" altLang="zh-TW" sz="1600" dirty="0">
                <a:solidFill>
                  <a:schemeClr val="bg1"/>
                </a:solidFill>
                <a:latin typeface="Consolas" panose="020B0609020204030204" pitchFamily="49" charset="0"/>
              </a:rPr>
              <a:t>        Wed, 09 Mar 2016 22:29:43 -0800 (PST)</a:t>
            </a:r>
          </a:p>
          <a:p>
            <a:pPr>
              <a:lnSpc>
                <a:spcPct val="90000"/>
              </a:lnSpc>
              <a:spcBef>
                <a:spcPct val="0"/>
              </a:spcBef>
              <a:buFontTx/>
              <a:buNone/>
            </a:pPr>
            <a:r>
              <a:rPr lang="en-US" altLang="zh-TW" sz="1600" dirty="0">
                <a:solidFill>
                  <a:schemeClr val="bg1"/>
                </a:solidFill>
                <a:latin typeface="Consolas" panose="020B0609020204030204" pitchFamily="49" charset="0"/>
              </a:rPr>
              <a:t>Return-Path: &lt;lctseng@cs.nctu.edu.tw&gt;</a:t>
            </a:r>
          </a:p>
          <a:p>
            <a:pPr>
              <a:lnSpc>
                <a:spcPct val="90000"/>
              </a:lnSpc>
              <a:spcBef>
                <a:spcPct val="0"/>
              </a:spcBef>
              <a:buFontTx/>
              <a:buNone/>
            </a:pPr>
            <a:r>
              <a:rPr lang="en-US" altLang="zh-TW" sz="1600" dirty="0">
                <a:solidFill>
                  <a:schemeClr val="bg1"/>
                </a:solidFill>
                <a:latin typeface="Consolas" panose="020B0609020204030204" pitchFamily="49" charset="0"/>
              </a:rPr>
              <a:t>Received: from demo1.nasa.lctseng.nctucs.net </a:t>
            </a:r>
            <a:r>
              <a:rPr lang="en-US" altLang="zh-TW" sz="1600" dirty="0" smtClean="0">
                <a:solidFill>
                  <a:schemeClr val="bg1"/>
                </a:solidFill>
                <a:latin typeface="Consolas" panose="020B0609020204030204" pitchFamily="49" charset="0"/>
              </a:rPr>
              <a:t>([</a:t>
            </a:r>
            <a:r>
              <a:rPr lang="en-US" altLang="zh-TW" sz="1600" dirty="0">
                <a:solidFill>
                  <a:schemeClr val="bg1"/>
                </a:solidFill>
                <a:latin typeface="Consolas" panose="020B0609020204030204" pitchFamily="49" charset="0"/>
              </a:rPr>
              <a:t>140.113.168.238])</a:t>
            </a:r>
          </a:p>
          <a:p>
            <a:pPr>
              <a:lnSpc>
                <a:spcPct val="90000"/>
              </a:lnSpc>
              <a:spcBef>
                <a:spcPct val="0"/>
              </a:spcBef>
              <a:buFontTx/>
              <a:buNone/>
            </a:pPr>
            <a:r>
              <a:rPr lang="en-US" altLang="zh-TW" sz="1600" dirty="0">
                <a:solidFill>
                  <a:schemeClr val="bg1"/>
                </a:solidFill>
                <a:latin typeface="Consolas" panose="020B0609020204030204" pitchFamily="49" charset="0"/>
              </a:rPr>
              <a:t>        by mx.google.com with ESMTP id </a:t>
            </a:r>
            <a:r>
              <a:rPr lang="en-US" altLang="zh-TW" sz="1600" dirty="0" smtClean="0">
                <a:solidFill>
                  <a:schemeClr val="bg1"/>
                </a:solidFill>
                <a:latin typeface="Consolas" panose="020B0609020204030204" pitchFamily="49" charset="0"/>
              </a:rPr>
              <a:t>yq7si2678395igb.103.2016…</a:t>
            </a:r>
            <a:endParaRPr lang="en-US" altLang="zh-TW" sz="1600" dirty="0">
              <a:solidFill>
                <a:schemeClr val="bg1"/>
              </a:solidFill>
              <a:latin typeface="Consolas" panose="020B0609020204030204" pitchFamily="49" charset="0"/>
            </a:endParaRPr>
          </a:p>
          <a:p>
            <a:pPr>
              <a:lnSpc>
                <a:spcPct val="90000"/>
              </a:lnSpc>
              <a:spcBef>
                <a:spcPct val="0"/>
              </a:spcBef>
              <a:buFontTx/>
              <a:buNone/>
            </a:pPr>
            <a:r>
              <a:rPr lang="en-US" altLang="zh-TW" sz="1600" dirty="0">
                <a:solidFill>
                  <a:schemeClr val="bg1"/>
                </a:solidFill>
                <a:latin typeface="Consolas" panose="020B0609020204030204" pitchFamily="49" charset="0"/>
              </a:rPr>
              <a:t>        for </a:t>
            </a:r>
            <a:r>
              <a:rPr lang="en-US" altLang="zh-TW" sz="1600" dirty="0" smtClean="0">
                <a:solidFill>
                  <a:schemeClr val="bg1"/>
                </a:solidFill>
                <a:latin typeface="Consolas" panose="020B0609020204030204" pitchFamily="49" charset="0"/>
              </a:rPr>
              <a:t>&lt;lctseng@gmail.com</a:t>
            </a:r>
            <a:r>
              <a:rPr lang="en-US" altLang="zh-TW" sz="1600" dirty="0">
                <a:solidFill>
                  <a:schemeClr val="bg1"/>
                </a:solidFill>
                <a:latin typeface="Consolas" panose="020B0609020204030204" pitchFamily="49" charset="0"/>
              </a:rPr>
              <a:t>&gt;;</a:t>
            </a:r>
          </a:p>
          <a:p>
            <a:pPr>
              <a:lnSpc>
                <a:spcPct val="90000"/>
              </a:lnSpc>
              <a:spcBef>
                <a:spcPct val="0"/>
              </a:spcBef>
              <a:buFontTx/>
              <a:buNone/>
            </a:pPr>
            <a:r>
              <a:rPr lang="en-US" altLang="zh-TW" sz="1600" dirty="0">
                <a:solidFill>
                  <a:schemeClr val="bg1"/>
                </a:solidFill>
                <a:latin typeface="Consolas" panose="020B0609020204030204" pitchFamily="49" charset="0"/>
              </a:rPr>
              <a:t>        Wed, 09 Mar 2016 22:29:43 -0800 (PST</a:t>
            </a:r>
            <a:r>
              <a:rPr lang="en-US" altLang="zh-TW" sz="1600" dirty="0" smtClean="0">
                <a:solidFill>
                  <a:schemeClr val="bg1"/>
                </a:solidFill>
                <a:latin typeface="Consolas" panose="020B0609020204030204" pitchFamily="49" charset="0"/>
              </a:rPr>
              <a:t>)</a:t>
            </a:r>
          </a:p>
          <a:p>
            <a:pPr>
              <a:lnSpc>
                <a:spcPct val="90000"/>
              </a:lnSpc>
              <a:spcBef>
                <a:spcPct val="0"/>
              </a:spcBef>
              <a:buFontTx/>
              <a:buNone/>
            </a:pPr>
            <a:r>
              <a:rPr lang="en-US" altLang="zh-TW" sz="1600" dirty="0">
                <a:solidFill>
                  <a:schemeClr val="accent1">
                    <a:lumMod val="20000"/>
                    <a:lumOff val="80000"/>
                  </a:schemeClr>
                </a:solidFill>
                <a:latin typeface="Consolas" panose="020B0609020204030204" pitchFamily="49" charset="0"/>
              </a:rPr>
              <a:t>Received-SPF: </a:t>
            </a:r>
            <a:r>
              <a:rPr lang="en-US" altLang="zh-TW" sz="1600" dirty="0" err="1">
                <a:solidFill>
                  <a:schemeClr val="accent1">
                    <a:lumMod val="20000"/>
                    <a:lumOff val="80000"/>
                  </a:schemeClr>
                </a:solidFill>
                <a:latin typeface="Consolas" panose="020B0609020204030204" pitchFamily="49" charset="0"/>
              </a:rPr>
              <a:t>softfail</a:t>
            </a:r>
            <a:r>
              <a:rPr lang="en-US" altLang="zh-TW" sz="1600" dirty="0">
                <a:solidFill>
                  <a:schemeClr val="accent1">
                    <a:lumMod val="20000"/>
                    <a:lumOff val="80000"/>
                  </a:schemeClr>
                </a:solidFill>
                <a:latin typeface="Consolas" panose="020B0609020204030204" pitchFamily="49" charset="0"/>
              </a:rPr>
              <a:t> (google.com: domain of transitioning </a:t>
            </a:r>
            <a:r>
              <a:rPr lang="en-US" altLang="zh-TW" sz="1600" dirty="0">
                <a:solidFill>
                  <a:srgbClr val="FFFF00"/>
                </a:solidFill>
                <a:latin typeface="Consolas" panose="020B0609020204030204" pitchFamily="49" charset="0"/>
              </a:rPr>
              <a:t>lctseng@cs.nctu.edu.tw does not designate 140.113.168.238 as permitted sender</a:t>
            </a:r>
            <a:r>
              <a:rPr lang="en-US" altLang="zh-TW" sz="1600" dirty="0">
                <a:solidFill>
                  <a:schemeClr val="accent1">
                    <a:lumMod val="20000"/>
                    <a:lumOff val="80000"/>
                  </a:schemeClr>
                </a:solidFill>
                <a:latin typeface="Consolas" panose="020B0609020204030204" pitchFamily="49" charset="0"/>
              </a:rPr>
              <a:t>) client-</a:t>
            </a:r>
            <a:r>
              <a:rPr lang="en-US" altLang="zh-TW" sz="1600" dirty="0" err="1">
                <a:solidFill>
                  <a:schemeClr val="accent1">
                    <a:lumMod val="20000"/>
                    <a:lumOff val="80000"/>
                  </a:schemeClr>
                </a:solidFill>
                <a:latin typeface="Consolas" panose="020B0609020204030204" pitchFamily="49" charset="0"/>
              </a:rPr>
              <a:t>ip</a:t>
            </a:r>
            <a:r>
              <a:rPr lang="en-US" altLang="zh-TW" sz="1600" dirty="0">
                <a:solidFill>
                  <a:schemeClr val="accent1">
                    <a:lumMod val="20000"/>
                    <a:lumOff val="80000"/>
                  </a:schemeClr>
                </a:solidFill>
                <a:latin typeface="Consolas" panose="020B0609020204030204" pitchFamily="49" charset="0"/>
              </a:rPr>
              <a:t>=140.113.168.238;</a:t>
            </a:r>
          </a:p>
          <a:p>
            <a:pPr>
              <a:lnSpc>
                <a:spcPct val="90000"/>
              </a:lnSpc>
              <a:spcBef>
                <a:spcPct val="0"/>
              </a:spcBef>
              <a:buFontTx/>
              <a:buNone/>
            </a:pPr>
            <a:r>
              <a:rPr lang="en-US" altLang="zh-TW" sz="1600" dirty="0">
                <a:solidFill>
                  <a:schemeClr val="accent1">
                    <a:lumMod val="20000"/>
                    <a:lumOff val="80000"/>
                  </a:schemeClr>
                </a:solidFill>
                <a:latin typeface="Consolas" panose="020B0609020204030204" pitchFamily="49" charset="0"/>
              </a:rPr>
              <a:t>Authentication-Results: mx.google.com;</a:t>
            </a:r>
          </a:p>
          <a:p>
            <a:pPr>
              <a:lnSpc>
                <a:spcPct val="90000"/>
              </a:lnSpc>
              <a:spcBef>
                <a:spcPct val="0"/>
              </a:spcBef>
              <a:buFontTx/>
              <a:buNone/>
            </a:pPr>
            <a:r>
              <a:rPr lang="en-US" altLang="zh-TW" sz="1600" dirty="0">
                <a:solidFill>
                  <a:schemeClr val="accent1">
                    <a:lumMod val="20000"/>
                    <a:lumOff val="80000"/>
                  </a:schemeClr>
                </a:solidFill>
                <a:latin typeface="Consolas" panose="020B0609020204030204" pitchFamily="49" charset="0"/>
              </a:rPr>
              <a:t>       </a:t>
            </a:r>
            <a:r>
              <a:rPr lang="en-US" altLang="zh-TW" sz="1600" dirty="0" err="1">
                <a:solidFill>
                  <a:schemeClr val="accent1">
                    <a:lumMod val="20000"/>
                    <a:lumOff val="80000"/>
                  </a:schemeClr>
                </a:solidFill>
                <a:latin typeface="Consolas" panose="020B0609020204030204" pitchFamily="49" charset="0"/>
              </a:rPr>
              <a:t>spf</a:t>
            </a:r>
            <a:r>
              <a:rPr lang="en-US" altLang="zh-TW" sz="1600" dirty="0">
                <a:solidFill>
                  <a:schemeClr val="accent1">
                    <a:lumMod val="20000"/>
                    <a:lumOff val="80000"/>
                  </a:schemeClr>
                </a:solidFill>
                <a:latin typeface="Consolas" panose="020B0609020204030204" pitchFamily="49" charset="0"/>
              </a:rPr>
              <a:t>=</a:t>
            </a:r>
            <a:r>
              <a:rPr lang="en-US" altLang="zh-TW" sz="1600" dirty="0" err="1">
                <a:solidFill>
                  <a:schemeClr val="accent1">
                    <a:lumMod val="20000"/>
                    <a:lumOff val="80000"/>
                  </a:schemeClr>
                </a:solidFill>
                <a:latin typeface="Consolas" panose="020B0609020204030204" pitchFamily="49" charset="0"/>
              </a:rPr>
              <a:t>softfail</a:t>
            </a:r>
            <a:r>
              <a:rPr lang="en-US" altLang="zh-TW" sz="1600" dirty="0">
                <a:solidFill>
                  <a:schemeClr val="accent1">
                    <a:lumMod val="20000"/>
                    <a:lumOff val="80000"/>
                  </a:schemeClr>
                </a:solidFill>
                <a:latin typeface="Consolas" panose="020B0609020204030204" pitchFamily="49" charset="0"/>
              </a:rPr>
              <a:t> (google.com: domain of transitioning </a:t>
            </a:r>
            <a:r>
              <a:rPr lang="en-US" altLang="zh-TW" sz="1600" dirty="0">
                <a:solidFill>
                  <a:srgbClr val="FFFF00"/>
                </a:solidFill>
                <a:latin typeface="Consolas" panose="020B0609020204030204" pitchFamily="49" charset="0"/>
              </a:rPr>
              <a:t>lctseng@cs.nctu.edu.tw does not designate 140.113.168.238 as permitted sender</a:t>
            </a:r>
            <a:r>
              <a:rPr lang="en-US" altLang="zh-TW" sz="1600" dirty="0">
                <a:solidFill>
                  <a:schemeClr val="accent1">
                    <a:lumMod val="20000"/>
                    <a:lumOff val="80000"/>
                  </a:schemeClr>
                </a:solidFill>
                <a:latin typeface="Consolas" panose="020B0609020204030204" pitchFamily="49" charset="0"/>
              </a:rPr>
              <a:t>) smtp.mailfrom=lctseng@cs.nctu.edu.tw</a:t>
            </a:r>
            <a:endParaRPr lang="en-US" altLang="zh-TW" sz="1600" dirty="0" smtClean="0">
              <a:solidFill>
                <a:schemeClr val="accent1">
                  <a:lumMod val="20000"/>
                  <a:lumOff val="80000"/>
                </a:schemeClr>
              </a:solidFill>
              <a:latin typeface="Consolas" panose="020B0609020204030204" pitchFamily="49" charset="0"/>
            </a:endParaRPr>
          </a:p>
          <a:p>
            <a:pPr>
              <a:lnSpc>
                <a:spcPct val="90000"/>
              </a:lnSpc>
              <a:spcBef>
                <a:spcPct val="0"/>
              </a:spcBef>
              <a:buFontTx/>
              <a:buNone/>
            </a:pPr>
            <a:r>
              <a:rPr lang="en-US" altLang="zh-TW" sz="1600" dirty="0" smtClean="0">
                <a:solidFill>
                  <a:schemeClr val="bg1"/>
                </a:solidFill>
                <a:latin typeface="Consolas" panose="020B0609020204030204" pitchFamily="49" charset="0"/>
              </a:rPr>
              <a:t>Received</a:t>
            </a:r>
            <a:r>
              <a:rPr lang="en-US" altLang="zh-TW" sz="1600" dirty="0">
                <a:solidFill>
                  <a:schemeClr val="bg1"/>
                </a:solidFill>
                <a:latin typeface="Consolas" panose="020B0609020204030204" pitchFamily="49" charset="0"/>
              </a:rPr>
              <a:t>: from localhost (localhost [127.0.0.1])</a:t>
            </a:r>
          </a:p>
          <a:p>
            <a:pPr>
              <a:lnSpc>
                <a:spcPct val="90000"/>
              </a:lnSpc>
              <a:spcBef>
                <a:spcPct val="0"/>
              </a:spcBef>
              <a:buFontTx/>
              <a:buNone/>
            </a:pPr>
            <a:r>
              <a:rPr lang="en-US" altLang="zh-TW" sz="1600" dirty="0">
                <a:solidFill>
                  <a:schemeClr val="bg1"/>
                </a:solidFill>
                <a:latin typeface="Consolas" panose="020B0609020204030204" pitchFamily="49" charset="0"/>
              </a:rPr>
              <a:t>	by demo1.nasa.lctseng.nctucs.net (Postfix) with SMTP id 49ECB27B</a:t>
            </a:r>
          </a:p>
          <a:p>
            <a:pPr>
              <a:lnSpc>
                <a:spcPct val="90000"/>
              </a:lnSpc>
              <a:spcBef>
                <a:spcPct val="0"/>
              </a:spcBef>
              <a:buFontTx/>
              <a:buNone/>
            </a:pPr>
            <a:r>
              <a:rPr lang="en-US" altLang="zh-TW" sz="1600" dirty="0">
                <a:solidFill>
                  <a:schemeClr val="bg1"/>
                </a:solidFill>
                <a:latin typeface="Consolas" panose="020B0609020204030204" pitchFamily="49" charset="0"/>
              </a:rPr>
              <a:t>	for </a:t>
            </a:r>
            <a:r>
              <a:rPr lang="en-US" altLang="zh-TW" sz="1600" dirty="0" smtClean="0">
                <a:solidFill>
                  <a:schemeClr val="bg1"/>
                </a:solidFill>
                <a:latin typeface="Consolas" panose="020B0609020204030204" pitchFamily="49" charset="0"/>
              </a:rPr>
              <a:t>&lt;lctseng@gmail.com</a:t>
            </a:r>
            <a:r>
              <a:rPr lang="en-US" altLang="zh-TW" sz="1600" dirty="0">
                <a:solidFill>
                  <a:schemeClr val="bg1"/>
                </a:solidFill>
                <a:latin typeface="Consolas" panose="020B0609020204030204" pitchFamily="49" charset="0"/>
              </a:rPr>
              <a:t>&gt;; Thu, 10 Mar 2016 14:27:21 +0800 (CST)</a:t>
            </a:r>
          </a:p>
          <a:p>
            <a:pPr>
              <a:lnSpc>
                <a:spcPct val="90000"/>
              </a:lnSpc>
              <a:spcBef>
                <a:spcPct val="0"/>
              </a:spcBef>
              <a:buFontTx/>
              <a:buNone/>
            </a:pPr>
            <a:r>
              <a:rPr lang="en-US" altLang="zh-TW" sz="1600" dirty="0">
                <a:solidFill>
                  <a:schemeClr val="bg1"/>
                </a:solidFill>
                <a:latin typeface="Consolas" panose="020B0609020204030204" pitchFamily="49" charset="0"/>
              </a:rPr>
              <a:t>Message-Id: &lt;20160310062726.49ECB27B@demo1.nasa.lctseng.nctucs.net&gt;</a:t>
            </a:r>
          </a:p>
          <a:p>
            <a:pPr>
              <a:lnSpc>
                <a:spcPct val="90000"/>
              </a:lnSpc>
              <a:spcBef>
                <a:spcPct val="0"/>
              </a:spcBef>
              <a:buFontTx/>
              <a:buNone/>
            </a:pPr>
            <a:r>
              <a:rPr lang="en-US" altLang="zh-TW" sz="1600" dirty="0" smtClean="0">
                <a:solidFill>
                  <a:schemeClr val="bg1"/>
                </a:solidFill>
                <a:latin typeface="Consolas" panose="020B0609020204030204" pitchFamily="49" charset="0"/>
              </a:rPr>
              <a:t>To</a:t>
            </a:r>
            <a:r>
              <a:rPr lang="en-US" altLang="zh-TW" sz="1600" dirty="0">
                <a:solidFill>
                  <a:schemeClr val="bg1"/>
                </a:solidFill>
                <a:latin typeface="Consolas" panose="020B0609020204030204" pitchFamily="49" charset="0"/>
              </a:rPr>
              <a:t>: </a:t>
            </a:r>
            <a:r>
              <a:rPr lang="en-US" altLang="zh-TW" sz="1600" dirty="0" smtClean="0">
                <a:solidFill>
                  <a:schemeClr val="bg1"/>
                </a:solidFill>
                <a:latin typeface="Consolas" panose="020B0609020204030204" pitchFamily="49" charset="0"/>
              </a:rPr>
              <a:t>lctseng@gmail.com</a:t>
            </a:r>
            <a:endParaRPr lang="en-US" altLang="zh-TW" sz="1600" dirty="0">
              <a:solidFill>
                <a:schemeClr val="bg1"/>
              </a:solidFill>
              <a:latin typeface="Consolas" panose="020B0609020204030204" pitchFamily="49" charset="0"/>
            </a:endParaRPr>
          </a:p>
          <a:p>
            <a:pPr>
              <a:lnSpc>
                <a:spcPct val="90000"/>
              </a:lnSpc>
              <a:spcBef>
                <a:spcPct val="0"/>
              </a:spcBef>
              <a:buFontTx/>
              <a:buNone/>
            </a:pPr>
            <a:r>
              <a:rPr lang="en-US" altLang="zh-TW" sz="1600" dirty="0">
                <a:solidFill>
                  <a:schemeClr val="bg1"/>
                </a:solidFill>
                <a:latin typeface="Consolas" panose="020B0609020204030204" pitchFamily="49" charset="0"/>
              </a:rPr>
              <a:t>From: lctseng@cs.nctu.edu.tw</a:t>
            </a:r>
          </a:p>
          <a:p>
            <a:pPr>
              <a:lnSpc>
                <a:spcPct val="90000"/>
              </a:lnSpc>
              <a:spcBef>
                <a:spcPct val="0"/>
              </a:spcBef>
              <a:buFontTx/>
              <a:buNone/>
            </a:pPr>
            <a:r>
              <a:rPr lang="en-US" altLang="zh-TW" sz="1600" dirty="0" smtClean="0">
                <a:solidFill>
                  <a:schemeClr val="bg1"/>
                </a:solidFill>
                <a:latin typeface="Consolas" panose="020B0609020204030204" pitchFamily="49" charset="0"/>
              </a:rPr>
              <a:t>…</a:t>
            </a:r>
            <a:endParaRPr kumimoji="0" lang="en-US" altLang="zh-TW" sz="1600" dirty="0">
              <a:solidFill>
                <a:schemeClr val="bg1"/>
              </a:solidFill>
              <a:latin typeface="Consolas" panose="020B0609020204030204" pitchFamily="49" charset="0"/>
              <a:ea typeface="SimSun" panose="02010600030101010101" pitchFamily="2"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Rectangle 7"/>
          <p:cNvSpPr>
            <a:spLocks noGrp="1" noChangeArrowheads="1"/>
          </p:cNvSpPr>
          <p:nvPr>
            <p:ph type="title"/>
          </p:nvPr>
        </p:nvSpPr>
        <p:spPr/>
        <p:txBody>
          <a:bodyPr/>
          <a:lstStyle/>
          <a:p>
            <a:pPr eaLnBrk="1" hangingPunct="1">
              <a:defRPr/>
            </a:pPr>
            <a:r>
              <a:rPr lang="en-US" altLang="zh-TW" dirty="0" smtClean="0"/>
              <a:t>Sender Policy Framework (SPF)</a:t>
            </a:r>
            <a:br>
              <a:rPr lang="en-US" altLang="zh-TW" dirty="0" smtClean="0"/>
            </a:br>
            <a:r>
              <a:rPr lang="en-US" altLang="zh-TW" sz="3200" dirty="0" smtClean="0"/>
              <a:t>	– Other SPF Results</a:t>
            </a:r>
            <a:endParaRPr lang="zh-TW" altLang="en-US" sz="3200" dirty="0" smtClean="0"/>
          </a:p>
        </p:txBody>
      </p:sp>
      <p:sp>
        <p:nvSpPr>
          <p:cNvPr id="11267" name="內容版面配置區 1"/>
          <p:cNvSpPr>
            <a:spLocks noGrp="1"/>
          </p:cNvSpPr>
          <p:nvPr>
            <p:ph idx="1"/>
          </p:nvPr>
        </p:nvSpPr>
        <p:spPr/>
        <p:txBody>
          <a:bodyPr/>
          <a:lstStyle/>
          <a:p>
            <a:pPr eaLnBrk="1" hangingPunct="1"/>
            <a:r>
              <a:rPr lang="en-US" altLang="zh-TW" dirty="0" smtClean="0"/>
              <a:t>Permitted</a:t>
            </a:r>
          </a:p>
          <a:p>
            <a:pPr eaLnBrk="1" hangingPunct="1"/>
            <a:endParaRPr lang="en-US" altLang="zh-TW" dirty="0" smtClean="0"/>
          </a:p>
          <a:p>
            <a:pPr marL="0" indent="0" eaLnBrk="1" hangingPunct="1">
              <a:buNone/>
            </a:pPr>
            <a:endParaRPr lang="en-US" altLang="zh-TW" dirty="0"/>
          </a:p>
          <a:p>
            <a:pPr marL="0" indent="0" eaLnBrk="1" hangingPunct="1">
              <a:buNone/>
            </a:pPr>
            <a:endParaRPr lang="en-US" altLang="zh-TW" dirty="0" smtClean="0"/>
          </a:p>
          <a:p>
            <a:pPr marL="0" indent="0" eaLnBrk="1" hangingPunct="1">
              <a:buNone/>
            </a:pPr>
            <a:endParaRPr lang="en-US" altLang="zh-TW" dirty="0"/>
          </a:p>
          <a:p>
            <a:pPr eaLnBrk="1" hangingPunct="1"/>
            <a:r>
              <a:rPr lang="en-US" altLang="zh-TW" dirty="0" smtClean="0"/>
              <a:t>No SPF record found (neutral)</a:t>
            </a:r>
          </a:p>
          <a:p>
            <a:pPr lvl="1"/>
            <a:r>
              <a:rPr lang="en-US" altLang="zh-TW" dirty="0" smtClean="0"/>
              <a:t>But with DNS </a:t>
            </a:r>
            <a:r>
              <a:rPr lang="en-US" altLang="zh-TW" smtClean="0"/>
              <a:t>A record</a:t>
            </a:r>
          </a:p>
        </p:txBody>
      </p:sp>
      <p:sp>
        <p:nvSpPr>
          <p:cNvPr id="6" name="Text Box 4"/>
          <p:cNvSpPr txBox="1">
            <a:spLocks noChangeArrowheads="1"/>
          </p:cNvSpPr>
          <p:nvPr/>
        </p:nvSpPr>
        <p:spPr bwMode="auto">
          <a:xfrm>
            <a:off x="736339" y="2000759"/>
            <a:ext cx="8280919" cy="1643527"/>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lang="en-US" altLang="zh-TW" sz="1600" dirty="0">
                <a:solidFill>
                  <a:schemeClr val="bg1"/>
                </a:solidFill>
                <a:latin typeface="Consolas" panose="020B0609020204030204" pitchFamily="49" charset="0"/>
              </a:rPr>
              <a:t>Received-SPF: </a:t>
            </a:r>
            <a:r>
              <a:rPr lang="en-US" altLang="zh-TW" sz="1600" dirty="0">
                <a:solidFill>
                  <a:srgbClr val="FFFF00"/>
                </a:solidFill>
                <a:latin typeface="Consolas" panose="020B0609020204030204" pitchFamily="49" charset="0"/>
              </a:rPr>
              <a:t>pass</a:t>
            </a:r>
            <a:r>
              <a:rPr lang="en-US" altLang="zh-TW" sz="1600" dirty="0">
                <a:solidFill>
                  <a:schemeClr val="bg1"/>
                </a:solidFill>
                <a:latin typeface="Consolas" panose="020B0609020204030204" pitchFamily="49" charset="0"/>
              </a:rPr>
              <a:t> (google.com: </a:t>
            </a:r>
            <a:r>
              <a:rPr lang="en-US" altLang="zh-TW" sz="1600" dirty="0">
                <a:solidFill>
                  <a:srgbClr val="FFFF00"/>
                </a:solidFill>
                <a:latin typeface="Consolas" panose="020B0609020204030204" pitchFamily="49" charset="0"/>
              </a:rPr>
              <a:t>domain of lctseng@nasa.lctseng.nctucs.net designates 140.113.168.238 as permitted sender</a:t>
            </a:r>
            <a:r>
              <a:rPr lang="en-US" altLang="zh-TW" sz="1600" dirty="0">
                <a:solidFill>
                  <a:schemeClr val="bg1"/>
                </a:solidFill>
                <a:latin typeface="Consolas" panose="020B0609020204030204" pitchFamily="49" charset="0"/>
              </a:rPr>
              <a:t>) client-</a:t>
            </a:r>
            <a:r>
              <a:rPr lang="en-US" altLang="zh-TW" sz="1600" dirty="0" err="1">
                <a:solidFill>
                  <a:schemeClr val="bg1"/>
                </a:solidFill>
                <a:latin typeface="Consolas" panose="020B0609020204030204" pitchFamily="49" charset="0"/>
              </a:rPr>
              <a:t>ip</a:t>
            </a:r>
            <a:r>
              <a:rPr lang="en-US" altLang="zh-TW" sz="1600" dirty="0">
                <a:solidFill>
                  <a:schemeClr val="bg1"/>
                </a:solidFill>
                <a:latin typeface="Consolas" panose="020B0609020204030204" pitchFamily="49" charset="0"/>
              </a:rPr>
              <a:t>=140.113.168.238;</a:t>
            </a:r>
          </a:p>
          <a:p>
            <a:pPr>
              <a:lnSpc>
                <a:spcPct val="90000"/>
              </a:lnSpc>
              <a:spcBef>
                <a:spcPct val="0"/>
              </a:spcBef>
              <a:buFontTx/>
              <a:buNone/>
            </a:pPr>
            <a:r>
              <a:rPr lang="en-US" altLang="zh-TW" sz="1600" dirty="0">
                <a:solidFill>
                  <a:schemeClr val="bg1"/>
                </a:solidFill>
                <a:latin typeface="Consolas" panose="020B0609020204030204" pitchFamily="49" charset="0"/>
              </a:rPr>
              <a:t>Authentication-Results: mx.google.com;</a:t>
            </a:r>
          </a:p>
          <a:p>
            <a:pPr>
              <a:lnSpc>
                <a:spcPct val="90000"/>
              </a:lnSpc>
              <a:spcBef>
                <a:spcPct val="0"/>
              </a:spcBef>
              <a:buFontTx/>
              <a:buNone/>
            </a:pPr>
            <a:r>
              <a:rPr lang="en-US" altLang="zh-TW" sz="1600" dirty="0">
                <a:solidFill>
                  <a:schemeClr val="bg1"/>
                </a:solidFill>
                <a:latin typeface="Consolas" panose="020B0609020204030204" pitchFamily="49" charset="0"/>
              </a:rPr>
              <a:t>       </a:t>
            </a:r>
            <a:r>
              <a:rPr lang="en-US" altLang="zh-TW" sz="1600" dirty="0" err="1">
                <a:solidFill>
                  <a:srgbClr val="FFFF00"/>
                </a:solidFill>
                <a:latin typeface="Consolas" panose="020B0609020204030204" pitchFamily="49" charset="0"/>
              </a:rPr>
              <a:t>spf</a:t>
            </a:r>
            <a:r>
              <a:rPr lang="en-US" altLang="zh-TW" sz="1600" dirty="0">
                <a:solidFill>
                  <a:srgbClr val="FFFF00"/>
                </a:solidFill>
                <a:latin typeface="Consolas" panose="020B0609020204030204" pitchFamily="49" charset="0"/>
              </a:rPr>
              <a:t>=pass</a:t>
            </a:r>
            <a:r>
              <a:rPr lang="en-US" altLang="zh-TW" sz="1600" dirty="0">
                <a:solidFill>
                  <a:schemeClr val="bg1"/>
                </a:solidFill>
                <a:latin typeface="Consolas" panose="020B0609020204030204" pitchFamily="49" charset="0"/>
              </a:rPr>
              <a:t> (google.com: </a:t>
            </a:r>
            <a:r>
              <a:rPr lang="en-US" altLang="zh-TW" sz="1600" dirty="0">
                <a:solidFill>
                  <a:srgbClr val="FFFF00"/>
                </a:solidFill>
                <a:latin typeface="Consolas" panose="020B0609020204030204" pitchFamily="49" charset="0"/>
              </a:rPr>
              <a:t>domain of lctseng@nasa.lctseng.nctucs.net designates 140.113.168.238 as permitted sender</a:t>
            </a:r>
            <a:r>
              <a:rPr lang="en-US" altLang="zh-TW" sz="1600" dirty="0">
                <a:solidFill>
                  <a:schemeClr val="bg1"/>
                </a:solidFill>
                <a:latin typeface="Consolas" panose="020B0609020204030204" pitchFamily="49" charset="0"/>
              </a:rPr>
              <a:t>) smtp.mailfrom=lctseng@nasa.lctseng.nctucs.net</a:t>
            </a:r>
            <a:endParaRPr kumimoji="0" lang="en-US" altLang="zh-TW" sz="1600" dirty="0">
              <a:solidFill>
                <a:schemeClr val="bg1"/>
              </a:solidFill>
              <a:latin typeface="Consolas" panose="020B0609020204030204" pitchFamily="49" charset="0"/>
              <a:ea typeface="SimSun" panose="02010600030101010101" pitchFamily="2" charset="-122"/>
            </a:endParaRPr>
          </a:p>
        </p:txBody>
      </p:sp>
      <p:sp>
        <p:nvSpPr>
          <p:cNvPr id="5" name="Text Box 4"/>
          <p:cNvSpPr txBox="1">
            <a:spLocks noChangeArrowheads="1"/>
          </p:cNvSpPr>
          <p:nvPr/>
        </p:nvSpPr>
        <p:spPr bwMode="auto">
          <a:xfrm>
            <a:off x="736338" y="4524168"/>
            <a:ext cx="8280919" cy="1865126"/>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lang="en-US" altLang="zh-TW" sz="1600" dirty="0">
                <a:solidFill>
                  <a:schemeClr val="bg1"/>
                </a:solidFill>
                <a:latin typeface="Consolas" panose="020B0609020204030204" pitchFamily="49" charset="0"/>
              </a:rPr>
              <a:t>Received-SPF: </a:t>
            </a:r>
            <a:r>
              <a:rPr lang="en-US" altLang="zh-TW" sz="1600" dirty="0">
                <a:solidFill>
                  <a:srgbClr val="FFFF00"/>
                </a:solidFill>
                <a:latin typeface="Consolas" panose="020B0609020204030204" pitchFamily="49" charset="0"/>
              </a:rPr>
              <a:t>neutral</a:t>
            </a:r>
            <a:r>
              <a:rPr lang="en-US" altLang="zh-TW" sz="1600" dirty="0">
                <a:solidFill>
                  <a:schemeClr val="bg1"/>
                </a:solidFill>
                <a:latin typeface="Consolas" panose="020B0609020204030204" pitchFamily="49" charset="0"/>
              </a:rPr>
              <a:t> (google.com: </a:t>
            </a:r>
            <a:r>
              <a:rPr lang="en-US" altLang="zh-TW" sz="1600" dirty="0">
                <a:solidFill>
                  <a:srgbClr val="FFFF00"/>
                </a:solidFill>
                <a:latin typeface="Consolas" panose="020B0609020204030204" pitchFamily="49" charset="0"/>
              </a:rPr>
              <a:t>140.113.168.238 is neither permitted nor denied by best guess record for domain of lctseng@nasa.lctseng.nctucs.net</a:t>
            </a:r>
            <a:r>
              <a:rPr lang="en-US" altLang="zh-TW" sz="1600" dirty="0">
                <a:solidFill>
                  <a:schemeClr val="bg1"/>
                </a:solidFill>
                <a:latin typeface="Consolas" panose="020B0609020204030204" pitchFamily="49" charset="0"/>
              </a:rPr>
              <a:t>) client-</a:t>
            </a:r>
            <a:r>
              <a:rPr lang="en-US" altLang="zh-TW" sz="1600" dirty="0" err="1">
                <a:solidFill>
                  <a:schemeClr val="bg1"/>
                </a:solidFill>
                <a:latin typeface="Consolas" panose="020B0609020204030204" pitchFamily="49" charset="0"/>
              </a:rPr>
              <a:t>ip</a:t>
            </a:r>
            <a:r>
              <a:rPr lang="en-US" altLang="zh-TW" sz="1600" dirty="0">
                <a:solidFill>
                  <a:schemeClr val="bg1"/>
                </a:solidFill>
                <a:latin typeface="Consolas" panose="020B0609020204030204" pitchFamily="49" charset="0"/>
              </a:rPr>
              <a:t>=140.113.168.238;</a:t>
            </a:r>
          </a:p>
          <a:p>
            <a:pPr>
              <a:lnSpc>
                <a:spcPct val="90000"/>
              </a:lnSpc>
              <a:spcBef>
                <a:spcPct val="0"/>
              </a:spcBef>
              <a:buFontTx/>
              <a:buNone/>
            </a:pPr>
            <a:r>
              <a:rPr lang="en-US" altLang="zh-TW" sz="1600" dirty="0">
                <a:solidFill>
                  <a:schemeClr val="bg1"/>
                </a:solidFill>
                <a:latin typeface="Consolas" panose="020B0609020204030204" pitchFamily="49" charset="0"/>
              </a:rPr>
              <a:t>Authentication-Results: mx.google.com;</a:t>
            </a:r>
          </a:p>
          <a:p>
            <a:pPr>
              <a:lnSpc>
                <a:spcPct val="90000"/>
              </a:lnSpc>
              <a:spcBef>
                <a:spcPct val="0"/>
              </a:spcBef>
              <a:buFontTx/>
              <a:buNone/>
            </a:pPr>
            <a:r>
              <a:rPr lang="en-US" altLang="zh-TW" sz="1600" dirty="0">
                <a:solidFill>
                  <a:schemeClr val="bg1"/>
                </a:solidFill>
                <a:latin typeface="Consolas" panose="020B0609020204030204" pitchFamily="49" charset="0"/>
              </a:rPr>
              <a:t>       </a:t>
            </a:r>
            <a:r>
              <a:rPr lang="en-US" altLang="zh-TW" sz="1600" dirty="0" err="1">
                <a:solidFill>
                  <a:srgbClr val="FFFF00"/>
                </a:solidFill>
                <a:latin typeface="Consolas" panose="020B0609020204030204" pitchFamily="49" charset="0"/>
              </a:rPr>
              <a:t>spf</a:t>
            </a:r>
            <a:r>
              <a:rPr lang="en-US" altLang="zh-TW" sz="1600" dirty="0">
                <a:solidFill>
                  <a:srgbClr val="FFFF00"/>
                </a:solidFill>
                <a:latin typeface="Consolas" panose="020B0609020204030204" pitchFamily="49" charset="0"/>
              </a:rPr>
              <a:t>=neutral</a:t>
            </a:r>
            <a:r>
              <a:rPr lang="en-US" altLang="zh-TW" sz="1600" dirty="0">
                <a:solidFill>
                  <a:schemeClr val="bg1"/>
                </a:solidFill>
                <a:latin typeface="Consolas" panose="020B0609020204030204" pitchFamily="49" charset="0"/>
              </a:rPr>
              <a:t> (google.com</a:t>
            </a:r>
            <a:r>
              <a:rPr lang="en-US" altLang="zh-TW" sz="1600" dirty="0">
                <a:solidFill>
                  <a:srgbClr val="FFFF00"/>
                </a:solidFill>
                <a:latin typeface="Consolas" panose="020B0609020204030204" pitchFamily="49" charset="0"/>
              </a:rPr>
              <a:t>: 140.113.168.238 is neither permitted nor denied by best guess record for domain of lctseng@nasa.lctseng.nctucs.net</a:t>
            </a:r>
            <a:r>
              <a:rPr lang="en-US" altLang="zh-TW" sz="1600" dirty="0">
                <a:solidFill>
                  <a:schemeClr val="bg1"/>
                </a:solidFill>
                <a:latin typeface="Consolas" panose="020B0609020204030204" pitchFamily="49" charset="0"/>
              </a:rPr>
              <a:t>) smtp.mailfrom=lctseng@nasa.lctseng.nctucs.net</a:t>
            </a:r>
            <a:endParaRPr kumimoji="0" lang="en-US" altLang="zh-TW" sz="1600" dirty="0">
              <a:solidFill>
                <a:schemeClr val="bg1"/>
              </a:solidFill>
              <a:latin typeface="Consolas" panose="020B0609020204030204" pitchFamily="49" charset="0"/>
              <a:ea typeface="SimSun" panose="02010600030101010101" pitchFamily="2" charset="-122"/>
            </a:endParaRPr>
          </a:p>
        </p:txBody>
      </p:sp>
    </p:spTree>
    <p:extLst>
      <p:ext uri="{BB962C8B-B14F-4D97-AF65-F5344CB8AC3E}">
        <p14:creationId xmlns:p14="http://schemas.microsoft.com/office/powerpoint/2010/main" val="7423704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hangingPunct="1">
              <a:defRPr/>
            </a:pPr>
            <a:r>
              <a:rPr lang="en-US" altLang="zh-TW" dirty="0" smtClean="0"/>
              <a:t>Sender Policy Framework (SPF)</a:t>
            </a:r>
            <a:br>
              <a:rPr lang="en-US" altLang="zh-TW" dirty="0" smtClean="0"/>
            </a:br>
            <a:r>
              <a:rPr lang="en-US" altLang="zh-TW" sz="3200" dirty="0" smtClean="0"/>
              <a:t>	– The idea</a:t>
            </a:r>
            <a:endParaRPr lang="zh-TW" altLang="en-US" dirty="0" smtClean="0"/>
          </a:p>
        </p:txBody>
      </p:sp>
      <p:sp>
        <p:nvSpPr>
          <p:cNvPr id="12291" name="內容版面配置區 2"/>
          <p:cNvSpPr>
            <a:spLocks noGrp="1"/>
          </p:cNvSpPr>
          <p:nvPr>
            <p:ph idx="1"/>
          </p:nvPr>
        </p:nvSpPr>
        <p:spPr/>
        <p:txBody>
          <a:bodyPr/>
          <a:lstStyle/>
          <a:p>
            <a:pPr eaLnBrk="1" hangingPunct="1"/>
            <a:r>
              <a:rPr lang="en-US" altLang="zh-TW" smtClean="0"/>
              <a:t>For a domain administrator, he can claim which mail server will be used in his environment.</a:t>
            </a:r>
          </a:p>
          <a:p>
            <a:pPr lvl="1" eaLnBrk="1" hangingPunct="1"/>
            <a:r>
              <a:rPr lang="en-US" altLang="zh-TW" smtClean="0"/>
              <a:t>Ex. For cs.nctu.edu.tw, {csmailer,csmailgate,csmail}.cs.nctu.edu.tw are the authorized mail servers.</a:t>
            </a:r>
          </a:p>
          <a:p>
            <a:pPr lvl="2" eaLnBrk="1" hangingPunct="1"/>
            <a:r>
              <a:rPr lang="en-US" altLang="zh-TW" smtClean="0"/>
              <a:t>Mails out from these servers are authorized mails (under control of administrator.)</a:t>
            </a:r>
          </a:p>
          <a:p>
            <a:pPr lvl="2" eaLnBrk="1" hangingPunct="1"/>
            <a:r>
              <a:rPr lang="en-US" altLang="zh-TW" smtClean="0"/>
              <a:t>Other mails might be forged and have higher probability to be SPAMs.</a:t>
            </a:r>
          </a:p>
          <a:p>
            <a:pPr eaLnBrk="1" hangingPunct="1"/>
            <a:r>
              <a:rPr lang="en-US" altLang="zh-TW" smtClean="0"/>
              <a:t>SPF technique specifies all possible outgoing mail clients in the TXT record of DNS service to claim the authorized mail servers.</a:t>
            </a:r>
          </a:p>
          <a:p>
            <a:pPr eaLnBrk="1" hangingPunct="1"/>
            <a:r>
              <a:rPr lang="en-US" altLang="zh-TW" smtClean="0"/>
              <a:t>When destination MTA receives a mail, it will check the client ip:</a:t>
            </a:r>
          </a:p>
          <a:p>
            <a:pPr lvl="1" eaLnBrk="1" hangingPunct="1"/>
            <a:r>
              <a:rPr lang="en-US" altLang="zh-TW" smtClean="0"/>
              <a:t>For a mail out from authorized servers, it should be safe.</a:t>
            </a:r>
          </a:p>
          <a:p>
            <a:pPr lvl="1" eaLnBrk="1" hangingPunct="1"/>
            <a:r>
              <a:rPr lang="en-US" altLang="zh-TW" smtClean="0"/>
              <a:t>For a mail out from unauthorized servers, it might be forged.</a:t>
            </a:r>
            <a:endParaRPr lang="zh-TW" altLang="en-US" smtClean="0"/>
          </a:p>
        </p:txBody>
      </p:sp>
      <p:sp>
        <p:nvSpPr>
          <p:cNvPr id="4" name="Text Box 4"/>
          <p:cNvSpPr txBox="1">
            <a:spLocks noChangeArrowheads="1"/>
          </p:cNvSpPr>
          <p:nvPr/>
        </p:nvSpPr>
        <p:spPr bwMode="auto">
          <a:xfrm>
            <a:off x="2411760" y="4725144"/>
            <a:ext cx="3663182" cy="313932"/>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kumimoji="0" lang="en-US" altLang="zh-TW" sz="1600" dirty="0">
                <a:solidFill>
                  <a:schemeClr val="bg1"/>
                </a:solidFill>
                <a:latin typeface="Consolas" panose="020B0609020204030204" pitchFamily="49" charset="0"/>
                <a:ea typeface="SimSun" panose="02010600030101010101" pitchFamily="2" charset="-122"/>
              </a:rPr>
              <a:t>IN     TXT   "v=spf1 a mx ~all"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7" name="Rectangle 7"/>
          <p:cNvSpPr>
            <a:spLocks noGrp="1" noChangeArrowheads="1"/>
          </p:cNvSpPr>
          <p:nvPr>
            <p:ph type="title"/>
          </p:nvPr>
        </p:nvSpPr>
        <p:spPr/>
        <p:txBody>
          <a:bodyPr/>
          <a:lstStyle/>
          <a:p>
            <a:pPr eaLnBrk="1" hangingPunct="1">
              <a:defRPr/>
            </a:pPr>
            <a:r>
              <a:rPr lang="en-US" altLang="zh-TW" dirty="0" smtClean="0"/>
              <a:t>SPF Record Syntax</a:t>
            </a:r>
            <a:br>
              <a:rPr lang="en-US" altLang="zh-TW" dirty="0" smtClean="0"/>
            </a:br>
            <a:r>
              <a:rPr lang="en-US" altLang="zh-TW" sz="3200" dirty="0" smtClean="0"/>
              <a:t>	– Mechanisms (1/2)</a:t>
            </a:r>
            <a:endParaRPr lang="zh-TW" altLang="en-US" dirty="0" smtClean="0"/>
          </a:p>
        </p:txBody>
      </p:sp>
      <p:sp>
        <p:nvSpPr>
          <p:cNvPr id="13315" name="內容版面配置區 2"/>
          <p:cNvSpPr>
            <a:spLocks noGrp="1"/>
          </p:cNvSpPr>
          <p:nvPr>
            <p:ph idx="1"/>
          </p:nvPr>
        </p:nvSpPr>
        <p:spPr/>
        <p:txBody>
          <a:bodyPr lIns="91440" tIns="45720" rIns="91440" bIns="45720"/>
          <a:lstStyle/>
          <a:p>
            <a:pPr eaLnBrk="1" hangingPunct="1">
              <a:lnSpc>
                <a:spcPct val="80000"/>
              </a:lnSpc>
            </a:pPr>
            <a:r>
              <a:rPr lang="en-US" altLang="zh-TW" sz="2000" smtClean="0"/>
              <a:t>all</a:t>
            </a:r>
          </a:p>
          <a:p>
            <a:pPr lvl="1" eaLnBrk="1" hangingPunct="1">
              <a:lnSpc>
                <a:spcPct val="80000"/>
              </a:lnSpc>
            </a:pPr>
            <a:r>
              <a:rPr lang="en-US" altLang="zh-TW" sz="1900" smtClean="0"/>
              <a:t>Always matches</a:t>
            </a:r>
          </a:p>
          <a:p>
            <a:pPr lvl="1" eaLnBrk="1" hangingPunct="1">
              <a:lnSpc>
                <a:spcPct val="80000"/>
              </a:lnSpc>
            </a:pPr>
            <a:r>
              <a:rPr lang="en-US" altLang="zh-TW" sz="1900" smtClean="0"/>
              <a:t>Usually at the end of the SPF record</a:t>
            </a:r>
          </a:p>
          <a:p>
            <a:pPr eaLnBrk="1" hangingPunct="1">
              <a:lnSpc>
                <a:spcPct val="80000"/>
              </a:lnSpc>
            </a:pPr>
            <a:r>
              <a:rPr lang="en-US" altLang="zh-TW" sz="2000" smtClean="0"/>
              <a:t>ip4 </a:t>
            </a:r>
            <a:r>
              <a:rPr lang="en-US" altLang="zh-TW" sz="1800" b="1" smtClean="0"/>
              <a:t>(NOT ipv4)</a:t>
            </a:r>
          </a:p>
          <a:p>
            <a:pPr lvl="1" eaLnBrk="1" hangingPunct="1">
              <a:lnSpc>
                <a:spcPct val="80000"/>
              </a:lnSpc>
            </a:pPr>
            <a:r>
              <a:rPr lang="en-US" altLang="zh-TW" sz="1900" smtClean="0"/>
              <a:t>ip4: &lt;ip4-address&gt;</a:t>
            </a:r>
          </a:p>
          <a:p>
            <a:pPr lvl="1" eaLnBrk="1" hangingPunct="1">
              <a:lnSpc>
                <a:spcPct val="80000"/>
              </a:lnSpc>
            </a:pPr>
            <a:r>
              <a:rPr lang="en-US" altLang="zh-TW" sz="1900" smtClean="0"/>
              <a:t>ip4: &lt;ip4-network&gt;/&lt;prefix-length&gt;</a:t>
            </a:r>
          </a:p>
          <a:p>
            <a:pPr eaLnBrk="1" hangingPunct="1">
              <a:lnSpc>
                <a:spcPct val="80000"/>
              </a:lnSpc>
            </a:pPr>
            <a:r>
              <a:rPr lang="en-US" altLang="zh-TW" sz="2000" smtClean="0"/>
              <a:t>ip6 </a:t>
            </a:r>
            <a:r>
              <a:rPr lang="en-US" altLang="zh-TW" sz="1800" b="1" smtClean="0"/>
              <a:t>(NOT ipv6)</a:t>
            </a:r>
          </a:p>
          <a:p>
            <a:pPr lvl="1" eaLnBrk="1" hangingPunct="1">
              <a:lnSpc>
                <a:spcPct val="80000"/>
              </a:lnSpc>
            </a:pPr>
            <a:r>
              <a:rPr lang="en-US" altLang="zh-TW" sz="1900" smtClean="0"/>
              <a:t>ip6:&lt;ip6-address&gt;</a:t>
            </a:r>
          </a:p>
          <a:p>
            <a:pPr lvl="1" eaLnBrk="1" hangingPunct="1">
              <a:lnSpc>
                <a:spcPct val="80000"/>
              </a:lnSpc>
            </a:pPr>
            <a:r>
              <a:rPr lang="en-US" altLang="zh-TW" sz="1900" smtClean="0"/>
              <a:t>ip6:&lt;ip6-network&gt;/&lt;prefix-length&gt;</a:t>
            </a:r>
          </a:p>
          <a:p>
            <a:pPr eaLnBrk="1" hangingPunct="1">
              <a:lnSpc>
                <a:spcPct val="80000"/>
              </a:lnSpc>
            </a:pPr>
            <a:r>
              <a:rPr lang="en-US" altLang="zh-TW" sz="2000" smtClean="0"/>
              <a:t>a</a:t>
            </a:r>
          </a:p>
          <a:p>
            <a:pPr lvl="1" eaLnBrk="1" hangingPunct="1">
              <a:lnSpc>
                <a:spcPct val="80000"/>
              </a:lnSpc>
            </a:pPr>
            <a:r>
              <a:rPr lang="en-US" altLang="zh-TW" sz="1900" smtClean="0"/>
              <a:t>a</a:t>
            </a:r>
          </a:p>
          <a:p>
            <a:pPr lvl="1" eaLnBrk="1" hangingPunct="1">
              <a:lnSpc>
                <a:spcPct val="80000"/>
              </a:lnSpc>
            </a:pPr>
            <a:r>
              <a:rPr lang="en-US" altLang="zh-TW" sz="1900" smtClean="0"/>
              <a:t>a/&lt;prefix-length&gt;</a:t>
            </a:r>
          </a:p>
          <a:p>
            <a:pPr lvl="1" eaLnBrk="1" hangingPunct="1">
              <a:lnSpc>
                <a:spcPct val="80000"/>
              </a:lnSpc>
            </a:pPr>
            <a:r>
              <a:rPr lang="en-US" altLang="zh-TW" sz="1900" smtClean="0"/>
              <a:t>a:&lt;domain&gt;</a:t>
            </a:r>
          </a:p>
          <a:p>
            <a:pPr lvl="1" eaLnBrk="1" hangingPunct="1">
              <a:lnSpc>
                <a:spcPct val="80000"/>
              </a:lnSpc>
            </a:pPr>
            <a:r>
              <a:rPr lang="en-US" altLang="zh-TW" sz="1900" smtClean="0"/>
              <a:t>a:&lt;domain&gt;/&lt;prefix-length&gt;</a:t>
            </a:r>
          </a:p>
        </p:txBody>
      </p:sp>
      <p:sp>
        <p:nvSpPr>
          <p:cNvPr id="13316" name="文字方塊 4"/>
          <p:cNvSpPr txBox="1">
            <a:spLocks noChangeArrowheads="1"/>
          </p:cNvSpPr>
          <p:nvPr/>
        </p:nvSpPr>
        <p:spPr bwMode="auto">
          <a:xfrm>
            <a:off x="942975" y="6354763"/>
            <a:ext cx="7454900"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eaLnBrk="0" hangingPunct="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eaLnBrk="0" hangingPunct="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eaLnBrk="0" hangingPunct="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eaLnBrk="0" hangingPunct="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eaLnBrk="1" hangingPunct="1">
              <a:spcBef>
                <a:spcPct val="0"/>
              </a:spcBef>
              <a:buFontTx/>
              <a:buNone/>
            </a:pPr>
            <a:r>
              <a:rPr lang="en-US" altLang="zh-TW" sz="1400">
                <a:latin typeface="Arial" panose="020B0604020202020204" pitchFamily="34" charset="0"/>
                <a:ea typeface="新細明體" panose="02020500000000000000" pitchFamily="18" charset="-120"/>
              </a:rPr>
              <a:t>The content of this page and following are from http://www.openspf.org/SPF_Record_Syntax</a:t>
            </a:r>
            <a:endParaRPr lang="zh-TW" altLang="en-US" sz="1400">
              <a:latin typeface="Arial" panose="020B0604020202020204" pitchFamily="34" charset="0"/>
              <a:ea typeface="新細明體" panose="02020500000000000000" pitchFamily="18" charset="-120"/>
            </a:endParaRPr>
          </a:p>
        </p:txBody>
      </p:sp>
      <p:sp>
        <p:nvSpPr>
          <p:cNvPr id="5" name="Text Box 4"/>
          <p:cNvSpPr txBox="1">
            <a:spLocks noChangeArrowheads="1"/>
          </p:cNvSpPr>
          <p:nvPr/>
        </p:nvSpPr>
        <p:spPr bwMode="auto">
          <a:xfrm>
            <a:off x="6228184" y="1447800"/>
            <a:ext cx="1980029" cy="313932"/>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kumimoji="0" lang="en-US" altLang="zh-TW" sz="1600" dirty="0">
                <a:solidFill>
                  <a:schemeClr val="bg1"/>
                </a:solidFill>
                <a:latin typeface="Consolas" panose="020B0609020204030204" pitchFamily="49" charset="0"/>
                <a:ea typeface="SimSun" panose="02010600030101010101" pitchFamily="2" charset="-122"/>
              </a:rPr>
              <a:t>v=spf1 a mx ~all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Rectangle 7"/>
          <p:cNvSpPr>
            <a:spLocks noGrp="1" noChangeArrowheads="1"/>
          </p:cNvSpPr>
          <p:nvPr>
            <p:ph type="title"/>
          </p:nvPr>
        </p:nvSpPr>
        <p:spPr/>
        <p:txBody>
          <a:bodyPr/>
          <a:lstStyle/>
          <a:p>
            <a:pPr eaLnBrk="1" hangingPunct="1">
              <a:defRPr/>
            </a:pPr>
            <a:r>
              <a:rPr lang="en-US" altLang="zh-TW" dirty="0" smtClean="0"/>
              <a:t>SPF Record Syntax</a:t>
            </a:r>
            <a:br>
              <a:rPr lang="en-US" altLang="zh-TW" dirty="0" smtClean="0"/>
            </a:br>
            <a:r>
              <a:rPr lang="en-US" altLang="zh-TW" sz="3200" dirty="0" smtClean="0"/>
              <a:t>	– Mechanisms (2/2)</a:t>
            </a:r>
            <a:endParaRPr lang="zh-TW" altLang="en-US" dirty="0" smtClean="0"/>
          </a:p>
        </p:txBody>
      </p:sp>
      <p:sp>
        <p:nvSpPr>
          <p:cNvPr id="14339" name="內容版面配置區 2"/>
          <p:cNvSpPr>
            <a:spLocks noGrp="1"/>
          </p:cNvSpPr>
          <p:nvPr>
            <p:ph idx="1"/>
          </p:nvPr>
        </p:nvSpPr>
        <p:spPr/>
        <p:txBody>
          <a:bodyPr lIns="91440" tIns="45720" rIns="91440" bIns="45720"/>
          <a:lstStyle/>
          <a:p>
            <a:pPr eaLnBrk="1" hangingPunct="1">
              <a:lnSpc>
                <a:spcPct val="90000"/>
              </a:lnSpc>
            </a:pPr>
            <a:r>
              <a:rPr lang="en-US" altLang="zh-TW" sz="2000" dirty="0" smtClean="0"/>
              <a:t>mx</a:t>
            </a:r>
          </a:p>
          <a:p>
            <a:pPr lvl="1" eaLnBrk="1" hangingPunct="1">
              <a:lnSpc>
                <a:spcPct val="90000"/>
              </a:lnSpc>
            </a:pPr>
            <a:r>
              <a:rPr lang="en-US" altLang="zh-TW" sz="1900" dirty="0" smtClean="0"/>
              <a:t>mx</a:t>
            </a:r>
          </a:p>
          <a:p>
            <a:pPr lvl="1" eaLnBrk="1" hangingPunct="1">
              <a:lnSpc>
                <a:spcPct val="90000"/>
              </a:lnSpc>
            </a:pPr>
            <a:r>
              <a:rPr lang="en-US" altLang="zh-TW" sz="1900" dirty="0" smtClean="0"/>
              <a:t>mx/&lt;prefix-length&gt;</a:t>
            </a:r>
          </a:p>
          <a:p>
            <a:pPr lvl="1" eaLnBrk="1" hangingPunct="1">
              <a:lnSpc>
                <a:spcPct val="90000"/>
              </a:lnSpc>
            </a:pPr>
            <a:r>
              <a:rPr lang="en-US" altLang="zh-TW" sz="1900" dirty="0" smtClean="0"/>
              <a:t>mx:&lt;domain&gt;</a:t>
            </a:r>
          </a:p>
          <a:p>
            <a:pPr lvl="1" eaLnBrk="1" hangingPunct="1">
              <a:lnSpc>
                <a:spcPct val="90000"/>
              </a:lnSpc>
            </a:pPr>
            <a:r>
              <a:rPr lang="en-US" altLang="zh-TW" sz="1900" dirty="0" smtClean="0"/>
              <a:t>mx:&lt;domain&gt;/&lt;prefix-length&gt;</a:t>
            </a:r>
          </a:p>
          <a:p>
            <a:pPr eaLnBrk="1" hangingPunct="1">
              <a:lnSpc>
                <a:spcPct val="90000"/>
              </a:lnSpc>
            </a:pPr>
            <a:r>
              <a:rPr lang="en-US" altLang="zh-TW" sz="2000" dirty="0" err="1" smtClean="0"/>
              <a:t>ptr</a:t>
            </a:r>
            <a:endParaRPr lang="en-US" altLang="zh-TW" sz="2000" dirty="0" smtClean="0"/>
          </a:p>
          <a:p>
            <a:pPr lvl="1" eaLnBrk="1" hangingPunct="1">
              <a:lnSpc>
                <a:spcPct val="90000"/>
              </a:lnSpc>
            </a:pPr>
            <a:r>
              <a:rPr lang="en-US" altLang="zh-TW" sz="1900" dirty="0" err="1" smtClean="0"/>
              <a:t>ptr</a:t>
            </a:r>
            <a:endParaRPr lang="en-US" altLang="zh-TW" sz="1900" dirty="0" smtClean="0"/>
          </a:p>
          <a:p>
            <a:pPr lvl="1" eaLnBrk="1" hangingPunct="1">
              <a:lnSpc>
                <a:spcPct val="90000"/>
              </a:lnSpc>
            </a:pPr>
            <a:r>
              <a:rPr lang="en-US" altLang="zh-TW" sz="1900" dirty="0" err="1" smtClean="0"/>
              <a:t>ptr</a:t>
            </a:r>
            <a:r>
              <a:rPr lang="en-US" altLang="zh-TW" sz="1900" dirty="0" smtClean="0"/>
              <a:t>:&lt;domain&gt;</a:t>
            </a:r>
          </a:p>
          <a:p>
            <a:pPr eaLnBrk="1" hangingPunct="1">
              <a:lnSpc>
                <a:spcPct val="90000"/>
              </a:lnSpc>
            </a:pPr>
            <a:r>
              <a:rPr lang="en-US" altLang="zh-TW" sz="2000" dirty="0" smtClean="0"/>
              <a:t>exists</a:t>
            </a:r>
          </a:p>
          <a:p>
            <a:pPr lvl="1" eaLnBrk="1" hangingPunct="1">
              <a:lnSpc>
                <a:spcPct val="90000"/>
              </a:lnSpc>
            </a:pPr>
            <a:r>
              <a:rPr lang="en-US" altLang="zh-TW" sz="1900" dirty="0" smtClean="0"/>
              <a:t>exists:&lt;domain&gt;</a:t>
            </a:r>
          </a:p>
          <a:p>
            <a:pPr eaLnBrk="1" hangingPunct="1">
              <a:lnSpc>
                <a:spcPct val="90000"/>
              </a:lnSpc>
            </a:pPr>
            <a:r>
              <a:rPr lang="en-US" altLang="zh-TW" sz="2000" dirty="0" smtClean="0"/>
              <a:t>include</a:t>
            </a:r>
          </a:p>
          <a:p>
            <a:pPr lvl="1" eaLnBrk="1" hangingPunct="1">
              <a:lnSpc>
                <a:spcPct val="90000"/>
              </a:lnSpc>
            </a:pPr>
            <a:r>
              <a:rPr lang="en-US" altLang="zh-TW" sz="1900" dirty="0" smtClean="0"/>
              <a:t>include:&lt;domain&gt;</a:t>
            </a:r>
          </a:p>
          <a:p>
            <a:pPr lvl="1" eaLnBrk="1" hangingPunct="1">
              <a:lnSpc>
                <a:spcPct val="90000"/>
              </a:lnSpc>
            </a:pPr>
            <a:r>
              <a:rPr lang="en-US" altLang="zh-TW" sz="1900" dirty="0" smtClean="0"/>
              <a:t>Also lookup record from &lt;domain&gt;</a:t>
            </a:r>
          </a:p>
          <a:p>
            <a:pPr lvl="1" eaLnBrk="1" hangingPunct="1">
              <a:lnSpc>
                <a:spcPct val="90000"/>
              </a:lnSpc>
            </a:pPr>
            <a:r>
              <a:rPr lang="en-US" altLang="zh-TW" sz="1500" dirty="0" smtClean="0"/>
              <a:t>Warning: If the domain does not have a valid SPF record, the result is a </a:t>
            </a:r>
            <a:r>
              <a:rPr lang="en-US" altLang="zh-TW" sz="1500" b="1" dirty="0" smtClean="0">
                <a:solidFill>
                  <a:srgbClr val="FF0000"/>
                </a:solidFill>
              </a:rPr>
              <a:t>permanent error</a:t>
            </a:r>
            <a:r>
              <a:rPr lang="en-US" altLang="zh-TW" sz="1500" dirty="0" smtClean="0"/>
              <a:t>. Some mail receivers will </a:t>
            </a:r>
            <a:r>
              <a:rPr lang="en-US" altLang="zh-TW" sz="1500" i="1" dirty="0" smtClean="0">
                <a:solidFill>
                  <a:srgbClr val="FF0000"/>
                </a:solidFill>
              </a:rPr>
              <a:t>reject</a:t>
            </a:r>
            <a:r>
              <a:rPr lang="en-US" altLang="zh-TW" sz="1500" dirty="0" smtClean="0"/>
              <a:t> based on a </a:t>
            </a:r>
            <a:r>
              <a:rPr lang="en-US" altLang="zh-TW" sz="1500" b="1" dirty="0" err="1" smtClean="0"/>
              <a:t>PermError</a:t>
            </a:r>
            <a:r>
              <a:rPr lang="en-US" altLang="zh-TW" sz="1500" dirty="0" smtClean="0"/>
              <a:t>.</a:t>
            </a:r>
            <a:endParaRPr lang="zh-TW" altLang="en-US" sz="1500" dirty="0" smtClean="0"/>
          </a:p>
        </p:txBody>
      </p:sp>
      <p:sp>
        <p:nvSpPr>
          <p:cNvPr id="4" name="Text Box 4"/>
          <p:cNvSpPr txBox="1">
            <a:spLocks noChangeArrowheads="1"/>
          </p:cNvSpPr>
          <p:nvPr/>
        </p:nvSpPr>
        <p:spPr bwMode="auto">
          <a:xfrm>
            <a:off x="6228184" y="1447800"/>
            <a:ext cx="1980029" cy="313932"/>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kumimoji="0" lang="en-US" altLang="zh-TW" sz="1600">
                <a:solidFill>
                  <a:schemeClr val="bg1"/>
                </a:solidFill>
                <a:latin typeface="Consolas" panose="020B0609020204030204" pitchFamily="49" charset="0"/>
                <a:ea typeface="SimSun" panose="02010600030101010101" pitchFamily="2" charset="-122"/>
              </a:rPr>
              <a:t>v=spf1 a mx ~all</a:t>
            </a:r>
            <a:endParaRPr kumimoji="0" lang="en-US" altLang="zh-TW" sz="1600" dirty="0">
              <a:solidFill>
                <a:schemeClr val="bg1"/>
              </a:solidFill>
              <a:latin typeface="Consolas" panose="020B0609020204030204" pitchFamily="49" charset="0"/>
              <a:ea typeface="SimSun" panose="02010600030101010101" pitchFamily="2"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0" name="Rectangle 8"/>
          <p:cNvSpPr>
            <a:spLocks noGrp="1" noChangeArrowheads="1"/>
          </p:cNvSpPr>
          <p:nvPr>
            <p:ph type="title"/>
          </p:nvPr>
        </p:nvSpPr>
        <p:spPr/>
        <p:txBody>
          <a:bodyPr/>
          <a:lstStyle/>
          <a:p>
            <a:pPr eaLnBrk="1" hangingPunct="1">
              <a:defRPr/>
            </a:pPr>
            <a:r>
              <a:rPr lang="en-US" altLang="zh-TW" dirty="0" smtClean="0"/>
              <a:t>SPF Record Syntax</a:t>
            </a:r>
            <a:br>
              <a:rPr lang="en-US" altLang="zh-TW" dirty="0" smtClean="0"/>
            </a:br>
            <a:r>
              <a:rPr lang="en-US" altLang="zh-TW" sz="3200" dirty="0" smtClean="0"/>
              <a:t>	– Qualifiers &amp; Evaluation</a:t>
            </a:r>
            <a:endParaRPr lang="zh-TW" altLang="en-US" dirty="0" smtClean="0"/>
          </a:p>
        </p:txBody>
      </p:sp>
      <p:sp>
        <p:nvSpPr>
          <p:cNvPr id="13315" name="內容版面配置區 2"/>
          <p:cNvSpPr>
            <a:spLocks noGrp="1"/>
          </p:cNvSpPr>
          <p:nvPr>
            <p:ph idx="1"/>
          </p:nvPr>
        </p:nvSpPr>
        <p:spPr/>
        <p:txBody>
          <a:bodyPr lIns="91440" tIns="45720" rIns="91440" bIns="45720"/>
          <a:lstStyle/>
          <a:p>
            <a:pPr eaLnBrk="1" hangingPunct="1">
              <a:lnSpc>
                <a:spcPct val="90000"/>
              </a:lnSpc>
              <a:buFont typeface="Wingdings" charset="2"/>
              <a:buChar char="q"/>
              <a:defRPr/>
            </a:pPr>
            <a:r>
              <a:rPr lang="en-US" altLang="zh-TW" dirty="0" smtClean="0"/>
              <a:t>Qualifiers</a:t>
            </a:r>
          </a:p>
          <a:p>
            <a:pPr lvl="1" eaLnBrk="1" hangingPunct="1">
              <a:lnSpc>
                <a:spcPct val="90000"/>
              </a:lnSpc>
              <a:defRPr/>
            </a:pPr>
            <a:r>
              <a:rPr lang="en-US" altLang="zh-TW" sz="2400" dirty="0" smtClean="0">
                <a:latin typeface="DejaVu Sans Mono" pitchFamily="49" charset="0"/>
              </a:rPr>
              <a:t>+ </a:t>
            </a:r>
            <a:r>
              <a:rPr lang="en-US" altLang="zh-TW" sz="2400" dirty="0" smtClean="0"/>
              <a:t>Pass (default qualifier)</a:t>
            </a:r>
          </a:p>
          <a:p>
            <a:pPr lvl="1" eaLnBrk="1" hangingPunct="1">
              <a:lnSpc>
                <a:spcPct val="90000"/>
              </a:lnSpc>
              <a:defRPr/>
            </a:pPr>
            <a:r>
              <a:rPr lang="en-US" altLang="zh-TW" sz="2400" dirty="0" smtClean="0">
                <a:latin typeface="DejaVu Sans Mono" pitchFamily="49" charset="0"/>
              </a:rPr>
              <a:t>- </a:t>
            </a:r>
            <a:r>
              <a:rPr lang="en-US" altLang="zh-TW" sz="2400" dirty="0" smtClean="0"/>
              <a:t>Fail</a:t>
            </a:r>
          </a:p>
          <a:p>
            <a:pPr lvl="1" eaLnBrk="1" hangingPunct="1">
              <a:lnSpc>
                <a:spcPct val="90000"/>
              </a:lnSpc>
              <a:defRPr/>
            </a:pPr>
            <a:r>
              <a:rPr lang="en-US" altLang="zh-TW" sz="2400" dirty="0" smtClean="0">
                <a:latin typeface="DejaVu Sans Mono" pitchFamily="49" charset="0"/>
              </a:rPr>
              <a:t>~ </a:t>
            </a:r>
            <a:r>
              <a:rPr lang="en-US" altLang="zh-TW" sz="2400" dirty="0" err="1" smtClean="0"/>
              <a:t>SoftFail</a:t>
            </a:r>
            <a:endParaRPr lang="en-US" altLang="zh-TW" sz="2400" dirty="0" smtClean="0"/>
          </a:p>
          <a:p>
            <a:pPr lvl="1" eaLnBrk="1" hangingPunct="1">
              <a:lnSpc>
                <a:spcPct val="90000"/>
              </a:lnSpc>
              <a:defRPr/>
            </a:pPr>
            <a:r>
              <a:rPr lang="en-US" altLang="zh-TW" sz="2400" dirty="0" smtClean="0">
                <a:latin typeface="DejaVu Sans Mono" pitchFamily="49" charset="0"/>
              </a:rPr>
              <a:t>? </a:t>
            </a:r>
            <a:r>
              <a:rPr lang="en-US" altLang="zh-TW" sz="2400" dirty="0" smtClean="0"/>
              <a:t>Neutral</a:t>
            </a:r>
          </a:p>
          <a:p>
            <a:pPr eaLnBrk="1" hangingPunct="1">
              <a:lnSpc>
                <a:spcPct val="90000"/>
              </a:lnSpc>
              <a:buFont typeface="Wingdings" charset="2"/>
              <a:buChar char="q"/>
              <a:defRPr/>
            </a:pPr>
            <a:r>
              <a:rPr lang="en-US" altLang="zh-TW" dirty="0" smtClean="0"/>
              <a:t>Evaluation</a:t>
            </a:r>
          </a:p>
          <a:p>
            <a:pPr lvl="1" eaLnBrk="1" hangingPunct="1">
              <a:lnSpc>
                <a:spcPct val="90000"/>
              </a:lnSpc>
              <a:defRPr/>
            </a:pPr>
            <a:r>
              <a:rPr lang="en-US" altLang="zh-TW" sz="2400" dirty="0" smtClean="0"/>
              <a:t>Mechanisms are evaluated in order:  (first match rule)</a:t>
            </a:r>
          </a:p>
          <a:p>
            <a:pPr lvl="2" eaLnBrk="1" hangingPunct="1">
              <a:lnSpc>
                <a:spcPct val="90000"/>
              </a:lnSpc>
              <a:buFont typeface="Wingdings" charset="2"/>
              <a:buChar char="Ø"/>
              <a:defRPr/>
            </a:pPr>
            <a:r>
              <a:rPr lang="en-US" altLang="zh-TW" sz="2000" dirty="0" smtClean="0"/>
              <a:t>If a mechanism results in a hit, its qualifier value is used.</a:t>
            </a:r>
          </a:p>
          <a:p>
            <a:pPr lvl="2" eaLnBrk="1" hangingPunct="1">
              <a:lnSpc>
                <a:spcPct val="90000"/>
              </a:lnSpc>
              <a:buFont typeface="Wingdings" charset="2"/>
              <a:buChar char="Ø"/>
              <a:defRPr/>
            </a:pPr>
            <a:r>
              <a:rPr lang="en-US" altLang="zh-TW" sz="2000" dirty="0" smtClean="0"/>
              <a:t>If no mechanism or modifier matches, the default result is "Neutral“</a:t>
            </a:r>
          </a:p>
          <a:p>
            <a:pPr lvl="1" eaLnBrk="1" hangingPunct="1">
              <a:lnSpc>
                <a:spcPct val="90000"/>
              </a:lnSpc>
              <a:defRPr/>
            </a:pPr>
            <a:r>
              <a:rPr lang="en-US" altLang="zh-TW" sz="2200" dirty="0" smtClean="0"/>
              <a:t>Ex.</a:t>
            </a:r>
          </a:p>
          <a:p>
            <a:pPr marL="1085850" lvl="2">
              <a:spcBef>
                <a:spcPct val="0"/>
              </a:spcBef>
              <a:buFont typeface="Arial" pitchFamily="34" charset="0"/>
              <a:buChar char="•"/>
              <a:defRPr/>
            </a:pPr>
            <a:r>
              <a:rPr lang="zh-TW" altLang="zh-TW" dirty="0" smtClean="0">
                <a:latin typeface="Arial Unicode MS" pitchFamily="34" charset="-120"/>
                <a:ea typeface="新細明體" pitchFamily="18" charset="-120"/>
              </a:rPr>
              <a:t>"v=spf1 +a +mx -all"</a:t>
            </a:r>
            <a:endParaRPr lang="en-US" altLang="zh-TW" sz="2200" dirty="0" smtClean="0"/>
          </a:p>
          <a:p>
            <a:pPr marL="1085850" lvl="2">
              <a:spcBef>
                <a:spcPct val="0"/>
              </a:spcBef>
              <a:buFont typeface="Arial" pitchFamily="34" charset="0"/>
              <a:buChar char="•"/>
              <a:defRPr/>
            </a:pPr>
            <a:r>
              <a:rPr lang="zh-TW" altLang="zh-TW" dirty="0" smtClean="0">
                <a:latin typeface="Arial Unicode MS" pitchFamily="34" charset="-120"/>
                <a:ea typeface="新細明體" pitchFamily="18" charset="-120"/>
              </a:rPr>
              <a:t>"v=spf1 a mx -all"</a:t>
            </a:r>
            <a:endParaRPr lang="zh-TW" altLang="zh-TW" dirty="0" smtClean="0">
              <a:latin typeface="Arial" pitchFamily="34" charset="0"/>
              <a:ea typeface="新細明體" pitchFamily="18" charset="-120"/>
            </a:endParaRPr>
          </a:p>
          <a:p>
            <a:pPr lvl="1" eaLnBrk="1" hangingPunct="1">
              <a:lnSpc>
                <a:spcPct val="90000"/>
              </a:lnSpc>
              <a:defRPr/>
            </a:pPr>
            <a:endParaRPr lang="zh-TW" altLang="en-US" sz="2200" dirty="0" smtClean="0"/>
          </a:p>
        </p:txBody>
      </p:sp>
      <p:sp>
        <p:nvSpPr>
          <p:cNvPr id="4" name="Text Box 4"/>
          <p:cNvSpPr txBox="1">
            <a:spLocks noChangeArrowheads="1"/>
          </p:cNvSpPr>
          <p:nvPr/>
        </p:nvSpPr>
        <p:spPr bwMode="auto">
          <a:xfrm>
            <a:off x="6228184" y="1447800"/>
            <a:ext cx="1980029" cy="313932"/>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kumimoji="0" lang="en-US" altLang="zh-TW" sz="1600">
                <a:solidFill>
                  <a:schemeClr val="bg1"/>
                </a:solidFill>
                <a:latin typeface="Consolas" panose="020B0609020204030204" pitchFamily="49" charset="0"/>
                <a:ea typeface="SimSun" panose="02010600030101010101" pitchFamily="2" charset="-122"/>
              </a:rPr>
              <a:t>v=spf1 a mx ~all</a:t>
            </a:r>
            <a:endParaRPr kumimoji="0" lang="en-US" altLang="zh-TW" sz="1600" dirty="0">
              <a:solidFill>
                <a:schemeClr val="bg1"/>
              </a:solidFill>
              <a:latin typeface="Consolas" panose="020B0609020204030204" pitchFamily="49" charset="0"/>
              <a:ea typeface="SimSun" panose="02010600030101010101" pitchFamily="2" charset="-122"/>
            </a:endParaRPr>
          </a:p>
        </p:txBody>
      </p:sp>
      <p:graphicFrame>
        <p:nvGraphicFramePr>
          <p:cNvPr id="5" name="表格 4"/>
          <p:cNvGraphicFramePr>
            <a:graphicFrameLocks noGrp="1"/>
          </p:cNvGraphicFramePr>
          <p:nvPr>
            <p:extLst>
              <p:ext uri="{D42A27DB-BD31-4B8C-83A1-F6EECF244321}">
                <p14:modId xmlns:p14="http://schemas.microsoft.com/office/powerpoint/2010/main" val="3224452295"/>
              </p:ext>
            </p:extLst>
          </p:nvPr>
        </p:nvGraphicFramePr>
        <p:xfrm>
          <a:off x="5694198" y="5157192"/>
          <a:ext cx="3048000" cy="1559002"/>
        </p:xfrm>
        <a:graphic>
          <a:graphicData uri="http://schemas.openxmlformats.org/drawingml/2006/table">
            <a:tbl>
              <a:tblPr firstRow="1" bandRow="1">
                <a:tableStyleId>{22838BEF-8BB2-4498-84A7-C5851F593DF1}</a:tableStyleId>
              </a:tblPr>
              <a:tblGrid>
                <a:gridCol w="3048000"/>
              </a:tblGrid>
              <a:tr h="370392">
                <a:tc>
                  <a:txBody>
                    <a:bodyPr/>
                    <a:lstStyle/>
                    <a:p>
                      <a:r>
                        <a:rPr lang="en-US" altLang="zh-TW" sz="1800" dirty="0" smtClean="0"/>
                        <a:t>cs.nctu.edu.tw</a:t>
                      </a:r>
                      <a:endParaRPr lang="zh-TW" altLang="en-US" sz="1800" dirty="0"/>
                    </a:p>
                  </a:txBody>
                  <a:tcPr marT="45665" marB="45665"/>
                </a:tc>
              </a:tr>
              <a:tr h="11885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800" dirty="0" smtClean="0"/>
                        <a:t>"v=spf1 a mx a:csmailer.cs.nctu.edu.tw a:csmailgate.cs.nctu.edu.tw a:csmail.cs.nctu.edu.tw ~all"</a:t>
                      </a:r>
                      <a:endParaRPr lang="zh-TW" altLang="en-US" sz="1800" dirty="0" smtClean="0"/>
                    </a:p>
                  </a:txBody>
                  <a:tcPr marT="45665" marB="45665"/>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81" name="Rectangle 45"/>
          <p:cNvSpPr>
            <a:spLocks noGrp="1" noChangeArrowheads="1"/>
          </p:cNvSpPr>
          <p:nvPr>
            <p:ph type="title"/>
          </p:nvPr>
        </p:nvSpPr>
        <p:spPr/>
        <p:txBody>
          <a:bodyPr/>
          <a:lstStyle/>
          <a:p>
            <a:pPr eaLnBrk="1" hangingPunct="1">
              <a:defRPr/>
            </a:pPr>
            <a:r>
              <a:rPr lang="en-US" altLang="zh-TW" dirty="0" smtClean="0"/>
              <a:t>SPF Record Syntax</a:t>
            </a:r>
            <a:br>
              <a:rPr lang="en-US" altLang="zh-TW" dirty="0" smtClean="0"/>
            </a:br>
            <a:r>
              <a:rPr lang="en-US" altLang="zh-TW" sz="3200" dirty="0" smtClean="0"/>
              <a:t>	– Evaluation Results</a:t>
            </a:r>
            <a:endParaRPr lang="zh-TW" altLang="en-US" dirty="0" smtClean="0"/>
          </a:p>
        </p:txBody>
      </p:sp>
      <p:graphicFrame>
        <p:nvGraphicFramePr>
          <p:cNvPr id="14379" name="Group 43"/>
          <p:cNvGraphicFramePr>
            <a:graphicFrameLocks noGrp="1"/>
          </p:cNvGraphicFramePr>
          <p:nvPr>
            <p:ph idx="1"/>
          </p:nvPr>
        </p:nvGraphicFramePr>
        <p:xfrm>
          <a:off x="971550" y="1441450"/>
          <a:ext cx="7615238" cy="4217990"/>
        </p:xfrm>
        <a:graphic>
          <a:graphicData uri="http://schemas.openxmlformats.org/drawingml/2006/table">
            <a:tbl>
              <a:tblPr/>
              <a:tblGrid>
                <a:gridCol w="1400175"/>
                <a:gridCol w="4214813"/>
                <a:gridCol w="2000250"/>
              </a:tblGrid>
              <a:tr h="37150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rgbClr val="FFFFFF"/>
                          </a:solidFill>
                          <a:effectLst/>
                          <a:latin typeface="Times New Roman" pitchFamily="16" charset="0"/>
                          <a:ea typeface="華康儷中黑(P)" pitchFamily="34" charset="-120"/>
                        </a:rPr>
                        <a:t>Result</a:t>
                      </a:r>
                      <a:endParaRPr kumimoji="1" lang="zh-TW" altLang="en-US" sz="1600" b="1" i="0" u="none" strike="noStrike" cap="none" normalizeH="0" baseline="0" smtClean="0">
                        <a:ln>
                          <a:noFill/>
                        </a:ln>
                        <a:solidFill>
                          <a:srgbClr val="FFFFFF"/>
                        </a:solidFill>
                        <a:effectLst/>
                        <a:latin typeface="Times New Roman" pitchFamily="16" charset="0"/>
                        <a:ea typeface="華康儷中黑(P)" pitchFamily="34" charset="-12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rgbClr val="FFFFFF"/>
                          </a:solidFill>
                          <a:effectLst/>
                          <a:latin typeface="Times New Roman" pitchFamily="16" charset="0"/>
                          <a:ea typeface="華康儷中黑(P)" pitchFamily="34" charset="-120"/>
                        </a:rPr>
                        <a:t>Explanation</a:t>
                      </a:r>
                      <a:endParaRPr kumimoji="1" lang="zh-TW" altLang="en-US" sz="1600" b="1" i="0" u="none" strike="noStrike" cap="none" normalizeH="0" baseline="0" smtClean="0">
                        <a:ln>
                          <a:noFill/>
                        </a:ln>
                        <a:solidFill>
                          <a:srgbClr val="FFFFFF"/>
                        </a:solidFill>
                        <a:effectLst/>
                        <a:latin typeface="Times New Roman" pitchFamily="16" charset="0"/>
                        <a:ea typeface="華康儷中黑(P)" pitchFamily="34" charset="-12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smtClean="0">
                          <a:ln>
                            <a:noFill/>
                          </a:ln>
                          <a:solidFill>
                            <a:srgbClr val="FFFFFF"/>
                          </a:solidFill>
                          <a:effectLst/>
                          <a:latin typeface="Times New Roman" pitchFamily="16" charset="0"/>
                          <a:ea typeface="華康儷中黑(P)" pitchFamily="34" charset="-120"/>
                        </a:rPr>
                        <a:t>Intended action</a:t>
                      </a:r>
                      <a:endParaRPr kumimoji="1" lang="zh-TW" altLang="en-US" sz="1600" b="1" i="0" u="none" strike="noStrike" cap="none" normalizeH="0" baseline="0" smtClean="0">
                        <a:ln>
                          <a:noFill/>
                        </a:ln>
                        <a:solidFill>
                          <a:srgbClr val="FFFFFF"/>
                        </a:solidFill>
                        <a:effectLst/>
                        <a:latin typeface="Times New Roman" pitchFamily="16" charset="0"/>
                        <a:ea typeface="華康儷中黑(P)" pitchFamily="34" charset="-12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791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Times New Roman" pitchFamily="16" charset="0"/>
                          <a:ea typeface="華康儷中黑(P)" pitchFamily="34" charset="-120"/>
                        </a:rPr>
                        <a:t>Pass</a:t>
                      </a:r>
                      <a:endParaRPr kumimoji="1" lang="zh-TW" altLang="en-US" sz="1600" b="0" i="0" u="none" strike="noStrike" cap="none" normalizeH="0" baseline="0" smtClean="0">
                        <a:ln>
                          <a:noFill/>
                        </a:ln>
                        <a:solidFill>
                          <a:srgbClr val="000000"/>
                        </a:solidFill>
                        <a:effectLst/>
                        <a:latin typeface="Times New Roman" pitchFamily="16" charset="0"/>
                        <a:ea typeface="華康儷中黑(P)" pitchFamily="34" charset="-12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Times New Roman" pitchFamily="16" charset="0"/>
                          <a:ea typeface="華康儷中黑(P)" pitchFamily="34" charset="-120"/>
                        </a:rPr>
                        <a:t>The SPF record designates the host to be allowed to send</a:t>
                      </a:r>
                      <a:endParaRPr kumimoji="1" lang="zh-TW" altLang="en-US" sz="1600" b="0" i="0" u="none" strike="noStrike" cap="none" normalizeH="0" baseline="0" smtClean="0">
                        <a:ln>
                          <a:noFill/>
                        </a:ln>
                        <a:solidFill>
                          <a:srgbClr val="000000"/>
                        </a:solidFill>
                        <a:effectLst/>
                        <a:latin typeface="Times New Roman" pitchFamily="16" charset="0"/>
                        <a:ea typeface="華康儷中黑(P)" pitchFamily="34" charset="-12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Times New Roman" pitchFamily="16" charset="0"/>
                          <a:ea typeface="華康儷中黑(P)" pitchFamily="34" charset="-120"/>
                        </a:rPr>
                        <a:t>Accept</a:t>
                      </a:r>
                      <a:endParaRPr kumimoji="1" lang="zh-TW" altLang="en-US" sz="1600" b="0" i="0" u="none" strike="noStrike" cap="none" normalizeH="0" baseline="0" smtClean="0">
                        <a:ln>
                          <a:noFill/>
                        </a:ln>
                        <a:solidFill>
                          <a:srgbClr val="000000"/>
                        </a:solidFill>
                        <a:effectLst/>
                        <a:latin typeface="Times New Roman" pitchFamily="16" charset="0"/>
                        <a:ea typeface="華康儷中黑(P)" pitchFamily="34" charset="-12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r>
              <a:tr h="5791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Times New Roman" pitchFamily="16" charset="0"/>
                          <a:ea typeface="華康儷中黑(P)" pitchFamily="34" charset="-120"/>
                        </a:rPr>
                        <a:t>Fail</a:t>
                      </a:r>
                      <a:endParaRPr kumimoji="1" lang="zh-TW" altLang="en-US" sz="1600" b="0" i="0" u="none" strike="noStrike" cap="none" normalizeH="0" baseline="0" smtClean="0">
                        <a:ln>
                          <a:noFill/>
                        </a:ln>
                        <a:solidFill>
                          <a:srgbClr val="000000"/>
                        </a:solidFill>
                        <a:effectLst/>
                        <a:latin typeface="Times New Roman" pitchFamily="16" charset="0"/>
                        <a:ea typeface="華康儷中黑(P)" pitchFamily="34" charset="-12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Times New Roman" pitchFamily="16" charset="0"/>
                          <a:ea typeface="華康儷中黑(P)" pitchFamily="34" charset="-120"/>
                        </a:rPr>
                        <a:t>The SPF record has designated the host as NOT being allowed to send</a:t>
                      </a:r>
                      <a:endParaRPr kumimoji="1" lang="zh-TW" altLang="en-US" sz="1600" b="0" i="0" u="none" strike="noStrike" cap="none" normalizeH="0" baseline="0" smtClean="0">
                        <a:ln>
                          <a:noFill/>
                        </a:ln>
                        <a:solidFill>
                          <a:srgbClr val="000000"/>
                        </a:solidFill>
                        <a:effectLst/>
                        <a:latin typeface="Times New Roman" pitchFamily="16" charset="0"/>
                        <a:ea typeface="華康儷中黑(P)" pitchFamily="34" charset="-12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Times New Roman" pitchFamily="16" charset="0"/>
                          <a:ea typeface="華康儷中黑(P)" pitchFamily="34" charset="-120"/>
                        </a:rPr>
                        <a:t>Reject</a:t>
                      </a:r>
                      <a:endParaRPr kumimoji="1" lang="zh-TW" altLang="en-US" sz="1600" b="0" i="0" u="none" strike="noStrike" cap="none" normalizeH="0" baseline="0" smtClean="0">
                        <a:ln>
                          <a:noFill/>
                        </a:ln>
                        <a:solidFill>
                          <a:srgbClr val="000000"/>
                        </a:solidFill>
                        <a:effectLst/>
                        <a:latin typeface="Times New Roman" pitchFamily="16" charset="0"/>
                        <a:ea typeface="華康儷中黑(P)" pitchFamily="34" charset="-12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r>
              <a:tr h="5791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Times New Roman" pitchFamily="16" charset="0"/>
                          <a:ea typeface="華康儷中黑(P)" pitchFamily="34" charset="-120"/>
                        </a:rPr>
                        <a:t>SoftFail</a:t>
                      </a:r>
                      <a:endParaRPr kumimoji="1" lang="zh-TW" altLang="en-US" sz="1600" b="0" i="0" u="none" strike="noStrike" cap="none" normalizeH="0" baseline="0" smtClean="0">
                        <a:ln>
                          <a:noFill/>
                        </a:ln>
                        <a:solidFill>
                          <a:srgbClr val="000000"/>
                        </a:solidFill>
                        <a:effectLst/>
                        <a:latin typeface="Times New Roman" pitchFamily="16" charset="0"/>
                        <a:ea typeface="華康儷中黑(P)" pitchFamily="34" charset="-12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Times New Roman" pitchFamily="16" charset="0"/>
                          <a:ea typeface="華康儷中黑(P)" pitchFamily="34" charset="-120"/>
                        </a:rPr>
                        <a:t>The SPF record has designated the host as NOT being allowed to send but is in transition</a:t>
                      </a:r>
                      <a:endParaRPr kumimoji="1" lang="zh-TW" altLang="en-US" sz="1600" b="0" i="0" u="none" strike="noStrike" cap="none" normalizeH="0" baseline="0" smtClean="0">
                        <a:ln>
                          <a:noFill/>
                        </a:ln>
                        <a:solidFill>
                          <a:srgbClr val="000000"/>
                        </a:solidFill>
                        <a:effectLst/>
                        <a:latin typeface="Times New Roman" pitchFamily="16" charset="0"/>
                        <a:ea typeface="華康儷中黑(P)" pitchFamily="34" charset="-12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Times New Roman" pitchFamily="16" charset="0"/>
                          <a:ea typeface="華康儷中黑(P)" pitchFamily="34" charset="-120"/>
                        </a:rPr>
                        <a:t>Accept but mark</a:t>
                      </a:r>
                      <a:endParaRPr kumimoji="1" lang="zh-TW" altLang="en-US" sz="1600" b="0" i="0" u="none" strike="noStrike" cap="none" normalizeH="0" baseline="0" smtClean="0">
                        <a:ln>
                          <a:noFill/>
                        </a:ln>
                        <a:solidFill>
                          <a:srgbClr val="000000"/>
                        </a:solidFill>
                        <a:effectLst/>
                        <a:latin typeface="Times New Roman" pitchFamily="16" charset="0"/>
                        <a:ea typeface="華康儷中黑(P)" pitchFamily="34" charset="-12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r>
              <a:tr h="5791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Times New Roman" pitchFamily="16" charset="0"/>
                          <a:ea typeface="華康儷中黑(P)" pitchFamily="34" charset="-120"/>
                        </a:rPr>
                        <a:t>Neutral</a:t>
                      </a:r>
                      <a:endParaRPr kumimoji="1" lang="zh-TW" altLang="en-US" sz="1600" b="0" i="0" u="none" strike="noStrike" cap="none" normalizeH="0" baseline="0" smtClean="0">
                        <a:ln>
                          <a:noFill/>
                        </a:ln>
                        <a:solidFill>
                          <a:srgbClr val="000000"/>
                        </a:solidFill>
                        <a:effectLst/>
                        <a:latin typeface="Times New Roman" pitchFamily="16" charset="0"/>
                        <a:ea typeface="華康儷中黑(P)" pitchFamily="34" charset="-12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Times New Roman" pitchFamily="16" charset="0"/>
                          <a:ea typeface="華康儷中黑(P)" pitchFamily="34" charset="-120"/>
                        </a:rPr>
                        <a:t>The SPF record specifies explicitly that nothing can be said about validity</a:t>
                      </a:r>
                      <a:endParaRPr kumimoji="1" lang="zh-TW" altLang="en-US" sz="1600" b="0" i="0" u="none" strike="noStrike" cap="none" normalizeH="0" baseline="0" smtClean="0">
                        <a:ln>
                          <a:noFill/>
                        </a:ln>
                        <a:solidFill>
                          <a:srgbClr val="000000"/>
                        </a:solidFill>
                        <a:effectLst/>
                        <a:latin typeface="Times New Roman" pitchFamily="16" charset="0"/>
                        <a:ea typeface="華康儷中黑(P)" pitchFamily="34" charset="-12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Times New Roman" pitchFamily="16" charset="0"/>
                          <a:ea typeface="華康儷中黑(P)" pitchFamily="34" charset="-120"/>
                        </a:rPr>
                        <a:t>Accept</a:t>
                      </a:r>
                      <a:endParaRPr kumimoji="1" lang="zh-TW" altLang="en-US" sz="1600" b="0" i="0" u="none" strike="noStrike" cap="none" normalizeH="0" baseline="0" smtClean="0">
                        <a:ln>
                          <a:noFill/>
                        </a:ln>
                        <a:solidFill>
                          <a:srgbClr val="000000"/>
                        </a:solidFill>
                        <a:effectLst/>
                        <a:latin typeface="Times New Roman" pitchFamily="16" charset="0"/>
                        <a:ea typeface="華康儷中黑(P)" pitchFamily="34" charset="-12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r>
              <a:tr h="5791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Times New Roman" pitchFamily="16" charset="0"/>
                          <a:ea typeface="華康儷中黑(P)" pitchFamily="34" charset="-120"/>
                        </a:rPr>
                        <a:t>None</a:t>
                      </a:r>
                      <a:endParaRPr kumimoji="1" lang="zh-TW" altLang="en-US" sz="1600" b="0" i="0" u="none" strike="noStrike" cap="none" normalizeH="0" baseline="0" smtClean="0">
                        <a:ln>
                          <a:noFill/>
                        </a:ln>
                        <a:solidFill>
                          <a:srgbClr val="000000"/>
                        </a:solidFill>
                        <a:effectLst/>
                        <a:latin typeface="Times New Roman" pitchFamily="16" charset="0"/>
                        <a:ea typeface="華康儷中黑(P)" pitchFamily="34" charset="-12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Times New Roman" pitchFamily="16" charset="0"/>
                          <a:ea typeface="華康儷中黑(P)" pitchFamily="34" charset="-120"/>
                        </a:rPr>
                        <a:t>The domain does not have an SPF record or the SPF record does not evaluate to a result</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Times New Roman" pitchFamily="16" charset="0"/>
                          <a:ea typeface="華康儷中黑(P)" pitchFamily="34" charset="-120"/>
                        </a:rPr>
                        <a:t>Accept</a:t>
                      </a:r>
                      <a:endParaRPr kumimoji="1" lang="zh-TW" altLang="en-US" sz="1600" b="0" i="0" u="none" strike="noStrike" cap="none" normalizeH="0" baseline="0" smtClean="0">
                        <a:ln>
                          <a:noFill/>
                        </a:ln>
                        <a:solidFill>
                          <a:srgbClr val="000000"/>
                        </a:solidFill>
                        <a:effectLst/>
                        <a:latin typeface="Times New Roman" pitchFamily="16" charset="0"/>
                        <a:ea typeface="華康儷中黑(P)" pitchFamily="34" charset="-12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r>
              <a:tr h="5791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Times New Roman" pitchFamily="16" charset="0"/>
                          <a:ea typeface="華康儷中黑(P)" pitchFamily="34" charset="-120"/>
                        </a:rPr>
                        <a:t>PermError</a:t>
                      </a:r>
                      <a:endParaRPr kumimoji="1" lang="zh-TW" altLang="en-US" sz="1600" b="0" i="0" u="none" strike="noStrike" cap="none" normalizeH="0" baseline="0" smtClean="0">
                        <a:ln>
                          <a:noFill/>
                        </a:ln>
                        <a:solidFill>
                          <a:srgbClr val="000000"/>
                        </a:solidFill>
                        <a:effectLst/>
                        <a:latin typeface="Times New Roman" pitchFamily="16" charset="0"/>
                        <a:ea typeface="華康儷中黑(P)" pitchFamily="34" charset="-12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Times New Roman" pitchFamily="16" charset="0"/>
                          <a:ea typeface="華康儷中黑(P)" pitchFamily="34" charset="-120"/>
                        </a:rPr>
                        <a:t>A permanent error has occurred</a:t>
                      </a:r>
                      <a:br>
                        <a:rPr kumimoji="1" lang="en-US" altLang="zh-TW" sz="1600" b="0" i="0" u="none" strike="noStrike" cap="none" normalizeH="0" baseline="0" smtClean="0">
                          <a:ln>
                            <a:noFill/>
                          </a:ln>
                          <a:solidFill>
                            <a:srgbClr val="000000"/>
                          </a:solidFill>
                          <a:effectLst/>
                          <a:latin typeface="Times New Roman" pitchFamily="16" charset="0"/>
                          <a:ea typeface="華康儷中黑(P)" pitchFamily="34" charset="-120"/>
                        </a:rPr>
                      </a:br>
                      <a:r>
                        <a:rPr kumimoji="1" lang="en-US" altLang="zh-TW" sz="1600" b="0" i="0" u="none" strike="noStrike" cap="none" normalizeH="0" baseline="0" smtClean="0">
                          <a:ln>
                            <a:noFill/>
                          </a:ln>
                          <a:solidFill>
                            <a:srgbClr val="000000"/>
                          </a:solidFill>
                          <a:effectLst/>
                          <a:latin typeface="Times New Roman" pitchFamily="16" charset="0"/>
                          <a:ea typeface="華康儷中黑(P)" pitchFamily="34" charset="-120"/>
                        </a:rPr>
                        <a:t>(eg. Badly formatted SPF record)</a:t>
                      </a:r>
                      <a:endParaRPr kumimoji="1" lang="zh-TW" altLang="en-US" sz="1600" b="0" i="0" u="none" strike="noStrike" cap="none" normalizeH="0" baseline="0" smtClean="0">
                        <a:ln>
                          <a:noFill/>
                        </a:ln>
                        <a:solidFill>
                          <a:srgbClr val="000000"/>
                        </a:solidFill>
                        <a:effectLst/>
                        <a:latin typeface="Times New Roman" pitchFamily="16" charset="0"/>
                        <a:ea typeface="華康儷中黑(P)" pitchFamily="34" charset="-12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Times New Roman" pitchFamily="16" charset="0"/>
                          <a:ea typeface="華康儷中黑(P)" pitchFamily="34" charset="-120"/>
                        </a:rPr>
                        <a:t>Unspecified</a:t>
                      </a:r>
                      <a:endParaRPr kumimoji="1" lang="zh-TW" altLang="en-US" sz="1600" b="0" i="0" u="none" strike="noStrike" cap="none" normalizeH="0" baseline="0" smtClean="0">
                        <a:ln>
                          <a:noFill/>
                        </a:ln>
                        <a:solidFill>
                          <a:srgbClr val="000000"/>
                        </a:solidFill>
                        <a:effectLst/>
                        <a:latin typeface="Times New Roman" pitchFamily="16" charset="0"/>
                        <a:ea typeface="華康儷中黑(P)" pitchFamily="34" charset="-12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r>
              <a:tr h="37150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Times New Roman" pitchFamily="16" charset="0"/>
                          <a:ea typeface="華康儷中黑(P)" pitchFamily="34" charset="-120"/>
                        </a:rPr>
                        <a:t>TempError</a:t>
                      </a:r>
                      <a:endParaRPr kumimoji="1" lang="zh-TW" altLang="en-US" sz="1600" b="0" i="0" u="none" strike="noStrike" cap="none" normalizeH="0" baseline="0" smtClean="0">
                        <a:ln>
                          <a:noFill/>
                        </a:ln>
                        <a:solidFill>
                          <a:srgbClr val="000000"/>
                        </a:solidFill>
                        <a:effectLst/>
                        <a:latin typeface="Times New Roman" pitchFamily="16" charset="0"/>
                        <a:ea typeface="華康儷中黑(P)" pitchFamily="34" charset="-12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Times New Roman" pitchFamily="16" charset="0"/>
                          <a:ea typeface="華康儷中黑(P)" pitchFamily="34" charset="-120"/>
                        </a:rPr>
                        <a:t>A transient error has occurred</a:t>
                      </a:r>
                      <a:endParaRPr kumimoji="1" lang="zh-TW" altLang="en-US" sz="1600" b="0" i="0" u="none" strike="noStrike" cap="none" normalizeH="0" baseline="0" smtClean="0">
                        <a:ln>
                          <a:noFill/>
                        </a:ln>
                        <a:solidFill>
                          <a:srgbClr val="000000"/>
                        </a:solidFill>
                        <a:effectLst/>
                        <a:latin typeface="Times New Roman" pitchFamily="16" charset="0"/>
                        <a:ea typeface="華康儷中黑(P)" pitchFamily="34" charset="-12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rgbClr val="000000"/>
                          </a:solidFill>
                          <a:effectLst/>
                          <a:latin typeface="Times New Roman" pitchFamily="16" charset="0"/>
                          <a:ea typeface="華康儷中黑(P)" pitchFamily="34" charset="-120"/>
                        </a:rPr>
                        <a:t>Accept or reject</a:t>
                      </a:r>
                      <a:endParaRPr kumimoji="1" lang="zh-TW" altLang="en-US" sz="1600" b="0" i="0" u="none" strike="noStrike" cap="none" normalizeH="0" baseline="0" smtClean="0">
                        <a:ln>
                          <a:noFill/>
                        </a:ln>
                        <a:solidFill>
                          <a:srgbClr val="000000"/>
                        </a:solidFill>
                        <a:effectLst/>
                        <a:latin typeface="Times New Roman" pitchFamily="16" charset="0"/>
                        <a:ea typeface="華康儷中黑(P)" pitchFamily="34" charset="-12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5" name="Rectangle 7"/>
          <p:cNvSpPr>
            <a:spLocks noGrp="1" noChangeArrowheads="1"/>
          </p:cNvSpPr>
          <p:nvPr>
            <p:ph type="title"/>
          </p:nvPr>
        </p:nvSpPr>
        <p:spPr/>
        <p:txBody>
          <a:bodyPr/>
          <a:lstStyle/>
          <a:p>
            <a:pPr eaLnBrk="1" hangingPunct="1">
              <a:defRPr/>
            </a:pPr>
            <a:r>
              <a:rPr lang="en-US" altLang="zh-TW" dirty="0" smtClean="0"/>
              <a:t>SPF Record Syntax</a:t>
            </a:r>
            <a:br>
              <a:rPr lang="en-US" altLang="zh-TW" dirty="0" smtClean="0"/>
            </a:br>
            <a:r>
              <a:rPr lang="en-US" altLang="zh-TW" sz="3200" dirty="0" smtClean="0"/>
              <a:t>	– Modifier</a:t>
            </a:r>
            <a:endParaRPr lang="zh-TW" altLang="en-US" dirty="0" smtClean="0"/>
          </a:p>
        </p:txBody>
      </p:sp>
      <p:sp>
        <p:nvSpPr>
          <p:cNvPr id="17411" name="內容版面配置區 2"/>
          <p:cNvSpPr>
            <a:spLocks noGrp="1"/>
          </p:cNvSpPr>
          <p:nvPr>
            <p:ph idx="1"/>
          </p:nvPr>
        </p:nvSpPr>
        <p:spPr/>
        <p:txBody>
          <a:bodyPr lIns="91440" tIns="45720" rIns="91440" bIns="45720"/>
          <a:lstStyle/>
          <a:p>
            <a:pPr eaLnBrk="1" hangingPunct="1">
              <a:lnSpc>
                <a:spcPct val="90000"/>
              </a:lnSpc>
            </a:pPr>
            <a:r>
              <a:rPr lang="en-US" altLang="zh-TW" sz="2800" dirty="0" smtClean="0"/>
              <a:t>redirect</a:t>
            </a:r>
          </a:p>
          <a:p>
            <a:pPr lvl="1" eaLnBrk="1" hangingPunct="1">
              <a:lnSpc>
                <a:spcPct val="90000"/>
              </a:lnSpc>
            </a:pPr>
            <a:r>
              <a:rPr lang="en-US" altLang="zh-TW" sz="1900" dirty="0" smtClean="0"/>
              <a:t>redirect=&lt;</a:t>
            </a:r>
            <a:r>
              <a:rPr lang="en-US" altLang="zh-TW" sz="1900" dirty="0" err="1" smtClean="0"/>
              <a:t>doamin</a:t>
            </a:r>
            <a:r>
              <a:rPr lang="en-US" altLang="zh-TW" sz="1900" dirty="0" smtClean="0"/>
              <a:t>&gt;</a:t>
            </a:r>
          </a:p>
          <a:p>
            <a:pPr lvl="1" eaLnBrk="1" hangingPunct="1">
              <a:lnSpc>
                <a:spcPct val="90000"/>
              </a:lnSpc>
            </a:pPr>
            <a:r>
              <a:rPr lang="en-US" altLang="zh-TW" sz="1900" dirty="0" smtClean="0"/>
              <a:t>When mail server is outside from my domain</a:t>
            </a:r>
          </a:p>
          <a:p>
            <a:pPr lvl="1" eaLnBrk="1" hangingPunct="1">
              <a:lnSpc>
                <a:spcPct val="90000"/>
              </a:lnSpc>
            </a:pPr>
            <a:r>
              <a:rPr lang="en-US" altLang="zh-TW" sz="1900" dirty="0" smtClean="0"/>
              <a:t>The SPF record for domain replace the current record. The macro-expanded domain is also substituted for the current-domain in those look-ups.</a:t>
            </a:r>
          </a:p>
          <a:p>
            <a:pPr eaLnBrk="1" hangingPunct="1">
              <a:lnSpc>
                <a:spcPct val="90000"/>
              </a:lnSpc>
            </a:pPr>
            <a:r>
              <a:rPr lang="en-US" altLang="zh-TW" sz="2800" dirty="0" err="1" smtClean="0"/>
              <a:t>exp</a:t>
            </a:r>
            <a:endParaRPr lang="en-US" altLang="zh-TW" sz="2800" dirty="0" smtClean="0"/>
          </a:p>
          <a:p>
            <a:pPr lvl="1" eaLnBrk="1" hangingPunct="1">
              <a:lnSpc>
                <a:spcPct val="90000"/>
              </a:lnSpc>
            </a:pPr>
            <a:r>
              <a:rPr lang="en-US" altLang="zh-TW" sz="1900" dirty="0" err="1" smtClean="0"/>
              <a:t>exp</a:t>
            </a:r>
            <a:r>
              <a:rPr lang="en-US" altLang="zh-TW" sz="1900" dirty="0" smtClean="0"/>
              <a:t>=&lt;</a:t>
            </a:r>
            <a:r>
              <a:rPr lang="en-US" altLang="zh-TW" sz="1900" dirty="0" err="1" smtClean="0"/>
              <a:t>doamin</a:t>
            </a:r>
            <a:r>
              <a:rPr lang="en-US" altLang="zh-TW" sz="1900" dirty="0" smtClean="0"/>
              <a:t>&gt;</a:t>
            </a:r>
          </a:p>
          <a:p>
            <a:pPr lvl="1" eaLnBrk="1" hangingPunct="1">
              <a:lnSpc>
                <a:spcPct val="90000"/>
              </a:lnSpc>
            </a:pPr>
            <a:r>
              <a:rPr lang="en-US" altLang="zh-TW" sz="1900" dirty="0" err="1" smtClean="0"/>
              <a:t>Explaination</a:t>
            </a:r>
            <a:r>
              <a:rPr lang="en-US" altLang="zh-TW" sz="1900" dirty="0" smtClean="0"/>
              <a:t> </a:t>
            </a:r>
          </a:p>
          <a:p>
            <a:pPr lvl="1" eaLnBrk="1" hangingPunct="1">
              <a:lnSpc>
                <a:spcPct val="90000"/>
              </a:lnSpc>
            </a:pPr>
            <a:r>
              <a:rPr lang="en-US" altLang="zh-TW" sz="1900" dirty="0" smtClean="0"/>
              <a:t>If an SMTP receiver rejects a message, it can include an explanation. An SPF publisher can specify the explanation string that senders see. This way, an ISP can direct nonconforming users to a web page that provides further instructions about how to configure SASL.</a:t>
            </a:r>
          </a:p>
          <a:p>
            <a:pPr lvl="1" eaLnBrk="1" hangingPunct="1">
              <a:lnSpc>
                <a:spcPct val="90000"/>
              </a:lnSpc>
            </a:pPr>
            <a:r>
              <a:rPr lang="en-US" altLang="zh-TW" sz="1900" dirty="0" smtClean="0"/>
              <a:t>The domain is expanded; a TXT lookup is performed. The result of the TXT query is then macro-expanded and shown to the sender. Other macros can be used to provide an customized explanation.</a:t>
            </a:r>
            <a:endParaRPr lang="zh-TW" altLang="en-US" sz="19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8" name="Rectangle 8"/>
          <p:cNvSpPr>
            <a:spLocks noGrp="1" noChangeArrowheads="1"/>
          </p:cNvSpPr>
          <p:nvPr>
            <p:ph type="title"/>
          </p:nvPr>
        </p:nvSpPr>
        <p:spPr/>
        <p:txBody>
          <a:bodyPr/>
          <a:lstStyle/>
          <a:p>
            <a:r>
              <a:rPr lang="en-US" altLang="zh-TW" smtClean="0"/>
              <a:t>Sender Policy Framework (SPF)</a:t>
            </a:r>
            <a:br>
              <a:rPr lang="en-US" altLang="zh-TW" smtClean="0"/>
            </a:br>
            <a:r>
              <a:rPr lang="en-US" altLang="zh-TW" smtClean="0"/>
              <a:t>	– Example for Forged Headers</a:t>
            </a:r>
            <a:endParaRPr lang="zh-TW" altLang="en-US" dirty="0" smtClean="0"/>
          </a:p>
        </p:txBody>
      </p:sp>
      <p:sp>
        <p:nvSpPr>
          <p:cNvPr id="20483" name="內容版面配置區 2"/>
          <p:cNvSpPr>
            <a:spLocks noGrp="1"/>
          </p:cNvSpPr>
          <p:nvPr>
            <p:ph idx="1"/>
          </p:nvPr>
        </p:nvSpPr>
        <p:spPr/>
        <p:txBody>
          <a:bodyPr/>
          <a:lstStyle/>
          <a:p>
            <a:r>
              <a:rPr lang="en-US" altLang="zh-TW" dirty="0" smtClean="0"/>
              <a:t>On lctseng</a:t>
            </a:r>
          </a:p>
          <a:p>
            <a:r>
              <a:rPr lang="en-US" altLang="zh-TW" dirty="0" smtClean="0"/>
              <a:t>Envelop From: lctseng@nasa.lctseng.nctucs.net</a:t>
            </a:r>
          </a:p>
          <a:p>
            <a:r>
              <a:rPr lang="en-US" altLang="zh-TW" dirty="0" smtClean="0"/>
              <a:t>Mail Headers</a:t>
            </a:r>
          </a:p>
          <a:p>
            <a:pPr lvl="1"/>
            <a:r>
              <a:rPr lang="en-US" altLang="zh-TW" dirty="0" smtClean="0"/>
              <a:t>From: lctseng@cs.nctu.edu.tw</a:t>
            </a:r>
          </a:p>
          <a:p>
            <a:pPr lvl="1"/>
            <a:r>
              <a:rPr lang="en-US" altLang="zh-TW" dirty="0" smtClean="0"/>
              <a:t>To: lctseng@gmail.com</a:t>
            </a:r>
          </a:p>
          <a:p>
            <a:r>
              <a:rPr lang="en-US" altLang="zh-TW" dirty="0" smtClean="0"/>
              <a:t>Related SPF Records:</a:t>
            </a:r>
          </a:p>
          <a:p>
            <a:endParaRPr lang="zh-TW" altLang="en-US" dirty="0" smtClean="0"/>
          </a:p>
        </p:txBody>
      </p:sp>
      <p:graphicFrame>
        <p:nvGraphicFramePr>
          <p:cNvPr id="2" name="表格 1"/>
          <p:cNvGraphicFramePr>
            <a:graphicFrameLocks noGrp="1"/>
          </p:cNvGraphicFramePr>
          <p:nvPr>
            <p:extLst>
              <p:ext uri="{D42A27DB-BD31-4B8C-83A1-F6EECF244321}">
                <p14:modId xmlns:p14="http://schemas.microsoft.com/office/powerpoint/2010/main" val="1355517748"/>
              </p:ext>
            </p:extLst>
          </p:nvPr>
        </p:nvGraphicFramePr>
        <p:xfrm>
          <a:off x="1259632" y="4077072"/>
          <a:ext cx="6226572" cy="1559002"/>
        </p:xfrm>
        <a:graphic>
          <a:graphicData uri="http://schemas.openxmlformats.org/drawingml/2006/table">
            <a:tbl>
              <a:tblPr firstRow="1" bandRow="1">
                <a:tableStyleId>{22838BEF-8BB2-4498-84A7-C5851F593DF1}</a:tableStyleId>
              </a:tblPr>
              <a:tblGrid>
                <a:gridCol w="3208869"/>
                <a:gridCol w="3017703"/>
              </a:tblGrid>
              <a:tr h="370392">
                <a:tc>
                  <a:txBody>
                    <a:bodyPr/>
                    <a:lstStyle/>
                    <a:p>
                      <a:r>
                        <a:rPr lang="en-US" altLang="zh-TW" sz="1800" dirty="0" smtClean="0"/>
                        <a:t>cs.nctu.edu.tw</a:t>
                      </a:r>
                      <a:endParaRPr lang="zh-TW" altLang="en-US" sz="1800" dirty="0"/>
                    </a:p>
                  </a:txBody>
                  <a:tcPr marL="91434" marR="91434" marT="45665" marB="45665"/>
                </a:tc>
                <a:tc>
                  <a:txBody>
                    <a:bodyPr/>
                    <a:lstStyle/>
                    <a:p>
                      <a:r>
                        <a:rPr lang="en-US" altLang="zh-TW" sz="1800" dirty="0" smtClean="0"/>
                        <a:t>nasa.lctseng.nasa.nctucs.net</a:t>
                      </a:r>
                      <a:endParaRPr lang="zh-TW" altLang="en-US" sz="1800" dirty="0"/>
                    </a:p>
                  </a:txBody>
                  <a:tcPr marL="91434" marR="91434" marT="45665" marB="45665"/>
                </a:tc>
              </a:tr>
              <a:tr h="11885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800" dirty="0" smtClean="0"/>
                        <a:t>"v=spf1 a mx a:csmailer.cs.nctu.edu.tw a:csmailgate.cs.nctu.edu.tw a:csmail.cs.nctu.edu.tw ~all"</a:t>
                      </a:r>
                      <a:endParaRPr lang="zh-TW" altLang="en-US" sz="1800" dirty="0" smtClean="0"/>
                    </a:p>
                  </a:txBody>
                  <a:tcPr marL="91434" marR="91434" marT="45665" marB="45665"/>
                </a:tc>
                <a:tc>
                  <a:txBody>
                    <a:bodyPr/>
                    <a:lstStyle/>
                    <a:p>
                      <a:r>
                        <a:rPr lang="en-US" altLang="zh-TW" sz="1800" dirty="0" smtClean="0"/>
                        <a:t>"v=spf1 a mx ~all"</a:t>
                      </a:r>
                      <a:endParaRPr lang="zh-TW" altLang="en-US" sz="1800" dirty="0"/>
                    </a:p>
                  </a:txBody>
                  <a:tcPr marL="91434" marR="91434" marT="45665" marB="45665"/>
                </a:tc>
              </a:tr>
            </a:tbl>
          </a:graphicData>
        </a:graphic>
      </p:graphicFrame>
      <p:sp>
        <p:nvSpPr>
          <p:cNvPr id="7" name="文字方塊 6"/>
          <p:cNvSpPr txBox="1"/>
          <p:nvPr/>
        </p:nvSpPr>
        <p:spPr>
          <a:xfrm>
            <a:off x="4915098" y="2837418"/>
            <a:ext cx="979755" cy="369332"/>
          </a:xfrm>
          <a:prstGeom prst="rect">
            <a:avLst/>
          </a:prstGeom>
          <a:solidFill>
            <a:schemeClr val="bg1"/>
          </a:solidFill>
          <a:ln>
            <a:solidFill>
              <a:srgbClr val="FF0000"/>
            </a:solidFill>
          </a:ln>
        </p:spPr>
        <p:txBody>
          <a:bodyPr wrap="none" rtlCol="0">
            <a:spAutoFit/>
          </a:bodyPr>
          <a:lstStyle/>
          <a:p>
            <a:r>
              <a:rPr lang="en-US" altLang="zh-TW" dirty="0" smtClean="0">
                <a:solidFill>
                  <a:srgbClr val="FF0000"/>
                </a:solidFill>
              </a:rPr>
              <a:t>Forged!</a:t>
            </a:r>
            <a:endParaRPr lang="zh-TW" altLang="en-US"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hangingPunct="1">
              <a:defRPr/>
            </a:pPr>
            <a:r>
              <a:rPr lang="en-US" altLang="zh-TW" dirty="0" smtClean="0"/>
              <a:t>Introduction</a:t>
            </a:r>
            <a:endParaRPr lang="zh-TW" altLang="en-US" dirty="0" smtClean="0"/>
          </a:p>
        </p:txBody>
      </p:sp>
      <p:sp>
        <p:nvSpPr>
          <p:cNvPr id="4099" name="內容版面配置區 2"/>
          <p:cNvSpPr>
            <a:spLocks noGrp="1"/>
          </p:cNvSpPr>
          <p:nvPr>
            <p:ph idx="1"/>
          </p:nvPr>
        </p:nvSpPr>
        <p:spPr/>
        <p:txBody>
          <a:bodyPr/>
          <a:lstStyle/>
          <a:p>
            <a:pPr eaLnBrk="1" hangingPunct="1">
              <a:buFont typeface="Wingdings" charset="2"/>
              <a:buChar char="q"/>
              <a:defRPr/>
            </a:pPr>
            <a:r>
              <a:rPr lang="en-US" altLang="zh-TW" sz="2000" dirty="0" smtClean="0"/>
              <a:t>SPAM vs. non-SPAM</a:t>
            </a:r>
          </a:p>
          <a:p>
            <a:pPr lvl="1" eaLnBrk="1" hangingPunct="1">
              <a:defRPr/>
            </a:pPr>
            <a:r>
              <a:rPr lang="en-US" altLang="zh-TW" sz="1800" dirty="0" smtClean="0"/>
              <a:t>Mail sent by spammer vs. non-spammer</a:t>
            </a:r>
          </a:p>
          <a:p>
            <a:pPr eaLnBrk="1" hangingPunct="1">
              <a:buFont typeface="Wingdings" charset="2"/>
              <a:buChar char="q"/>
              <a:defRPr/>
            </a:pPr>
            <a:r>
              <a:rPr lang="en-US" altLang="zh-TW" sz="2000" dirty="0" smtClean="0"/>
              <a:t>Problem of SPAM mail</a:t>
            </a:r>
          </a:p>
          <a:p>
            <a:pPr lvl="1" eaLnBrk="1" hangingPunct="1">
              <a:defRPr/>
            </a:pPr>
            <a:r>
              <a:rPr lang="en-US" altLang="zh-TW" sz="1800" dirty="0" smtClean="0"/>
              <a:t>Over 99% of E-mails are SPAM! Useless for mankind!</a:t>
            </a:r>
          </a:p>
          <a:p>
            <a:pPr eaLnBrk="1" hangingPunct="1">
              <a:buFont typeface="Wingdings" charset="2"/>
              <a:buChar char="q"/>
              <a:defRPr/>
            </a:pPr>
            <a:r>
              <a:rPr lang="en-US" altLang="zh-TW" sz="2000" dirty="0" smtClean="0"/>
              <a:t>SPAM detection?</a:t>
            </a:r>
          </a:p>
          <a:p>
            <a:pPr lvl="1" eaLnBrk="1" hangingPunct="1">
              <a:defRPr/>
            </a:pPr>
            <a:r>
              <a:rPr lang="en-US" altLang="zh-TW" sz="1800" dirty="0" smtClean="0"/>
              <a:t>Client-based detection</a:t>
            </a:r>
          </a:p>
          <a:p>
            <a:pPr lvl="2" eaLnBrk="1" hangingPunct="1">
              <a:buFont typeface="Wingdings" charset="2"/>
              <a:buChar char="Ø"/>
              <a:defRPr/>
            </a:pPr>
            <a:r>
              <a:rPr lang="en-US" altLang="zh-TW" sz="1600" dirty="0" smtClean="0"/>
              <a:t>These methods actually are the </a:t>
            </a:r>
            <a:r>
              <a:rPr lang="en-US" altLang="zh-TW" sz="1600" dirty="0" smtClean="0">
                <a:solidFill>
                  <a:srgbClr val="FF0000"/>
                </a:solidFill>
              </a:rPr>
              <a:t>spammer detection </a:t>
            </a:r>
            <a:r>
              <a:rPr lang="en-US" altLang="zh-TW" sz="1600" dirty="0" smtClean="0"/>
              <a:t>techniques.</a:t>
            </a:r>
          </a:p>
          <a:p>
            <a:pPr lvl="2" eaLnBrk="1" hangingPunct="1">
              <a:buFont typeface="Wingdings" charset="2"/>
              <a:buChar char="Ø"/>
              <a:defRPr/>
            </a:pPr>
            <a:r>
              <a:rPr lang="en-US" altLang="zh-TW" sz="1600" dirty="0" smtClean="0"/>
              <a:t>Usually are cost-effective, which can easily reach over 95% accuracy with only few computational resources.</a:t>
            </a:r>
          </a:p>
          <a:p>
            <a:pPr lvl="1" eaLnBrk="1" hangingPunct="1">
              <a:defRPr/>
            </a:pPr>
            <a:r>
              <a:rPr lang="en-US" altLang="zh-TW" sz="1800" dirty="0" smtClean="0"/>
              <a:t>Content-based detection</a:t>
            </a:r>
          </a:p>
          <a:p>
            <a:pPr lvl="2" eaLnBrk="1" hangingPunct="1">
              <a:buFont typeface="Wingdings" charset="2"/>
              <a:buChar char="Ø"/>
              <a:defRPr/>
            </a:pPr>
            <a:r>
              <a:rPr lang="en-US" altLang="zh-TW" sz="1600" dirty="0" smtClean="0"/>
              <a:t>These methods are the real </a:t>
            </a:r>
            <a:r>
              <a:rPr lang="en-US" altLang="zh-TW" sz="1600" dirty="0" smtClean="0">
                <a:solidFill>
                  <a:srgbClr val="FF0000"/>
                </a:solidFill>
              </a:rPr>
              <a:t>spam detection</a:t>
            </a:r>
            <a:r>
              <a:rPr lang="en-US" altLang="zh-TW" sz="1600" dirty="0" smtClean="0"/>
              <a:t> techniques.</a:t>
            </a:r>
          </a:p>
          <a:p>
            <a:pPr lvl="2" eaLnBrk="1" hangingPunct="1">
              <a:buFont typeface="Wingdings" charset="2"/>
              <a:buChar char="Ø"/>
              <a:defRPr/>
            </a:pPr>
            <a:r>
              <a:rPr lang="en-US" altLang="zh-TW" sz="1600" dirty="0" smtClean="0"/>
              <a:t>Usually are costly with less than 90% accuracy</a:t>
            </a:r>
          </a:p>
          <a:p>
            <a:pPr lvl="3" eaLnBrk="1" hangingPunct="1">
              <a:defRPr/>
            </a:pPr>
            <a:r>
              <a:rPr lang="en-US" altLang="zh-TW" sz="1400" dirty="0" smtClean="0"/>
              <a:t>Lots of training and computation spent on it.</a:t>
            </a:r>
          </a:p>
          <a:p>
            <a:pPr lvl="1" eaLnBrk="1" hangingPunct="1">
              <a:defRPr/>
            </a:pPr>
            <a:r>
              <a:rPr lang="en-US" altLang="zh-TW" sz="1800" dirty="0" smtClean="0"/>
              <a:t>Who is the winner? Client-based? Content-based? </a:t>
            </a:r>
            <a:r>
              <a:rPr lang="en-US" altLang="zh-TW" sz="1800" dirty="0" smtClean="0">
                <a:solidFill>
                  <a:schemeClr val="bg1">
                    <a:lumMod val="65000"/>
                  </a:schemeClr>
                </a:solidFill>
              </a:rPr>
              <a:t>(or Spammer?)</a:t>
            </a:r>
          </a:p>
          <a:p>
            <a:pPr lvl="1" eaLnBrk="1" hangingPunct="1">
              <a:defRPr/>
            </a:pPr>
            <a:r>
              <a:rPr lang="en-US" altLang="zh-TW" sz="1800" dirty="0" smtClean="0"/>
              <a:t>Endless war between the administrators and spammers.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hangingPunct="1">
              <a:defRPr/>
            </a:pPr>
            <a:r>
              <a:rPr lang="en-US" altLang="zh-TW" dirty="0" smtClean="0"/>
              <a:t>Sender Policy Framework (SPF)</a:t>
            </a:r>
            <a:br>
              <a:rPr lang="en-US" altLang="zh-TW" dirty="0" smtClean="0"/>
            </a:br>
            <a:r>
              <a:rPr lang="en-US" altLang="zh-TW" sz="3200" dirty="0" smtClean="0"/>
              <a:t>	– Example for Forged Headers</a:t>
            </a:r>
            <a:endParaRPr lang="zh-TW" altLang="en-US" dirty="0" smtClean="0"/>
          </a:p>
        </p:txBody>
      </p:sp>
      <p:sp>
        <p:nvSpPr>
          <p:cNvPr id="7" name="Text Box 4"/>
          <p:cNvSpPr txBox="1">
            <a:spLocks noChangeArrowheads="1"/>
          </p:cNvSpPr>
          <p:nvPr/>
        </p:nvSpPr>
        <p:spPr bwMode="auto">
          <a:xfrm>
            <a:off x="990600" y="1479449"/>
            <a:ext cx="6244017" cy="4081117"/>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lang="en-US" altLang="zh-TW" sz="1600" dirty="0">
                <a:solidFill>
                  <a:schemeClr val="bg1"/>
                </a:solidFill>
                <a:latin typeface="Consolas" panose="020B0609020204030204" pitchFamily="49" charset="0"/>
              </a:rPr>
              <a:t>220 demo1.nasa.lctseng.nctucs.net ESMTP Postfix</a:t>
            </a:r>
          </a:p>
          <a:p>
            <a:pPr>
              <a:lnSpc>
                <a:spcPct val="90000"/>
              </a:lnSpc>
              <a:spcBef>
                <a:spcPct val="0"/>
              </a:spcBef>
              <a:buNone/>
            </a:pPr>
            <a:r>
              <a:rPr lang="en-US" altLang="zh-TW" sz="1600" dirty="0">
                <a:solidFill>
                  <a:srgbClr val="FFFF00"/>
                </a:solidFill>
                <a:latin typeface="Consolas" panose="020B0609020204030204" pitchFamily="49" charset="0"/>
              </a:rPr>
              <a:t>HELO localhost</a:t>
            </a:r>
          </a:p>
          <a:p>
            <a:pPr>
              <a:lnSpc>
                <a:spcPct val="90000"/>
              </a:lnSpc>
              <a:spcBef>
                <a:spcPct val="0"/>
              </a:spcBef>
              <a:buFontTx/>
              <a:buNone/>
            </a:pPr>
            <a:r>
              <a:rPr lang="en-US" altLang="zh-TW" sz="1600" dirty="0">
                <a:solidFill>
                  <a:schemeClr val="bg1"/>
                </a:solidFill>
                <a:latin typeface="Consolas" panose="020B0609020204030204" pitchFamily="49" charset="0"/>
              </a:rPr>
              <a:t>250 demo1.nasa.lctseng.nctucs.net</a:t>
            </a:r>
          </a:p>
          <a:p>
            <a:pPr>
              <a:lnSpc>
                <a:spcPct val="90000"/>
              </a:lnSpc>
              <a:spcBef>
                <a:spcPct val="0"/>
              </a:spcBef>
              <a:buNone/>
            </a:pPr>
            <a:r>
              <a:rPr lang="en-US" altLang="zh-TW" sz="1600" dirty="0">
                <a:solidFill>
                  <a:srgbClr val="FFFF00"/>
                </a:solidFill>
                <a:latin typeface="Consolas" panose="020B0609020204030204" pitchFamily="49" charset="0"/>
              </a:rPr>
              <a:t>mail from: lctseng@nasa.lctseng.nctucs.net</a:t>
            </a:r>
          </a:p>
          <a:p>
            <a:pPr>
              <a:lnSpc>
                <a:spcPct val="90000"/>
              </a:lnSpc>
              <a:spcBef>
                <a:spcPct val="0"/>
              </a:spcBef>
              <a:buFontTx/>
              <a:buNone/>
            </a:pPr>
            <a:r>
              <a:rPr lang="en-US" altLang="zh-TW" sz="1600" dirty="0">
                <a:solidFill>
                  <a:schemeClr val="bg1"/>
                </a:solidFill>
                <a:latin typeface="Consolas" panose="020B0609020204030204" pitchFamily="49" charset="0"/>
              </a:rPr>
              <a:t>250 2.1.0 Ok</a:t>
            </a:r>
          </a:p>
          <a:p>
            <a:pPr>
              <a:lnSpc>
                <a:spcPct val="90000"/>
              </a:lnSpc>
              <a:spcBef>
                <a:spcPct val="0"/>
              </a:spcBef>
              <a:buNone/>
            </a:pPr>
            <a:r>
              <a:rPr lang="en-US" altLang="zh-TW" sz="1600" dirty="0" err="1">
                <a:solidFill>
                  <a:srgbClr val="FFFF00"/>
                </a:solidFill>
                <a:latin typeface="Consolas" panose="020B0609020204030204" pitchFamily="49" charset="0"/>
              </a:rPr>
              <a:t>rcpt</a:t>
            </a:r>
            <a:r>
              <a:rPr lang="en-US" altLang="zh-TW" sz="1600" dirty="0">
                <a:solidFill>
                  <a:srgbClr val="FFFF00"/>
                </a:solidFill>
                <a:latin typeface="Consolas" panose="020B0609020204030204" pitchFamily="49" charset="0"/>
              </a:rPr>
              <a:t> to: </a:t>
            </a:r>
            <a:r>
              <a:rPr lang="en-US" altLang="zh-TW" sz="1600" dirty="0" smtClean="0">
                <a:solidFill>
                  <a:srgbClr val="FFFF00"/>
                </a:solidFill>
                <a:latin typeface="Consolas" panose="020B0609020204030204" pitchFamily="49" charset="0"/>
              </a:rPr>
              <a:t>lctseng@gmail.com</a:t>
            </a:r>
            <a:endParaRPr lang="en-US" altLang="zh-TW" sz="1600" dirty="0">
              <a:solidFill>
                <a:srgbClr val="FFFF00"/>
              </a:solidFill>
              <a:latin typeface="Consolas" panose="020B0609020204030204" pitchFamily="49" charset="0"/>
            </a:endParaRPr>
          </a:p>
          <a:p>
            <a:pPr>
              <a:lnSpc>
                <a:spcPct val="90000"/>
              </a:lnSpc>
              <a:spcBef>
                <a:spcPct val="0"/>
              </a:spcBef>
              <a:buFontTx/>
              <a:buNone/>
            </a:pPr>
            <a:r>
              <a:rPr lang="en-US" altLang="zh-TW" sz="1600" dirty="0">
                <a:solidFill>
                  <a:schemeClr val="bg1"/>
                </a:solidFill>
                <a:latin typeface="Consolas" panose="020B0609020204030204" pitchFamily="49" charset="0"/>
              </a:rPr>
              <a:t>250 2.1.5 Ok</a:t>
            </a:r>
          </a:p>
          <a:p>
            <a:pPr>
              <a:lnSpc>
                <a:spcPct val="90000"/>
              </a:lnSpc>
              <a:spcBef>
                <a:spcPct val="0"/>
              </a:spcBef>
              <a:buNone/>
            </a:pPr>
            <a:r>
              <a:rPr lang="en-US" altLang="zh-TW" sz="1600" dirty="0">
                <a:solidFill>
                  <a:srgbClr val="FFFF00"/>
                </a:solidFill>
                <a:latin typeface="Consolas" panose="020B0609020204030204" pitchFamily="49" charset="0"/>
              </a:rPr>
              <a:t>DATA</a:t>
            </a:r>
          </a:p>
          <a:p>
            <a:pPr>
              <a:lnSpc>
                <a:spcPct val="90000"/>
              </a:lnSpc>
              <a:spcBef>
                <a:spcPct val="0"/>
              </a:spcBef>
              <a:buFontTx/>
              <a:buNone/>
            </a:pPr>
            <a:r>
              <a:rPr lang="en-US" altLang="zh-TW" sz="1600" dirty="0">
                <a:solidFill>
                  <a:schemeClr val="bg1"/>
                </a:solidFill>
                <a:latin typeface="Consolas" panose="020B0609020204030204" pitchFamily="49" charset="0"/>
              </a:rPr>
              <a:t>354 End data with &lt;CR&gt;&lt;LF&gt;.&lt;CR&gt;&lt;LF&gt;</a:t>
            </a:r>
          </a:p>
          <a:p>
            <a:pPr>
              <a:lnSpc>
                <a:spcPct val="90000"/>
              </a:lnSpc>
              <a:spcBef>
                <a:spcPct val="0"/>
              </a:spcBef>
              <a:buNone/>
            </a:pPr>
            <a:r>
              <a:rPr lang="en-US" altLang="zh-TW" sz="1600" dirty="0">
                <a:solidFill>
                  <a:srgbClr val="FFFF00"/>
                </a:solidFill>
                <a:latin typeface="Consolas" panose="020B0609020204030204" pitchFamily="49" charset="0"/>
              </a:rPr>
              <a:t>To: </a:t>
            </a:r>
            <a:r>
              <a:rPr lang="en-US" altLang="zh-TW" sz="1600" dirty="0" smtClean="0">
                <a:solidFill>
                  <a:srgbClr val="FFFF00"/>
                </a:solidFill>
                <a:latin typeface="Consolas" panose="020B0609020204030204" pitchFamily="49" charset="0"/>
              </a:rPr>
              <a:t>lctseng@gmail.com</a:t>
            </a:r>
            <a:endParaRPr lang="en-US" altLang="zh-TW" sz="1600" dirty="0">
              <a:solidFill>
                <a:srgbClr val="FFFF00"/>
              </a:solidFill>
              <a:latin typeface="Consolas" panose="020B0609020204030204" pitchFamily="49" charset="0"/>
            </a:endParaRPr>
          </a:p>
          <a:p>
            <a:pPr>
              <a:lnSpc>
                <a:spcPct val="90000"/>
              </a:lnSpc>
              <a:spcBef>
                <a:spcPct val="0"/>
              </a:spcBef>
              <a:buNone/>
            </a:pPr>
            <a:r>
              <a:rPr lang="en-US" altLang="zh-TW" sz="1600" dirty="0">
                <a:solidFill>
                  <a:srgbClr val="FFFF00"/>
                </a:solidFill>
                <a:latin typeface="Consolas" panose="020B0609020204030204" pitchFamily="49" charset="0"/>
              </a:rPr>
              <a:t>From: Liang-Chi Tseng &lt;lctseng@cs.nctu.edu.tw&gt;</a:t>
            </a:r>
          </a:p>
          <a:p>
            <a:pPr>
              <a:lnSpc>
                <a:spcPct val="90000"/>
              </a:lnSpc>
              <a:spcBef>
                <a:spcPct val="0"/>
              </a:spcBef>
              <a:buNone/>
            </a:pPr>
            <a:r>
              <a:rPr lang="en-US" altLang="zh-TW" sz="1600" dirty="0">
                <a:solidFill>
                  <a:srgbClr val="FFFF00"/>
                </a:solidFill>
                <a:latin typeface="Consolas" panose="020B0609020204030204" pitchFamily="49" charset="0"/>
              </a:rPr>
              <a:t>Subject: SPF Test</a:t>
            </a:r>
          </a:p>
          <a:p>
            <a:pPr>
              <a:lnSpc>
                <a:spcPct val="90000"/>
              </a:lnSpc>
              <a:spcBef>
                <a:spcPct val="0"/>
              </a:spcBef>
              <a:buNone/>
            </a:pPr>
            <a:r>
              <a:rPr lang="en-US" altLang="zh-TW" sz="1600" dirty="0">
                <a:solidFill>
                  <a:srgbClr val="FFFF00"/>
                </a:solidFill>
                <a:latin typeface="Consolas" panose="020B0609020204030204" pitchFamily="49" charset="0"/>
              </a:rPr>
              <a:t>Message-ID: &lt;56E10EEE.8050705@nasa.lctseng.nctucs.net&gt;</a:t>
            </a:r>
          </a:p>
          <a:p>
            <a:pPr>
              <a:lnSpc>
                <a:spcPct val="90000"/>
              </a:lnSpc>
              <a:spcBef>
                <a:spcPct val="0"/>
              </a:spcBef>
              <a:buNone/>
            </a:pPr>
            <a:r>
              <a:rPr lang="en-US" altLang="zh-TW" sz="1600" dirty="0">
                <a:solidFill>
                  <a:srgbClr val="FFFF00"/>
                </a:solidFill>
                <a:latin typeface="Consolas" panose="020B0609020204030204" pitchFamily="49" charset="0"/>
              </a:rPr>
              <a:t>Date: Thu, 10 Mar 2016 14:36:00 +0800</a:t>
            </a:r>
          </a:p>
          <a:p>
            <a:pPr>
              <a:lnSpc>
                <a:spcPct val="90000"/>
              </a:lnSpc>
              <a:spcBef>
                <a:spcPct val="0"/>
              </a:spcBef>
              <a:buNone/>
            </a:pPr>
            <a:endParaRPr lang="en-US" altLang="zh-TW" sz="1600" dirty="0">
              <a:solidFill>
                <a:srgbClr val="FFFF00"/>
              </a:solidFill>
              <a:latin typeface="Consolas" panose="020B0609020204030204" pitchFamily="49" charset="0"/>
            </a:endParaRPr>
          </a:p>
          <a:p>
            <a:pPr>
              <a:lnSpc>
                <a:spcPct val="90000"/>
              </a:lnSpc>
              <a:spcBef>
                <a:spcPct val="0"/>
              </a:spcBef>
              <a:buNone/>
            </a:pPr>
            <a:r>
              <a:rPr lang="en-US" altLang="zh-TW" sz="1600" dirty="0">
                <a:solidFill>
                  <a:srgbClr val="FFFF00"/>
                </a:solidFill>
                <a:latin typeface="Consolas" panose="020B0609020204030204" pitchFamily="49" charset="0"/>
              </a:rPr>
              <a:t>SPF TEST</a:t>
            </a:r>
          </a:p>
          <a:p>
            <a:pPr>
              <a:lnSpc>
                <a:spcPct val="90000"/>
              </a:lnSpc>
              <a:spcBef>
                <a:spcPct val="0"/>
              </a:spcBef>
              <a:buNone/>
            </a:pPr>
            <a:r>
              <a:rPr lang="en-US" altLang="zh-TW" sz="1600" dirty="0">
                <a:solidFill>
                  <a:srgbClr val="FFFF00"/>
                </a:solidFill>
                <a:latin typeface="Consolas" panose="020B0609020204030204" pitchFamily="49" charset="0"/>
              </a:rPr>
              <a:t>.</a:t>
            </a:r>
          </a:p>
          <a:p>
            <a:pPr>
              <a:lnSpc>
                <a:spcPct val="90000"/>
              </a:lnSpc>
              <a:spcBef>
                <a:spcPct val="0"/>
              </a:spcBef>
              <a:buFontTx/>
              <a:buNone/>
            </a:pPr>
            <a:r>
              <a:rPr lang="en-US" altLang="zh-TW" sz="1600" dirty="0">
                <a:solidFill>
                  <a:schemeClr val="bg1"/>
                </a:solidFill>
                <a:latin typeface="Consolas" panose="020B0609020204030204" pitchFamily="49" charset="0"/>
              </a:rPr>
              <a:t>250 2.0.0 Ok: queued as 2962327B</a:t>
            </a:r>
            <a:endParaRPr kumimoji="0" lang="en-US" altLang="zh-TW" sz="1600" dirty="0">
              <a:solidFill>
                <a:schemeClr val="bg1"/>
              </a:solidFill>
              <a:latin typeface="Consolas" panose="020B0609020204030204" pitchFamily="49" charset="0"/>
              <a:ea typeface="SimSun" panose="02010600030101010101" pitchFamily="2" charset="-122"/>
            </a:endParaRPr>
          </a:p>
        </p:txBody>
      </p:sp>
      <p:sp>
        <p:nvSpPr>
          <p:cNvPr id="8" name="Text Box 4"/>
          <p:cNvSpPr txBox="1">
            <a:spLocks noChangeArrowheads="1"/>
          </p:cNvSpPr>
          <p:nvPr/>
        </p:nvSpPr>
        <p:spPr bwMode="auto">
          <a:xfrm>
            <a:off x="859673" y="5834881"/>
            <a:ext cx="8280919" cy="757130"/>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lang="en-US" altLang="zh-TW" sz="1600" dirty="0">
                <a:solidFill>
                  <a:schemeClr val="bg1"/>
                </a:solidFill>
                <a:latin typeface="Consolas" panose="020B0609020204030204" pitchFamily="49" charset="0"/>
              </a:rPr>
              <a:t>Received-SPF: </a:t>
            </a:r>
            <a:r>
              <a:rPr lang="en-US" altLang="zh-TW" sz="1600" dirty="0">
                <a:solidFill>
                  <a:srgbClr val="FFFF00"/>
                </a:solidFill>
                <a:latin typeface="Consolas" panose="020B0609020204030204" pitchFamily="49" charset="0"/>
              </a:rPr>
              <a:t>pass</a:t>
            </a:r>
            <a:r>
              <a:rPr lang="en-US" altLang="zh-TW" sz="1600" dirty="0">
                <a:solidFill>
                  <a:schemeClr val="bg1"/>
                </a:solidFill>
                <a:latin typeface="Consolas" panose="020B0609020204030204" pitchFamily="49" charset="0"/>
              </a:rPr>
              <a:t> (google.com: </a:t>
            </a:r>
            <a:r>
              <a:rPr lang="en-US" altLang="zh-TW" sz="1600" dirty="0">
                <a:solidFill>
                  <a:srgbClr val="FFFF00"/>
                </a:solidFill>
                <a:latin typeface="Consolas" panose="020B0609020204030204" pitchFamily="49" charset="0"/>
              </a:rPr>
              <a:t>domain of lctseng@nasa.lctseng.nctucs.net designates 140.113.168.238 as permitted sender</a:t>
            </a:r>
            <a:r>
              <a:rPr lang="en-US" altLang="zh-TW" sz="1600" dirty="0">
                <a:solidFill>
                  <a:schemeClr val="bg1"/>
                </a:solidFill>
                <a:latin typeface="Consolas" panose="020B0609020204030204" pitchFamily="49" charset="0"/>
              </a:rPr>
              <a:t>) client-</a:t>
            </a:r>
            <a:r>
              <a:rPr lang="en-US" altLang="zh-TW" sz="1600" dirty="0" err="1">
                <a:solidFill>
                  <a:schemeClr val="bg1"/>
                </a:solidFill>
                <a:latin typeface="Consolas" panose="020B0609020204030204" pitchFamily="49" charset="0"/>
              </a:rPr>
              <a:t>ip</a:t>
            </a:r>
            <a:r>
              <a:rPr lang="en-US" altLang="zh-TW" sz="1600" dirty="0">
                <a:solidFill>
                  <a:schemeClr val="bg1"/>
                </a:solidFill>
                <a:latin typeface="Consolas" panose="020B0609020204030204" pitchFamily="49" charset="0"/>
              </a:rPr>
              <a:t>=140.113.168.238</a:t>
            </a:r>
            <a:r>
              <a:rPr lang="en-US" altLang="zh-TW" sz="1600" dirty="0" smtClean="0">
                <a:solidFill>
                  <a:schemeClr val="bg1"/>
                </a:solidFill>
                <a:latin typeface="Consolas" panose="020B0609020204030204" pitchFamily="49" charset="0"/>
              </a:rPr>
              <a:t>;</a:t>
            </a:r>
            <a:endParaRPr lang="en-US" altLang="zh-TW" sz="1600" dirty="0">
              <a:solidFill>
                <a:schemeClr val="bg1"/>
              </a:solidFill>
              <a:latin typeface="Consolas" panose="020B0609020204030204" pitchFamily="49" charset="0"/>
            </a:endParaRPr>
          </a:p>
        </p:txBody>
      </p:sp>
      <p:sp>
        <p:nvSpPr>
          <p:cNvPr id="6" name="文字方塊 5"/>
          <p:cNvSpPr txBox="1"/>
          <p:nvPr/>
        </p:nvSpPr>
        <p:spPr>
          <a:xfrm>
            <a:off x="5718817" y="5098901"/>
            <a:ext cx="3031599" cy="923330"/>
          </a:xfrm>
          <a:prstGeom prst="rect">
            <a:avLst/>
          </a:prstGeom>
          <a:solidFill>
            <a:schemeClr val="bg1"/>
          </a:solidFill>
          <a:ln>
            <a:solidFill>
              <a:srgbClr val="FF0000"/>
            </a:solidFill>
          </a:ln>
        </p:spPr>
        <p:txBody>
          <a:bodyPr wrap="none" rtlCol="0">
            <a:spAutoFit/>
          </a:bodyPr>
          <a:lstStyle/>
          <a:p>
            <a:r>
              <a:rPr lang="en-US" altLang="zh-TW" dirty="0" smtClean="0">
                <a:solidFill>
                  <a:srgbClr val="FF0000"/>
                </a:solidFill>
              </a:rPr>
              <a:t>Pass!</a:t>
            </a:r>
          </a:p>
          <a:p>
            <a:r>
              <a:rPr lang="en-US" altLang="zh-TW" dirty="0" smtClean="0">
                <a:solidFill>
                  <a:srgbClr val="FF0000"/>
                </a:solidFill>
              </a:rPr>
              <a:t>Only check “Envelope from”</a:t>
            </a:r>
          </a:p>
          <a:p>
            <a:r>
              <a:rPr lang="en-US" altLang="zh-TW" dirty="0" smtClean="0">
                <a:solidFill>
                  <a:srgbClr val="FF0000"/>
                </a:solidFill>
              </a:rPr>
              <a:t>Only check last MTA’s IP</a:t>
            </a:r>
            <a:endParaRPr lang="zh-TW" altLang="en-US" dirty="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5" name="Rectangle 7"/>
          <p:cNvSpPr>
            <a:spLocks noGrp="1" noChangeArrowheads="1"/>
          </p:cNvSpPr>
          <p:nvPr>
            <p:ph type="title"/>
          </p:nvPr>
        </p:nvSpPr>
        <p:spPr/>
        <p:txBody>
          <a:bodyPr/>
          <a:lstStyle/>
          <a:p>
            <a:r>
              <a:rPr lang="en-US" altLang="zh-TW" dirty="0" smtClean="0"/>
              <a:t>SPF Record Syntax</a:t>
            </a:r>
            <a:br>
              <a:rPr lang="en-US" altLang="zh-TW" dirty="0" smtClean="0"/>
            </a:br>
            <a:r>
              <a:rPr lang="en-US" altLang="zh-TW" dirty="0" smtClean="0"/>
              <a:t>	– Enable SPF Check in Postfix</a:t>
            </a:r>
            <a:endParaRPr lang="zh-TW" altLang="en-US" dirty="0" smtClean="0"/>
          </a:p>
        </p:txBody>
      </p:sp>
      <p:sp>
        <p:nvSpPr>
          <p:cNvPr id="17411" name="內容版面配置區 2"/>
          <p:cNvSpPr>
            <a:spLocks noGrp="1"/>
          </p:cNvSpPr>
          <p:nvPr>
            <p:ph idx="1"/>
          </p:nvPr>
        </p:nvSpPr>
        <p:spPr/>
        <p:txBody>
          <a:bodyPr/>
          <a:lstStyle/>
          <a:p>
            <a:r>
              <a:rPr lang="en-US" altLang="zh-TW" dirty="0"/>
              <a:t>Install </a:t>
            </a:r>
            <a:r>
              <a:rPr lang="en-US" altLang="zh-TW" dirty="0" smtClean="0"/>
              <a:t>“postfix-</a:t>
            </a:r>
            <a:r>
              <a:rPr lang="en-US" altLang="zh-TW" dirty="0" err="1" smtClean="0"/>
              <a:t>policyd</a:t>
            </a:r>
            <a:r>
              <a:rPr lang="en-US" altLang="zh-TW" dirty="0" smtClean="0"/>
              <a:t>-</a:t>
            </a:r>
            <a:r>
              <a:rPr lang="en-US" altLang="zh-TW" dirty="0" err="1" smtClean="0"/>
              <a:t>spf</a:t>
            </a:r>
            <a:r>
              <a:rPr lang="en-US" altLang="zh-TW" dirty="0" smtClean="0"/>
              <a:t>-python”</a:t>
            </a:r>
            <a:endParaRPr lang="en-US" altLang="zh-TW" dirty="0" smtClean="0"/>
          </a:p>
          <a:p>
            <a:r>
              <a:rPr lang="en-US" altLang="zh-TW" dirty="0" smtClean="0"/>
              <a:t>In main.cf</a:t>
            </a:r>
          </a:p>
          <a:p>
            <a:endParaRPr lang="en-US" altLang="zh-TW" dirty="0"/>
          </a:p>
          <a:p>
            <a:endParaRPr lang="en-US" altLang="zh-TW" dirty="0" smtClean="0"/>
          </a:p>
          <a:p>
            <a:pPr marL="0" indent="0">
              <a:buNone/>
            </a:pPr>
            <a:endParaRPr lang="en-US" altLang="zh-TW" dirty="0" smtClean="0"/>
          </a:p>
          <a:p>
            <a:r>
              <a:rPr lang="en-US" altLang="zh-TW" dirty="0" smtClean="0"/>
              <a:t>In master.cf</a:t>
            </a:r>
            <a:endParaRPr lang="en-US" altLang="zh-TW" dirty="0" smtClean="0"/>
          </a:p>
          <a:p>
            <a:pPr marL="0" indent="0">
              <a:buNone/>
            </a:pPr>
            <a:endParaRPr lang="en-US" altLang="zh-TW" dirty="0"/>
          </a:p>
          <a:p>
            <a:r>
              <a:rPr lang="en-US" altLang="zh-TW" dirty="0" smtClean="0"/>
              <a:t>Reload Postfix</a:t>
            </a:r>
          </a:p>
          <a:p>
            <a:r>
              <a:rPr lang="en-US" altLang="zh-TW" dirty="0" smtClean="0"/>
              <a:t>Result</a:t>
            </a:r>
            <a:r>
              <a:rPr lang="en-US" altLang="zh-TW" dirty="0" smtClean="0"/>
              <a:t>: mail from </a:t>
            </a:r>
            <a:r>
              <a:rPr lang="en-US" altLang="zh-TW" dirty="0"/>
              <a:t>G</a:t>
            </a:r>
            <a:r>
              <a:rPr lang="en-US" altLang="zh-TW" dirty="0" smtClean="0"/>
              <a:t>mail</a:t>
            </a:r>
            <a:endParaRPr lang="zh-TW" altLang="en-US" dirty="0" smtClean="0"/>
          </a:p>
        </p:txBody>
      </p:sp>
      <p:sp>
        <p:nvSpPr>
          <p:cNvPr id="6" name="Text Box 4"/>
          <p:cNvSpPr txBox="1">
            <a:spLocks noChangeArrowheads="1"/>
          </p:cNvSpPr>
          <p:nvPr/>
        </p:nvSpPr>
        <p:spPr bwMode="auto">
          <a:xfrm>
            <a:off x="1121970" y="2346172"/>
            <a:ext cx="6157455" cy="1421928"/>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kumimoji="0" lang="en-US" altLang="zh-TW" sz="1600" dirty="0" err="1" smtClean="0">
                <a:solidFill>
                  <a:srgbClr val="FFFF00"/>
                </a:solidFill>
                <a:latin typeface="Consolas" panose="020B0609020204030204" pitchFamily="49" charset="0"/>
                <a:ea typeface="SimSun" panose="02010600030101010101" pitchFamily="2" charset="-122"/>
              </a:rPr>
              <a:t>smtpd_recipient_restrictions</a:t>
            </a:r>
            <a:r>
              <a:rPr kumimoji="0" lang="en-US" altLang="zh-TW" sz="1600" dirty="0" smtClean="0">
                <a:solidFill>
                  <a:schemeClr val="bg1"/>
                </a:solidFill>
                <a:latin typeface="Consolas" panose="020B0609020204030204" pitchFamily="49" charset="0"/>
                <a:ea typeface="SimSun" panose="02010600030101010101" pitchFamily="2" charset="-122"/>
              </a:rPr>
              <a:t> = </a:t>
            </a:r>
          </a:p>
          <a:p>
            <a:pPr>
              <a:lnSpc>
                <a:spcPct val="90000"/>
              </a:lnSpc>
              <a:spcBef>
                <a:spcPct val="0"/>
              </a:spcBef>
              <a:buFontTx/>
              <a:buNone/>
            </a:pPr>
            <a:r>
              <a:rPr kumimoji="0" lang="en-US" altLang="zh-TW" sz="1600" dirty="0">
                <a:solidFill>
                  <a:schemeClr val="bg1"/>
                </a:solidFill>
                <a:latin typeface="Consolas" panose="020B0609020204030204" pitchFamily="49" charset="0"/>
                <a:ea typeface="SimSun" panose="02010600030101010101" pitchFamily="2" charset="-122"/>
              </a:rPr>
              <a:t>	</a:t>
            </a:r>
            <a:r>
              <a:rPr kumimoji="0" lang="en-US" altLang="zh-TW" sz="1600" dirty="0" smtClean="0">
                <a:solidFill>
                  <a:schemeClr val="bg1"/>
                </a:solidFill>
                <a:latin typeface="Consolas" panose="020B0609020204030204" pitchFamily="49" charset="0"/>
                <a:ea typeface="SimSun" panose="02010600030101010101" pitchFamily="2" charset="-122"/>
              </a:rPr>
              <a:t>…</a:t>
            </a:r>
          </a:p>
          <a:p>
            <a:pPr>
              <a:lnSpc>
                <a:spcPct val="90000"/>
              </a:lnSpc>
              <a:spcBef>
                <a:spcPct val="0"/>
              </a:spcBef>
              <a:buFontTx/>
              <a:buNone/>
            </a:pPr>
            <a:r>
              <a:rPr kumimoji="0" lang="en-US" altLang="zh-TW" sz="1600" dirty="0" smtClean="0">
                <a:solidFill>
                  <a:schemeClr val="bg1"/>
                </a:solidFill>
                <a:latin typeface="Consolas" panose="020B0609020204030204" pitchFamily="49" charset="0"/>
                <a:ea typeface="SimSun" panose="02010600030101010101" pitchFamily="2" charset="-122"/>
              </a:rPr>
              <a:t>	</a:t>
            </a:r>
            <a:r>
              <a:rPr kumimoji="0" lang="en-US" altLang="zh-TW" sz="1600" dirty="0" err="1" smtClean="0">
                <a:solidFill>
                  <a:schemeClr val="bg1"/>
                </a:solidFill>
                <a:latin typeface="Consolas" panose="020B0609020204030204" pitchFamily="49" charset="0"/>
                <a:ea typeface="SimSun" panose="02010600030101010101" pitchFamily="2" charset="-122"/>
              </a:rPr>
              <a:t>reject_unauth_destination</a:t>
            </a:r>
            <a:r>
              <a:rPr kumimoji="0" lang="en-US" altLang="zh-TW" sz="1600" dirty="0" smtClean="0">
                <a:solidFill>
                  <a:schemeClr val="bg1"/>
                </a:solidFill>
                <a:latin typeface="Consolas" panose="020B0609020204030204" pitchFamily="49" charset="0"/>
                <a:ea typeface="SimSun" panose="02010600030101010101" pitchFamily="2" charset="-122"/>
              </a:rPr>
              <a:t>,</a:t>
            </a:r>
          </a:p>
          <a:p>
            <a:pPr>
              <a:lnSpc>
                <a:spcPct val="90000"/>
              </a:lnSpc>
              <a:spcBef>
                <a:spcPct val="0"/>
              </a:spcBef>
              <a:buFontTx/>
              <a:buNone/>
            </a:pPr>
            <a:r>
              <a:rPr kumimoji="0" lang="en-US" altLang="zh-TW" sz="1600" dirty="0" smtClean="0">
                <a:solidFill>
                  <a:schemeClr val="bg1"/>
                </a:solidFill>
                <a:latin typeface="Consolas" panose="020B0609020204030204" pitchFamily="49" charset="0"/>
                <a:ea typeface="SimSun" panose="02010600030101010101" pitchFamily="2" charset="-122"/>
              </a:rPr>
              <a:t>	</a:t>
            </a:r>
            <a:r>
              <a:rPr kumimoji="0" lang="en-US" altLang="zh-TW" sz="1600" dirty="0" err="1" smtClean="0">
                <a:solidFill>
                  <a:schemeClr val="accent1">
                    <a:lumMod val="20000"/>
                    <a:lumOff val="80000"/>
                  </a:schemeClr>
                </a:solidFill>
                <a:latin typeface="Consolas" panose="020B0609020204030204" pitchFamily="49" charset="0"/>
                <a:ea typeface="SimSun" panose="02010600030101010101" pitchFamily="2" charset="-122"/>
              </a:rPr>
              <a:t>check_policy_service</a:t>
            </a:r>
            <a:r>
              <a:rPr kumimoji="0" lang="en-US" altLang="zh-TW" sz="1600" dirty="0" smtClean="0">
                <a:solidFill>
                  <a:schemeClr val="accent1">
                    <a:lumMod val="20000"/>
                    <a:lumOff val="80000"/>
                  </a:schemeClr>
                </a:solidFill>
                <a:latin typeface="Consolas" panose="020B0609020204030204" pitchFamily="49" charset="0"/>
                <a:ea typeface="SimSun" panose="02010600030101010101" pitchFamily="2" charset="-122"/>
              </a:rPr>
              <a:t> </a:t>
            </a:r>
            <a:r>
              <a:rPr kumimoji="0" lang="en-US" altLang="zh-TW" sz="1600" dirty="0" err="1">
                <a:solidFill>
                  <a:schemeClr val="accent1">
                    <a:lumMod val="20000"/>
                    <a:lumOff val="80000"/>
                  </a:schemeClr>
                </a:solidFill>
                <a:latin typeface="Consolas" panose="020B0609020204030204" pitchFamily="49" charset="0"/>
                <a:ea typeface="SimSun" panose="02010600030101010101" pitchFamily="2" charset="-122"/>
              </a:rPr>
              <a:t>unix:private</a:t>
            </a:r>
            <a:r>
              <a:rPr kumimoji="0" lang="en-US" altLang="zh-TW" sz="1600" dirty="0">
                <a:solidFill>
                  <a:schemeClr val="accent1">
                    <a:lumMod val="20000"/>
                    <a:lumOff val="80000"/>
                  </a:schemeClr>
                </a:solidFill>
                <a:latin typeface="Consolas" panose="020B0609020204030204" pitchFamily="49" charset="0"/>
                <a:ea typeface="SimSun" panose="02010600030101010101" pitchFamily="2" charset="-122"/>
              </a:rPr>
              <a:t>/</a:t>
            </a:r>
            <a:r>
              <a:rPr kumimoji="0" lang="en-US" altLang="zh-TW" sz="1600" dirty="0" err="1">
                <a:solidFill>
                  <a:schemeClr val="accent1">
                    <a:lumMod val="20000"/>
                    <a:lumOff val="80000"/>
                  </a:schemeClr>
                </a:solidFill>
                <a:latin typeface="Consolas" panose="020B0609020204030204" pitchFamily="49" charset="0"/>
                <a:ea typeface="SimSun" panose="02010600030101010101" pitchFamily="2" charset="-122"/>
              </a:rPr>
              <a:t>policyd-spf</a:t>
            </a:r>
            <a:endParaRPr kumimoji="0" lang="en-US" altLang="zh-TW" sz="1600" dirty="0" smtClean="0">
              <a:solidFill>
                <a:schemeClr val="accent1">
                  <a:lumMod val="20000"/>
                  <a:lumOff val="80000"/>
                </a:schemeClr>
              </a:solidFill>
              <a:latin typeface="Consolas" panose="020B0609020204030204" pitchFamily="49" charset="0"/>
              <a:ea typeface="SimSun" panose="02010600030101010101" pitchFamily="2" charset="-122"/>
            </a:endParaRPr>
          </a:p>
          <a:p>
            <a:pPr>
              <a:lnSpc>
                <a:spcPct val="90000"/>
              </a:lnSpc>
              <a:spcBef>
                <a:spcPct val="0"/>
              </a:spcBef>
              <a:buFontTx/>
              <a:buNone/>
            </a:pPr>
            <a:r>
              <a:rPr kumimoji="0" lang="en-US" altLang="zh-TW" sz="1600" dirty="0">
                <a:solidFill>
                  <a:schemeClr val="bg1"/>
                </a:solidFill>
                <a:latin typeface="Consolas" panose="020B0609020204030204" pitchFamily="49" charset="0"/>
                <a:ea typeface="SimSun" panose="02010600030101010101" pitchFamily="2" charset="-122"/>
              </a:rPr>
              <a:t>	</a:t>
            </a:r>
            <a:r>
              <a:rPr kumimoji="0" lang="en-US" altLang="zh-TW" sz="1600" dirty="0" smtClean="0">
                <a:solidFill>
                  <a:schemeClr val="bg1"/>
                </a:solidFill>
                <a:latin typeface="Consolas" panose="020B0609020204030204" pitchFamily="49" charset="0"/>
                <a:ea typeface="SimSun" panose="02010600030101010101" pitchFamily="2" charset="-122"/>
              </a:rPr>
              <a:t>…</a:t>
            </a:r>
          </a:p>
          <a:p>
            <a:pPr>
              <a:lnSpc>
                <a:spcPct val="90000"/>
              </a:lnSpc>
              <a:spcBef>
                <a:spcPct val="0"/>
              </a:spcBef>
              <a:buFontTx/>
              <a:buNone/>
            </a:pPr>
            <a:r>
              <a:rPr kumimoji="0" lang="en-US" altLang="zh-TW" sz="1600" dirty="0" err="1">
                <a:solidFill>
                  <a:srgbClr val="FFFF00"/>
                </a:solidFill>
                <a:latin typeface="Consolas" panose="020B0609020204030204" pitchFamily="49" charset="0"/>
                <a:ea typeface="SimSun" panose="02010600030101010101" pitchFamily="2" charset="-122"/>
              </a:rPr>
              <a:t>policyd-spf_time_limit</a:t>
            </a:r>
            <a:r>
              <a:rPr kumimoji="0" lang="en-US" altLang="zh-TW" sz="1600" dirty="0">
                <a:solidFill>
                  <a:srgbClr val="FFFF00"/>
                </a:solidFill>
                <a:latin typeface="Consolas" panose="020B0609020204030204" pitchFamily="49" charset="0"/>
                <a:ea typeface="SimSun" panose="02010600030101010101" pitchFamily="2" charset="-122"/>
              </a:rPr>
              <a:t> </a:t>
            </a:r>
            <a:r>
              <a:rPr kumimoji="0" lang="en-US" altLang="zh-TW" sz="1600" dirty="0">
                <a:solidFill>
                  <a:schemeClr val="bg1"/>
                </a:solidFill>
                <a:latin typeface="Consolas" panose="020B0609020204030204" pitchFamily="49" charset="0"/>
                <a:ea typeface="SimSun" panose="02010600030101010101" pitchFamily="2" charset="-122"/>
              </a:rPr>
              <a:t>= 3600</a:t>
            </a:r>
            <a:endParaRPr kumimoji="0" lang="en-US" altLang="zh-TW" sz="1600" dirty="0" smtClean="0">
              <a:solidFill>
                <a:schemeClr val="bg1"/>
              </a:solidFill>
              <a:latin typeface="Consolas" panose="020B0609020204030204" pitchFamily="49" charset="0"/>
              <a:ea typeface="SimSun" panose="02010600030101010101" pitchFamily="2" charset="-122"/>
            </a:endParaRPr>
          </a:p>
        </p:txBody>
      </p:sp>
      <p:sp>
        <p:nvSpPr>
          <p:cNvPr id="7" name="Text Box 4"/>
          <p:cNvSpPr txBox="1">
            <a:spLocks noChangeArrowheads="1"/>
          </p:cNvSpPr>
          <p:nvPr/>
        </p:nvSpPr>
        <p:spPr bwMode="auto">
          <a:xfrm>
            <a:off x="1121970" y="5606635"/>
            <a:ext cx="7641030" cy="978729"/>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lang="en-US" altLang="zh-TW" sz="1600" dirty="0">
                <a:solidFill>
                  <a:schemeClr val="bg1"/>
                </a:solidFill>
                <a:latin typeface="Consolas" panose="020B0609020204030204" pitchFamily="49" charset="0"/>
              </a:rPr>
              <a:t>Received-SPF: pass (</a:t>
            </a:r>
            <a:r>
              <a:rPr lang="en-US" altLang="zh-TW" sz="1600" dirty="0">
                <a:solidFill>
                  <a:srgbClr val="FFFF00"/>
                </a:solidFill>
                <a:latin typeface="Consolas" panose="020B0609020204030204" pitchFamily="49" charset="0"/>
              </a:rPr>
              <a:t>demo1.nasa.lctseng.nctucs.net</a:t>
            </a:r>
            <a:r>
              <a:rPr lang="en-US" altLang="zh-TW" sz="1600" dirty="0" smtClean="0">
                <a:solidFill>
                  <a:schemeClr val="bg1"/>
                </a:solidFill>
                <a:latin typeface="Consolas" panose="020B0609020204030204" pitchFamily="49" charset="0"/>
              </a:rPr>
              <a:t>:</a:t>
            </a:r>
            <a:br>
              <a:rPr lang="en-US" altLang="zh-TW" sz="1600" dirty="0" smtClean="0">
                <a:solidFill>
                  <a:schemeClr val="bg1"/>
                </a:solidFill>
                <a:latin typeface="Consolas" panose="020B0609020204030204" pitchFamily="49" charset="0"/>
              </a:rPr>
            </a:br>
            <a:r>
              <a:rPr lang="en-US" altLang="zh-TW" sz="1600" dirty="0" smtClean="0">
                <a:solidFill>
                  <a:schemeClr val="bg1"/>
                </a:solidFill>
                <a:latin typeface="Consolas" panose="020B0609020204030204" pitchFamily="49" charset="0"/>
              </a:rPr>
              <a:t> </a:t>
            </a:r>
            <a:r>
              <a:rPr lang="en-US" altLang="zh-TW" sz="1600" dirty="0">
                <a:solidFill>
                  <a:schemeClr val="bg1"/>
                </a:solidFill>
                <a:latin typeface="Consolas" panose="020B0609020204030204" pitchFamily="49" charset="0"/>
              </a:rPr>
              <a:t>domain of gmail.com designates 209.85.161.182 as permitted sender) client-</a:t>
            </a:r>
            <a:r>
              <a:rPr lang="en-US" altLang="zh-TW" sz="1600" dirty="0" err="1">
                <a:solidFill>
                  <a:schemeClr val="bg1"/>
                </a:solidFill>
                <a:latin typeface="Consolas" panose="020B0609020204030204" pitchFamily="49" charset="0"/>
              </a:rPr>
              <a:t>ip</a:t>
            </a:r>
            <a:r>
              <a:rPr lang="en-US" altLang="zh-TW" sz="1600" dirty="0">
                <a:solidFill>
                  <a:schemeClr val="bg1"/>
                </a:solidFill>
                <a:latin typeface="Consolas" panose="020B0609020204030204" pitchFamily="49" charset="0"/>
              </a:rPr>
              <a:t>=209.85.161.182; </a:t>
            </a:r>
            <a:r>
              <a:rPr lang="en-US" altLang="zh-TW" sz="1600" dirty="0" smtClean="0">
                <a:solidFill>
                  <a:schemeClr val="bg1"/>
                </a:solidFill>
                <a:latin typeface="Consolas" panose="020B0609020204030204" pitchFamily="49" charset="0"/>
              </a:rPr>
              <a:t>envelope-from=lctseng@gmail.com</a:t>
            </a:r>
            <a:r>
              <a:rPr lang="en-US" altLang="zh-TW" sz="1600" dirty="0">
                <a:solidFill>
                  <a:schemeClr val="bg1"/>
                </a:solidFill>
                <a:latin typeface="Consolas" panose="020B0609020204030204" pitchFamily="49" charset="0"/>
              </a:rPr>
              <a:t>; </a:t>
            </a:r>
            <a:r>
              <a:rPr lang="en-US" altLang="zh-TW" sz="1600" dirty="0" err="1">
                <a:solidFill>
                  <a:schemeClr val="bg1"/>
                </a:solidFill>
                <a:latin typeface="Consolas" panose="020B0609020204030204" pitchFamily="49" charset="0"/>
              </a:rPr>
              <a:t>helo</a:t>
            </a:r>
            <a:r>
              <a:rPr lang="en-US" altLang="zh-TW" sz="1600" dirty="0">
                <a:solidFill>
                  <a:schemeClr val="bg1"/>
                </a:solidFill>
                <a:latin typeface="Consolas" panose="020B0609020204030204" pitchFamily="49" charset="0"/>
              </a:rPr>
              <a:t>=mail-yw0-f182.google.com;</a:t>
            </a:r>
          </a:p>
        </p:txBody>
      </p:sp>
      <p:sp>
        <p:nvSpPr>
          <p:cNvPr id="8" name="Text Box 4"/>
          <p:cNvSpPr txBox="1">
            <a:spLocks noChangeArrowheads="1"/>
          </p:cNvSpPr>
          <p:nvPr/>
        </p:nvSpPr>
        <p:spPr bwMode="auto">
          <a:xfrm>
            <a:off x="1121970" y="4126302"/>
            <a:ext cx="7366119" cy="535531"/>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kumimoji="0" lang="en-US" altLang="zh-TW" sz="1600" dirty="0" err="1">
                <a:solidFill>
                  <a:schemeClr val="bg1"/>
                </a:solidFill>
                <a:latin typeface="Consolas" panose="020B0609020204030204" pitchFamily="49" charset="0"/>
                <a:ea typeface="SimSun" panose="02010600030101010101" pitchFamily="2" charset="-122"/>
              </a:rPr>
              <a:t>policyd-spf</a:t>
            </a:r>
            <a:r>
              <a:rPr kumimoji="0" lang="en-US" altLang="zh-TW" sz="1600" dirty="0">
                <a:solidFill>
                  <a:schemeClr val="bg1"/>
                </a:solidFill>
                <a:latin typeface="Consolas" panose="020B0609020204030204" pitchFamily="49" charset="0"/>
                <a:ea typeface="SimSun" panose="02010600030101010101" pitchFamily="2" charset="-122"/>
              </a:rPr>
              <a:t>  unix  -       n       </a:t>
            </a:r>
            <a:r>
              <a:rPr kumimoji="0" lang="en-US" altLang="zh-TW" sz="1600" dirty="0" err="1">
                <a:solidFill>
                  <a:schemeClr val="bg1"/>
                </a:solidFill>
                <a:latin typeface="Consolas" panose="020B0609020204030204" pitchFamily="49" charset="0"/>
                <a:ea typeface="SimSun" panose="02010600030101010101" pitchFamily="2" charset="-122"/>
              </a:rPr>
              <a:t>n</a:t>
            </a:r>
            <a:r>
              <a:rPr kumimoji="0" lang="en-US" altLang="zh-TW" sz="1600" dirty="0">
                <a:solidFill>
                  <a:schemeClr val="bg1"/>
                </a:solidFill>
                <a:latin typeface="Consolas" panose="020B0609020204030204" pitchFamily="49" charset="0"/>
                <a:ea typeface="SimSun" panose="02010600030101010101" pitchFamily="2" charset="-122"/>
              </a:rPr>
              <a:t>       -       0       spawn</a:t>
            </a:r>
          </a:p>
          <a:p>
            <a:pPr>
              <a:lnSpc>
                <a:spcPct val="90000"/>
              </a:lnSpc>
              <a:spcBef>
                <a:spcPct val="0"/>
              </a:spcBef>
              <a:buFontTx/>
              <a:buNone/>
            </a:pPr>
            <a:r>
              <a:rPr kumimoji="0" lang="en-US" altLang="zh-TW" sz="1600" dirty="0">
                <a:solidFill>
                  <a:schemeClr val="bg1"/>
                </a:solidFill>
                <a:latin typeface="Consolas" panose="020B0609020204030204" pitchFamily="49" charset="0"/>
                <a:ea typeface="SimSun" panose="02010600030101010101" pitchFamily="2" charset="-122"/>
              </a:rPr>
              <a:t>	user=nobody </a:t>
            </a:r>
            <a:r>
              <a:rPr kumimoji="0" lang="en-US" altLang="zh-TW" sz="1600" dirty="0" err="1">
                <a:solidFill>
                  <a:schemeClr val="bg1"/>
                </a:solidFill>
                <a:latin typeface="Consolas" panose="020B0609020204030204" pitchFamily="49" charset="0"/>
                <a:ea typeface="SimSun" panose="02010600030101010101" pitchFamily="2" charset="-122"/>
              </a:rPr>
              <a:t>argv</a:t>
            </a:r>
            <a:r>
              <a:rPr kumimoji="0" lang="en-US" altLang="zh-TW" sz="1600" dirty="0">
                <a:solidFill>
                  <a:schemeClr val="bg1"/>
                </a:solidFill>
                <a:latin typeface="Consolas" panose="020B0609020204030204" pitchFamily="49" charset="0"/>
                <a:ea typeface="SimSun" panose="02010600030101010101" pitchFamily="2" charset="-122"/>
              </a:rPr>
              <a:t>=/</a:t>
            </a:r>
            <a:r>
              <a:rPr kumimoji="0" lang="en-US" altLang="zh-TW" sz="1600" dirty="0" err="1">
                <a:solidFill>
                  <a:schemeClr val="bg1"/>
                </a:solidFill>
                <a:latin typeface="Consolas" panose="020B0609020204030204" pitchFamily="49" charset="0"/>
                <a:ea typeface="SimSun" panose="02010600030101010101" pitchFamily="2" charset="-122"/>
              </a:rPr>
              <a:t>usr</a:t>
            </a:r>
            <a:r>
              <a:rPr kumimoji="0" lang="en-US" altLang="zh-TW" sz="1600" dirty="0">
                <a:solidFill>
                  <a:schemeClr val="bg1"/>
                </a:solidFill>
                <a:latin typeface="Consolas" panose="020B0609020204030204" pitchFamily="49" charset="0"/>
                <a:ea typeface="SimSun" panose="02010600030101010101" pitchFamily="2" charset="-122"/>
              </a:rPr>
              <a:t>/local/bin/</a:t>
            </a:r>
            <a:r>
              <a:rPr kumimoji="0" lang="en-US" altLang="zh-TW" sz="1600" dirty="0" err="1">
                <a:solidFill>
                  <a:schemeClr val="bg1"/>
                </a:solidFill>
                <a:latin typeface="Consolas" panose="020B0609020204030204" pitchFamily="49" charset="0"/>
                <a:ea typeface="SimSun" panose="02010600030101010101" pitchFamily="2" charset="-122"/>
              </a:rPr>
              <a:t>policyd-spf</a:t>
            </a:r>
            <a:endParaRPr kumimoji="0" lang="en-US" altLang="zh-TW" sz="1600" dirty="0" smtClean="0">
              <a:solidFill>
                <a:schemeClr val="bg1"/>
              </a:solidFill>
              <a:latin typeface="Consolas" panose="020B0609020204030204" pitchFamily="49" charset="0"/>
              <a:ea typeface="SimSun" panose="02010600030101010101" pitchFamily="2" charset="-122"/>
            </a:endParaRPr>
          </a:p>
        </p:txBody>
      </p:sp>
    </p:spTree>
    <p:extLst>
      <p:ext uri="{BB962C8B-B14F-4D97-AF65-F5344CB8AC3E}">
        <p14:creationId xmlns:p14="http://schemas.microsoft.com/office/powerpoint/2010/main" val="23741736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6" name="Rectangle 8"/>
          <p:cNvSpPr>
            <a:spLocks noGrp="1" noChangeArrowheads="1"/>
          </p:cNvSpPr>
          <p:nvPr>
            <p:ph type="title"/>
          </p:nvPr>
        </p:nvSpPr>
        <p:spPr/>
        <p:txBody>
          <a:bodyPr/>
          <a:lstStyle/>
          <a:p>
            <a:pPr eaLnBrk="1" hangingPunct="1">
              <a:defRPr/>
            </a:pPr>
            <a:r>
              <a:rPr lang="en-US" altLang="zh-TW" dirty="0" smtClean="0"/>
              <a:t>Sender Policy Framework (SPF)</a:t>
            </a:r>
            <a:br>
              <a:rPr lang="en-US" altLang="zh-TW" dirty="0" smtClean="0"/>
            </a:br>
            <a:r>
              <a:rPr lang="en-US" altLang="zh-TW" sz="3200" dirty="0" smtClean="0"/>
              <a:t>	– SPF and Forwarding</a:t>
            </a:r>
            <a:endParaRPr lang="zh-TW" altLang="en-US" dirty="0" smtClean="0"/>
          </a:p>
        </p:txBody>
      </p:sp>
      <p:sp>
        <p:nvSpPr>
          <p:cNvPr id="22531" name="內容版面配置區 2"/>
          <p:cNvSpPr>
            <a:spLocks noGrp="1"/>
          </p:cNvSpPr>
          <p:nvPr>
            <p:ph idx="1"/>
          </p:nvPr>
        </p:nvSpPr>
        <p:spPr/>
        <p:txBody>
          <a:bodyPr lIns="91440" tIns="45720" rIns="91440" bIns="45720"/>
          <a:lstStyle/>
          <a:p>
            <a:pPr eaLnBrk="1" hangingPunct="1">
              <a:buFont typeface="Wingdings" charset="2"/>
              <a:buChar char="q"/>
              <a:defRPr/>
            </a:pPr>
            <a:r>
              <a:rPr lang="en-US" altLang="zh-TW" dirty="0" smtClean="0"/>
              <a:t>Does SPF break forwarding?</a:t>
            </a:r>
          </a:p>
          <a:p>
            <a:pPr lvl="1" eaLnBrk="1" hangingPunct="1">
              <a:defRPr/>
            </a:pPr>
            <a:r>
              <a:rPr lang="en-US" altLang="zh-TW" dirty="0" smtClean="0"/>
              <a:t>Yes, but only if the receiver checks SPF without understanding their mail receiving architecture.</a:t>
            </a:r>
          </a:p>
          <a:p>
            <a:pPr lvl="1" eaLnBrk="1" hangingPunct="1">
              <a:defRPr/>
            </a:pPr>
            <a:r>
              <a:rPr lang="en-US" altLang="zh-TW" dirty="0" smtClean="0"/>
              <a:t>Forwarders should apply Sender Rewriting Scheme (SRS) to rewrite the sender address after SPF checks.</a:t>
            </a:r>
          </a:p>
          <a:p>
            <a:pPr lvl="2" eaLnBrk="1" hangingPunct="1">
              <a:buFont typeface="Wingdings" charset="2"/>
              <a:buChar char="Ø"/>
              <a:defRPr/>
            </a:pPr>
            <a:r>
              <a:rPr lang="en-US" altLang="zh-TW" dirty="0" smtClean="0"/>
              <a:t>If receivers are going to check SPF, they should whitelist forwarders that do not rewrite the sender address from SPF checks.</a:t>
            </a:r>
          </a:p>
          <a:p>
            <a:pPr marL="457200" lvl="1" indent="0" eaLnBrk="1" hangingPunct="1">
              <a:buFontTx/>
              <a:buNone/>
              <a:defRPr/>
            </a:pPr>
            <a:r>
              <a:rPr lang="en-US" altLang="zh-TW" dirty="0" smtClean="0"/>
              <a:t>[Ref] http://www.openspf.org/FAQ/Forwarding</a:t>
            </a:r>
          </a:p>
          <a:p>
            <a:pPr eaLnBrk="1" hangingPunct="1">
              <a:buFont typeface="Wingdings" charset="2"/>
              <a:buChar char="q"/>
              <a:defRPr/>
            </a:pPr>
            <a:r>
              <a:rPr lang="en-US" altLang="zh-TW" dirty="0" smtClean="0"/>
              <a:t>SRS: Sender Rewriting Scheme</a:t>
            </a:r>
          </a:p>
          <a:p>
            <a:pPr lvl="1" eaLnBrk="1" hangingPunct="1">
              <a:defRPr/>
            </a:pPr>
            <a:r>
              <a:rPr lang="en-US" altLang="zh-TW" dirty="0" smtClean="0"/>
              <a:t>http://www.openspf.org/SRS</a:t>
            </a:r>
            <a:endParaRPr lang="zh-TW" altLang="en-US" dirty="0" smtClean="0"/>
          </a:p>
        </p:txBody>
      </p:sp>
      <p:pic>
        <p:nvPicPr>
          <p:cNvPr id="2253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0950" y="5173663"/>
            <a:ext cx="241935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5575" y="5173663"/>
            <a:ext cx="463867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457200" y="274638"/>
            <a:ext cx="7467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eaLnBrk="0" hangingPunct="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eaLnBrk="0" hangingPunct="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eaLnBrk="0" hangingPunct="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eaLnBrk="0" hangingPunct="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eaLnBrk="1" hangingPunct="1">
              <a:spcBef>
                <a:spcPct val="0"/>
              </a:spcBef>
              <a:buFontTx/>
              <a:buNone/>
            </a:pPr>
            <a:endParaRPr lang="zh-TW" altLang="en-US" sz="1800">
              <a:latin typeface="Arial" panose="020B0604020202020204" pitchFamily="34" charset="0"/>
              <a:ea typeface="新細明體" panose="02020500000000000000" pitchFamily="18" charset="-120"/>
            </a:endParaRPr>
          </a:p>
        </p:txBody>
      </p:sp>
      <p:sp>
        <p:nvSpPr>
          <p:cNvPr id="23555" name="Text Box 3"/>
          <p:cNvSpPr txBox="1">
            <a:spLocks noChangeArrowheads="1"/>
          </p:cNvSpPr>
          <p:nvPr/>
        </p:nvSpPr>
        <p:spPr bwMode="auto">
          <a:xfrm>
            <a:off x="8129588" y="5734050"/>
            <a:ext cx="60960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spcBef>
                <a:spcPct val="25000"/>
              </a:spcBef>
              <a:buFont typeface="Wingdings" panose="05000000000000000000" pitchFamily="2" charset="2"/>
              <a:buChar char="q"/>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Times New Roman" panose="02020603050405020304" pitchFamily="18" charset="0"/>
                <a:ea typeface="華康儷中黑(P)" pitchFamily="34" charset="-120"/>
              </a:defRPr>
            </a:lvl1pPr>
            <a:lvl2pPr marL="742950" indent="-28575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2pPr>
            <a:lvl3pPr marL="1143000" indent="-228600" eaLnBrk="0" hangingPunct="0">
              <a:spcBef>
                <a:spcPct val="25000"/>
              </a:spcBef>
              <a:buClr>
                <a:schemeClr val="bg2"/>
              </a:buClr>
              <a:buFont typeface="Wingdings" panose="05000000000000000000" pitchFamily="2" charset="2"/>
              <a:buChar char="Ø"/>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a:solidFill>
                  <a:schemeClr val="tx1"/>
                </a:solidFill>
                <a:latin typeface="Times New Roman" panose="02020603050405020304" pitchFamily="18" charset="0"/>
                <a:ea typeface="華康標楷體(P)" pitchFamily="66" charset="-120"/>
              </a:defRPr>
            </a:lvl3pPr>
            <a:lvl4pPr marL="1600200" indent="-22860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1600">
                <a:solidFill>
                  <a:schemeClr val="tx1"/>
                </a:solidFill>
                <a:latin typeface="Times New Roman" panose="02020603050405020304" pitchFamily="18" charset="0"/>
                <a:ea typeface="華康標楷體(P)" pitchFamily="66" charset="-120"/>
              </a:defRPr>
            </a:lvl4pPr>
            <a:lvl5pPr marL="2057400" indent="-22860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9pPr>
          </a:lstStyle>
          <a:p>
            <a:pPr algn="ctr" eaLnBrk="1" hangingPunct="1">
              <a:spcBef>
                <a:spcPct val="0"/>
              </a:spcBef>
              <a:buFontTx/>
              <a:buNone/>
            </a:pPr>
            <a:fld id="{68D28785-9BF8-449E-8FA0-383B5BEE0572}" type="slidenum">
              <a:rPr lang="en-US" altLang="zh-TW" sz="1400" b="1">
                <a:solidFill>
                  <a:srgbClr val="FFFFFF"/>
                </a:solidFill>
                <a:latin typeface="DejaVu Sans" pitchFamily="32" charset="0"/>
                <a:ea typeface="微軟正黑體" panose="020B0604030504040204" pitchFamily="34" charset="-120"/>
              </a:rPr>
              <a:pPr algn="ctr" eaLnBrk="1" hangingPunct="1">
                <a:spcBef>
                  <a:spcPct val="0"/>
                </a:spcBef>
                <a:buFontTx/>
                <a:buNone/>
              </a:pPr>
              <a:t>23</a:t>
            </a:fld>
            <a:endParaRPr lang="en-US" altLang="zh-TW" sz="1400" b="1">
              <a:solidFill>
                <a:srgbClr val="FFFFFF"/>
              </a:solidFill>
              <a:latin typeface="DejaVu Sans" pitchFamily="32" charset="0"/>
              <a:ea typeface="微軟正黑體" panose="020B0604030504040204" pitchFamily="34" charset="-120"/>
            </a:endParaRPr>
          </a:p>
        </p:txBody>
      </p:sp>
      <p:sp>
        <p:nvSpPr>
          <p:cNvPr id="5" name="標題 4"/>
          <p:cNvSpPr>
            <a:spLocks noGrp="1"/>
          </p:cNvSpPr>
          <p:nvPr>
            <p:ph type="title"/>
          </p:nvPr>
        </p:nvSpPr>
        <p:spPr/>
        <p:txBody>
          <a:bodyPr/>
          <a:lstStyle/>
          <a:p>
            <a:pPr>
              <a:defRPr/>
            </a:pPr>
            <a:r>
              <a:rPr lang="en-US" altLang="zh-TW" dirty="0" smtClean="0"/>
              <a:t>Sender Policy Framework (SPF)</a:t>
            </a:r>
            <a:br>
              <a:rPr lang="en-US" altLang="zh-TW" dirty="0" smtClean="0"/>
            </a:br>
            <a:r>
              <a:rPr lang="en-US" altLang="zh-TW" sz="3200" dirty="0" smtClean="0"/>
              <a:t>	– Forwarding Example</a:t>
            </a:r>
            <a:endParaRPr lang="zh-TW" altLang="en-US" dirty="0"/>
          </a:p>
        </p:txBody>
      </p:sp>
      <p:sp>
        <p:nvSpPr>
          <p:cNvPr id="23557" name="內容版面配置區 5"/>
          <p:cNvSpPr>
            <a:spLocks noGrp="1"/>
          </p:cNvSpPr>
          <p:nvPr>
            <p:ph idx="1"/>
          </p:nvPr>
        </p:nvSpPr>
        <p:spPr/>
        <p:txBody>
          <a:bodyPr/>
          <a:lstStyle/>
          <a:p>
            <a:r>
              <a:rPr lang="en-US" altLang="zh-TW" dirty="0" smtClean="0"/>
              <a:t>On </a:t>
            </a:r>
            <a:r>
              <a:rPr lang="en-US" altLang="zh-TW" dirty="0"/>
              <a:t>G</a:t>
            </a:r>
            <a:r>
              <a:rPr lang="en-US" altLang="zh-TW" dirty="0" smtClean="0"/>
              <a:t>mail (</a:t>
            </a:r>
            <a:r>
              <a:rPr lang="en-US" altLang="zh-TW" dirty="0" err="1" smtClean="0"/>
              <a:t>lwhsu.tw’s</a:t>
            </a:r>
            <a:r>
              <a:rPr lang="en-US" altLang="zh-TW" dirty="0" smtClean="0"/>
              <a:t> account)</a:t>
            </a:r>
          </a:p>
          <a:p>
            <a:pPr lvl="1"/>
            <a:r>
              <a:rPr lang="en-US" altLang="zh-TW" dirty="0" smtClean="0"/>
              <a:t>Envelop From: lwhsu.tw@gmail.com</a:t>
            </a:r>
          </a:p>
          <a:p>
            <a:r>
              <a:rPr lang="en-US" altLang="zh-TW" dirty="0" smtClean="0"/>
              <a:t>Mail Headers</a:t>
            </a:r>
          </a:p>
          <a:p>
            <a:pPr lvl="1"/>
            <a:r>
              <a:rPr lang="en-US" altLang="zh-TW" dirty="0" smtClean="0"/>
              <a:t>From: lwhsu@cs.nctu.edu.tw</a:t>
            </a:r>
          </a:p>
          <a:p>
            <a:pPr lvl="1"/>
            <a:r>
              <a:rPr lang="en-US" altLang="zh-TW" dirty="0" smtClean="0"/>
              <a:t>To: lwhsu@lwhsu.org</a:t>
            </a:r>
          </a:p>
          <a:p>
            <a:endParaRPr lang="en-US" altLang="zh-TW" dirty="0" smtClean="0"/>
          </a:p>
          <a:p>
            <a:r>
              <a:rPr lang="en-US" altLang="zh-TW" dirty="0" smtClean="0"/>
              <a:t>On knight.lwhsu.org (</a:t>
            </a:r>
            <a:r>
              <a:rPr lang="en-US" altLang="zh-TW" dirty="0" err="1" smtClean="0"/>
              <a:t>lwhsu.org’s</a:t>
            </a:r>
            <a:r>
              <a:rPr lang="en-US" altLang="zh-TW" dirty="0" smtClean="0"/>
              <a:t> mx)</a:t>
            </a:r>
          </a:p>
          <a:p>
            <a:pPr lvl="1"/>
            <a:r>
              <a:rPr lang="en-US" altLang="zh-TW" dirty="0" smtClean="0"/>
              <a:t>~</a:t>
            </a:r>
            <a:r>
              <a:rPr lang="en-US" altLang="zh-TW" dirty="0" err="1" smtClean="0"/>
              <a:t>lwhsu</a:t>
            </a:r>
            <a:r>
              <a:rPr lang="en-US" altLang="zh-TW" dirty="0" smtClean="0"/>
              <a:t>/.forward:</a:t>
            </a:r>
          </a:p>
          <a:p>
            <a:pPr marL="914400" lvl="2" indent="0">
              <a:buFont typeface="Wingdings" panose="05000000000000000000" pitchFamily="2" charset="2"/>
              <a:buNone/>
            </a:pPr>
            <a:r>
              <a:rPr lang="en-US" altLang="zh-TW" dirty="0" smtClean="0"/>
              <a:t>liwenhsu@gmail.com</a:t>
            </a:r>
          </a:p>
          <a:p>
            <a:r>
              <a:rPr lang="en-US" altLang="zh-TW" dirty="0" smtClean="0"/>
              <a:t>Flow:</a:t>
            </a:r>
          </a:p>
          <a:p>
            <a:pPr lvl="1"/>
            <a:r>
              <a:rPr lang="en-US" altLang="zh-TW" dirty="0" smtClean="0"/>
              <a:t>lwhsu.tw@gmail.com </a:t>
            </a:r>
            <a:r>
              <a:rPr lang="zh-TW" altLang="en-US" dirty="0" smtClean="0"/>
              <a:t>→ </a:t>
            </a:r>
            <a:r>
              <a:rPr lang="en-US" altLang="zh-TW" dirty="0" smtClean="0"/>
              <a:t>lwhsu@knight.lwhsu.org</a:t>
            </a:r>
            <a:r>
              <a:rPr lang="zh-TW" altLang="en-US" dirty="0" smtClean="0"/>
              <a:t> →</a:t>
            </a:r>
            <a:r>
              <a:rPr lang="en-US" altLang="zh-TW" dirty="0"/>
              <a:t> </a:t>
            </a:r>
            <a:r>
              <a:rPr lang="en-US" altLang="zh-TW" dirty="0" smtClean="0"/>
              <a:t/>
            </a:r>
            <a:br>
              <a:rPr lang="en-US" altLang="zh-TW" dirty="0" smtClean="0"/>
            </a:br>
            <a:r>
              <a:rPr lang="en-US" altLang="zh-TW" dirty="0" smtClean="0"/>
              <a:t>liwenhsu@gmail.com</a:t>
            </a:r>
          </a:p>
          <a:p>
            <a:endParaRPr lang="zh-TW" alt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457200" y="274638"/>
            <a:ext cx="7467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eaLnBrk="0" hangingPunct="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eaLnBrk="0" hangingPunct="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eaLnBrk="0" hangingPunct="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eaLnBrk="0" hangingPunct="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eaLnBrk="1" hangingPunct="1">
              <a:spcBef>
                <a:spcPct val="0"/>
              </a:spcBef>
              <a:buFontTx/>
              <a:buNone/>
            </a:pPr>
            <a:endParaRPr lang="zh-TW" altLang="en-US" sz="1800">
              <a:latin typeface="Arial" panose="020B0604020202020204" pitchFamily="34" charset="0"/>
              <a:ea typeface="新細明體" panose="02020500000000000000" pitchFamily="18" charset="-120"/>
            </a:endParaRPr>
          </a:p>
        </p:txBody>
      </p:sp>
      <p:sp>
        <p:nvSpPr>
          <p:cNvPr id="24579" name="Text Box 2"/>
          <p:cNvSpPr txBox="1">
            <a:spLocks noChangeArrowheads="1"/>
          </p:cNvSpPr>
          <p:nvPr/>
        </p:nvSpPr>
        <p:spPr bwMode="auto">
          <a:xfrm>
            <a:off x="8129588" y="5734050"/>
            <a:ext cx="60960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spcBef>
                <a:spcPct val="25000"/>
              </a:spcBef>
              <a:buFont typeface="Wingdings" panose="05000000000000000000" pitchFamily="2" charset="2"/>
              <a:buChar char="q"/>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Times New Roman" panose="02020603050405020304" pitchFamily="18" charset="0"/>
                <a:ea typeface="華康儷中黑(P)" pitchFamily="34" charset="-120"/>
              </a:defRPr>
            </a:lvl1pPr>
            <a:lvl2pPr marL="742950" indent="-28575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2pPr>
            <a:lvl3pPr marL="1143000" indent="-228600" eaLnBrk="0" hangingPunct="0">
              <a:spcBef>
                <a:spcPct val="25000"/>
              </a:spcBef>
              <a:buClr>
                <a:schemeClr val="bg2"/>
              </a:buClr>
              <a:buFont typeface="Wingdings" panose="05000000000000000000" pitchFamily="2" charset="2"/>
              <a:buChar char="Ø"/>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a:solidFill>
                  <a:schemeClr val="tx1"/>
                </a:solidFill>
                <a:latin typeface="Times New Roman" panose="02020603050405020304" pitchFamily="18" charset="0"/>
                <a:ea typeface="華康標楷體(P)" pitchFamily="66" charset="-120"/>
              </a:defRPr>
            </a:lvl3pPr>
            <a:lvl4pPr marL="1600200" indent="-22860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1600">
                <a:solidFill>
                  <a:schemeClr val="tx1"/>
                </a:solidFill>
                <a:latin typeface="Times New Roman" panose="02020603050405020304" pitchFamily="18" charset="0"/>
                <a:ea typeface="華康標楷體(P)" pitchFamily="66" charset="-120"/>
              </a:defRPr>
            </a:lvl4pPr>
            <a:lvl5pPr marL="2057400" indent="-22860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9pPr>
          </a:lstStyle>
          <a:p>
            <a:pPr algn="ctr" eaLnBrk="1" hangingPunct="1">
              <a:spcBef>
                <a:spcPct val="0"/>
              </a:spcBef>
              <a:buFontTx/>
              <a:buNone/>
            </a:pPr>
            <a:fld id="{5DD1733E-4551-43B5-98BF-C48ED554DA73}" type="slidenum">
              <a:rPr lang="en-US" altLang="zh-TW" sz="1400" b="1">
                <a:solidFill>
                  <a:srgbClr val="FFFFFF"/>
                </a:solidFill>
                <a:latin typeface="DejaVu Sans" pitchFamily="32" charset="0"/>
                <a:ea typeface="微軟正黑體" panose="020B0604030504040204" pitchFamily="34" charset="-120"/>
              </a:rPr>
              <a:pPr algn="ctr" eaLnBrk="1" hangingPunct="1">
                <a:spcBef>
                  <a:spcPct val="0"/>
                </a:spcBef>
                <a:buFontTx/>
                <a:buNone/>
              </a:pPr>
              <a:t>24</a:t>
            </a:fld>
            <a:endParaRPr lang="en-US" altLang="zh-TW" sz="1400" b="1">
              <a:solidFill>
                <a:srgbClr val="FFFFFF"/>
              </a:solidFill>
              <a:latin typeface="DejaVu Sans" pitchFamily="32" charset="0"/>
              <a:ea typeface="微軟正黑體" panose="020B0604030504040204" pitchFamily="34" charset="-120"/>
            </a:endParaRPr>
          </a:p>
        </p:txBody>
      </p:sp>
      <p:sp>
        <p:nvSpPr>
          <p:cNvPr id="24580" name="Text Box 3"/>
          <p:cNvSpPr txBox="1">
            <a:spLocks noChangeArrowheads="1"/>
          </p:cNvSpPr>
          <p:nvPr/>
        </p:nvSpPr>
        <p:spPr bwMode="auto">
          <a:xfrm>
            <a:off x="395288" y="25400"/>
            <a:ext cx="8739187" cy="6788150"/>
          </a:xfrm>
          <a:prstGeom prst="rect">
            <a:avLst/>
          </a:prstGeom>
          <a:solidFill>
            <a:srgbClr val="E5F6D8"/>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5000"/>
              </a:spcBef>
              <a:buFont typeface="Wingdings" panose="05000000000000000000" pitchFamily="2" charset="2"/>
              <a:buChar char="q"/>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Times New Roman" panose="02020603050405020304" pitchFamily="18" charset="0"/>
                <a:ea typeface="華康儷中黑(P)" pitchFamily="34" charset="-120"/>
              </a:defRPr>
            </a:lvl1pPr>
            <a:lvl2pPr marL="742950" indent="-28575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2pPr>
            <a:lvl3pPr marL="1143000" indent="-228600" eaLnBrk="0" hangingPunct="0">
              <a:spcBef>
                <a:spcPct val="25000"/>
              </a:spcBef>
              <a:buClr>
                <a:schemeClr val="bg2"/>
              </a:buClr>
              <a:buFont typeface="Wingdings" panose="05000000000000000000" pitchFamily="2" charset="2"/>
              <a:buChar char="Ø"/>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a:solidFill>
                  <a:schemeClr val="tx1"/>
                </a:solidFill>
                <a:latin typeface="Times New Roman" panose="02020603050405020304" pitchFamily="18" charset="0"/>
                <a:ea typeface="華康標楷體(P)" pitchFamily="66" charset="-120"/>
              </a:defRPr>
            </a:lvl3pPr>
            <a:lvl4pPr marL="1600200" indent="-22860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1600">
                <a:solidFill>
                  <a:schemeClr val="tx1"/>
                </a:solidFill>
                <a:latin typeface="Times New Roman" panose="02020603050405020304" pitchFamily="18" charset="0"/>
                <a:ea typeface="華康標楷體(P)" pitchFamily="66" charset="-120"/>
              </a:defRPr>
            </a:lvl4pPr>
            <a:lvl5pPr marL="2057400" indent="-22860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9pPr>
          </a:lstStyle>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Delivered-To: liwenhsu@gmail.com</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Received: by 10.229.81.4 with SMTP id v4cs221969qck;</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        Sun, 10 May 2009 11:09:26 -0700 (PDT)</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Received: by 10.216.2.84 with SMTP id 62mr2907141wee.217.1241978964147;</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        Sun, 10 May 2009 11:09:24 -0700 (PDT)</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Return-Path: &lt;lwhsu.tw@gmail.com&gt;</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Received: from knight.lwhsu.ckefgisc.org (lwhsusvr.cs.nctu.edu.tw [140.113.24.67])</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        by mx.google.com with ESMTP id 24si6143118eyx.13.2009.05.10.11.09.22;</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        Sun, 10 May 2009 11:09:23 -0700 (PDT)</a:t>
            </a:r>
          </a:p>
          <a:p>
            <a:pPr eaLnBrk="1" hangingPunct="1">
              <a:spcBef>
                <a:spcPct val="0"/>
              </a:spcBef>
              <a:buFontTx/>
              <a:buNone/>
            </a:pPr>
            <a:r>
              <a:rPr lang="en-US" altLang="zh-TW" sz="1400">
                <a:solidFill>
                  <a:srgbClr val="FF0000"/>
                </a:solidFill>
                <a:latin typeface="Verdana" panose="020B0604030504040204" pitchFamily="34" charset="0"/>
                <a:ea typeface="新細明體" panose="02020500000000000000" pitchFamily="18" charset="-120"/>
              </a:rPr>
              <a:t>Received-SPF: neutral (google.com: 140.113.24.67 is neither permitted nor denied by domain</a:t>
            </a:r>
          </a:p>
          <a:p>
            <a:pPr eaLnBrk="1" hangingPunct="1">
              <a:spcBef>
                <a:spcPct val="0"/>
              </a:spcBef>
              <a:buFontTx/>
              <a:buNone/>
            </a:pPr>
            <a:r>
              <a:rPr lang="en-US" altLang="zh-TW" sz="1400">
                <a:solidFill>
                  <a:srgbClr val="FF0000"/>
                </a:solidFill>
                <a:latin typeface="Verdana" panose="020B0604030504040204" pitchFamily="34" charset="0"/>
                <a:ea typeface="新細明體" panose="02020500000000000000" pitchFamily="18" charset="-120"/>
              </a:rPr>
              <a:t>        of lwhsu.tw@gmail.com) client-ip=140.113.24.67;</a:t>
            </a:r>
          </a:p>
          <a:p>
            <a:pPr eaLnBrk="1" hangingPunct="1">
              <a:spcBef>
                <a:spcPct val="0"/>
              </a:spcBef>
              <a:buFontTx/>
              <a:buNone/>
            </a:pPr>
            <a:r>
              <a:rPr lang="en-US" altLang="zh-TW" sz="1400">
                <a:solidFill>
                  <a:srgbClr val="FF0000"/>
                </a:solidFill>
                <a:latin typeface="Verdana" panose="020B0604030504040204" pitchFamily="34" charset="0"/>
                <a:ea typeface="新細明體" panose="02020500000000000000" pitchFamily="18" charset="-120"/>
              </a:rPr>
              <a:t>Authentication-Results: mx.google.com; spf=neutral (google.com: 140.113.24.67 is neither</a:t>
            </a:r>
          </a:p>
          <a:p>
            <a:pPr eaLnBrk="1" hangingPunct="1">
              <a:spcBef>
                <a:spcPct val="0"/>
              </a:spcBef>
              <a:buFontTx/>
              <a:buNone/>
            </a:pPr>
            <a:r>
              <a:rPr lang="en-US" altLang="zh-TW" sz="1400">
                <a:solidFill>
                  <a:srgbClr val="FF0000"/>
                </a:solidFill>
                <a:latin typeface="Verdana" panose="020B0604030504040204" pitchFamily="34" charset="0"/>
                <a:ea typeface="新細明體" panose="02020500000000000000" pitchFamily="18" charset="-120"/>
              </a:rPr>
              <a:t>        permitted nor denied by domain of </a:t>
            </a:r>
            <a:r>
              <a:rPr lang="en-US" altLang="zh-TW" sz="1400">
                <a:solidFill>
                  <a:srgbClr val="FF0000"/>
                </a:solidFill>
                <a:latin typeface="Verdana" panose="020B0604030504040204" pitchFamily="34" charset="0"/>
                <a:ea typeface="新細明體" panose="02020500000000000000" pitchFamily="18" charset="-120"/>
                <a:hlinkClick r:id="rId3"/>
              </a:rPr>
              <a:t>lwhsu.tw@gmail.com</a:t>
            </a:r>
            <a:r>
              <a:rPr lang="en-US" altLang="zh-TW" sz="1400">
                <a:solidFill>
                  <a:srgbClr val="FF0000"/>
                </a:solidFill>
                <a:latin typeface="Verdana" panose="020B0604030504040204" pitchFamily="34" charset="0"/>
                <a:ea typeface="新細明體" panose="02020500000000000000" pitchFamily="18" charset="-120"/>
              </a:rPr>
              <a:t>)</a:t>
            </a:r>
          </a:p>
          <a:p>
            <a:pPr eaLnBrk="1" hangingPunct="1">
              <a:spcBef>
                <a:spcPct val="0"/>
              </a:spcBef>
              <a:buFontTx/>
              <a:buNone/>
            </a:pPr>
            <a:r>
              <a:rPr lang="en-US" altLang="zh-TW" sz="1400">
                <a:solidFill>
                  <a:srgbClr val="FF0000"/>
                </a:solidFill>
                <a:latin typeface="Verdana" panose="020B0604030504040204" pitchFamily="34" charset="0"/>
                <a:ea typeface="新細明體" panose="02020500000000000000" pitchFamily="18" charset="-120"/>
              </a:rPr>
              <a:t>        </a:t>
            </a:r>
            <a:r>
              <a:rPr lang="en-US" altLang="zh-TW" sz="1400">
                <a:solidFill>
                  <a:srgbClr val="000000"/>
                </a:solidFill>
                <a:latin typeface="Verdana" panose="020B0604030504040204" pitchFamily="34" charset="0"/>
                <a:ea typeface="新細明體" panose="02020500000000000000" pitchFamily="18" charset="-120"/>
              </a:rPr>
              <a:t>smtp.mail=lwhsu.tw@gmail.com; </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Received: by knight.lwhsu.ckefgisc.org (Postfix)</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        id 47F571143E; Mon, 11 May 2009 02:09:21 +0800 (CST)</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Delivered-To: lwhsu@lwhsu.org</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Received: from an-out-0708.google.com (an-out-0708.google.com [209.85.132.243])</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        by knight.lwhsu.ckefgisc.org (Postfix) with ESMTP id D832B11431</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        for &lt;lwhsu@lwhsu.org&gt;; Mon, 11 May 2009 02:09:20 +0800 (CST)</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Received: by an-out-0708.google.com with SMTP id d14so1324869and.41</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        for &lt;lwhsu@lwhsu.org&gt;; Sun, 10 May 2009 11:09:19 -0700 (PDT)</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Sender: lwhsu.tw@gmail.com</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Received: by 10.100.248.4 with SMTP id v4mr14373811anh.121.1241978954295; Sun, </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        10 May 2009 11:09:14 -0700 (PDT)</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Date: Mon, 11 May 2009 02:09:13 +0800</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Message-ID: &lt;ef417ae30905101109j5c7b27bcy70a5bcf6d58092ab@mail.gmail.com&gt;</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Subject: test SPF</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From: Li-Wen Hsu &lt;lwhsu@cs.nctu.edu.tw&gt;</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To: lwhsu@lwhsu.org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Sender Policy Framework (SPF</a:t>
            </a:r>
            <a:r>
              <a:rPr lang="en-US" altLang="zh-TW" dirty="0" smtClean="0"/>
              <a:t>)</a:t>
            </a:r>
            <a:br>
              <a:rPr lang="en-US" altLang="zh-TW" dirty="0" smtClean="0"/>
            </a:br>
            <a:r>
              <a:rPr lang="en-US" altLang="zh-TW" dirty="0"/>
              <a:t>	</a:t>
            </a:r>
            <a:r>
              <a:rPr lang="en-US" altLang="zh-TW" dirty="0" smtClean="0"/>
              <a:t>- Enable Sender Rewrite Scheme (1)</a:t>
            </a:r>
            <a:endParaRPr lang="zh-TW" altLang="en-US" dirty="0"/>
          </a:p>
        </p:txBody>
      </p:sp>
      <p:sp>
        <p:nvSpPr>
          <p:cNvPr id="3" name="內容版面配置區 2"/>
          <p:cNvSpPr>
            <a:spLocks noGrp="1"/>
          </p:cNvSpPr>
          <p:nvPr>
            <p:ph idx="1"/>
          </p:nvPr>
        </p:nvSpPr>
        <p:spPr/>
        <p:txBody>
          <a:bodyPr/>
          <a:lstStyle/>
          <a:p>
            <a:r>
              <a:rPr lang="en-US" altLang="zh-TW" dirty="0" smtClean="0"/>
              <a:t>Tool</a:t>
            </a:r>
            <a:r>
              <a:rPr lang="en-US" altLang="zh-TW" dirty="0"/>
              <a:t>: </a:t>
            </a:r>
            <a:r>
              <a:rPr lang="en-US" altLang="zh-TW" dirty="0" smtClean="0"/>
              <a:t>mail/</a:t>
            </a:r>
            <a:r>
              <a:rPr lang="en-US" altLang="zh-TW" dirty="0" err="1" smtClean="0"/>
              <a:t>postsrsd</a:t>
            </a:r>
            <a:endParaRPr lang="en-US" altLang="zh-TW" dirty="0" smtClean="0"/>
          </a:p>
          <a:p>
            <a:r>
              <a:rPr lang="en-US" altLang="zh-TW" dirty="0" smtClean="0"/>
              <a:t>Configuration</a:t>
            </a:r>
          </a:p>
          <a:p>
            <a:pPr lvl="1"/>
            <a:r>
              <a:rPr lang="en-US" altLang="zh-TW" dirty="0" smtClean="0"/>
              <a:t>In main.cf</a:t>
            </a:r>
          </a:p>
          <a:p>
            <a:pPr lvl="1"/>
            <a:endParaRPr lang="en-US" altLang="zh-TW" dirty="0"/>
          </a:p>
          <a:p>
            <a:pPr lvl="1"/>
            <a:endParaRPr lang="en-US" altLang="zh-TW" dirty="0" smtClean="0"/>
          </a:p>
          <a:p>
            <a:pPr lvl="1"/>
            <a:endParaRPr lang="en-US" altLang="zh-TW" dirty="0"/>
          </a:p>
          <a:p>
            <a:pPr lvl="1"/>
            <a:r>
              <a:rPr lang="en-US" altLang="zh-TW" dirty="0" smtClean="0"/>
              <a:t>In /</a:t>
            </a:r>
            <a:r>
              <a:rPr lang="en-US" altLang="zh-TW" dirty="0" err="1" smtClean="0"/>
              <a:t>etc</a:t>
            </a:r>
            <a:r>
              <a:rPr lang="en-US" altLang="zh-TW" dirty="0" smtClean="0"/>
              <a:t>/</a:t>
            </a:r>
            <a:r>
              <a:rPr lang="en-US" altLang="zh-TW" dirty="0" err="1" smtClean="0"/>
              <a:t>rc.conf</a:t>
            </a:r>
            <a:endParaRPr lang="en-US" altLang="zh-TW" dirty="0" smtClean="0"/>
          </a:p>
          <a:p>
            <a:pPr lvl="1"/>
            <a:endParaRPr lang="en-US" altLang="zh-TW" dirty="0"/>
          </a:p>
          <a:p>
            <a:pPr lvl="1"/>
            <a:endParaRPr lang="en-US" altLang="zh-TW" dirty="0" smtClean="0"/>
          </a:p>
          <a:p>
            <a:r>
              <a:rPr lang="en-US" altLang="zh-TW" dirty="0" smtClean="0"/>
              <a:t>Enable service</a:t>
            </a:r>
          </a:p>
          <a:p>
            <a:pPr lvl="1"/>
            <a:r>
              <a:rPr lang="en-US" altLang="zh-TW" dirty="0" err="1" smtClean="0"/>
              <a:t>servie</a:t>
            </a:r>
            <a:r>
              <a:rPr lang="en-US" altLang="zh-TW" dirty="0" smtClean="0"/>
              <a:t> </a:t>
            </a:r>
            <a:r>
              <a:rPr lang="en-US" altLang="zh-TW" dirty="0" err="1" smtClean="0"/>
              <a:t>postsrsd</a:t>
            </a:r>
            <a:r>
              <a:rPr lang="en-US" altLang="zh-TW" dirty="0" smtClean="0"/>
              <a:t> start</a:t>
            </a:r>
          </a:p>
          <a:p>
            <a:pPr lvl="1"/>
            <a:r>
              <a:rPr lang="en-US" altLang="zh-TW" dirty="0"/>
              <a:t>p</a:t>
            </a:r>
            <a:r>
              <a:rPr lang="en-US" altLang="zh-TW" dirty="0" smtClean="0"/>
              <a:t>ostfix reload</a:t>
            </a:r>
          </a:p>
          <a:p>
            <a:pPr lvl="1"/>
            <a:endParaRPr lang="en-US" altLang="zh-TW" dirty="0" smtClean="0"/>
          </a:p>
          <a:p>
            <a:pPr lvl="1"/>
            <a:endParaRPr lang="zh-TW" altLang="en-US" dirty="0"/>
          </a:p>
        </p:txBody>
      </p:sp>
      <p:sp>
        <p:nvSpPr>
          <p:cNvPr id="4" name="Text Box 4"/>
          <p:cNvSpPr txBox="1">
            <a:spLocks noChangeArrowheads="1"/>
          </p:cNvSpPr>
          <p:nvPr/>
        </p:nvSpPr>
        <p:spPr bwMode="auto">
          <a:xfrm>
            <a:off x="1403648" y="2780928"/>
            <a:ext cx="5570756" cy="978729"/>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kumimoji="0" lang="en-US" altLang="zh-TW" sz="1600" dirty="0" err="1">
                <a:solidFill>
                  <a:srgbClr val="FFFF00"/>
                </a:solidFill>
                <a:latin typeface="Consolas" panose="020B0609020204030204" pitchFamily="49" charset="0"/>
                <a:ea typeface="SimSun" panose="02010600030101010101" pitchFamily="2" charset="-122"/>
              </a:rPr>
              <a:t>sender_canonical_maps</a:t>
            </a:r>
            <a:r>
              <a:rPr kumimoji="0" lang="en-US" altLang="zh-TW" sz="1600" dirty="0">
                <a:solidFill>
                  <a:srgbClr val="FFFF00"/>
                </a:solidFill>
                <a:latin typeface="Consolas" panose="020B0609020204030204" pitchFamily="49" charset="0"/>
                <a:ea typeface="SimSun" panose="02010600030101010101" pitchFamily="2" charset="-122"/>
              </a:rPr>
              <a:t> </a:t>
            </a:r>
            <a:r>
              <a:rPr kumimoji="0" lang="en-US" altLang="zh-TW" sz="1600" dirty="0">
                <a:solidFill>
                  <a:schemeClr val="bg1"/>
                </a:solidFill>
                <a:latin typeface="Consolas" panose="020B0609020204030204" pitchFamily="49" charset="0"/>
                <a:ea typeface="SimSun" panose="02010600030101010101" pitchFamily="2" charset="-122"/>
              </a:rPr>
              <a:t>= tcp:127.0.0.1:10001</a:t>
            </a:r>
          </a:p>
          <a:p>
            <a:pPr>
              <a:lnSpc>
                <a:spcPct val="90000"/>
              </a:lnSpc>
              <a:spcBef>
                <a:spcPct val="0"/>
              </a:spcBef>
              <a:buFontTx/>
              <a:buNone/>
            </a:pPr>
            <a:r>
              <a:rPr kumimoji="0" lang="en-US" altLang="zh-TW" sz="1600" dirty="0" err="1" smtClean="0">
                <a:solidFill>
                  <a:srgbClr val="FFFF00"/>
                </a:solidFill>
                <a:latin typeface="Consolas" panose="020B0609020204030204" pitchFamily="49" charset="0"/>
                <a:ea typeface="SimSun" panose="02010600030101010101" pitchFamily="2" charset="-122"/>
              </a:rPr>
              <a:t>sender_canonical_classes</a:t>
            </a:r>
            <a:r>
              <a:rPr kumimoji="0" lang="en-US" altLang="zh-TW" sz="1600" dirty="0" smtClean="0">
                <a:solidFill>
                  <a:srgbClr val="FFFF00"/>
                </a:solidFill>
                <a:latin typeface="Consolas" panose="020B0609020204030204" pitchFamily="49" charset="0"/>
                <a:ea typeface="SimSun" panose="02010600030101010101" pitchFamily="2" charset="-122"/>
              </a:rPr>
              <a:t> </a:t>
            </a:r>
            <a:r>
              <a:rPr kumimoji="0" lang="en-US" altLang="zh-TW" sz="1600" dirty="0" smtClean="0">
                <a:solidFill>
                  <a:schemeClr val="bg1"/>
                </a:solidFill>
                <a:latin typeface="Consolas" panose="020B0609020204030204" pitchFamily="49" charset="0"/>
                <a:ea typeface="SimSun" panose="02010600030101010101" pitchFamily="2" charset="-122"/>
              </a:rPr>
              <a:t>= </a:t>
            </a:r>
            <a:r>
              <a:rPr kumimoji="0" lang="en-US" altLang="zh-TW" sz="1600" dirty="0" err="1" smtClean="0">
                <a:solidFill>
                  <a:schemeClr val="bg1"/>
                </a:solidFill>
                <a:latin typeface="Consolas" panose="020B0609020204030204" pitchFamily="49" charset="0"/>
                <a:ea typeface="SimSun" panose="02010600030101010101" pitchFamily="2" charset="-122"/>
              </a:rPr>
              <a:t>envelope_sender</a:t>
            </a:r>
            <a:endParaRPr kumimoji="0" lang="en-US" altLang="zh-TW" sz="1600" dirty="0" smtClean="0">
              <a:solidFill>
                <a:schemeClr val="bg1"/>
              </a:solidFill>
              <a:latin typeface="Consolas" panose="020B0609020204030204" pitchFamily="49" charset="0"/>
              <a:ea typeface="SimSun" panose="02010600030101010101" pitchFamily="2" charset="-122"/>
            </a:endParaRPr>
          </a:p>
          <a:p>
            <a:pPr>
              <a:lnSpc>
                <a:spcPct val="90000"/>
              </a:lnSpc>
              <a:spcBef>
                <a:spcPct val="0"/>
              </a:spcBef>
              <a:buFontTx/>
              <a:buNone/>
            </a:pPr>
            <a:r>
              <a:rPr kumimoji="0" lang="en-US" altLang="zh-TW" sz="1600" dirty="0" err="1" smtClean="0">
                <a:solidFill>
                  <a:srgbClr val="FFFF00"/>
                </a:solidFill>
                <a:latin typeface="Consolas" panose="020B0609020204030204" pitchFamily="49" charset="0"/>
                <a:ea typeface="SimSun" panose="02010600030101010101" pitchFamily="2" charset="-122"/>
              </a:rPr>
              <a:t>recipient_canonical_maps</a:t>
            </a:r>
            <a:r>
              <a:rPr kumimoji="0" lang="en-US" altLang="zh-TW" sz="1600" dirty="0" smtClean="0">
                <a:solidFill>
                  <a:srgbClr val="FFFF00"/>
                </a:solidFill>
                <a:latin typeface="Consolas" panose="020B0609020204030204" pitchFamily="49" charset="0"/>
                <a:ea typeface="SimSun" panose="02010600030101010101" pitchFamily="2" charset="-122"/>
              </a:rPr>
              <a:t> </a:t>
            </a:r>
            <a:r>
              <a:rPr kumimoji="0" lang="en-US" altLang="zh-TW" sz="1600" dirty="0">
                <a:solidFill>
                  <a:schemeClr val="bg1"/>
                </a:solidFill>
                <a:latin typeface="Consolas" panose="020B0609020204030204" pitchFamily="49" charset="0"/>
                <a:ea typeface="SimSun" panose="02010600030101010101" pitchFamily="2" charset="-122"/>
              </a:rPr>
              <a:t>= tcp:127.0.0.1:10002</a:t>
            </a:r>
          </a:p>
          <a:p>
            <a:pPr>
              <a:lnSpc>
                <a:spcPct val="90000"/>
              </a:lnSpc>
              <a:spcBef>
                <a:spcPct val="0"/>
              </a:spcBef>
              <a:buFontTx/>
              <a:buNone/>
            </a:pPr>
            <a:r>
              <a:rPr kumimoji="0" lang="en-US" altLang="zh-TW" sz="1600" dirty="0" err="1" smtClean="0">
                <a:solidFill>
                  <a:srgbClr val="FFFF00"/>
                </a:solidFill>
                <a:latin typeface="Consolas" panose="020B0609020204030204" pitchFamily="49" charset="0"/>
                <a:ea typeface="SimSun" panose="02010600030101010101" pitchFamily="2" charset="-122"/>
              </a:rPr>
              <a:t>recipient_canonical_classes</a:t>
            </a:r>
            <a:r>
              <a:rPr kumimoji="0" lang="en-US" altLang="zh-TW" sz="1600" dirty="0" smtClean="0">
                <a:solidFill>
                  <a:srgbClr val="FFFF00"/>
                </a:solidFill>
                <a:latin typeface="Consolas" panose="020B0609020204030204" pitchFamily="49" charset="0"/>
                <a:ea typeface="SimSun" panose="02010600030101010101" pitchFamily="2" charset="-122"/>
              </a:rPr>
              <a:t> </a:t>
            </a:r>
            <a:r>
              <a:rPr kumimoji="0" lang="en-US" altLang="zh-TW" sz="1600" dirty="0">
                <a:solidFill>
                  <a:schemeClr val="bg1"/>
                </a:solidFill>
                <a:latin typeface="Consolas" panose="020B0609020204030204" pitchFamily="49" charset="0"/>
                <a:ea typeface="SimSun" panose="02010600030101010101" pitchFamily="2" charset="-122"/>
              </a:rPr>
              <a:t>= </a:t>
            </a:r>
            <a:r>
              <a:rPr kumimoji="0" lang="en-US" altLang="zh-TW" sz="1600" dirty="0" err="1">
                <a:solidFill>
                  <a:schemeClr val="bg1"/>
                </a:solidFill>
                <a:latin typeface="Consolas" panose="020B0609020204030204" pitchFamily="49" charset="0"/>
                <a:ea typeface="SimSun" panose="02010600030101010101" pitchFamily="2" charset="-122"/>
              </a:rPr>
              <a:t>envelope_recipient</a:t>
            </a:r>
            <a:endParaRPr kumimoji="0" lang="en-US" altLang="zh-TW" sz="1600" dirty="0">
              <a:solidFill>
                <a:schemeClr val="bg1"/>
              </a:solidFill>
              <a:latin typeface="Consolas" panose="020B0609020204030204" pitchFamily="49" charset="0"/>
              <a:ea typeface="SimSun" panose="02010600030101010101" pitchFamily="2" charset="-122"/>
            </a:endParaRPr>
          </a:p>
        </p:txBody>
      </p:sp>
      <p:sp>
        <p:nvSpPr>
          <p:cNvPr id="5" name="Text Box 4"/>
          <p:cNvSpPr txBox="1">
            <a:spLocks noChangeArrowheads="1"/>
          </p:cNvSpPr>
          <p:nvPr/>
        </p:nvSpPr>
        <p:spPr bwMode="auto">
          <a:xfrm>
            <a:off x="1390680" y="4354272"/>
            <a:ext cx="2541080" cy="313932"/>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kumimoji="0" lang="en-US" altLang="zh-TW" sz="1600">
                <a:solidFill>
                  <a:schemeClr val="bg1"/>
                </a:solidFill>
                <a:latin typeface="Consolas" panose="020B0609020204030204" pitchFamily="49" charset="0"/>
                <a:ea typeface="SimSun" panose="02010600030101010101" pitchFamily="2" charset="-122"/>
              </a:rPr>
              <a:t>postsrsd_enable="YES"</a:t>
            </a:r>
            <a:endParaRPr kumimoji="0" lang="en-US" altLang="zh-TW" sz="1600" dirty="0">
              <a:solidFill>
                <a:schemeClr val="bg1"/>
              </a:solidFill>
              <a:latin typeface="Consolas" panose="020B0609020204030204" pitchFamily="49" charset="0"/>
              <a:ea typeface="SimSun" panose="02010600030101010101" pitchFamily="2" charset="-122"/>
            </a:endParaRPr>
          </a:p>
        </p:txBody>
      </p:sp>
    </p:spTree>
    <p:extLst>
      <p:ext uri="{BB962C8B-B14F-4D97-AF65-F5344CB8AC3E}">
        <p14:creationId xmlns:p14="http://schemas.microsoft.com/office/powerpoint/2010/main" val="38315075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Sender Policy Framework (SPF</a:t>
            </a:r>
            <a:r>
              <a:rPr lang="en-US" altLang="zh-TW" dirty="0" smtClean="0"/>
              <a:t>)</a:t>
            </a:r>
            <a:br>
              <a:rPr lang="en-US" altLang="zh-TW" dirty="0" smtClean="0"/>
            </a:br>
            <a:r>
              <a:rPr lang="en-US" altLang="zh-TW" dirty="0"/>
              <a:t>	</a:t>
            </a:r>
            <a:r>
              <a:rPr lang="en-US" altLang="zh-TW" dirty="0" smtClean="0"/>
              <a:t>- Enable Sender Rewrite Scheme (2)</a:t>
            </a:r>
            <a:endParaRPr lang="zh-TW" altLang="en-US" dirty="0"/>
          </a:p>
        </p:txBody>
      </p:sp>
      <p:sp>
        <p:nvSpPr>
          <p:cNvPr id="3" name="內容版面配置區 2"/>
          <p:cNvSpPr>
            <a:spLocks noGrp="1"/>
          </p:cNvSpPr>
          <p:nvPr>
            <p:ph idx="1"/>
          </p:nvPr>
        </p:nvSpPr>
        <p:spPr/>
        <p:txBody>
          <a:bodyPr/>
          <a:lstStyle/>
          <a:p>
            <a:r>
              <a:rPr lang="en-US" altLang="zh-TW" dirty="0" smtClean="0"/>
              <a:t>Example: </a:t>
            </a:r>
          </a:p>
          <a:p>
            <a:pPr lvl="1"/>
            <a:r>
              <a:rPr lang="en-US" altLang="zh-TW" dirty="0" smtClean="0"/>
              <a:t>lctseng@cs.nctu.edu.tw </a:t>
            </a:r>
            <a:r>
              <a:rPr lang="zh-TW" altLang="en-US" dirty="0" smtClean="0"/>
              <a:t>→ </a:t>
            </a:r>
            <a:r>
              <a:rPr lang="en-US" altLang="zh-TW" dirty="0" smtClean="0"/>
              <a:t>lctseng@nasa.lctseng.nctucs.net</a:t>
            </a:r>
            <a:br>
              <a:rPr lang="en-US" altLang="zh-TW" dirty="0" smtClean="0"/>
            </a:br>
            <a:r>
              <a:rPr lang="en-US" altLang="zh-TW" dirty="0" smtClean="0"/>
              <a:t>		                      </a:t>
            </a:r>
            <a:r>
              <a:rPr lang="zh-TW" altLang="en-US" dirty="0" smtClean="0"/>
              <a:t>→</a:t>
            </a:r>
            <a:r>
              <a:rPr lang="en-US" altLang="zh-TW" dirty="0" smtClean="0"/>
              <a:t>lctseng@gmail.com</a:t>
            </a:r>
          </a:p>
          <a:p>
            <a:pPr lvl="1"/>
            <a:r>
              <a:rPr lang="en-US" altLang="zh-TW" dirty="0" smtClean="0"/>
              <a:t>Without SRS</a:t>
            </a:r>
          </a:p>
          <a:p>
            <a:pPr lvl="1"/>
            <a:endParaRPr lang="en-US" altLang="zh-TW" dirty="0"/>
          </a:p>
          <a:p>
            <a:pPr lvl="1"/>
            <a:endParaRPr lang="en-US" altLang="zh-TW" dirty="0" smtClean="0"/>
          </a:p>
          <a:p>
            <a:pPr marL="457200" lvl="1" indent="0">
              <a:buNone/>
            </a:pPr>
            <a:endParaRPr lang="en-US" altLang="zh-TW" dirty="0"/>
          </a:p>
          <a:p>
            <a:pPr lvl="1"/>
            <a:r>
              <a:rPr lang="en-US" altLang="zh-TW" dirty="0" smtClean="0"/>
              <a:t>With SRS</a:t>
            </a:r>
          </a:p>
          <a:p>
            <a:pPr lvl="1"/>
            <a:endParaRPr lang="en-US" altLang="zh-TW" dirty="0" smtClean="0"/>
          </a:p>
          <a:p>
            <a:pPr lvl="1"/>
            <a:endParaRPr lang="en-US" altLang="zh-TW" dirty="0" smtClean="0"/>
          </a:p>
          <a:p>
            <a:pPr lvl="1"/>
            <a:endParaRPr lang="zh-TW" altLang="en-US" dirty="0"/>
          </a:p>
        </p:txBody>
      </p:sp>
      <p:sp>
        <p:nvSpPr>
          <p:cNvPr id="5" name="Text Box 4"/>
          <p:cNvSpPr txBox="1">
            <a:spLocks noChangeArrowheads="1"/>
          </p:cNvSpPr>
          <p:nvPr/>
        </p:nvSpPr>
        <p:spPr bwMode="auto">
          <a:xfrm>
            <a:off x="885565" y="2924944"/>
            <a:ext cx="7982469" cy="757130"/>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kumimoji="0" lang="en-US" altLang="zh-TW" sz="1600" dirty="0" smtClean="0">
                <a:solidFill>
                  <a:schemeClr val="bg1"/>
                </a:solidFill>
                <a:latin typeface="Consolas" panose="020B0609020204030204" pitchFamily="49" charset="0"/>
                <a:ea typeface="SimSun" panose="02010600030101010101" pitchFamily="2" charset="-122"/>
              </a:rPr>
              <a:t>Received-SPF</a:t>
            </a:r>
            <a:r>
              <a:rPr kumimoji="0" lang="en-US" altLang="zh-TW" sz="1600" dirty="0">
                <a:solidFill>
                  <a:schemeClr val="bg1"/>
                </a:solidFill>
                <a:latin typeface="Consolas" panose="020B0609020204030204" pitchFamily="49" charset="0"/>
                <a:ea typeface="SimSun" panose="02010600030101010101" pitchFamily="2" charset="-122"/>
              </a:rPr>
              <a:t>: </a:t>
            </a:r>
            <a:r>
              <a:rPr kumimoji="0" lang="en-US" altLang="zh-TW" sz="1600" dirty="0" err="1">
                <a:solidFill>
                  <a:srgbClr val="FFFF00"/>
                </a:solidFill>
                <a:latin typeface="Consolas" panose="020B0609020204030204" pitchFamily="49" charset="0"/>
                <a:ea typeface="SimSun" panose="02010600030101010101" pitchFamily="2" charset="-122"/>
              </a:rPr>
              <a:t>softfail</a:t>
            </a:r>
            <a:r>
              <a:rPr kumimoji="0" lang="en-US" altLang="zh-TW" sz="1600" dirty="0">
                <a:solidFill>
                  <a:schemeClr val="bg1"/>
                </a:solidFill>
                <a:latin typeface="Consolas" panose="020B0609020204030204" pitchFamily="49" charset="0"/>
                <a:ea typeface="SimSun" panose="02010600030101010101" pitchFamily="2" charset="-122"/>
              </a:rPr>
              <a:t> (google.com: domain of transitioning </a:t>
            </a:r>
            <a:r>
              <a:rPr kumimoji="0" lang="en-US" altLang="zh-TW" sz="1600" dirty="0">
                <a:solidFill>
                  <a:srgbClr val="FFFF00"/>
                </a:solidFill>
                <a:latin typeface="Consolas" panose="020B0609020204030204" pitchFamily="49" charset="0"/>
                <a:ea typeface="SimSun" panose="02010600030101010101" pitchFamily="2" charset="-122"/>
              </a:rPr>
              <a:t>lctseng@cs.nctu.edu.tw does not </a:t>
            </a:r>
            <a:r>
              <a:rPr kumimoji="0" lang="en-US" altLang="zh-TW" sz="1600" dirty="0">
                <a:solidFill>
                  <a:schemeClr val="bg1"/>
                </a:solidFill>
                <a:latin typeface="Consolas" panose="020B0609020204030204" pitchFamily="49" charset="0"/>
                <a:ea typeface="SimSun" panose="02010600030101010101" pitchFamily="2" charset="-122"/>
              </a:rPr>
              <a:t>designate 140.113.168.238 as permitted sender) client-</a:t>
            </a:r>
            <a:r>
              <a:rPr kumimoji="0" lang="en-US" altLang="zh-TW" sz="1600" dirty="0" err="1">
                <a:solidFill>
                  <a:schemeClr val="bg1"/>
                </a:solidFill>
                <a:latin typeface="Consolas" panose="020B0609020204030204" pitchFamily="49" charset="0"/>
                <a:ea typeface="SimSun" panose="02010600030101010101" pitchFamily="2" charset="-122"/>
              </a:rPr>
              <a:t>ip</a:t>
            </a:r>
            <a:r>
              <a:rPr kumimoji="0" lang="en-US" altLang="zh-TW" sz="1600" dirty="0">
                <a:solidFill>
                  <a:schemeClr val="bg1"/>
                </a:solidFill>
                <a:latin typeface="Consolas" panose="020B0609020204030204" pitchFamily="49" charset="0"/>
                <a:ea typeface="SimSun" panose="02010600030101010101" pitchFamily="2" charset="-122"/>
              </a:rPr>
              <a:t>=140.113.168.238</a:t>
            </a:r>
            <a:r>
              <a:rPr kumimoji="0" lang="en-US" altLang="zh-TW" sz="1600" dirty="0" smtClean="0">
                <a:solidFill>
                  <a:schemeClr val="bg1"/>
                </a:solidFill>
                <a:latin typeface="Consolas" panose="020B0609020204030204" pitchFamily="49" charset="0"/>
                <a:ea typeface="SimSun" panose="02010600030101010101" pitchFamily="2" charset="-122"/>
              </a:rPr>
              <a:t>;</a:t>
            </a:r>
            <a:endParaRPr kumimoji="0" lang="en-US" altLang="zh-TW" sz="1600" dirty="0">
              <a:solidFill>
                <a:schemeClr val="bg1"/>
              </a:solidFill>
              <a:latin typeface="Consolas" panose="020B0609020204030204" pitchFamily="49" charset="0"/>
              <a:ea typeface="SimSun" panose="02010600030101010101" pitchFamily="2" charset="-122"/>
            </a:endParaRPr>
          </a:p>
        </p:txBody>
      </p:sp>
      <p:sp>
        <p:nvSpPr>
          <p:cNvPr id="7" name="Text Box 4"/>
          <p:cNvSpPr txBox="1">
            <a:spLocks noChangeArrowheads="1"/>
          </p:cNvSpPr>
          <p:nvPr/>
        </p:nvSpPr>
        <p:spPr bwMode="auto">
          <a:xfrm>
            <a:off x="833047" y="4603503"/>
            <a:ext cx="8087503" cy="978729"/>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kumimoji="0" lang="en-US" altLang="zh-TW" sz="1600" dirty="0">
                <a:solidFill>
                  <a:schemeClr val="bg1"/>
                </a:solidFill>
                <a:latin typeface="Consolas" panose="020B0609020204030204" pitchFamily="49" charset="0"/>
                <a:ea typeface="SimSun" panose="02010600030101010101" pitchFamily="2" charset="-122"/>
              </a:rPr>
              <a:t>Received-SPF: </a:t>
            </a:r>
            <a:r>
              <a:rPr kumimoji="0" lang="en-US" altLang="zh-TW" sz="1600" dirty="0">
                <a:solidFill>
                  <a:srgbClr val="FFFF00"/>
                </a:solidFill>
                <a:latin typeface="Consolas" panose="020B0609020204030204" pitchFamily="49" charset="0"/>
                <a:ea typeface="SimSun" panose="02010600030101010101" pitchFamily="2" charset="-122"/>
              </a:rPr>
              <a:t>pass</a:t>
            </a:r>
            <a:r>
              <a:rPr kumimoji="0" lang="en-US" altLang="zh-TW" sz="1600" dirty="0">
                <a:solidFill>
                  <a:schemeClr val="bg1"/>
                </a:solidFill>
                <a:latin typeface="Consolas" panose="020B0609020204030204" pitchFamily="49" charset="0"/>
                <a:ea typeface="SimSun" panose="02010600030101010101" pitchFamily="2" charset="-122"/>
              </a:rPr>
              <a:t> (google.com: domain of </a:t>
            </a:r>
            <a:r>
              <a:rPr kumimoji="0" lang="en-US" altLang="zh-TW" sz="1600" dirty="0">
                <a:solidFill>
                  <a:srgbClr val="FFFF00"/>
                </a:solidFill>
                <a:latin typeface="Consolas" panose="020B0609020204030204" pitchFamily="49" charset="0"/>
                <a:ea typeface="SimSun" panose="02010600030101010101" pitchFamily="2" charset="-122"/>
              </a:rPr>
              <a:t>SRS0=o35H=PH=cs.nctu.edu.tw=lctseng@demo1.nasa.lctseng.nctucs.net</a:t>
            </a:r>
            <a:r>
              <a:rPr kumimoji="0" lang="en-US" altLang="zh-TW" sz="1600" dirty="0">
                <a:solidFill>
                  <a:schemeClr val="bg1"/>
                </a:solidFill>
                <a:latin typeface="Consolas" panose="020B0609020204030204" pitchFamily="49" charset="0"/>
                <a:ea typeface="SimSun" panose="02010600030101010101" pitchFamily="2" charset="-122"/>
              </a:rPr>
              <a:t> designates 140.113.168.238 as permitted sender) client-</a:t>
            </a:r>
            <a:r>
              <a:rPr kumimoji="0" lang="en-US" altLang="zh-TW" sz="1600" dirty="0" err="1">
                <a:solidFill>
                  <a:schemeClr val="bg1"/>
                </a:solidFill>
                <a:latin typeface="Consolas" panose="020B0609020204030204" pitchFamily="49" charset="0"/>
                <a:ea typeface="SimSun" panose="02010600030101010101" pitchFamily="2" charset="-122"/>
              </a:rPr>
              <a:t>ip</a:t>
            </a:r>
            <a:r>
              <a:rPr kumimoji="0" lang="en-US" altLang="zh-TW" sz="1600" dirty="0">
                <a:solidFill>
                  <a:schemeClr val="bg1"/>
                </a:solidFill>
                <a:latin typeface="Consolas" panose="020B0609020204030204" pitchFamily="49" charset="0"/>
                <a:ea typeface="SimSun" panose="02010600030101010101" pitchFamily="2" charset="-122"/>
              </a:rPr>
              <a:t>=140.113.168.238</a:t>
            </a:r>
            <a:r>
              <a:rPr kumimoji="0" lang="en-US" altLang="zh-TW" sz="1600" dirty="0" smtClean="0">
                <a:solidFill>
                  <a:schemeClr val="bg1"/>
                </a:solidFill>
                <a:latin typeface="Consolas" panose="020B0609020204030204" pitchFamily="49" charset="0"/>
                <a:ea typeface="SimSun" panose="02010600030101010101" pitchFamily="2" charset="-122"/>
              </a:rPr>
              <a:t>;</a:t>
            </a:r>
            <a:endParaRPr kumimoji="0" lang="en-US" altLang="zh-TW" sz="1600" dirty="0">
              <a:solidFill>
                <a:schemeClr val="bg1"/>
              </a:solidFill>
              <a:latin typeface="Consolas" panose="020B0609020204030204" pitchFamily="49" charset="0"/>
              <a:ea typeface="SimSun" panose="02010600030101010101" pitchFamily="2" charset="-122"/>
            </a:endParaRPr>
          </a:p>
        </p:txBody>
      </p:sp>
    </p:spTree>
    <p:extLst>
      <p:ext uri="{BB962C8B-B14F-4D97-AF65-F5344CB8AC3E}">
        <p14:creationId xmlns:p14="http://schemas.microsoft.com/office/powerpoint/2010/main" val="9370700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smtClean="0"/>
              <a:t>Sender Policy Framework (SPF)</a:t>
            </a:r>
            <a:br>
              <a:rPr lang="en-US" altLang="zh-TW" dirty="0" smtClean="0"/>
            </a:br>
            <a:r>
              <a:rPr lang="en-US" altLang="zh-TW" sz="3200" dirty="0" smtClean="0"/>
              <a:t>	– Some More Examples</a:t>
            </a:r>
            <a:endParaRPr lang="zh-TW" altLang="en-US" dirty="0"/>
          </a:p>
        </p:txBody>
      </p:sp>
      <p:sp>
        <p:nvSpPr>
          <p:cNvPr id="25603" name="Text Box 3"/>
          <p:cNvSpPr txBox="1">
            <a:spLocks noChangeArrowheads="1"/>
          </p:cNvSpPr>
          <p:nvPr/>
        </p:nvSpPr>
        <p:spPr bwMode="auto">
          <a:xfrm>
            <a:off x="863600" y="1339850"/>
            <a:ext cx="7812088" cy="1603375"/>
          </a:xfrm>
          <a:prstGeom prst="rect">
            <a:avLst/>
          </a:prstGeom>
          <a:solidFill>
            <a:srgbClr val="E5F6D8"/>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5000"/>
              </a:spcBef>
              <a:buFont typeface="Wingdings" panose="05000000000000000000" pitchFamily="2" charset="2"/>
              <a:buChar char="q"/>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Times New Roman" panose="02020603050405020304" pitchFamily="18" charset="0"/>
                <a:ea typeface="華康儷中黑(P)" pitchFamily="34" charset="-120"/>
              </a:defRPr>
            </a:lvl1pPr>
            <a:lvl2pPr marL="742950" indent="-28575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2pPr>
            <a:lvl3pPr marL="1143000" indent="-228600" eaLnBrk="0" hangingPunct="0">
              <a:spcBef>
                <a:spcPct val="25000"/>
              </a:spcBef>
              <a:buClr>
                <a:schemeClr val="bg2"/>
              </a:buClr>
              <a:buFont typeface="Wingdings" panose="05000000000000000000" pitchFamily="2" charset="2"/>
              <a:buChar char="Ø"/>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a:solidFill>
                  <a:schemeClr val="tx1"/>
                </a:solidFill>
                <a:latin typeface="Times New Roman" panose="02020603050405020304" pitchFamily="18" charset="0"/>
                <a:ea typeface="華康標楷體(P)" pitchFamily="66" charset="-120"/>
              </a:defRPr>
            </a:lvl3pPr>
            <a:lvl4pPr marL="1600200" indent="-22860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1600">
                <a:solidFill>
                  <a:schemeClr val="tx1"/>
                </a:solidFill>
                <a:latin typeface="Times New Roman" panose="02020603050405020304" pitchFamily="18" charset="0"/>
                <a:ea typeface="華康標楷體(P)" pitchFamily="66" charset="-120"/>
              </a:defRPr>
            </a:lvl4pPr>
            <a:lvl5pPr marL="2057400" indent="-22860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9pPr>
          </a:lstStyle>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$dig cs.nctu.edu.tw txt</a:t>
            </a:r>
          </a:p>
          <a:p>
            <a:pPr eaLnBrk="1" hangingPunct="1">
              <a:spcBef>
                <a:spcPct val="0"/>
              </a:spcBef>
              <a:buFontTx/>
              <a:buNone/>
            </a:pPr>
            <a:endParaRPr lang="en-US" altLang="zh-TW" sz="1400">
              <a:solidFill>
                <a:srgbClr val="000000"/>
              </a:solidFill>
              <a:latin typeface="Verdana" panose="020B0604030504040204" pitchFamily="34" charset="0"/>
              <a:ea typeface="新細明體" panose="02020500000000000000" pitchFamily="18" charset="-120"/>
            </a:endParaRP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 ANSWER SECTION:</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cs.nctu.edu.tw.         3600    IN      TXT     "v=spf1 a mx a:csmailer.cs.nctu.edu.tw a:csmailgate.cs.nctu.edu.tw a:csmail.cs.nctu.edu.tw a:csmail1.cs.nctu.edu.tw a:csmail2.cs.nctu.edu.tw a:www.cs.nctu.edu.tw a:csws1.cs.nctu.edu.tw a:csws2.cs.nctu.edu.tw ~all"</a:t>
            </a:r>
          </a:p>
        </p:txBody>
      </p:sp>
      <p:sp>
        <p:nvSpPr>
          <p:cNvPr id="25604" name="Text Box 4"/>
          <p:cNvSpPr txBox="1">
            <a:spLocks noChangeArrowheads="1"/>
          </p:cNvSpPr>
          <p:nvPr/>
        </p:nvSpPr>
        <p:spPr bwMode="auto">
          <a:xfrm>
            <a:off x="863600" y="3697288"/>
            <a:ext cx="7812088" cy="1387475"/>
          </a:xfrm>
          <a:prstGeom prst="rect">
            <a:avLst/>
          </a:prstGeom>
          <a:solidFill>
            <a:srgbClr val="E5F6D8"/>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5000"/>
              </a:spcBef>
              <a:buFont typeface="Wingdings" panose="05000000000000000000" pitchFamily="2" charset="2"/>
              <a:buChar char="q"/>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Times New Roman" panose="02020603050405020304" pitchFamily="18" charset="0"/>
                <a:ea typeface="華康儷中黑(P)" pitchFamily="34" charset="-120"/>
              </a:defRPr>
            </a:lvl1pPr>
            <a:lvl2pPr marL="742950" indent="-28575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2pPr>
            <a:lvl3pPr marL="1143000" indent="-228600" eaLnBrk="0" hangingPunct="0">
              <a:spcBef>
                <a:spcPct val="25000"/>
              </a:spcBef>
              <a:buClr>
                <a:schemeClr val="bg2"/>
              </a:buClr>
              <a:buFont typeface="Wingdings" panose="05000000000000000000" pitchFamily="2" charset="2"/>
              <a:buChar char="Ø"/>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a:solidFill>
                  <a:schemeClr val="tx1"/>
                </a:solidFill>
                <a:latin typeface="Times New Roman" panose="02020603050405020304" pitchFamily="18" charset="0"/>
                <a:ea typeface="華康標楷體(P)" pitchFamily="66" charset="-120"/>
              </a:defRPr>
            </a:lvl3pPr>
            <a:lvl4pPr marL="1600200" indent="-22860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1600">
                <a:solidFill>
                  <a:schemeClr val="tx1"/>
                </a:solidFill>
                <a:latin typeface="Times New Roman" panose="02020603050405020304" pitchFamily="18" charset="0"/>
                <a:ea typeface="華康標楷體(P)" pitchFamily="66" charset="-120"/>
              </a:defRPr>
            </a:lvl4pPr>
            <a:lvl5pPr marL="2057400" indent="-22860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9pPr>
          </a:lstStyle>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 ANSWER SECTION:</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csmx1.cs.nctu.edu.tw.   3600    IN      TXT     "v=spf1 a -all“</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 ANSWER SECTION:</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csmx2.cs.nctu.edu.tw.   3600    IN      TXT     "v=spf1 a -all"</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 ANSWER SECTION:</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csmx3.cs.nctu.edu.tw.   3600    IN      TXT     "v=spf1 a -all"</a:t>
            </a:r>
          </a:p>
        </p:txBody>
      </p:sp>
      <p:sp>
        <p:nvSpPr>
          <p:cNvPr id="25605" name="Text Box 5"/>
          <p:cNvSpPr txBox="1">
            <a:spLocks noChangeArrowheads="1"/>
          </p:cNvSpPr>
          <p:nvPr/>
        </p:nvSpPr>
        <p:spPr bwMode="auto">
          <a:xfrm>
            <a:off x="1079500" y="3068638"/>
            <a:ext cx="7453313" cy="309562"/>
          </a:xfrm>
          <a:prstGeom prst="rect">
            <a:avLst/>
          </a:prstGeom>
          <a:solidFill>
            <a:srgbClr val="C4EEF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spcBef>
                <a:spcPct val="25000"/>
              </a:spcBef>
              <a:buFont typeface="Wingdings" panose="05000000000000000000" pitchFamily="2" charset="2"/>
              <a:buChar char="q"/>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Times New Roman" panose="02020603050405020304" pitchFamily="18" charset="0"/>
                <a:ea typeface="華康儷中黑(P)" pitchFamily="34" charset="-120"/>
              </a:defRPr>
            </a:lvl1pPr>
            <a:lvl2pPr marL="742950" indent="-28575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2pPr>
            <a:lvl3pPr marL="1143000" indent="-228600" eaLnBrk="0" hangingPunct="0">
              <a:spcBef>
                <a:spcPct val="25000"/>
              </a:spcBef>
              <a:buClr>
                <a:schemeClr val="bg2"/>
              </a:buClr>
              <a:buFont typeface="Wingdings" panose="05000000000000000000" pitchFamily="2" charset="2"/>
              <a:buChar char="Ø"/>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a:solidFill>
                  <a:schemeClr val="tx1"/>
                </a:solidFill>
                <a:latin typeface="Times New Roman" panose="02020603050405020304" pitchFamily="18" charset="0"/>
                <a:ea typeface="華康標楷體(P)" pitchFamily="66" charset="-120"/>
              </a:defRPr>
            </a:lvl3pPr>
            <a:lvl4pPr marL="1600200" indent="-22860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1600">
                <a:solidFill>
                  <a:schemeClr val="tx1"/>
                </a:solidFill>
                <a:latin typeface="Times New Roman" panose="02020603050405020304" pitchFamily="18" charset="0"/>
                <a:ea typeface="華康標楷體(P)" pitchFamily="66" charset="-120"/>
              </a:defRPr>
            </a:lvl4pPr>
            <a:lvl5pPr marL="2057400" indent="-22860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9pPr>
          </a:lstStyle>
          <a:p>
            <a:pPr eaLnBrk="1" hangingPunct="1">
              <a:spcBef>
                <a:spcPct val="0"/>
              </a:spcBef>
              <a:buFontTx/>
              <a:buNone/>
            </a:pPr>
            <a:r>
              <a:rPr lang="en-US" altLang="zh-TW" sz="1400">
                <a:solidFill>
                  <a:srgbClr val="C00000"/>
                </a:solidFill>
                <a:latin typeface="Verdana" panose="020B0604030504040204" pitchFamily="34" charset="0"/>
                <a:ea typeface="新細明體" panose="02020500000000000000" pitchFamily="18" charset="-120"/>
              </a:rPr>
              <a:t>List all authorized senders of cs.nctu.edu.tw</a:t>
            </a:r>
          </a:p>
        </p:txBody>
      </p:sp>
      <p:sp>
        <p:nvSpPr>
          <p:cNvPr id="25606" name="Text Box 6"/>
          <p:cNvSpPr txBox="1">
            <a:spLocks noChangeArrowheads="1"/>
          </p:cNvSpPr>
          <p:nvPr/>
        </p:nvSpPr>
        <p:spPr bwMode="auto">
          <a:xfrm>
            <a:off x="1079500" y="5210175"/>
            <a:ext cx="7453313" cy="1603375"/>
          </a:xfrm>
          <a:prstGeom prst="rect">
            <a:avLst/>
          </a:prstGeom>
          <a:solidFill>
            <a:srgbClr val="C4EEF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spcBef>
                <a:spcPct val="25000"/>
              </a:spcBef>
              <a:buFont typeface="Wingdings" panose="05000000000000000000" pitchFamily="2" charset="2"/>
              <a:buChar char="q"/>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Times New Roman" panose="02020603050405020304" pitchFamily="18" charset="0"/>
                <a:ea typeface="華康儷中黑(P)" pitchFamily="34" charset="-120"/>
              </a:defRPr>
            </a:lvl1pPr>
            <a:lvl2pPr marL="742950" indent="-28575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2pPr>
            <a:lvl3pPr marL="1143000" indent="-228600" eaLnBrk="0" hangingPunct="0">
              <a:spcBef>
                <a:spcPct val="25000"/>
              </a:spcBef>
              <a:buClr>
                <a:schemeClr val="bg2"/>
              </a:buClr>
              <a:buFont typeface="Wingdings" panose="05000000000000000000" pitchFamily="2" charset="2"/>
              <a:buChar char="Ø"/>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a:solidFill>
                  <a:schemeClr val="tx1"/>
                </a:solidFill>
                <a:latin typeface="Times New Roman" panose="02020603050405020304" pitchFamily="18" charset="0"/>
                <a:ea typeface="華康標楷體(P)" pitchFamily="66" charset="-120"/>
              </a:defRPr>
            </a:lvl3pPr>
            <a:lvl4pPr marL="1600200" indent="-22860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1600">
                <a:solidFill>
                  <a:schemeClr val="tx1"/>
                </a:solidFill>
                <a:latin typeface="Times New Roman" panose="02020603050405020304" pitchFamily="18" charset="0"/>
                <a:ea typeface="華康標楷體(P)" pitchFamily="66" charset="-120"/>
              </a:defRPr>
            </a:lvl4pPr>
            <a:lvl5pPr marL="2057400" indent="-22860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9pPr>
          </a:lstStyle>
          <a:p>
            <a:pPr algn="just" eaLnBrk="1" hangingPunct="1">
              <a:spcBef>
                <a:spcPct val="0"/>
              </a:spcBef>
              <a:buFontTx/>
              <a:buNone/>
            </a:pPr>
            <a:r>
              <a:rPr lang="en-US" altLang="zh-TW" sz="1400" dirty="0">
                <a:solidFill>
                  <a:srgbClr val="C00000"/>
                </a:solidFill>
                <a:latin typeface="Verdana" panose="020B0604030504040204" pitchFamily="34" charset="0"/>
                <a:ea typeface="新細明體" panose="02020500000000000000" pitchFamily="18" charset="-120"/>
              </a:rPr>
              <a:t>When a mail server sends a bounce message (returned mail), it uses a null MAIL FROM: &lt;&gt;, and a </a:t>
            </a:r>
            <a:r>
              <a:rPr lang="en-US" altLang="zh-TW" sz="1400" dirty="0">
                <a:solidFill>
                  <a:srgbClr val="FF0000"/>
                </a:solidFill>
                <a:latin typeface="Verdana" panose="020B0604030504040204" pitchFamily="34" charset="0"/>
                <a:ea typeface="新細明體" panose="02020500000000000000" pitchFamily="18" charset="-120"/>
              </a:rPr>
              <a:t>HELO address</a:t>
            </a:r>
            <a:r>
              <a:rPr lang="en-US" altLang="zh-TW" sz="1400" dirty="0">
                <a:solidFill>
                  <a:srgbClr val="C00000"/>
                </a:solidFill>
                <a:latin typeface="Verdana" panose="020B0604030504040204" pitchFamily="34" charset="0"/>
                <a:ea typeface="新細明體" panose="02020500000000000000" pitchFamily="18" charset="-120"/>
              </a:rPr>
              <a:t> that's supposed to be its own name. SPF will still operate, but in "degraded mode" by using the HELO domain name instead. Because this wizard can't tell which name your mail server uses in its HELO command, it lists all possible names, so there may be multiple lines shown below. If you know which hostname your mail server uses in its HELO command, you should pick out the appropriate entries and ignore the rest.</a:t>
            </a:r>
          </a:p>
        </p:txBody>
      </p:sp>
      <p:sp>
        <p:nvSpPr>
          <p:cNvPr id="7" name="文字方塊 6"/>
          <p:cNvSpPr txBox="1"/>
          <p:nvPr/>
        </p:nvSpPr>
        <p:spPr>
          <a:xfrm>
            <a:off x="6741398" y="3933056"/>
            <a:ext cx="2339102" cy="646331"/>
          </a:xfrm>
          <a:prstGeom prst="rect">
            <a:avLst/>
          </a:prstGeom>
          <a:solidFill>
            <a:schemeClr val="bg1"/>
          </a:solidFill>
          <a:ln>
            <a:solidFill>
              <a:srgbClr val="FF0000"/>
            </a:solidFill>
          </a:ln>
        </p:spPr>
        <p:txBody>
          <a:bodyPr wrap="none" rtlCol="0">
            <a:spAutoFit/>
          </a:bodyPr>
          <a:lstStyle/>
          <a:p>
            <a:r>
              <a:rPr lang="en-US" altLang="zh-TW" dirty="0" smtClean="0">
                <a:solidFill>
                  <a:srgbClr val="FF0000"/>
                </a:solidFill>
              </a:rPr>
              <a:t>HELO addresses for </a:t>
            </a:r>
            <a:br>
              <a:rPr lang="en-US" altLang="zh-TW" dirty="0" smtClean="0">
                <a:solidFill>
                  <a:srgbClr val="FF0000"/>
                </a:solidFill>
              </a:rPr>
            </a:br>
            <a:r>
              <a:rPr lang="en-US" altLang="zh-TW" dirty="0" smtClean="0">
                <a:solidFill>
                  <a:srgbClr val="FF0000"/>
                </a:solidFill>
              </a:rPr>
              <a:t>CS MX servers</a:t>
            </a:r>
            <a:endParaRPr lang="zh-TW" altLang="en-US" dirty="0">
              <a:solidFill>
                <a:srgbClr val="FF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a:defRPr/>
            </a:pPr>
            <a:r>
              <a:rPr lang="en-US" altLang="zh-TW" dirty="0" smtClean="0"/>
              <a:t>Sender Policy Framework (SPF)</a:t>
            </a:r>
            <a:br>
              <a:rPr lang="en-US" altLang="zh-TW" dirty="0" smtClean="0"/>
            </a:br>
            <a:r>
              <a:rPr lang="en-US" altLang="zh-TW" sz="3200" dirty="0" smtClean="0"/>
              <a:t>	– Backward Compatibility (1/2)</a:t>
            </a:r>
            <a:endParaRPr lang="zh-TW" altLang="en-US" dirty="0"/>
          </a:p>
        </p:txBody>
      </p:sp>
      <p:sp>
        <p:nvSpPr>
          <p:cNvPr id="26627" name="內容版面配置區 3"/>
          <p:cNvSpPr>
            <a:spLocks noGrp="1"/>
          </p:cNvSpPr>
          <p:nvPr>
            <p:ph idx="1"/>
          </p:nvPr>
        </p:nvSpPr>
        <p:spPr/>
        <p:txBody>
          <a:bodyPr/>
          <a:lstStyle/>
          <a:p>
            <a:r>
              <a:rPr lang="en-US" altLang="zh-TW" smtClean="0"/>
              <a:t>When there is no SPF record, guess by A record.</a:t>
            </a:r>
            <a:endParaRPr lang="zh-TW" altLang="en-US" smtClean="0"/>
          </a:p>
        </p:txBody>
      </p:sp>
      <p:sp>
        <p:nvSpPr>
          <p:cNvPr id="26628" name="Text Box 3"/>
          <p:cNvSpPr txBox="1">
            <a:spLocks noChangeArrowheads="1"/>
          </p:cNvSpPr>
          <p:nvPr/>
        </p:nvSpPr>
        <p:spPr bwMode="auto">
          <a:xfrm>
            <a:off x="827088" y="1906588"/>
            <a:ext cx="8102600" cy="4618037"/>
          </a:xfrm>
          <a:prstGeom prst="rect">
            <a:avLst/>
          </a:prstGeom>
          <a:solidFill>
            <a:srgbClr val="E5F6D8"/>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5000"/>
              </a:spcBef>
              <a:buFont typeface="Wingdings" panose="05000000000000000000" pitchFamily="2" charset="2"/>
              <a:buChar char="q"/>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Times New Roman" panose="02020603050405020304" pitchFamily="18" charset="0"/>
                <a:ea typeface="華康儷中黑(P)" pitchFamily="34" charset="-120"/>
              </a:defRPr>
            </a:lvl1pPr>
            <a:lvl2pPr marL="742950" indent="-28575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2pPr>
            <a:lvl3pPr marL="1143000" indent="-228600" eaLnBrk="0" hangingPunct="0">
              <a:spcBef>
                <a:spcPct val="25000"/>
              </a:spcBef>
              <a:buClr>
                <a:schemeClr val="bg2"/>
              </a:buClr>
              <a:buFont typeface="Wingdings" panose="05000000000000000000" pitchFamily="2" charset="2"/>
              <a:buChar char="Ø"/>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a:solidFill>
                  <a:schemeClr val="tx1"/>
                </a:solidFill>
                <a:latin typeface="Times New Roman" panose="02020603050405020304" pitchFamily="18" charset="0"/>
                <a:ea typeface="華康標楷體(P)" pitchFamily="66" charset="-120"/>
              </a:defRPr>
            </a:lvl3pPr>
            <a:lvl4pPr marL="1600200" indent="-22860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1600">
                <a:solidFill>
                  <a:schemeClr val="tx1"/>
                </a:solidFill>
                <a:latin typeface="Times New Roman" panose="02020603050405020304" pitchFamily="18" charset="0"/>
                <a:ea typeface="華康標楷體(P)" pitchFamily="66" charset="-120"/>
              </a:defRPr>
            </a:lvl4pPr>
            <a:lvl5pPr marL="2057400" indent="-22860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9pPr>
          </a:lstStyle>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Delivered-To: lwhsu.tw@gmail.com</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Received: by 10.90.56.12 with SMTP id e12cs719147aga;</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        Tue, 12 May 2009 00:49:39 -0700 (PDT)</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Received: by 10.224.2.85 with SMTP id 21mr5508548qai.262.1242114578996;</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        Tue, 12 May 2009 00:49:38 -0700 (PDT)</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Return-Path: &lt;lwhsu@freebsd.cs.nctu.edu.tw&gt;</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Received: from FreeBSD.cs.nctu.edu.tw (FreeBSD.cs.nctu.edu.tw [140.113.17.209])</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        by mx.google.com with ESMTP id 7si4128629qwf.35.2009.05.12.00.49.38;</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        Tue, 12 May 2009 00:49:38 -0700 (PDT)</a:t>
            </a:r>
          </a:p>
          <a:p>
            <a:pPr eaLnBrk="1" hangingPunct="1">
              <a:spcBef>
                <a:spcPct val="0"/>
              </a:spcBef>
              <a:buFontTx/>
              <a:buNone/>
            </a:pPr>
            <a:r>
              <a:rPr lang="en-US" altLang="zh-TW" sz="1400">
                <a:solidFill>
                  <a:srgbClr val="FF0000"/>
                </a:solidFill>
                <a:latin typeface="Verdana" panose="020B0604030504040204" pitchFamily="34" charset="0"/>
                <a:ea typeface="新細明體" panose="02020500000000000000" pitchFamily="18" charset="-120"/>
              </a:rPr>
              <a:t>Received-SPF: pass (google.com: best guess record for domain of</a:t>
            </a:r>
          </a:p>
          <a:p>
            <a:pPr eaLnBrk="1" hangingPunct="1">
              <a:spcBef>
                <a:spcPct val="0"/>
              </a:spcBef>
              <a:buFontTx/>
              <a:buNone/>
            </a:pPr>
            <a:r>
              <a:rPr lang="en-US" altLang="zh-TW" sz="1400">
                <a:solidFill>
                  <a:srgbClr val="FF0000"/>
                </a:solidFill>
                <a:latin typeface="Verdana" panose="020B0604030504040204" pitchFamily="34" charset="0"/>
                <a:ea typeface="新細明體" panose="02020500000000000000" pitchFamily="18" charset="-120"/>
              </a:rPr>
              <a:t>        lwhsu@freebsd.cs.nctu.edu.tw designates 140.113.17.209 as permitted sender)</a:t>
            </a:r>
          </a:p>
          <a:p>
            <a:pPr eaLnBrk="1" hangingPunct="1">
              <a:spcBef>
                <a:spcPct val="0"/>
              </a:spcBef>
              <a:buFontTx/>
              <a:buNone/>
            </a:pPr>
            <a:r>
              <a:rPr lang="en-US" altLang="zh-TW" sz="1400">
                <a:solidFill>
                  <a:srgbClr val="FF0000"/>
                </a:solidFill>
                <a:latin typeface="Verdana" panose="020B0604030504040204" pitchFamily="34" charset="0"/>
                <a:ea typeface="新細明體" panose="02020500000000000000" pitchFamily="18" charset="-120"/>
              </a:rPr>
              <a:t>        client-ip=140.113.17.209;</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Authentication-Results: mx.google.com; spf=pass (google.com: best guess record for</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        domain of lwhsu@freebsd.cs.nctu.edu.tw designates 140.113.17.209 as permitted</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        sender) smtp.mail=lwhsu@freebsd.cs.nctu.edu.tw</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Received: by FreeBSD.cs.nctu.edu.tw (Postfix, from userid 1058)</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        id 6D98E61DBC; Tue, 12 May 2009 15:49:37 +0800 (CST)</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Date: Tue, 12 May 2009 15:49:37 +0800</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From: Li-Wen Hsu &lt;lwhsu@FreeBSD.org&gt;</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To: lwhsu.tw@gmail.com</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Subject: test tw.freebsd.org SPF</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a:t>Sender Policy Framework (SPF)</a:t>
            </a:r>
            <a:br>
              <a:rPr lang="en-US" altLang="zh-TW" dirty="0"/>
            </a:br>
            <a:r>
              <a:rPr lang="en-US" altLang="zh-TW" sz="3200" dirty="0"/>
              <a:t>	– Backward Compatibility </a:t>
            </a:r>
            <a:r>
              <a:rPr lang="en-US" altLang="zh-TW" sz="3200" dirty="0" smtClean="0"/>
              <a:t>(2/2</a:t>
            </a:r>
            <a:r>
              <a:rPr lang="en-US" altLang="zh-TW" sz="3200" dirty="0"/>
              <a:t>)</a:t>
            </a:r>
            <a:endParaRPr lang="zh-TW" altLang="en-US" dirty="0"/>
          </a:p>
        </p:txBody>
      </p:sp>
      <p:sp>
        <p:nvSpPr>
          <p:cNvPr id="27651" name="內容版面配置區 2"/>
          <p:cNvSpPr>
            <a:spLocks noGrp="1"/>
          </p:cNvSpPr>
          <p:nvPr>
            <p:ph idx="1"/>
          </p:nvPr>
        </p:nvSpPr>
        <p:spPr/>
        <p:txBody>
          <a:bodyPr/>
          <a:lstStyle/>
          <a:p>
            <a:r>
              <a:rPr lang="en-US" altLang="zh-TW" smtClean="0"/>
              <a:t>Comparative result – when SPF record available:</a:t>
            </a:r>
            <a:endParaRPr lang="zh-TW" altLang="en-US" smtClean="0"/>
          </a:p>
        </p:txBody>
      </p:sp>
      <p:sp>
        <p:nvSpPr>
          <p:cNvPr id="27652" name="Text Box 2"/>
          <p:cNvSpPr txBox="1">
            <a:spLocks noChangeArrowheads="1"/>
          </p:cNvSpPr>
          <p:nvPr/>
        </p:nvSpPr>
        <p:spPr bwMode="auto">
          <a:xfrm>
            <a:off x="8129588" y="5734050"/>
            <a:ext cx="60960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spcBef>
                <a:spcPct val="25000"/>
              </a:spcBef>
              <a:buFont typeface="Wingdings" panose="05000000000000000000" pitchFamily="2" charset="2"/>
              <a:buChar char="q"/>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Times New Roman" panose="02020603050405020304" pitchFamily="18" charset="0"/>
                <a:ea typeface="華康儷中黑(P)" pitchFamily="34" charset="-120"/>
              </a:defRPr>
            </a:lvl1pPr>
            <a:lvl2pPr marL="742950" indent="-28575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2pPr>
            <a:lvl3pPr marL="1143000" indent="-228600" eaLnBrk="0" hangingPunct="0">
              <a:spcBef>
                <a:spcPct val="25000"/>
              </a:spcBef>
              <a:buClr>
                <a:schemeClr val="bg2"/>
              </a:buClr>
              <a:buFont typeface="Wingdings" panose="05000000000000000000" pitchFamily="2" charset="2"/>
              <a:buChar char="Ø"/>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a:solidFill>
                  <a:schemeClr val="tx1"/>
                </a:solidFill>
                <a:latin typeface="Times New Roman" panose="02020603050405020304" pitchFamily="18" charset="0"/>
                <a:ea typeface="華康標楷體(P)" pitchFamily="66" charset="-120"/>
              </a:defRPr>
            </a:lvl3pPr>
            <a:lvl4pPr marL="1600200" indent="-22860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1600">
                <a:solidFill>
                  <a:schemeClr val="tx1"/>
                </a:solidFill>
                <a:latin typeface="Times New Roman" panose="02020603050405020304" pitchFamily="18" charset="0"/>
                <a:ea typeface="華康標楷體(P)" pitchFamily="66" charset="-120"/>
              </a:defRPr>
            </a:lvl4pPr>
            <a:lvl5pPr marL="2057400" indent="-22860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9pPr>
          </a:lstStyle>
          <a:p>
            <a:pPr algn="ctr" eaLnBrk="1" hangingPunct="1">
              <a:spcBef>
                <a:spcPct val="0"/>
              </a:spcBef>
              <a:buFontTx/>
              <a:buNone/>
            </a:pPr>
            <a:fld id="{58F4445A-8FE9-4E4D-ACC5-21C2F8EB4DB6}" type="slidenum">
              <a:rPr lang="en-US" altLang="zh-TW" sz="1400" b="1">
                <a:solidFill>
                  <a:srgbClr val="FFFFFF"/>
                </a:solidFill>
                <a:latin typeface="DejaVu Sans" pitchFamily="32" charset="0"/>
                <a:ea typeface="微軟正黑體" panose="020B0604030504040204" pitchFamily="34" charset="-120"/>
              </a:rPr>
              <a:pPr algn="ctr" eaLnBrk="1" hangingPunct="1">
                <a:spcBef>
                  <a:spcPct val="0"/>
                </a:spcBef>
                <a:buFontTx/>
                <a:buNone/>
              </a:pPr>
              <a:t>29</a:t>
            </a:fld>
            <a:endParaRPr lang="en-US" altLang="zh-TW" sz="1400" b="1">
              <a:solidFill>
                <a:srgbClr val="FFFFFF"/>
              </a:solidFill>
              <a:latin typeface="DejaVu Sans" pitchFamily="32" charset="0"/>
              <a:ea typeface="微軟正黑體" panose="020B0604030504040204" pitchFamily="34" charset="-120"/>
            </a:endParaRPr>
          </a:p>
        </p:txBody>
      </p:sp>
      <p:sp>
        <p:nvSpPr>
          <p:cNvPr id="27653" name="Text Box 3"/>
          <p:cNvSpPr txBox="1">
            <a:spLocks noChangeArrowheads="1"/>
          </p:cNvSpPr>
          <p:nvPr/>
        </p:nvSpPr>
        <p:spPr bwMode="auto">
          <a:xfrm>
            <a:off x="827088" y="1906588"/>
            <a:ext cx="7986712" cy="4402137"/>
          </a:xfrm>
          <a:prstGeom prst="rect">
            <a:avLst/>
          </a:prstGeom>
          <a:solidFill>
            <a:srgbClr val="E5F6D8"/>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ct val="25000"/>
              </a:spcBef>
              <a:buFont typeface="Wingdings" panose="05000000000000000000" pitchFamily="2" charset="2"/>
              <a:buChar char="q"/>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Times New Roman" panose="02020603050405020304" pitchFamily="18" charset="0"/>
                <a:ea typeface="華康儷中黑(P)" pitchFamily="34" charset="-120"/>
              </a:defRPr>
            </a:lvl1pPr>
            <a:lvl2pPr marL="742950" indent="-28575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2pPr>
            <a:lvl3pPr marL="1143000" indent="-228600" eaLnBrk="0" hangingPunct="0">
              <a:spcBef>
                <a:spcPct val="25000"/>
              </a:spcBef>
              <a:buClr>
                <a:schemeClr val="bg2"/>
              </a:buClr>
              <a:buFont typeface="Wingdings" panose="05000000000000000000" pitchFamily="2" charset="2"/>
              <a:buChar char="Ø"/>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a:solidFill>
                  <a:schemeClr val="tx1"/>
                </a:solidFill>
                <a:latin typeface="Times New Roman" panose="02020603050405020304" pitchFamily="18" charset="0"/>
                <a:ea typeface="華康標楷體(P)" pitchFamily="66" charset="-120"/>
              </a:defRPr>
            </a:lvl3pPr>
            <a:lvl4pPr marL="1600200" indent="-22860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1600">
                <a:solidFill>
                  <a:schemeClr val="tx1"/>
                </a:solidFill>
                <a:latin typeface="Times New Roman" panose="02020603050405020304" pitchFamily="18" charset="0"/>
                <a:ea typeface="華康標楷體(P)" pitchFamily="66" charset="-120"/>
              </a:defRPr>
            </a:lvl4pPr>
            <a:lvl5pPr marL="2057400" indent="-228600" eaLnBrk="0" hangingPunct="0">
              <a:spcBef>
                <a:spcPct val="25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imes New Roman" panose="02020603050405020304" pitchFamily="18" charset="0"/>
                <a:ea typeface="華康標楷體(P)" pitchFamily="66" charset="-120"/>
              </a:defRPr>
            </a:lvl9pPr>
          </a:lstStyle>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Delivered-To: lwhsu.tw@gmail.com</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Received: by 10.90.56.12 with SMTP id e12cs719801aga;</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        Tue, 12 May 2009 00:56:27 -0700 (PDT)</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Received: by 10.224.74.84 with SMTP id t20mr5499756qaj.328.1242114987266;</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        Tue, 12 May 2009 00:56:27 -0700 (PDT)</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Return-Path: &lt;lwhsu@freebsd.cs.nctu.edu.tw&gt;</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Received: from FreeBSD.cs.nctu.edu.tw (FreeBSD.cs.nctu.edu.tw [140.113.17.209])</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        by mx.google.com with ESMTP id 5si4111810qwh.54.2009.05.12.00.56.26;</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        Tue, 12 May 2009 00:56:27 -0700 (PDT)</a:t>
            </a:r>
          </a:p>
          <a:p>
            <a:pPr eaLnBrk="1" hangingPunct="1">
              <a:spcBef>
                <a:spcPct val="0"/>
              </a:spcBef>
              <a:buFontTx/>
              <a:buNone/>
            </a:pPr>
            <a:r>
              <a:rPr lang="en-US" altLang="zh-TW" sz="1400">
                <a:solidFill>
                  <a:srgbClr val="FF0000"/>
                </a:solidFill>
                <a:latin typeface="Verdana" panose="020B0604030504040204" pitchFamily="34" charset="0"/>
                <a:ea typeface="新細明體" panose="02020500000000000000" pitchFamily="18" charset="-120"/>
              </a:rPr>
              <a:t>Received-SPF: pass (google.com: domain of </a:t>
            </a:r>
            <a:r>
              <a:rPr lang="en-US" altLang="zh-TW" sz="1400">
                <a:solidFill>
                  <a:srgbClr val="FF0000"/>
                </a:solidFill>
                <a:latin typeface="Verdana" panose="020B0604030504040204" pitchFamily="34" charset="0"/>
                <a:ea typeface="新細明體" panose="02020500000000000000" pitchFamily="18" charset="-120"/>
                <a:hlinkClick r:id="rId2"/>
              </a:rPr>
              <a:t>lwhsu@freebsd.cs.nctu.edu.tw</a:t>
            </a:r>
            <a:endParaRPr lang="en-US" altLang="zh-TW" sz="1400">
              <a:solidFill>
                <a:srgbClr val="FF0000"/>
              </a:solidFill>
              <a:latin typeface="Verdana" panose="020B0604030504040204" pitchFamily="34" charset="0"/>
              <a:ea typeface="新細明體" panose="02020500000000000000" pitchFamily="18" charset="-120"/>
            </a:endParaRPr>
          </a:p>
          <a:p>
            <a:pPr eaLnBrk="1" hangingPunct="1">
              <a:spcBef>
                <a:spcPct val="0"/>
              </a:spcBef>
              <a:buFontTx/>
              <a:buNone/>
            </a:pPr>
            <a:r>
              <a:rPr lang="en-US" altLang="zh-TW" sz="1400">
                <a:solidFill>
                  <a:srgbClr val="FF0000"/>
                </a:solidFill>
                <a:latin typeface="Verdana" panose="020B0604030504040204" pitchFamily="34" charset="0"/>
                <a:ea typeface="新細明體" panose="02020500000000000000" pitchFamily="18" charset="-120"/>
              </a:rPr>
              <a:t>        designates 140.113.17.209 as permitted sender) client-ip=140.113.17.209;</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Authentication-Results: mx.google.com; spf=pass (google.com: domain of</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        lwhsu@freebsd.cs.nctu.edu.tw designates 140.113.17.209 as permitted sender)</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        smtp.mail=lwhsu@freebsd.cs.nctu.edu.tw</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Received: by FreeBSD.cs.nctu.edu.tw (Postfix, from userid 1058)</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        id 78CD461DB0; Tue, 12 May 2009 15:56:25 +0800 (CST)</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Date: Tue, 12 May 2009 15:56:25 +0800</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From: Li-Wen Hsu &lt;lwhsu@FreeBSD.org&gt;</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To: lwhsu.tw@gmail.com</a:t>
            </a:r>
          </a:p>
          <a:p>
            <a:pPr eaLnBrk="1" hangingPunct="1">
              <a:spcBef>
                <a:spcPct val="0"/>
              </a:spcBef>
              <a:buFontTx/>
              <a:buNone/>
            </a:pPr>
            <a:r>
              <a:rPr lang="en-US" altLang="zh-TW" sz="1400">
                <a:solidFill>
                  <a:srgbClr val="000000"/>
                </a:solidFill>
                <a:latin typeface="Verdana" panose="020B0604030504040204" pitchFamily="34" charset="0"/>
                <a:ea typeface="新細明體" panose="02020500000000000000" pitchFamily="18" charset="-120"/>
              </a:rPr>
              <a:t>Subject: test tw.freebsd.org SPF (2)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hangingPunct="1">
              <a:defRPr/>
            </a:pPr>
            <a:r>
              <a:rPr lang="en-US" altLang="zh-TW" dirty="0" smtClean="0"/>
              <a:t>Overview</a:t>
            </a:r>
            <a:endParaRPr lang="zh-TW" altLang="en-US" dirty="0" smtClean="0"/>
          </a:p>
        </p:txBody>
      </p:sp>
      <p:sp>
        <p:nvSpPr>
          <p:cNvPr id="5123" name="內容版面配置區 2"/>
          <p:cNvSpPr>
            <a:spLocks noGrp="1"/>
          </p:cNvSpPr>
          <p:nvPr>
            <p:ph idx="1"/>
          </p:nvPr>
        </p:nvSpPr>
        <p:spPr/>
        <p:txBody>
          <a:bodyPr/>
          <a:lstStyle/>
          <a:p>
            <a:pPr eaLnBrk="1" hangingPunct="1"/>
            <a:r>
              <a:rPr lang="en-US" altLang="zh-TW" dirty="0" smtClean="0"/>
              <a:t>The following techniques are some (new) tools for an administrator to fight with spammers:</a:t>
            </a:r>
          </a:p>
          <a:p>
            <a:pPr lvl="1" eaLnBrk="1" hangingPunct="1"/>
            <a:r>
              <a:rPr lang="en-US" altLang="zh-TW" dirty="0" err="1" smtClean="0"/>
              <a:t>Greylisting</a:t>
            </a:r>
            <a:endParaRPr lang="en-US" altLang="zh-TW" dirty="0" smtClean="0"/>
          </a:p>
          <a:p>
            <a:pPr lvl="2" eaLnBrk="1" hangingPunct="1"/>
            <a:r>
              <a:rPr lang="en-US" altLang="zh-TW" dirty="0" smtClean="0"/>
              <a:t>A client-based method that can stop mails coming from some spamming programs.</a:t>
            </a:r>
          </a:p>
          <a:p>
            <a:pPr lvl="1" eaLnBrk="1" hangingPunct="1"/>
            <a:r>
              <a:rPr lang="en-US" altLang="zh-TW" dirty="0" smtClean="0"/>
              <a:t>SPF (Sender Policy Framework)</a:t>
            </a:r>
          </a:p>
          <a:p>
            <a:pPr lvl="2" eaLnBrk="1" hangingPunct="1"/>
            <a:r>
              <a:rPr lang="en-US" altLang="zh-TW" dirty="0" smtClean="0"/>
              <a:t>A client-based method to detect whether a client is authorized or not.</a:t>
            </a:r>
          </a:p>
          <a:p>
            <a:pPr lvl="1" eaLnBrk="1" hangingPunct="1"/>
            <a:r>
              <a:rPr lang="en-US" altLang="zh-TW" dirty="0" smtClean="0"/>
              <a:t>DKIM (</a:t>
            </a:r>
            <a:r>
              <a:rPr lang="en-US" altLang="zh-TW" dirty="0" err="1" smtClean="0"/>
              <a:t>DomainKey</a:t>
            </a:r>
            <a:r>
              <a:rPr lang="en-US" altLang="zh-TW" dirty="0" smtClean="0"/>
              <a:t> Identified Mail)</a:t>
            </a:r>
          </a:p>
          <a:p>
            <a:pPr lvl="2" eaLnBrk="1" hangingPunct="1"/>
            <a:r>
              <a:rPr lang="en-US" altLang="zh-TW" dirty="0" smtClean="0"/>
              <a:t>A content-based method to verify the source of a mail (with only few computation cost.)</a:t>
            </a:r>
            <a:endParaRPr lang="en-US" altLang="zh-TW" dirty="0"/>
          </a:p>
          <a:p>
            <a:pPr lvl="2" eaLnBrk="1" hangingPunct="1"/>
            <a:r>
              <a:rPr lang="en-US" altLang="zh-TW" dirty="0" smtClean="0"/>
              <a:t>Check a mail is modified or not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2" name="Rectangle 6"/>
          <p:cNvSpPr>
            <a:spLocks noGrp="1" noChangeArrowheads="1"/>
          </p:cNvSpPr>
          <p:nvPr>
            <p:ph type="title"/>
          </p:nvPr>
        </p:nvSpPr>
        <p:spPr/>
        <p:txBody>
          <a:bodyPr/>
          <a:lstStyle/>
          <a:p>
            <a:r>
              <a:rPr lang="en-US" altLang="zh-TW" smtClean="0"/>
              <a:t>Sender Policy Framework (SPF)</a:t>
            </a:r>
            <a:br>
              <a:rPr lang="en-US" altLang="zh-TW" smtClean="0"/>
            </a:br>
            <a:r>
              <a:rPr lang="en-US" altLang="zh-TW" smtClean="0"/>
              <a:t>	– Example of include mechanism</a:t>
            </a:r>
            <a:endParaRPr lang="zh-TW" altLang="en-US" dirty="0" smtClean="0"/>
          </a:p>
        </p:txBody>
      </p:sp>
      <p:sp>
        <p:nvSpPr>
          <p:cNvPr id="3" name="內容版面配置區 2"/>
          <p:cNvSpPr>
            <a:spLocks noGrp="1"/>
          </p:cNvSpPr>
          <p:nvPr>
            <p:ph idx="1"/>
          </p:nvPr>
        </p:nvSpPr>
        <p:spPr/>
        <p:txBody>
          <a:bodyPr/>
          <a:lstStyle/>
          <a:p>
            <a:r>
              <a:rPr lang="en-US" altLang="zh-TW" dirty="0"/>
              <a:t>Gmail send mails for pixnet.net</a:t>
            </a:r>
          </a:p>
          <a:p>
            <a:pPr lvl="1"/>
            <a:r>
              <a:rPr lang="en-US" altLang="zh-TW" dirty="0" smtClean="0"/>
              <a:t>But they still have dedicated mail servers (with IP 60.199.247.0/24 ) </a:t>
            </a:r>
            <a:endParaRPr lang="zh-TW" altLang="en-US" dirty="0"/>
          </a:p>
        </p:txBody>
      </p:sp>
      <p:sp>
        <p:nvSpPr>
          <p:cNvPr id="5" name="文字方塊 4"/>
          <p:cNvSpPr txBox="1"/>
          <p:nvPr/>
        </p:nvSpPr>
        <p:spPr>
          <a:xfrm>
            <a:off x="990600" y="2351644"/>
            <a:ext cx="7772400" cy="1169551"/>
          </a:xfrm>
          <a:prstGeom prst="rect">
            <a:avLst/>
          </a:prstGeom>
          <a:solidFill>
            <a:schemeClr val="accent1">
              <a:lumMod val="20000"/>
              <a:lumOff val="80000"/>
            </a:schemeClr>
          </a:solidFill>
        </p:spPr>
        <p:txBody>
          <a:bodyPr wrap="square">
            <a:spAutoFit/>
          </a:bodyPr>
          <a:lstStyle/>
          <a:p>
            <a:pPr>
              <a:defRPr/>
            </a:pPr>
            <a:r>
              <a:rPr lang="en-US" altLang="zh-TW" sz="1400" dirty="0">
                <a:latin typeface="DejaVu Sans Mono" pitchFamily="49" charset="0"/>
                <a:cs typeface="DejaVu Sans Mono" pitchFamily="49" charset="0"/>
              </a:rPr>
              <a:t>knight:~ -</a:t>
            </a:r>
            <a:r>
              <a:rPr lang="en-US" altLang="zh-TW" sz="1400" dirty="0" err="1">
                <a:latin typeface="DejaVu Sans Mono" pitchFamily="49" charset="0"/>
                <a:cs typeface="DejaVu Sans Mono" pitchFamily="49" charset="0"/>
              </a:rPr>
              <a:t>lwhsu</a:t>
            </a:r>
            <a:r>
              <a:rPr lang="en-US" altLang="zh-TW" sz="1400" dirty="0">
                <a:latin typeface="DejaVu Sans Mono" pitchFamily="49" charset="0"/>
                <a:cs typeface="DejaVu Sans Mono" pitchFamily="49" charset="0"/>
              </a:rPr>
              <a:t>- dig pixnet.net txt</a:t>
            </a:r>
          </a:p>
          <a:p>
            <a:pPr>
              <a:defRPr/>
            </a:pPr>
            <a:endParaRPr lang="en-US" altLang="zh-TW" sz="1400" dirty="0">
              <a:latin typeface="DejaVu Sans Mono" pitchFamily="49" charset="0"/>
              <a:cs typeface="DejaVu Sans Mono" pitchFamily="49" charset="0"/>
            </a:endParaRPr>
          </a:p>
          <a:p>
            <a:pPr>
              <a:defRPr/>
            </a:pPr>
            <a:r>
              <a:rPr lang="en-US" altLang="zh-TW" sz="1400" dirty="0">
                <a:latin typeface="DejaVu Sans Mono" pitchFamily="49" charset="0"/>
                <a:cs typeface="DejaVu Sans Mono" pitchFamily="49" charset="0"/>
              </a:rPr>
              <a:t>;; ANSWER SECTION:</a:t>
            </a:r>
          </a:p>
          <a:p>
            <a:pPr>
              <a:defRPr/>
            </a:pPr>
            <a:r>
              <a:rPr lang="en-US" altLang="zh-TW" sz="1400" dirty="0">
                <a:latin typeface="DejaVu Sans Mono" pitchFamily="49" charset="0"/>
                <a:cs typeface="DejaVu Sans Mono" pitchFamily="49" charset="0"/>
              </a:rPr>
              <a:t>pixnet.net.             86400   IN      TXT     "v=spf1 </a:t>
            </a:r>
            <a:r>
              <a:rPr lang="en-US" altLang="zh-TW" sz="1400" dirty="0" err="1">
                <a:latin typeface="DejaVu Sans Mono" pitchFamily="49" charset="0"/>
                <a:cs typeface="DejaVu Sans Mono" pitchFamily="49" charset="0"/>
              </a:rPr>
              <a:t>include:aspmx.googlemail.com</a:t>
            </a:r>
            <a:r>
              <a:rPr lang="en-US" altLang="zh-TW" sz="1400" dirty="0">
                <a:latin typeface="DejaVu Sans Mono" pitchFamily="49" charset="0"/>
                <a:cs typeface="DejaVu Sans Mono" pitchFamily="49" charset="0"/>
              </a:rPr>
              <a:t> ip4:60.199.247.0/24 ~all"</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6" name="Rectangle 6"/>
          <p:cNvSpPr>
            <a:spLocks noGrp="1" noChangeArrowheads="1"/>
          </p:cNvSpPr>
          <p:nvPr>
            <p:ph type="title"/>
          </p:nvPr>
        </p:nvSpPr>
        <p:spPr/>
        <p:txBody>
          <a:bodyPr/>
          <a:lstStyle/>
          <a:p>
            <a:pPr eaLnBrk="1" hangingPunct="1">
              <a:defRPr/>
            </a:pPr>
            <a:r>
              <a:rPr lang="en-US" altLang="zh-TW" smtClean="0"/>
              <a:t>DomainKeys and DKIM</a:t>
            </a:r>
            <a:endParaRPr lang="zh-TW" altLang="en-US" smtClean="0"/>
          </a:p>
        </p:txBody>
      </p:sp>
      <p:sp>
        <p:nvSpPr>
          <p:cNvPr id="29699" name="內容版面配置區 2"/>
          <p:cNvSpPr>
            <a:spLocks noGrp="1"/>
          </p:cNvSpPr>
          <p:nvPr>
            <p:ph idx="1"/>
          </p:nvPr>
        </p:nvSpPr>
        <p:spPr/>
        <p:txBody>
          <a:bodyPr lIns="91440" tIns="45720" rIns="91440" bIns="45720"/>
          <a:lstStyle/>
          <a:p>
            <a:pPr eaLnBrk="1" hangingPunct="1"/>
            <a:r>
              <a:rPr lang="en-US" altLang="zh-TW" sz="2800" smtClean="0"/>
              <a:t>A content-based method to verify the source of a mail (with only few computation cost.)</a:t>
            </a:r>
          </a:p>
          <a:p>
            <a:pPr lvl="1" eaLnBrk="1" hangingPunct="1"/>
            <a:r>
              <a:rPr lang="en-US" altLang="zh-TW" smtClean="0"/>
              <a:t>Allows an organization to claim </a:t>
            </a:r>
            <a:r>
              <a:rPr lang="en-US" altLang="zh-TW" smtClean="0">
                <a:solidFill>
                  <a:srgbClr val="FF0000"/>
                </a:solidFill>
              </a:rPr>
              <a:t>responsibility</a:t>
            </a:r>
            <a:r>
              <a:rPr lang="en-US" altLang="zh-TW" smtClean="0"/>
              <a:t> for transmitting a message, in a way that can be validated by a recipient.</a:t>
            </a:r>
          </a:p>
          <a:p>
            <a:pPr eaLnBrk="1" hangingPunct="1"/>
            <a:r>
              <a:rPr lang="en-US" altLang="zh-TW" sz="2800" smtClean="0"/>
              <a:t>Consortium spec</a:t>
            </a:r>
          </a:p>
          <a:p>
            <a:pPr lvl="1" eaLnBrk="1" hangingPunct="1"/>
            <a:r>
              <a:rPr lang="en-US" altLang="zh-TW" smtClean="0">
                <a:ea typeface="新細明體" panose="02020500000000000000" pitchFamily="18" charset="-120"/>
              </a:rPr>
              <a:t>Derived from Yahoo DomainKeys and Cisco Identified Internet Mail</a:t>
            </a:r>
            <a:endParaRPr lang="en-US" altLang="zh-TW" smtClean="0"/>
          </a:p>
          <a:p>
            <a:pPr lvl="1" eaLnBrk="1" hangingPunct="1"/>
            <a:r>
              <a:rPr lang="en-US" altLang="zh-TW" smtClean="0"/>
              <a:t>RFCs</a:t>
            </a:r>
          </a:p>
          <a:p>
            <a:pPr lvl="2" eaLnBrk="1" hangingPunct="1"/>
            <a:r>
              <a:rPr lang="en-US" altLang="zh-TW" smtClean="0"/>
              <a:t>RFC 4870 Domain-Based Email Authentication Using Public Keys Advertised in the DNS (DomainKeys)</a:t>
            </a:r>
          </a:p>
          <a:p>
            <a:pPr lvl="2" eaLnBrk="1" hangingPunct="1"/>
            <a:r>
              <a:rPr lang="en-US" altLang="zh-TW" smtClean="0">
                <a:solidFill>
                  <a:srgbClr val="FF0000"/>
                </a:solidFill>
              </a:rPr>
              <a:t>RFC 4871 DomainKeys Identified Mail (DKIM) Signatures</a:t>
            </a:r>
          </a:p>
          <a:p>
            <a:pPr eaLnBrk="1" hangingPunct="1"/>
            <a:r>
              <a:rPr lang="en-US" altLang="zh-TW" sz="2800" smtClean="0"/>
              <a:t>http://www.dkim.org/</a:t>
            </a:r>
          </a:p>
          <a:p>
            <a:pPr lvl="1" eaLnBrk="1" hangingPunct="1"/>
            <a:r>
              <a:rPr lang="en-US" altLang="zh-TW" smtClean="0"/>
              <a:t>http://www.dkim.org/info/DKIM-teaser.ppt</a:t>
            </a:r>
            <a:endParaRPr lang="zh-TW" alt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00" name="Rectangle 8"/>
          <p:cNvSpPr>
            <a:spLocks noGrp="1" noChangeArrowheads="1"/>
          </p:cNvSpPr>
          <p:nvPr>
            <p:ph type="title"/>
          </p:nvPr>
        </p:nvSpPr>
        <p:spPr/>
        <p:txBody>
          <a:bodyPr/>
          <a:lstStyle/>
          <a:p>
            <a:pPr eaLnBrk="1" hangingPunct="1">
              <a:defRPr/>
            </a:pPr>
            <a:r>
              <a:rPr lang="en-US" altLang="zh-TW" dirty="0" smtClean="0">
                <a:ea typeface="新細明體" pitchFamily="16" charset="-120"/>
              </a:rPr>
              <a:t>DKIM: Goals</a:t>
            </a:r>
            <a:endParaRPr lang="zh-TW" altLang="en-US" dirty="0" smtClean="0">
              <a:ea typeface="新細明體" pitchFamily="16" charset="-120"/>
            </a:endParaRPr>
          </a:p>
        </p:txBody>
      </p:sp>
      <p:sp>
        <p:nvSpPr>
          <p:cNvPr id="30723" name="Rectangle 5"/>
          <p:cNvSpPr>
            <a:spLocks noGrp="1" noChangeArrowheads="1"/>
          </p:cNvSpPr>
          <p:nvPr>
            <p:ph idx="1"/>
          </p:nvPr>
        </p:nvSpPr>
        <p:spPr/>
        <p:txBody>
          <a:bodyPr lIns="91440" tIns="45720" rIns="91440" bIns="45720"/>
          <a:lstStyle/>
          <a:p>
            <a:pPr eaLnBrk="1" hangingPunct="1">
              <a:lnSpc>
                <a:spcPct val="90000"/>
              </a:lnSpc>
            </a:pPr>
            <a:r>
              <a:rPr lang="en-US" altLang="zh-TW" smtClean="0">
                <a:ea typeface="新細明體" panose="02020500000000000000" pitchFamily="18" charset="-120"/>
              </a:rPr>
              <a:t>Validate message content, itself</a:t>
            </a:r>
          </a:p>
          <a:p>
            <a:pPr lvl="1" eaLnBrk="1" hangingPunct="1">
              <a:lnSpc>
                <a:spcPct val="90000"/>
              </a:lnSpc>
            </a:pPr>
            <a:r>
              <a:rPr lang="en-US" altLang="zh-TW" sz="1900" smtClean="0">
                <a:ea typeface="新細明體" panose="02020500000000000000" pitchFamily="18" charset="-120"/>
              </a:rPr>
              <a:t>Not related to path</a:t>
            </a:r>
          </a:p>
          <a:p>
            <a:pPr eaLnBrk="1" hangingPunct="1">
              <a:lnSpc>
                <a:spcPct val="90000"/>
              </a:lnSpc>
            </a:pPr>
            <a:r>
              <a:rPr lang="en-US" altLang="zh-TW" smtClean="0">
                <a:ea typeface="新細明體" panose="02020500000000000000" pitchFamily="18" charset="-120"/>
              </a:rPr>
              <a:t>Transparent to end users</a:t>
            </a:r>
          </a:p>
          <a:p>
            <a:pPr lvl="1" eaLnBrk="1" hangingPunct="1">
              <a:lnSpc>
                <a:spcPct val="90000"/>
              </a:lnSpc>
            </a:pPr>
            <a:r>
              <a:rPr lang="en-US" altLang="zh-TW" sz="1900" smtClean="0">
                <a:ea typeface="新細明體" panose="02020500000000000000" pitchFamily="18" charset="-120"/>
              </a:rPr>
              <a:t>No client User Agent upgrades </a:t>
            </a:r>
            <a:r>
              <a:rPr lang="en-US" altLang="zh-TW" sz="1900" i="1" smtClean="0">
                <a:ea typeface="新細明體" panose="02020500000000000000" pitchFamily="18" charset="-120"/>
              </a:rPr>
              <a:t>required</a:t>
            </a:r>
            <a:endParaRPr lang="en-US" altLang="zh-TW" sz="1900" smtClean="0">
              <a:ea typeface="新細明體" panose="02020500000000000000" pitchFamily="18" charset="-120"/>
            </a:endParaRPr>
          </a:p>
          <a:p>
            <a:pPr lvl="1" eaLnBrk="1" hangingPunct="1">
              <a:lnSpc>
                <a:spcPct val="90000"/>
              </a:lnSpc>
            </a:pPr>
            <a:r>
              <a:rPr lang="en-US" altLang="zh-TW" sz="1900" smtClean="0">
                <a:ea typeface="新細明體" panose="02020500000000000000" pitchFamily="18" charset="-120"/>
              </a:rPr>
              <a:t>But extensible to per-user signing</a:t>
            </a:r>
          </a:p>
          <a:p>
            <a:pPr eaLnBrk="1" hangingPunct="1">
              <a:lnSpc>
                <a:spcPct val="90000"/>
              </a:lnSpc>
            </a:pPr>
            <a:r>
              <a:rPr lang="en-US" altLang="zh-TW" smtClean="0">
                <a:ea typeface="新細明體" panose="02020500000000000000" pitchFamily="18" charset="-120"/>
              </a:rPr>
              <a:t>Allow sender delegation</a:t>
            </a:r>
          </a:p>
          <a:p>
            <a:pPr lvl="1" eaLnBrk="1" hangingPunct="1">
              <a:lnSpc>
                <a:spcPct val="90000"/>
              </a:lnSpc>
            </a:pPr>
            <a:r>
              <a:rPr lang="en-US" altLang="zh-TW" sz="1900" smtClean="0">
                <a:ea typeface="新細明體" panose="02020500000000000000" pitchFamily="18" charset="-120"/>
              </a:rPr>
              <a:t>Outsourcing</a:t>
            </a:r>
          </a:p>
          <a:p>
            <a:pPr eaLnBrk="1" hangingPunct="1">
              <a:lnSpc>
                <a:spcPct val="90000"/>
              </a:lnSpc>
            </a:pPr>
            <a:r>
              <a:rPr lang="en-US" altLang="zh-TW" smtClean="0">
                <a:ea typeface="新細明體" panose="02020500000000000000" pitchFamily="18" charset="-120"/>
              </a:rPr>
              <a:t>Low development, deployment, use costs </a:t>
            </a:r>
          </a:p>
          <a:p>
            <a:pPr lvl="1" eaLnBrk="1" hangingPunct="1">
              <a:lnSpc>
                <a:spcPct val="90000"/>
              </a:lnSpc>
            </a:pPr>
            <a:r>
              <a:rPr lang="en-US" altLang="zh-TW" sz="1900" smtClean="0">
                <a:ea typeface="新細明體" panose="02020500000000000000" pitchFamily="18" charset="-120"/>
              </a:rPr>
              <a:t>Avoid large PKI, new Internet services</a:t>
            </a:r>
          </a:p>
          <a:p>
            <a:pPr lvl="1" eaLnBrk="1" hangingPunct="1">
              <a:lnSpc>
                <a:spcPct val="90000"/>
              </a:lnSpc>
            </a:pPr>
            <a:r>
              <a:rPr lang="en-US" altLang="zh-TW" sz="1900" smtClean="0">
                <a:ea typeface="新細明體" panose="02020500000000000000" pitchFamily="18" charset="-120"/>
              </a:rPr>
              <a:t>No trusted third parties (except DNS)</a:t>
            </a:r>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8" name="Rectangle 10"/>
          <p:cNvSpPr>
            <a:spLocks noGrp="1" noChangeArrowheads="1"/>
          </p:cNvSpPr>
          <p:nvPr>
            <p:ph type="title"/>
          </p:nvPr>
        </p:nvSpPr>
        <p:spPr/>
        <p:txBody>
          <a:bodyPr/>
          <a:lstStyle/>
          <a:p>
            <a:pPr eaLnBrk="1" hangingPunct="1">
              <a:defRPr/>
            </a:pPr>
            <a:r>
              <a:rPr lang="en-US" altLang="zh-TW" dirty="0" smtClean="0">
                <a:ea typeface="新細明體" pitchFamily="16" charset="-120"/>
              </a:rPr>
              <a:t>DKIM: Idea</a:t>
            </a:r>
            <a:endParaRPr lang="zh-TW" altLang="en-US" dirty="0" smtClean="0">
              <a:ea typeface="新細明體" pitchFamily="16" charset="-120"/>
            </a:endParaRPr>
          </a:p>
        </p:txBody>
      </p:sp>
      <p:sp>
        <p:nvSpPr>
          <p:cNvPr id="2" name="內容版面配置區 1"/>
          <p:cNvSpPr>
            <a:spLocks noGrp="1"/>
          </p:cNvSpPr>
          <p:nvPr>
            <p:ph idx="1"/>
          </p:nvPr>
        </p:nvSpPr>
        <p:spPr/>
        <p:txBody>
          <a:bodyPr/>
          <a:lstStyle/>
          <a:p>
            <a:pPr marL="0" indent="0" eaLnBrk="1" hangingPunct="1"/>
            <a:r>
              <a:rPr lang="en-US" altLang="zh-TW" sz="2000" smtClean="0">
                <a:ea typeface="新細明體" panose="02020500000000000000" pitchFamily="18" charset="-120"/>
              </a:rPr>
              <a:t>Msg header authentication</a:t>
            </a:r>
          </a:p>
          <a:p>
            <a:pPr lvl="1" eaLnBrk="1" hangingPunct="1"/>
            <a:r>
              <a:rPr lang="en-US" altLang="zh-TW" sz="1600" smtClean="0">
                <a:ea typeface="新細明體" panose="02020500000000000000" pitchFamily="18" charset="-120"/>
              </a:rPr>
              <a:t>DNS identifiers</a:t>
            </a:r>
          </a:p>
          <a:p>
            <a:pPr lvl="1" eaLnBrk="1" hangingPunct="1"/>
            <a:r>
              <a:rPr lang="en-US" altLang="zh-TW" sz="1600" smtClean="0">
                <a:ea typeface="新細明體" panose="02020500000000000000" pitchFamily="18" charset="-120"/>
              </a:rPr>
              <a:t>Public keys in DNS</a:t>
            </a:r>
          </a:p>
          <a:p>
            <a:pPr marL="0" indent="0" eaLnBrk="1" hangingPunct="1"/>
            <a:r>
              <a:rPr lang="en-US" altLang="zh-TW" sz="2000" smtClean="0">
                <a:ea typeface="新細明體" panose="02020500000000000000" pitchFamily="18" charset="-120"/>
              </a:rPr>
              <a:t>End-to-end</a:t>
            </a:r>
          </a:p>
          <a:p>
            <a:pPr lvl="1" eaLnBrk="1" hangingPunct="1"/>
            <a:r>
              <a:rPr lang="en-US" altLang="zh-TW" sz="1600" smtClean="0">
                <a:ea typeface="新細明體" panose="02020500000000000000" pitchFamily="18" charset="-120"/>
              </a:rPr>
              <a:t>Between origin/receiver administrative domains.</a:t>
            </a:r>
          </a:p>
          <a:p>
            <a:pPr lvl="1" eaLnBrk="1" hangingPunct="1"/>
            <a:r>
              <a:rPr lang="en-US" altLang="zh-TW" sz="1600" smtClean="0">
                <a:ea typeface="新細明體" panose="02020500000000000000" pitchFamily="18" charset="-120"/>
              </a:rPr>
              <a:t>Not path-based</a:t>
            </a:r>
          </a:p>
          <a:p>
            <a:pPr marL="0" indent="0" eaLnBrk="1" hangingPunct="1">
              <a:buFont typeface="Wingdings" panose="05000000000000000000" pitchFamily="2" charset="2"/>
              <a:buNone/>
            </a:pPr>
            <a:endParaRPr lang="en-US" altLang="zh-TW" sz="2000" smtClean="0">
              <a:latin typeface="新細明體" panose="02020500000000000000" pitchFamily="18" charset="-120"/>
              <a:ea typeface="新細明體" panose="02020500000000000000" pitchFamily="18" charset="-120"/>
            </a:endParaRPr>
          </a:p>
          <a:p>
            <a:pPr marL="0" indent="0" eaLnBrk="1" hangingPunct="1">
              <a:buFont typeface="Wingdings" panose="05000000000000000000" pitchFamily="2" charset="2"/>
              <a:buNone/>
            </a:pPr>
            <a:r>
              <a:rPr lang="en-US" altLang="zh-TW" sz="2000" smtClean="0">
                <a:latin typeface="新細明體" panose="02020500000000000000" pitchFamily="18" charset="-120"/>
                <a:ea typeface="新細明體" panose="02020500000000000000" pitchFamily="18" charset="-120"/>
              </a:rPr>
              <a:t>※ </a:t>
            </a:r>
            <a:r>
              <a:rPr lang="en-US" altLang="zh-TW" sz="2000" smtClean="0">
                <a:ea typeface="新細明體" panose="02020500000000000000" pitchFamily="18" charset="-120"/>
              </a:rPr>
              <a:t>Digital signatures</a:t>
            </a:r>
          </a:p>
          <a:p>
            <a:pPr lvl="1"/>
            <a:endParaRPr lang="zh-TW" altLang="en-US" sz="1800" smtClean="0"/>
          </a:p>
        </p:txBody>
      </p:sp>
      <p:pic>
        <p:nvPicPr>
          <p:cNvPr id="31751" name="Picture 7"/>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659188" y="3049588"/>
            <a:ext cx="5376862" cy="3779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 name="群組 7"/>
          <p:cNvGrpSpPr>
            <a:grpSpLocks/>
          </p:cNvGrpSpPr>
          <p:nvPr/>
        </p:nvGrpSpPr>
        <p:grpSpPr bwMode="auto">
          <a:xfrm>
            <a:off x="6348413" y="2349500"/>
            <a:ext cx="2400300" cy="3024188"/>
            <a:chOff x="6347913" y="2348880"/>
            <a:chExt cx="2400551" cy="3024336"/>
          </a:xfrm>
        </p:grpSpPr>
        <p:sp>
          <p:nvSpPr>
            <p:cNvPr id="3" name="橢圓 2"/>
            <p:cNvSpPr/>
            <p:nvPr/>
          </p:nvSpPr>
          <p:spPr>
            <a:xfrm>
              <a:off x="6347913" y="4509574"/>
              <a:ext cx="960537" cy="86364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cxnSp>
          <p:nvCxnSpPr>
            <p:cNvPr id="5" name="直線單箭頭接點 4"/>
            <p:cNvCxnSpPr>
              <a:stCxn id="3" idx="7"/>
            </p:cNvCxnSpPr>
            <p:nvPr/>
          </p:nvCxnSpPr>
          <p:spPr>
            <a:xfrm flipV="1">
              <a:off x="7167149" y="2780701"/>
              <a:ext cx="620777" cy="185429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圓角矩形 5"/>
            <p:cNvSpPr/>
            <p:nvPr/>
          </p:nvSpPr>
          <p:spPr>
            <a:xfrm>
              <a:off x="6827388" y="2348880"/>
              <a:ext cx="1921076" cy="431821"/>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altLang="zh-TW" dirty="0">
                  <a:solidFill>
                    <a:srgbClr val="0070C0"/>
                  </a:solidFill>
                </a:rPr>
                <a:t>Stored in DNS</a:t>
              </a:r>
              <a:endParaRPr lang="zh-TW" altLang="en-US" dirty="0">
                <a:solidFill>
                  <a:srgbClr val="0070C0"/>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 calcmode="lin" valueType="num">
                                      <p:cBhvr additive="base">
                                        <p:cTn id="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1751"/>
                                        </p:tgtEl>
                                        <p:attrNameLst>
                                          <p:attrName>style.visibility</p:attrName>
                                        </p:attrNameLst>
                                      </p:cBhvr>
                                      <p:to>
                                        <p:strVal val="visible"/>
                                      </p:to>
                                    </p:set>
                                    <p:anim calcmode="lin" valueType="num">
                                      <p:cBhvr additive="base">
                                        <p:cTn id="11" dur="500" fill="hold"/>
                                        <p:tgtEl>
                                          <p:spTgt spid="31751"/>
                                        </p:tgtEl>
                                        <p:attrNameLst>
                                          <p:attrName>ppt_x</p:attrName>
                                        </p:attrNameLst>
                                      </p:cBhvr>
                                      <p:tavLst>
                                        <p:tav tm="0">
                                          <p:val>
                                            <p:strVal val="#ppt_x"/>
                                          </p:val>
                                        </p:tav>
                                        <p:tav tm="100000">
                                          <p:val>
                                            <p:strVal val="#ppt_x"/>
                                          </p:val>
                                        </p:tav>
                                      </p:tavLst>
                                    </p:anim>
                                    <p:anim calcmode="lin" valueType="num">
                                      <p:cBhvr additive="base">
                                        <p:cTn id="12" dur="500" fill="hold"/>
                                        <p:tgtEl>
                                          <p:spTgt spid="31751"/>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3" name="Rectangle 7"/>
          <p:cNvSpPr>
            <a:spLocks noGrp="1" noChangeArrowheads="1"/>
          </p:cNvSpPr>
          <p:nvPr>
            <p:ph type="title"/>
          </p:nvPr>
        </p:nvSpPr>
        <p:spPr/>
        <p:txBody>
          <a:bodyPr/>
          <a:lstStyle/>
          <a:p>
            <a:pPr eaLnBrk="1" hangingPunct="1">
              <a:defRPr/>
            </a:pPr>
            <a:r>
              <a:rPr lang="en-US" altLang="zh-TW" dirty="0" smtClean="0">
                <a:ea typeface="新細明體" pitchFamily="16" charset="-120"/>
              </a:rPr>
              <a:t>DKIM: Technical High-points</a:t>
            </a:r>
            <a:endParaRPr lang="zh-TW" altLang="en-US" dirty="0" smtClean="0">
              <a:ea typeface="新細明體" pitchFamily="16" charset="-120"/>
            </a:endParaRPr>
          </a:p>
        </p:txBody>
      </p:sp>
      <p:sp>
        <p:nvSpPr>
          <p:cNvPr id="32771" name="Rectangle 7"/>
          <p:cNvSpPr>
            <a:spLocks noGrp="1" noChangeArrowheads="1"/>
          </p:cNvSpPr>
          <p:nvPr>
            <p:ph idx="1"/>
          </p:nvPr>
        </p:nvSpPr>
        <p:spPr/>
        <p:txBody>
          <a:bodyPr lIns="91440" tIns="45720" rIns="91440" bIns="45720"/>
          <a:lstStyle/>
          <a:p>
            <a:pPr eaLnBrk="1" hangingPunct="1"/>
            <a:r>
              <a:rPr lang="en-US" altLang="zh-TW" sz="2000" smtClean="0">
                <a:ea typeface="新細明體" panose="02020500000000000000" pitchFamily="18" charset="-120"/>
              </a:rPr>
              <a:t>Signs body and selected parts of header</a:t>
            </a:r>
          </a:p>
          <a:p>
            <a:pPr eaLnBrk="1" hangingPunct="1"/>
            <a:r>
              <a:rPr lang="en-US" altLang="zh-TW" sz="2000" smtClean="0">
                <a:ea typeface="新細明體" panose="02020500000000000000" pitchFamily="18" charset="-120"/>
              </a:rPr>
              <a:t>Signature transmitted in DKIM-Signature header</a:t>
            </a:r>
          </a:p>
          <a:p>
            <a:pPr eaLnBrk="1" hangingPunct="1"/>
            <a:r>
              <a:rPr lang="en-US" altLang="zh-TW" sz="2000" smtClean="0">
                <a:ea typeface="新細明體" panose="02020500000000000000" pitchFamily="18" charset="-120"/>
              </a:rPr>
              <a:t>Public key stored in DNS </a:t>
            </a:r>
          </a:p>
          <a:p>
            <a:pPr lvl="1" eaLnBrk="1" hangingPunct="1"/>
            <a:r>
              <a:rPr lang="en-US" altLang="zh-TW" sz="1900" smtClean="0">
                <a:ea typeface="新細明體" panose="02020500000000000000" pitchFamily="18" charset="-120"/>
              </a:rPr>
              <a:t>In _domainkey subdomain</a:t>
            </a:r>
          </a:p>
          <a:p>
            <a:pPr lvl="1" eaLnBrk="1" hangingPunct="1"/>
            <a:r>
              <a:rPr lang="en-US" altLang="zh-TW" sz="1900" smtClean="0">
                <a:ea typeface="新細明體" panose="02020500000000000000" pitchFamily="18" charset="-120"/>
              </a:rPr>
              <a:t>New RR type, fall back to TXT</a:t>
            </a:r>
          </a:p>
          <a:p>
            <a:pPr eaLnBrk="1" hangingPunct="1"/>
            <a:r>
              <a:rPr lang="en-US" altLang="zh-TW" sz="2000" smtClean="0">
                <a:ea typeface="新細明體" panose="02020500000000000000" pitchFamily="18" charset="-120"/>
              </a:rPr>
              <a:t>Namespace divided using selectors</a:t>
            </a:r>
          </a:p>
          <a:p>
            <a:pPr lvl="1" eaLnBrk="1" hangingPunct="1"/>
            <a:r>
              <a:rPr lang="en-US" altLang="zh-TW" sz="1900" smtClean="0">
                <a:ea typeface="新細明體" panose="02020500000000000000" pitchFamily="18" charset="-120"/>
              </a:rPr>
              <a:t>Allows multiple keys for aging, delegation, etc.</a:t>
            </a:r>
          </a:p>
          <a:p>
            <a:pPr eaLnBrk="1" hangingPunct="1"/>
            <a:r>
              <a:rPr lang="en-US" altLang="zh-TW" sz="2000" smtClean="0">
                <a:ea typeface="新細明體" panose="02020500000000000000" pitchFamily="18" charset="-120"/>
              </a:rPr>
              <a:t>Sender Signing Policy lookup for unsigned or improperly signed mail</a:t>
            </a:r>
          </a:p>
        </p:txBody>
      </p:sp>
      <p:sp>
        <p:nvSpPr>
          <p:cNvPr id="32772" name="文字方塊 5"/>
          <p:cNvSpPr txBox="1">
            <a:spLocks noChangeArrowheads="1"/>
          </p:cNvSpPr>
          <p:nvPr/>
        </p:nvSpPr>
        <p:spPr bwMode="auto">
          <a:xfrm>
            <a:off x="900113" y="6381750"/>
            <a:ext cx="6286500"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eaLnBrk="0" hangingPunct="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eaLnBrk="0" hangingPunct="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eaLnBrk="0" hangingPunct="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eaLnBrk="0" hangingPunct="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eaLnBrk="1" hangingPunct="1">
              <a:spcBef>
                <a:spcPct val="0"/>
              </a:spcBef>
              <a:buFontTx/>
              <a:buNone/>
            </a:pPr>
            <a:r>
              <a:rPr lang="en-US" altLang="zh-TW" sz="1400">
                <a:latin typeface="Arial" panose="020B0604020202020204" pitchFamily="34" charset="0"/>
                <a:ea typeface="新細明體" panose="02020500000000000000" pitchFamily="18" charset="-120"/>
              </a:rPr>
              <a:t>http://www.dkim.org/info/DKIM-teaser.ppt</a:t>
            </a:r>
            <a:endParaRPr lang="zh-TW" altLang="en-US" sz="1400">
              <a:latin typeface="Arial" panose="020B0604020202020204" pitchFamily="34" charset="0"/>
              <a:ea typeface="新細明體" panose="02020500000000000000" pitchFamily="18" charset="-120"/>
            </a:endParaRPr>
          </a:p>
        </p:txBody>
      </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1" name="Rectangle 7"/>
          <p:cNvSpPr>
            <a:spLocks noGrp="1" noChangeArrowheads="1"/>
          </p:cNvSpPr>
          <p:nvPr>
            <p:ph type="title"/>
          </p:nvPr>
        </p:nvSpPr>
        <p:spPr/>
        <p:txBody>
          <a:bodyPr/>
          <a:lstStyle/>
          <a:p>
            <a:pPr eaLnBrk="1" hangingPunct="1">
              <a:defRPr/>
            </a:pPr>
            <a:r>
              <a:rPr lang="en-US" altLang="zh-TW" dirty="0"/>
              <a:t>DKIM-Signature header </a:t>
            </a:r>
            <a:r>
              <a:rPr lang="en-US" altLang="zh-TW" dirty="0" smtClean="0"/>
              <a:t>(1/4)</a:t>
            </a:r>
            <a:endParaRPr lang="zh-TW" altLang="en-US" dirty="0" smtClean="0"/>
          </a:p>
        </p:txBody>
      </p:sp>
      <p:sp>
        <p:nvSpPr>
          <p:cNvPr id="33795" name="內容版面配置區 2"/>
          <p:cNvSpPr>
            <a:spLocks noGrp="1"/>
          </p:cNvSpPr>
          <p:nvPr>
            <p:ph idx="1"/>
          </p:nvPr>
        </p:nvSpPr>
        <p:spPr/>
        <p:txBody>
          <a:bodyPr lIns="91440" tIns="45720" rIns="91440" bIns="45720"/>
          <a:lstStyle/>
          <a:p>
            <a:pPr eaLnBrk="1" hangingPunct="1">
              <a:lnSpc>
                <a:spcPct val="90000"/>
              </a:lnSpc>
            </a:pPr>
            <a:r>
              <a:rPr lang="en-US" altLang="zh-TW" sz="2000" dirty="0" smtClean="0">
                <a:solidFill>
                  <a:srgbClr val="000000"/>
                </a:solidFill>
                <a:latin typeface="DejaVu Sans Mono" pitchFamily="49" charset="0"/>
              </a:rPr>
              <a:t>v=</a:t>
            </a:r>
            <a:r>
              <a:rPr lang="en-US" altLang="zh-TW" sz="2000" dirty="0" smtClean="0">
                <a:solidFill>
                  <a:srgbClr val="000000"/>
                </a:solidFill>
                <a:latin typeface="Lucida Grande" pitchFamily="32" charset="0"/>
              </a:rPr>
              <a:t>	Version</a:t>
            </a:r>
            <a:endParaRPr lang="en-US" altLang="zh-TW" sz="2000" dirty="0" smtClean="0">
              <a:solidFill>
                <a:srgbClr val="000000"/>
              </a:solidFill>
              <a:latin typeface="DejaVu Sans Mono" pitchFamily="49" charset="0"/>
            </a:endParaRPr>
          </a:p>
          <a:p>
            <a:pPr eaLnBrk="1" hangingPunct="1">
              <a:lnSpc>
                <a:spcPct val="90000"/>
              </a:lnSpc>
            </a:pPr>
            <a:r>
              <a:rPr lang="en-US" altLang="zh-TW" sz="2000" dirty="0" smtClean="0">
                <a:solidFill>
                  <a:srgbClr val="000000"/>
                </a:solidFill>
                <a:latin typeface="DejaVu Sans Mono" pitchFamily="49" charset="0"/>
              </a:rPr>
              <a:t>a=</a:t>
            </a:r>
            <a:r>
              <a:rPr lang="en-US" altLang="zh-TW" sz="2000" dirty="0" smtClean="0">
                <a:solidFill>
                  <a:srgbClr val="000000"/>
                </a:solidFill>
                <a:latin typeface="Lucida Grande" pitchFamily="32" charset="0"/>
              </a:rPr>
              <a:t>	Hash/signing algorithm</a:t>
            </a:r>
          </a:p>
          <a:p>
            <a:pPr eaLnBrk="1" hangingPunct="1">
              <a:lnSpc>
                <a:spcPct val="90000"/>
              </a:lnSpc>
            </a:pPr>
            <a:r>
              <a:rPr lang="en-US" altLang="zh-TW" sz="2000" dirty="0" smtClean="0">
                <a:solidFill>
                  <a:srgbClr val="000000"/>
                </a:solidFill>
                <a:latin typeface="DejaVu Sans Mono" pitchFamily="49" charset="0"/>
              </a:rPr>
              <a:t>q=</a:t>
            </a:r>
            <a:r>
              <a:rPr lang="en-US" altLang="zh-TW" sz="2000" dirty="0" smtClean="0">
                <a:solidFill>
                  <a:srgbClr val="000000"/>
                </a:solidFill>
                <a:latin typeface="Lucida Grande" pitchFamily="32" charset="0"/>
              </a:rPr>
              <a:t>	Algorithm for getting public key</a:t>
            </a:r>
          </a:p>
          <a:p>
            <a:pPr eaLnBrk="1" hangingPunct="1">
              <a:lnSpc>
                <a:spcPct val="90000"/>
              </a:lnSpc>
            </a:pPr>
            <a:r>
              <a:rPr lang="en-US" altLang="zh-TW" sz="2000" dirty="0" smtClean="0">
                <a:solidFill>
                  <a:srgbClr val="000000"/>
                </a:solidFill>
                <a:latin typeface="DejaVu Sans Mono" pitchFamily="49" charset="0"/>
              </a:rPr>
              <a:t>d=</a:t>
            </a:r>
            <a:r>
              <a:rPr lang="en-US" altLang="zh-TW" sz="2000" dirty="0" smtClean="0">
                <a:solidFill>
                  <a:srgbClr val="000000"/>
                </a:solidFill>
                <a:latin typeface="Lucida Grande" pitchFamily="32" charset="0"/>
              </a:rPr>
              <a:t>	Signing domain</a:t>
            </a:r>
          </a:p>
          <a:p>
            <a:pPr eaLnBrk="1" hangingPunct="1">
              <a:lnSpc>
                <a:spcPct val="90000"/>
              </a:lnSpc>
            </a:pPr>
            <a:r>
              <a:rPr lang="en-US" altLang="zh-TW" sz="2000" dirty="0" err="1" smtClean="0">
                <a:solidFill>
                  <a:srgbClr val="000000"/>
                </a:solidFill>
                <a:latin typeface="DejaVu Sans Mono" pitchFamily="49" charset="0"/>
              </a:rPr>
              <a:t>i</a:t>
            </a:r>
            <a:r>
              <a:rPr lang="en-US" altLang="zh-TW" sz="2000" dirty="0" smtClean="0">
                <a:solidFill>
                  <a:srgbClr val="000000"/>
                </a:solidFill>
                <a:latin typeface="DejaVu Sans Mono" pitchFamily="49" charset="0"/>
              </a:rPr>
              <a:t>=</a:t>
            </a:r>
            <a:r>
              <a:rPr lang="en-US" altLang="zh-TW" sz="2000" dirty="0" smtClean="0">
                <a:solidFill>
                  <a:srgbClr val="000000"/>
                </a:solidFill>
                <a:latin typeface="Lucida Grande" pitchFamily="32" charset="0"/>
              </a:rPr>
              <a:t>	Signing identity</a:t>
            </a:r>
          </a:p>
          <a:p>
            <a:pPr eaLnBrk="1" hangingPunct="1">
              <a:lnSpc>
                <a:spcPct val="90000"/>
              </a:lnSpc>
            </a:pPr>
            <a:r>
              <a:rPr lang="en-US" altLang="zh-TW" sz="2000" dirty="0" smtClean="0">
                <a:solidFill>
                  <a:srgbClr val="000000"/>
                </a:solidFill>
                <a:latin typeface="DejaVu Sans Mono" pitchFamily="49" charset="0"/>
              </a:rPr>
              <a:t>s=</a:t>
            </a:r>
            <a:r>
              <a:rPr lang="en-US" altLang="zh-TW" sz="2000" dirty="0" smtClean="0">
                <a:solidFill>
                  <a:srgbClr val="000000"/>
                </a:solidFill>
                <a:latin typeface="Lucida Grande" pitchFamily="32" charset="0"/>
              </a:rPr>
              <a:t>	Selector</a:t>
            </a:r>
          </a:p>
          <a:p>
            <a:pPr eaLnBrk="1" hangingPunct="1">
              <a:lnSpc>
                <a:spcPct val="90000"/>
              </a:lnSpc>
            </a:pPr>
            <a:r>
              <a:rPr lang="en-US" altLang="zh-TW" sz="2000" dirty="0" smtClean="0">
                <a:solidFill>
                  <a:srgbClr val="000000"/>
                </a:solidFill>
                <a:latin typeface="DejaVu Sans Mono" pitchFamily="49" charset="0"/>
              </a:rPr>
              <a:t>c=</a:t>
            </a:r>
            <a:r>
              <a:rPr lang="en-US" altLang="zh-TW" sz="2000" dirty="0" smtClean="0">
                <a:solidFill>
                  <a:srgbClr val="000000"/>
                </a:solidFill>
                <a:latin typeface="Lucida Grande" pitchFamily="32" charset="0"/>
              </a:rPr>
              <a:t>	Canonicalization algorithm (simple or relaxed)</a:t>
            </a:r>
          </a:p>
          <a:p>
            <a:pPr eaLnBrk="1" hangingPunct="1">
              <a:lnSpc>
                <a:spcPct val="90000"/>
              </a:lnSpc>
            </a:pPr>
            <a:r>
              <a:rPr lang="en-US" altLang="zh-TW" sz="2000" dirty="0" smtClean="0">
                <a:solidFill>
                  <a:srgbClr val="000000"/>
                </a:solidFill>
                <a:latin typeface="DejaVu Sans Mono" pitchFamily="49" charset="0"/>
              </a:rPr>
              <a:t>t=</a:t>
            </a:r>
            <a:r>
              <a:rPr lang="en-US" altLang="zh-TW" sz="2000" dirty="0" smtClean="0">
                <a:solidFill>
                  <a:srgbClr val="000000"/>
                </a:solidFill>
                <a:latin typeface="Lucida Grande" pitchFamily="32" charset="0"/>
              </a:rPr>
              <a:t>	Signing time (seconds since 1/1/1970)</a:t>
            </a:r>
          </a:p>
          <a:p>
            <a:pPr eaLnBrk="1" hangingPunct="1">
              <a:lnSpc>
                <a:spcPct val="90000"/>
              </a:lnSpc>
            </a:pPr>
            <a:r>
              <a:rPr lang="en-US" altLang="zh-TW" sz="2000" dirty="0" smtClean="0">
                <a:solidFill>
                  <a:srgbClr val="000000"/>
                </a:solidFill>
                <a:latin typeface="DejaVu Sans Mono" pitchFamily="49" charset="0"/>
              </a:rPr>
              <a:t>x=</a:t>
            </a:r>
            <a:r>
              <a:rPr lang="en-US" altLang="zh-TW" sz="2000" dirty="0" smtClean="0">
                <a:solidFill>
                  <a:srgbClr val="000000"/>
                </a:solidFill>
                <a:latin typeface="Lucida Grande" pitchFamily="32" charset="0"/>
              </a:rPr>
              <a:t>	Expiration time</a:t>
            </a:r>
          </a:p>
          <a:p>
            <a:pPr eaLnBrk="1" hangingPunct="1">
              <a:lnSpc>
                <a:spcPct val="90000"/>
              </a:lnSpc>
            </a:pPr>
            <a:r>
              <a:rPr lang="en-US" altLang="zh-TW" sz="2000" dirty="0" smtClean="0">
                <a:solidFill>
                  <a:srgbClr val="000000"/>
                </a:solidFill>
                <a:latin typeface="DejaVu Sans Mono" pitchFamily="49" charset="0"/>
              </a:rPr>
              <a:t>h=</a:t>
            </a:r>
            <a:r>
              <a:rPr lang="en-US" altLang="zh-TW" sz="2000" dirty="0" smtClean="0">
                <a:solidFill>
                  <a:srgbClr val="000000"/>
                </a:solidFill>
                <a:latin typeface="Lucida Grande" pitchFamily="32" charset="0"/>
              </a:rPr>
              <a:t>	List of headers included in signature;</a:t>
            </a:r>
            <a:br>
              <a:rPr lang="en-US" altLang="zh-TW" sz="2000" dirty="0" smtClean="0">
                <a:solidFill>
                  <a:srgbClr val="000000"/>
                </a:solidFill>
                <a:latin typeface="Lucida Grande" pitchFamily="32" charset="0"/>
              </a:rPr>
            </a:br>
            <a:r>
              <a:rPr lang="en-US" altLang="zh-TW" sz="2000" dirty="0" smtClean="0">
                <a:solidFill>
                  <a:srgbClr val="000000"/>
                </a:solidFill>
                <a:latin typeface="Lucida Grande" pitchFamily="32" charset="0"/>
              </a:rPr>
              <a:t>        </a:t>
            </a:r>
            <a:r>
              <a:rPr lang="en-US" altLang="zh-TW" sz="2000" dirty="0" err="1" smtClean="0">
                <a:solidFill>
                  <a:srgbClr val="000000"/>
                </a:solidFill>
                <a:latin typeface="Lucida Grande" pitchFamily="32" charset="0"/>
              </a:rPr>
              <a:t>dkim</a:t>
            </a:r>
            <a:r>
              <a:rPr lang="en-US" altLang="zh-TW" sz="2000" dirty="0" smtClean="0">
                <a:solidFill>
                  <a:srgbClr val="000000"/>
                </a:solidFill>
                <a:latin typeface="Lucida Grande" pitchFamily="32" charset="0"/>
              </a:rPr>
              <a:t>-signature is implied</a:t>
            </a:r>
          </a:p>
          <a:p>
            <a:pPr eaLnBrk="1" hangingPunct="1">
              <a:lnSpc>
                <a:spcPct val="90000"/>
              </a:lnSpc>
            </a:pPr>
            <a:r>
              <a:rPr lang="en-US" altLang="zh-TW" sz="2000" dirty="0" smtClean="0">
                <a:solidFill>
                  <a:srgbClr val="000000"/>
                </a:solidFill>
                <a:latin typeface="DejaVu Sans Mono" pitchFamily="49" charset="0"/>
              </a:rPr>
              <a:t>b=</a:t>
            </a:r>
            <a:r>
              <a:rPr lang="en-US" altLang="zh-TW" sz="2000" dirty="0" smtClean="0">
                <a:solidFill>
                  <a:srgbClr val="000000"/>
                </a:solidFill>
                <a:latin typeface="Lucida Grande" pitchFamily="32" charset="0"/>
              </a:rPr>
              <a:t>	The signature itself</a:t>
            </a:r>
          </a:p>
          <a:p>
            <a:pPr eaLnBrk="1" hangingPunct="1">
              <a:lnSpc>
                <a:spcPct val="90000"/>
              </a:lnSpc>
            </a:pPr>
            <a:r>
              <a:rPr lang="en-US" altLang="zh-TW" sz="2000" dirty="0" err="1" smtClean="0">
                <a:solidFill>
                  <a:srgbClr val="000000"/>
                </a:solidFill>
                <a:latin typeface="DejaVu Sans Mono" pitchFamily="49" charset="0"/>
              </a:rPr>
              <a:t>bh</a:t>
            </a:r>
            <a:r>
              <a:rPr lang="en-US" altLang="zh-TW" sz="2000" dirty="0" smtClean="0">
                <a:solidFill>
                  <a:srgbClr val="000000"/>
                </a:solidFill>
                <a:latin typeface="DejaVu Sans Mono" pitchFamily="49" charset="0"/>
              </a:rPr>
              <a:t>=</a:t>
            </a:r>
            <a:r>
              <a:rPr lang="en-US" altLang="zh-TW" sz="2000" dirty="0" smtClean="0">
                <a:solidFill>
                  <a:srgbClr val="000000"/>
                </a:solidFill>
                <a:latin typeface="Lucida Grande" pitchFamily="32" charset="0"/>
              </a:rPr>
              <a:t>	Body hash</a:t>
            </a:r>
          </a:p>
        </p:txBody>
      </p:sp>
      <p:sp>
        <p:nvSpPr>
          <p:cNvPr id="4" name="投影片編號版面配置區 3"/>
          <p:cNvSpPr>
            <a:spLocks noGrp="1"/>
          </p:cNvSpPr>
          <p:nvPr>
            <p:ph type="sldNum" sz="quarter" idx="4294967295"/>
          </p:nvPr>
        </p:nvSpPr>
        <p:spPr>
          <a:xfrm>
            <a:off x="8534400" y="5734050"/>
            <a:ext cx="609600" cy="520700"/>
          </a:xfrm>
          <a:prstGeom prst="rect">
            <a:avLst/>
          </a:prstGeom>
        </p:spPr>
        <p:txBody>
          <a:bodyPr anchor="ctr"/>
          <a:lstStyle>
            <a:lvl1pPr eaLnBrk="0" hangingPunct="0">
              <a:defRPr kumimoji="1">
                <a:solidFill>
                  <a:schemeClr val="tx1"/>
                </a:solidFill>
                <a:latin typeface="Arial" panose="020B0604020202020204" pitchFamily="34" charset="0"/>
                <a:ea typeface="新細明體" panose="02020500000000000000" pitchFamily="18" charset="-120"/>
              </a:defRPr>
            </a:lvl1pPr>
            <a:lvl2pPr marL="742950" indent="-285750" eaLnBrk="0" hangingPunct="0">
              <a:defRPr kumimoji="1">
                <a:solidFill>
                  <a:schemeClr val="tx1"/>
                </a:solidFill>
                <a:latin typeface="Arial" panose="020B0604020202020204" pitchFamily="34" charset="0"/>
                <a:ea typeface="新細明體" panose="02020500000000000000" pitchFamily="18" charset="-120"/>
              </a:defRPr>
            </a:lvl2pPr>
            <a:lvl3pPr marL="1143000" indent="-228600" eaLnBrk="0" hangingPunct="0">
              <a:defRPr kumimoji="1">
                <a:solidFill>
                  <a:schemeClr val="tx1"/>
                </a:solidFill>
                <a:latin typeface="Arial" panose="020B0604020202020204" pitchFamily="34" charset="0"/>
                <a:ea typeface="新細明體" panose="02020500000000000000" pitchFamily="18" charset="-120"/>
              </a:defRPr>
            </a:lvl3pPr>
            <a:lvl4pPr marL="1600200" indent="-228600" eaLnBrk="0" hangingPunct="0">
              <a:defRPr kumimoji="1">
                <a:solidFill>
                  <a:schemeClr val="tx1"/>
                </a:solidFill>
                <a:latin typeface="Arial" panose="020B0604020202020204" pitchFamily="34" charset="0"/>
                <a:ea typeface="新細明體" panose="02020500000000000000" pitchFamily="18" charset="-120"/>
              </a:defRPr>
            </a:lvl4pPr>
            <a:lvl5pPr marL="2057400" indent="-228600" eaLnBrk="0" hangingPunct="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ctr" eaLnBrk="1" hangingPunct="1"/>
            <a:fld id="{6ECDF57F-AEDE-44AA-B9F6-4ACA0857C806}" type="slidenum">
              <a:rPr kumimoji="0" lang="zh-TW" altLang="en-US" sz="1400" b="1">
                <a:solidFill>
                  <a:srgbClr val="FFFFFF"/>
                </a:solidFill>
                <a:latin typeface="Times New Roman" panose="02020603050405020304" pitchFamily="18" charset="0"/>
                <a:ea typeface="華康儷中黑(P)" pitchFamily="34" charset="-120"/>
              </a:rPr>
              <a:pPr algn="ctr" eaLnBrk="1" hangingPunct="1"/>
              <a:t>35</a:t>
            </a:fld>
            <a:endParaRPr kumimoji="0" lang="zh-TW" altLang="en-US" sz="1400" b="1">
              <a:solidFill>
                <a:srgbClr val="FFFFFF"/>
              </a:solidFill>
              <a:latin typeface="Times New Roman" panose="02020603050405020304" pitchFamily="18" charset="0"/>
              <a:ea typeface="華康儷中黑(P)" pitchFamily="34" charset="-12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8" name="Rectangle 8"/>
          <p:cNvSpPr>
            <a:spLocks noGrp="1" noChangeArrowheads="1"/>
          </p:cNvSpPr>
          <p:nvPr>
            <p:ph type="title"/>
          </p:nvPr>
        </p:nvSpPr>
        <p:spPr/>
        <p:txBody>
          <a:bodyPr/>
          <a:lstStyle/>
          <a:p>
            <a:pPr eaLnBrk="1" hangingPunct="1">
              <a:defRPr/>
            </a:pPr>
            <a:r>
              <a:rPr lang="en-US" altLang="zh-TW" dirty="0"/>
              <a:t>DKIM-Signature header </a:t>
            </a:r>
            <a:r>
              <a:rPr lang="en-US" altLang="zh-TW" dirty="0" smtClean="0"/>
              <a:t>(2/4)</a:t>
            </a:r>
            <a:endParaRPr lang="zh-TW" altLang="en-US" dirty="0" smtClean="0"/>
          </a:p>
        </p:txBody>
      </p:sp>
      <p:sp>
        <p:nvSpPr>
          <p:cNvPr id="34819" name="Rectangle 9"/>
          <p:cNvSpPr>
            <a:spLocks noGrp="1" noChangeArrowheads="1"/>
          </p:cNvSpPr>
          <p:nvPr>
            <p:ph idx="1"/>
          </p:nvPr>
        </p:nvSpPr>
        <p:spPr/>
        <p:txBody>
          <a:bodyPr lIns="91440" tIns="45720" rIns="91440" bIns="45720"/>
          <a:lstStyle/>
          <a:p>
            <a:pPr eaLnBrk="1" hangingPunct="1"/>
            <a:r>
              <a:rPr lang="en-US" altLang="zh-TW" smtClean="0"/>
              <a:t>Example:</a:t>
            </a:r>
          </a:p>
          <a:p>
            <a:pPr eaLnBrk="1" hangingPunct="1"/>
            <a:endParaRPr lang="en-US" altLang="zh-TW" smtClean="0"/>
          </a:p>
          <a:p>
            <a:pPr eaLnBrk="1" hangingPunct="1"/>
            <a:endParaRPr lang="en-US" altLang="zh-TW" smtClean="0"/>
          </a:p>
          <a:p>
            <a:pPr eaLnBrk="1" hangingPunct="1"/>
            <a:endParaRPr lang="en-US" altLang="zh-TW" smtClean="0"/>
          </a:p>
          <a:p>
            <a:pPr eaLnBrk="1" hangingPunct="1"/>
            <a:endParaRPr lang="en-US" altLang="zh-TW" smtClean="0"/>
          </a:p>
          <a:p>
            <a:pPr eaLnBrk="1" hangingPunct="1"/>
            <a:endParaRPr lang="en-US" altLang="zh-TW" smtClean="0"/>
          </a:p>
          <a:p>
            <a:pPr eaLnBrk="1" hangingPunct="1"/>
            <a:endParaRPr lang="en-US" altLang="zh-TW" smtClean="0"/>
          </a:p>
          <a:p>
            <a:pPr eaLnBrk="1" hangingPunct="1">
              <a:buFont typeface="Wingdings" panose="05000000000000000000" pitchFamily="2" charset="2"/>
              <a:buNone/>
            </a:pPr>
            <a:endParaRPr lang="en-US" altLang="zh-TW" smtClean="0"/>
          </a:p>
          <a:p>
            <a:pPr eaLnBrk="1" hangingPunct="1"/>
            <a:r>
              <a:rPr lang="en-US" altLang="zh-TW" smtClean="0"/>
              <a:t>DNS query will be made to:</a:t>
            </a:r>
          </a:p>
        </p:txBody>
      </p:sp>
      <p:sp>
        <p:nvSpPr>
          <p:cNvPr id="34820" name="Text Box 3"/>
          <p:cNvSpPr txBox="1">
            <a:spLocks noChangeArrowheads="1"/>
          </p:cNvSpPr>
          <p:nvPr/>
        </p:nvSpPr>
        <p:spPr bwMode="auto">
          <a:xfrm>
            <a:off x="1031875" y="2071688"/>
            <a:ext cx="7112000" cy="292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5000"/>
              </a:spcBef>
              <a:buFont typeface="Wingdings" panose="05000000000000000000" pitchFamily="2" charset="2"/>
              <a:buChar char="q"/>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kumimoji="1" sz="2400">
                <a:solidFill>
                  <a:schemeClr val="tx1"/>
                </a:solidFill>
                <a:latin typeface="Times New Roman" panose="02020603050405020304" pitchFamily="18" charset="0"/>
                <a:ea typeface="華康儷中黑(P)" pitchFamily="34" charset="-120"/>
              </a:defRPr>
            </a:lvl1pPr>
            <a:lvl2pPr marL="742950" indent="-285750" eaLnBrk="0" hangingPunct="0">
              <a:spcBef>
                <a:spcPct val="25000"/>
              </a:spcBef>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kumimoji="1" sz="2000">
                <a:solidFill>
                  <a:schemeClr val="tx1"/>
                </a:solidFill>
                <a:latin typeface="Times New Roman" panose="02020603050405020304" pitchFamily="18" charset="0"/>
                <a:ea typeface="華康標楷體(P)" pitchFamily="66" charset="-120"/>
              </a:defRPr>
            </a:lvl2pPr>
            <a:lvl3pPr marL="1143000" indent="-228600" eaLnBrk="0" hangingPunct="0">
              <a:spcBef>
                <a:spcPct val="25000"/>
              </a:spcBef>
              <a:buClr>
                <a:schemeClr val="bg2"/>
              </a:buClr>
              <a:buFont typeface="Wingdings" panose="05000000000000000000" pitchFamily="2" charset="2"/>
              <a:buChar char="Ø"/>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kumimoji="1">
                <a:solidFill>
                  <a:schemeClr val="tx1"/>
                </a:solidFill>
                <a:latin typeface="Times New Roman" panose="02020603050405020304" pitchFamily="18" charset="0"/>
                <a:ea typeface="華康標楷體(P)" pitchFamily="66" charset="-120"/>
              </a:defRPr>
            </a:lvl3pPr>
            <a:lvl4pPr marL="1600200" indent="-228600" eaLnBrk="0" hangingPunct="0">
              <a:spcBef>
                <a:spcPct val="25000"/>
              </a:spcBef>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kumimoji="1" sz="1600">
                <a:solidFill>
                  <a:schemeClr val="tx1"/>
                </a:solidFill>
                <a:latin typeface="Times New Roman" panose="02020603050405020304" pitchFamily="18" charset="0"/>
                <a:ea typeface="華康標楷體(P)" pitchFamily="66" charset="-120"/>
              </a:defRPr>
            </a:lvl4pPr>
            <a:lvl5pPr marL="2057400" indent="-228600" eaLnBrk="0" hangingPunct="0">
              <a:spcBef>
                <a:spcPct val="25000"/>
              </a:spcBef>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kumimoji="1" sz="2000">
                <a:solidFill>
                  <a:schemeClr val="tx1"/>
                </a:solidFill>
                <a:latin typeface="Times New Roman" panose="02020603050405020304" pitchFamily="18" charset="0"/>
                <a:ea typeface="華康標楷體(P)" pitchFamily="66" charset="-120"/>
              </a:defRPr>
            </a:lvl9pPr>
          </a:lstStyle>
          <a:p>
            <a:pPr eaLnBrk="1" hangingPunct="1">
              <a:spcBef>
                <a:spcPct val="0"/>
              </a:spcBef>
              <a:buFontTx/>
              <a:buNone/>
            </a:pPr>
            <a:r>
              <a:rPr lang="en-US" altLang="zh-TW" b="1">
                <a:latin typeface="Courier" pitchFamily="34" charset="0"/>
                <a:ea typeface="新細明體" panose="02020500000000000000" pitchFamily="18" charset="-120"/>
              </a:rPr>
              <a:t>DKIM-Signature: a=</a:t>
            </a:r>
            <a:r>
              <a:rPr lang="en-US" altLang="zh-TW" b="1">
                <a:solidFill>
                  <a:srgbClr val="00A900"/>
                </a:solidFill>
                <a:latin typeface="Courier" pitchFamily="34" charset="0"/>
                <a:ea typeface="新細明體" panose="02020500000000000000" pitchFamily="18" charset="-120"/>
              </a:rPr>
              <a:t>rsa-sha1</a:t>
            </a:r>
            <a:r>
              <a:rPr lang="en-US" altLang="zh-TW" b="1">
                <a:latin typeface="Courier" pitchFamily="34" charset="0"/>
                <a:ea typeface="新細明體" panose="02020500000000000000" pitchFamily="18" charset="-120"/>
              </a:rPr>
              <a:t>; q=</a:t>
            </a:r>
            <a:r>
              <a:rPr lang="en-US" altLang="zh-TW" b="1">
                <a:solidFill>
                  <a:srgbClr val="00A900"/>
                </a:solidFill>
                <a:latin typeface="Courier" pitchFamily="34" charset="0"/>
                <a:ea typeface="新細明體" panose="02020500000000000000" pitchFamily="18" charset="-120"/>
              </a:rPr>
              <a:t>dns</a:t>
            </a:r>
            <a:r>
              <a:rPr lang="en-US" altLang="zh-TW" b="1">
                <a:latin typeface="Courier" pitchFamily="34" charset="0"/>
                <a:ea typeface="新細明體" panose="02020500000000000000" pitchFamily="18" charset="-120"/>
              </a:rPr>
              <a:t>;</a:t>
            </a:r>
          </a:p>
          <a:p>
            <a:pPr eaLnBrk="1" hangingPunct="1">
              <a:spcBef>
                <a:spcPct val="0"/>
              </a:spcBef>
              <a:buFontTx/>
              <a:buNone/>
            </a:pPr>
            <a:r>
              <a:rPr lang="en-US" altLang="zh-TW" b="1">
                <a:latin typeface="Courier" pitchFamily="34" charset="0"/>
                <a:ea typeface="新細明體" panose="02020500000000000000" pitchFamily="18" charset="-120"/>
              </a:rPr>
              <a:t>	d=</a:t>
            </a:r>
            <a:r>
              <a:rPr lang="en-US" altLang="zh-TW" b="1">
                <a:solidFill>
                  <a:srgbClr val="0000A1"/>
                </a:solidFill>
                <a:latin typeface="Courier" pitchFamily="34" charset="0"/>
                <a:ea typeface="新細明體" panose="02020500000000000000" pitchFamily="18" charset="-120"/>
              </a:rPr>
              <a:t>example.com</a:t>
            </a:r>
            <a:r>
              <a:rPr lang="en-US" altLang="zh-TW" b="1">
                <a:latin typeface="Courier" pitchFamily="34" charset="0"/>
                <a:ea typeface="新細明體" panose="02020500000000000000" pitchFamily="18" charset="-120"/>
              </a:rPr>
              <a:t>;</a:t>
            </a:r>
          </a:p>
          <a:p>
            <a:pPr eaLnBrk="1" hangingPunct="1">
              <a:spcBef>
                <a:spcPct val="0"/>
              </a:spcBef>
              <a:buFontTx/>
              <a:buNone/>
            </a:pPr>
            <a:r>
              <a:rPr lang="en-US" altLang="zh-TW" b="1">
                <a:latin typeface="Courier" pitchFamily="34" charset="0"/>
                <a:ea typeface="新細明體" panose="02020500000000000000" pitchFamily="18" charset="-120"/>
              </a:rPr>
              <a:t>	i=user@eng.example.com;</a:t>
            </a:r>
          </a:p>
          <a:p>
            <a:pPr eaLnBrk="1" hangingPunct="1">
              <a:spcBef>
                <a:spcPct val="0"/>
              </a:spcBef>
              <a:buFontTx/>
              <a:buNone/>
            </a:pPr>
            <a:r>
              <a:rPr lang="en-US" altLang="zh-TW" b="1">
                <a:latin typeface="Courier" pitchFamily="34" charset="0"/>
                <a:ea typeface="新細明體" panose="02020500000000000000" pitchFamily="18" charset="-120"/>
              </a:rPr>
              <a:t>	s=</a:t>
            </a:r>
            <a:r>
              <a:rPr lang="en-US" altLang="zh-TW" b="1">
                <a:solidFill>
                  <a:srgbClr val="FF4614"/>
                </a:solidFill>
                <a:latin typeface="Courier" pitchFamily="34" charset="0"/>
                <a:ea typeface="新細明體" panose="02020500000000000000" pitchFamily="18" charset="-120"/>
              </a:rPr>
              <a:t>jun2005.eng</a:t>
            </a:r>
            <a:r>
              <a:rPr lang="en-US" altLang="zh-TW" b="1">
                <a:latin typeface="Courier" pitchFamily="34" charset="0"/>
                <a:ea typeface="新細明體" panose="02020500000000000000" pitchFamily="18" charset="-120"/>
              </a:rPr>
              <a:t>; c=</a:t>
            </a:r>
            <a:r>
              <a:rPr lang="en-US" altLang="zh-TW" b="1">
                <a:solidFill>
                  <a:srgbClr val="00A900"/>
                </a:solidFill>
                <a:latin typeface="Courier" pitchFamily="34" charset="0"/>
                <a:ea typeface="新細明體" panose="02020500000000000000" pitchFamily="18" charset="-120"/>
              </a:rPr>
              <a:t>relaxed/simple</a:t>
            </a:r>
            <a:r>
              <a:rPr lang="en-US" altLang="zh-TW" b="1">
                <a:latin typeface="Courier" pitchFamily="34" charset="0"/>
                <a:ea typeface="新細明體" panose="02020500000000000000" pitchFamily="18" charset="-120"/>
              </a:rPr>
              <a:t>;</a:t>
            </a:r>
          </a:p>
          <a:p>
            <a:pPr eaLnBrk="1" hangingPunct="1">
              <a:spcBef>
                <a:spcPct val="0"/>
              </a:spcBef>
              <a:buFontTx/>
              <a:buNone/>
            </a:pPr>
            <a:r>
              <a:rPr lang="en-US" altLang="zh-TW" b="1">
                <a:latin typeface="Courier" pitchFamily="34" charset="0"/>
                <a:ea typeface="新細明體" panose="02020500000000000000" pitchFamily="18" charset="-120"/>
              </a:rPr>
              <a:t>	t=1117574938; x=1118006938;</a:t>
            </a:r>
          </a:p>
          <a:p>
            <a:pPr eaLnBrk="1" hangingPunct="1">
              <a:spcBef>
                <a:spcPct val="0"/>
              </a:spcBef>
              <a:buFontTx/>
              <a:buNone/>
            </a:pPr>
            <a:r>
              <a:rPr lang="en-US" altLang="zh-TW" b="1">
                <a:latin typeface="Courier" pitchFamily="34" charset="0"/>
                <a:ea typeface="新細明體" panose="02020500000000000000" pitchFamily="18" charset="-120"/>
              </a:rPr>
              <a:t>	h=from:to:subject:date;</a:t>
            </a:r>
          </a:p>
          <a:p>
            <a:pPr eaLnBrk="1" hangingPunct="1">
              <a:spcBef>
                <a:spcPct val="0"/>
              </a:spcBef>
              <a:buFontTx/>
              <a:buNone/>
            </a:pPr>
            <a:r>
              <a:rPr lang="en-US" altLang="zh-TW" b="1">
                <a:latin typeface="Courier" pitchFamily="34" charset="0"/>
                <a:ea typeface="新細明體" panose="02020500000000000000" pitchFamily="18" charset="-120"/>
              </a:rPr>
              <a:t>	b=dzdVyOfAKCdLXdJOc9G2q8LoXSlEniSb</a:t>
            </a:r>
          </a:p>
          <a:p>
            <a:pPr eaLnBrk="1" hangingPunct="1">
              <a:spcBef>
                <a:spcPct val="0"/>
              </a:spcBef>
              <a:buFontTx/>
              <a:buNone/>
            </a:pPr>
            <a:r>
              <a:rPr lang="en-US" altLang="zh-TW" b="1">
                <a:latin typeface="Courier" pitchFamily="34" charset="0"/>
                <a:ea typeface="新細明體" panose="02020500000000000000" pitchFamily="18" charset="-120"/>
              </a:rPr>
              <a:t>		av+yuU4zGeeruD00lszZVoG4ZHRNiYzR</a:t>
            </a:r>
            <a:endParaRPr lang="en-US" altLang="zh-TW">
              <a:latin typeface="Courier" pitchFamily="34" charset="0"/>
              <a:ea typeface="新細明體" panose="02020500000000000000" pitchFamily="18" charset="-120"/>
            </a:endParaRPr>
          </a:p>
        </p:txBody>
      </p:sp>
      <p:sp>
        <p:nvSpPr>
          <p:cNvPr id="34821" name="Text Box 4"/>
          <p:cNvSpPr txBox="1">
            <a:spLocks noChangeArrowheads="1"/>
          </p:cNvSpPr>
          <p:nvPr/>
        </p:nvSpPr>
        <p:spPr bwMode="auto">
          <a:xfrm>
            <a:off x="1182688" y="5786438"/>
            <a:ext cx="6604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5000"/>
              </a:spcBef>
              <a:buFont typeface="Wingdings" panose="05000000000000000000" pitchFamily="2" charset="2"/>
              <a:buChar char="q"/>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kumimoji="1" sz="2400">
                <a:solidFill>
                  <a:schemeClr val="tx1"/>
                </a:solidFill>
                <a:latin typeface="Times New Roman" panose="02020603050405020304" pitchFamily="18" charset="0"/>
                <a:ea typeface="華康儷中黑(P)" pitchFamily="34" charset="-120"/>
              </a:defRPr>
            </a:lvl1pPr>
            <a:lvl2pPr marL="742950" indent="-285750" eaLnBrk="0" hangingPunct="0">
              <a:spcBef>
                <a:spcPct val="25000"/>
              </a:spcBef>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kumimoji="1" sz="2000">
                <a:solidFill>
                  <a:schemeClr val="tx1"/>
                </a:solidFill>
                <a:latin typeface="Times New Roman" panose="02020603050405020304" pitchFamily="18" charset="0"/>
                <a:ea typeface="華康標楷體(P)" pitchFamily="66" charset="-120"/>
              </a:defRPr>
            </a:lvl2pPr>
            <a:lvl3pPr marL="1143000" indent="-228600" eaLnBrk="0" hangingPunct="0">
              <a:spcBef>
                <a:spcPct val="25000"/>
              </a:spcBef>
              <a:buClr>
                <a:schemeClr val="bg2"/>
              </a:buClr>
              <a:buFont typeface="Wingdings" panose="05000000000000000000" pitchFamily="2" charset="2"/>
              <a:buChar char="Ø"/>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kumimoji="1">
                <a:solidFill>
                  <a:schemeClr val="tx1"/>
                </a:solidFill>
                <a:latin typeface="Times New Roman" panose="02020603050405020304" pitchFamily="18" charset="0"/>
                <a:ea typeface="華康標楷體(P)" pitchFamily="66" charset="-120"/>
              </a:defRPr>
            </a:lvl3pPr>
            <a:lvl4pPr marL="1600200" indent="-228600" eaLnBrk="0" hangingPunct="0">
              <a:spcBef>
                <a:spcPct val="25000"/>
              </a:spcBef>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kumimoji="1" sz="1600">
                <a:solidFill>
                  <a:schemeClr val="tx1"/>
                </a:solidFill>
                <a:latin typeface="Times New Roman" panose="02020603050405020304" pitchFamily="18" charset="0"/>
                <a:ea typeface="華康標楷體(P)" pitchFamily="66" charset="-120"/>
              </a:defRPr>
            </a:lvl4pPr>
            <a:lvl5pPr marL="2057400" indent="-228600" eaLnBrk="0" hangingPunct="0">
              <a:spcBef>
                <a:spcPct val="25000"/>
              </a:spcBef>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kumimoji="1" sz="2000">
                <a:solidFill>
                  <a:schemeClr val="tx1"/>
                </a:solidFill>
                <a:latin typeface="Times New Roman" panose="02020603050405020304" pitchFamily="18" charset="0"/>
                <a:ea typeface="華康標楷體(P)" pitchFamily="66" charset="-120"/>
              </a:defRPr>
            </a:lvl9pPr>
          </a:lstStyle>
          <a:p>
            <a:pPr eaLnBrk="1" hangingPunct="1">
              <a:spcBef>
                <a:spcPct val="0"/>
              </a:spcBef>
              <a:buFontTx/>
              <a:buNone/>
            </a:pPr>
            <a:r>
              <a:rPr lang="en-US" altLang="zh-TW" b="1">
                <a:solidFill>
                  <a:srgbClr val="FF4614"/>
                </a:solidFill>
                <a:latin typeface="Courier" pitchFamily="34" charset="0"/>
                <a:ea typeface="新細明體" panose="02020500000000000000" pitchFamily="18" charset="-120"/>
              </a:rPr>
              <a:t>jun2005.eng</a:t>
            </a:r>
            <a:r>
              <a:rPr lang="en-US" altLang="zh-TW" b="1">
                <a:latin typeface="Courier" pitchFamily="34" charset="0"/>
                <a:ea typeface="新細明體" panose="02020500000000000000" pitchFamily="18" charset="-120"/>
              </a:rPr>
              <a:t>._domainkey.</a:t>
            </a:r>
            <a:r>
              <a:rPr lang="en-US" altLang="zh-TW" b="1">
                <a:solidFill>
                  <a:srgbClr val="0000A1"/>
                </a:solidFill>
                <a:latin typeface="Courier" pitchFamily="34" charset="0"/>
                <a:ea typeface="新細明體" panose="02020500000000000000" pitchFamily="18" charset="-120"/>
              </a:rPr>
              <a:t>example.com</a:t>
            </a:r>
            <a:endParaRPr lang="en-US" altLang="zh-TW">
              <a:solidFill>
                <a:srgbClr val="0000A1"/>
              </a:solidFill>
              <a:latin typeface="Courier" pitchFamily="34" charset="0"/>
              <a:ea typeface="新細明體" panose="02020500000000000000" pitchFamily="18" charset="-120"/>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Rectangle 6"/>
          <p:cNvSpPr>
            <a:spLocks noGrp="1" noChangeArrowheads="1"/>
          </p:cNvSpPr>
          <p:nvPr>
            <p:ph type="title"/>
          </p:nvPr>
        </p:nvSpPr>
        <p:spPr/>
        <p:txBody>
          <a:bodyPr/>
          <a:lstStyle/>
          <a:p>
            <a:pPr eaLnBrk="1" hangingPunct="1">
              <a:defRPr/>
            </a:pPr>
            <a:r>
              <a:rPr lang="en-US" altLang="zh-TW" dirty="0" smtClean="0"/>
              <a:t>DKIM-Signature header</a:t>
            </a:r>
            <a:r>
              <a:rPr lang="en-US" altLang="zh-TW" dirty="0"/>
              <a:t> </a:t>
            </a:r>
            <a:r>
              <a:rPr lang="en-US" altLang="zh-TW" dirty="0" smtClean="0"/>
              <a:t>(3/4)</a:t>
            </a:r>
            <a:endParaRPr lang="zh-TW" altLang="en-US" dirty="0" smtClean="0"/>
          </a:p>
        </p:txBody>
      </p:sp>
      <p:sp>
        <p:nvSpPr>
          <p:cNvPr id="35843" name="內容版面配置區 1"/>
          <p:cNvSpPr>
            <a:spLocks noGrp="1"/>
          </p:cNvSpPr>
          <p:nvPr>
            <p:ph idx="1"/>
          </p:nvPr>
        </p:nvSpPr>
        <p:spPr/>
        <p:txBody>
          <a:bodyPr/>
          <a:lstStyle/>
          <a:p>
            <a:r>
              <a:rPr lang="en-US" altLang="zh-TW" smtClean="0"/>
              <a:t>Example: Signature of Yahoo Mail</a:t>
            </a:r>
            <a:endParaRPr lang="zh-TW" altLang="en-US" smtClean="0"/>
          </a:p>
        </p:txBody>
      </p:sp>
      <p:sp>
        <p:nvSpPr>
          <p:cNvPr id="5" name="文字方塊 4"/>
          <p:cNvSpPr txBox="1"/>
          <p:nvPr/>
        </p:nvSpPr>
        <p:spPr>
          <a:xfrm>
            <a:off x="1079500" y="1797050"/>
            <a:ext cx="7596188" cy="5016500"/>
          </a:xfrm>
          <a:prstGeom prst="rect">
            <a:avLst/>
          </a:prstGeom>
          <a:solidFill>
            <a:schemeClr val="accent1">
              <a:lumMod val="20000"/>
              <a:lumOff val="80000"/>
            </a:schemeClr>
          </a:solidFill>
        </p:spPr>
        <p:txBody>
          <a:bodyPr>
            <a:spAutoFit/>
          </a:bodyPr>
          <a:lstStyle>
            <a:lvl1pPr eaLnBrk="0" hangingPunct="0">
              <a:defRPr kumimoji="1">
                <a:solidFill>
                  <a:schemeClr val="tx1"/>
                </a:solidFill>
                <a:latin typeface="Arial" charset="0"/>
                <a:ea typeface="新細明體" pitchFamily="16" charset="-120"/>
              </a:defRPr>
            </a:lvl1pPr>
            <a:lvl2pPr marL="742950" indent="-285750" eaLnBrk="0" hangingPunct="0">
              <a:defRPr kumimoji="1">
                <a:solidFill>
                  <a:schemeClr val="tx1"/>
                </a:solidFill>
                <a:latin typeface="Arial" charset="0"/>
                <a:ea typeface="新細明體" pitchFamily="16" charset="-120"/>
              </a:defRPr>
            </a:lvl2pPr>
            <a:lvl3pPr marL="1143000" indent="-228600" eaLnBrk="0" hangingPunct="0">
              <a:defRPr kumimoji="1">
                <a:solidFill>
                  <a:schemeClr val="tx1"/>
                </a:solidFill>
                <a:latin typeface="Arial" charset="0"/>
                <a:ea typeface="新細明體" pitchFamily="16" charset="-120"/>
              </a:defRPr>
            </a:lvl3pPr>
            <a:lvl4pPr marL="1600200" indent="-228600" eaLnBrk="0" hangingPunct="0">
              <a:defRPr kumimoji="1">
                <a:solidFill>
                  <a:schemeClr val="tx1"/>
                </a:solidFill>
                <a:latin typeface="Arial" charset="0"/>
                <a:ea typeface="新細明體" pitchFamily="16" charset="-120"/>
              </a:defRPr>
            </a:lvl4pPr>
            <a:lvl5pPr marL="2057400" indent="-228600" eaLnBrk="0" hangingPunct="0">
              <a:defRPr kumimoji="1">
                <a:solidFill>
                  <a:schemeClr val="tx1"/>
                </a:solidFill>
                <a:latin typeface="Arial" charset="0"/>
                <a:ea typeface="新細明體" pitchFamily="16"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6"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6"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6"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6" charset="-120"/>
              </a:defRPr>
            </a:lvl9pPr>
          </a:lstStyle>
          <a:p>
            <a:pPr eaLnBrk="1" hangingPunct="1">
              <a:defRPr/>
            </a:pPr>
            <a:r>
              <a:rPr lang="en-US" altLang="zh-TW" sz="1000" dirty="0" smtClean="0">
                <a:latin typeface="DejaVu Sans Mono" pitchFamily="49" charset="0"/>
              </a:rPr>
              <a:t>From lwhsu_tw@yahoo.com.tw  Mon May 11 17:25:45 2009</a:t>
            </a:r>
          </a:p>
          <a:p>
            <a:pPr eaLnBrk="1" hangingPunct="1">
              <a:defRPr/>
            </a:pPr>
            <a:r>
              <a:rPr lang="en-US" altLang="zh-TW" sz="1000" dirty="0" smtClean="0">
                <a:latin typeface="DejaVu Sans Mono" pitchFamily="49" charset="0"/>
              </a:rPr>
              <a:t>Return-Path: lwhsu_tw@yahoo.com.tw</a:t>
            </a:r>
          </a:p>
          <a:p>
            <a:pPr eaLnBrk="1" hangingPunct="1">
              <a:defRPr/>
            </a:pPr>
            <a:r>
              <a:rPr lang="en-US" altLang="zh-TW" sz="1000" dirty="0" smtClean="0">
                <a:latin typeface="DejaVu Sans Mono" pitchFamily="49" charset="0"/>
              </a:rPr>
              <a:t>X-Original-To: lwhsu@lwhsu.org</a:t>
            </a:r>
          </a:p>
          <a:p>
            <a:pPr eaLnBrk="1" hangingPunct="1">
              <a:defRPr/>
            </a:pPr>
            <a:r>
              <a:rPr lang="en-US" altLang="zh-TW" sz="1000" dirty="0" smtClean="0">
                <a:latin typeface="DejaVu Sans Mono" pitchFamily="49" charset="0"/>
              </a:rPr>
              <a:t>Delivered-To: lwhsu@lwhsu.org</a:t>
            </a:r>
          </a:p>
          <a:p>
            <a:pPr eaLnBrk="1" hangingPunct="1">
              <a:defRPr/>
            </a:pPr>
            <a:r>
              <a:rPr lang="en-US" altLang="zh-TW" sz="1000" dirty="0" smtClean="0">
                <a:latin typeface="DejaVu Sans Mono" pitchFamily="49" charset="0"/>
              </a:rPr>
              <a:t>Received: from </a:t>
            </a:r>
            <a:r>
              <a:rPr lang="en-US" altLang="zh-TW" sz="1000" dirty="0" smtClean="0">
                <a:latin typeface="Verdana" pitchFamily="34" charset="0"/>
                <a:ea typeface="Verdana" pitchFamily="34" charset="0"/>
                <a:cs typeface="Verdana" pitchFamily="34" charset="0"/>
              </a:rPr>
              <a:t>web73511.mail.tp2.yahoo.com</a:t>
            </a:r>
            <a:r>
              <a:rPr lang="en-US" altLang="zh-TW" sz="1000" dirty="0" smtClean="0">
                <a:latin typeface="DejaVu Sans Mono" pitchFamily="49" charset="0"/>
              </a:rPr>
              <a:t> (web73511.mail.tp2.yahoo.com [203.188.201.91])</a:t>
            </a:r>
          </a:p>
          <a:p>
            <a:pPr eaLnBrk="1" hangingPunct="1">
              <a:defRPr/>
            </a:pPr>
            <a:r>
              <a:rPr lang="en-US" altLang="zh-TW" sz="1000" dirty="0" smtClean="0">
                <a:latin typeface="DejaVu Sans Mono" pitchFamily="49" charset="0"/>
              </a:rPr>
              <a:t>        by knight.lwhsu.ckefgisc.org (Postfix) with SMTP id 835AA11431</a:t>
            </a:r>
          </a:p>
          <a:p>
            <a:pPr eaLnBrk="1" hangingPunct="1">
              <a:defRPr/>
            </a:pPr>
            <a:r>
              <a:rPr lang="en-US" altLang="zh-TW" sz="1000" dirty="0" smtClean="0">
                <a:latin typeface="DejaVu Sans Mono" pitchFamily="49" charset="0"/>
              </a:rPr>
              <a:t>        for &lt;lwhsu@lwhsu.org&gt;; Mon, 11 May 2009 17:25:45 +0800 (CST)</a:t>
            </a:r>
          </a:p>
          <a:p>
            <a:pPr eaLnBrk="1" hangingPunct="1">
              <a:defRPr/>
            </a:pPr>
            <a:r>
              <a:rPr lang="en-US" altLang="zh-TW" sz="1000" dirty="0" smtClean="0">
                <a:latin typeface="DejaVu Sans Mono" pitchFamily="49" charset="0"/>
              </a:rPr>
              <a:t>Received: (</a:t>
            </a:r>
            <a:r>
              <a:rPr lang="en-US" altLang="zh-TW" sz="1000" dirty="0" err="1" smtClean="0">
                <a:latin typeface="DejaVu Sans Mono" pitchFamily="49" charset="0"/>
              </a:rPr>
              <a:t>qmail</a:t>
            </a:r>
            <a:r>
              <a:rPr lang="en-US" altLang="zh-TW" sz="1000" dirty="0" smtClean="0">
                <a:latin typeface="DejaVu Sans Mono" pitchFamily="49" charset="0"/>
              </a:rPr>
              <a:t> 76109 invoked by </a:t>
            </a:r>
            <a:r>
              <a:rPr lang="en-US" altLang="zh-TW" sz="1000" dirty="0" err="1" smtClean="0">
                <a:latin typeface="DejaVu Sans Mono" pitchFamily="49" charset="0"/>
              </a:rPr>
              <a:t>uid</a:t>
            </a:r>
            <a:r>
              <a:rPr lang="en-US" altLang="zh-TW" sz="1000" dirty="0" smtClean="0">
                <a:latin typeface="DejaVu Sans Mono" pitchFamily="49" charset="0"/>
              </a:rPr>
              <a:t> 60001); 11 May 2009 09:25:45 -0000</a:t>
            </a:r>
          </a:p>
          <a:p>
            <a:pPr eaLnBrk="1" hangingPunct="1">
              <a:defRPr/>
            </a:pPr>
            <a:r>
              <a:rPr lang="en-US" altLang="zh-TW" sz="1000" dirty="0" smtClean="0">
                <a:solidFill>
                  <a:srgbClr val="FF0000"/>
                </a:solidFill>
                <a:latin typeface="DejaVu Sans Mono" pitchFamily="49" charset="0"/>
              </a:rPr>
              <a:t>DKIM-Signature: v=1; a=rsa-sha256; c=relaxed/relaxed; d=yahoo.com.tw; s=s1024; t=1242033944;</a:t>
            </a:r>
          </a:p>
          <a:p>
            <a:pPr eaLnBrk="1" hangingPunct="1">
              <a:defRPr/>
            </a:pPr>
            <a:r>
              <a:rPr lang="en-US" altLang="zh-TW" sz="1000" dirty="0" smtClean="0">
                <a:solidFill>
                  <a:srgbClr val="FF0000"/>
                </a:solidFill>
                <a:latin typeface="DejaVu Sans Mono" pitchFamily="49" charset="0"/>
              </a:rPr>
              <a:t>        </a:t>
            </a:r>
            <a:r>
              <a:rPr lang="en-US" altLang="zh-TW" sz="1000" dirty="0" err="1" smtClean="0">
                <a:solidFill>
                  <a:srgbClr val="FF0000"/>
                </a:solidFill>
                <a:latin typeface="DejaVu Sans Mono" pitchFamily="49" charset="0"/>
              </a:rPr>
              <a:t>bh</a:t>
            </a:r>
            <a:r>
              <a:rPr lang="en-US" altLang="zh-TW" sz="1000" dirty="0" smtClean="0">
                <a:solidFill>
                  <a:srgbClr val="FF0000"/>
                </a:solidFill>
                <a:latin typeface="DejaVu Sans Mono" pitchFamily="49" charset="0"/>
              </a:rPr>
              <a:t>=t3GnH+pN34KpMhlX59Eezm+9eCI68fU2hgid1Kscdrk=; h=</a:t>
            </a:r>
            <a:r>
              <a:rPr lang="en-US" altLang="zh-TW" sz="1000" dirty="0" err="1" smtClean="0">
                <a:solidFill>
                  <a:srgbClr val="FF0000"/>
                </a:solidFill>
                <a:latin typeface="DejaVu Sans Mono" pitchFamily="49" charset="0"/>
              </a:rPr>
              <a:t>Message-ID:X-YMail-OSG:Received</a:t>
            </a:r>
            <a:r>
              <a:rPr lang="en-US" altLang="zh-TW" sz="1000" dirty="0" smtClean="0">
                <a:solidFill>
                  <a:srgbClr val="FF0000"/>
                </a:solidFill>
                <a:latin typeface="DejaVu Sans Mono" pitchFamily="49" charset="0"/>
              </a:rPr>
              <a:t>:</a:t>
            </a:r>
          </a:p>
          <a:p>
            <a:pPr eaLnBrk="1" hangingPunct="1">
              <a:defRPr/>
            </a:pPr>
            <a:r>
              <a:rPr lang="en-US" altLang="zh-TW" sz="1000" dirty="0">
                <a:solidFill>
                  <a:srgbClr val="FF0000"/>
                </a:solidFill>
                <a:latin typeface="DejaVu Sans Mono" pitchFamily="49" charset="0"/>
              </a:rPr>
              <a:t> </a:t>
            </a:r>
            <a:r>
              <a:rPr lang="en-US" altLang="zh-TW" sz="1000" dirty="0" smtClean="0">
                <a:solidFill>
                  <a:srgbClr val="FF0000"/>
                </a:solidFill>
                <a:latin typeface="DejaVu Sans Mono" pitchFamily="49" charset="0"/>
              </a:rPr>
              <a:t>       X-Mailer:Date:From:Subject:To:MIME-Version:Content-Type:Content-Transfer-Encoding;</a:t>
            </a:r>
          </a:p>
          <a:p>
            <a:pPr eaLnBrk="1" hangingPunct="1">
              <a:defRPr/>
            </a:pPr>
            <a:r>
              <a:rPr lang="en-US" altLang="zh-TW" sz="1000" dirty="0" smtClean="0">
                <a:solidFill>
                  <a:srgbClr val="FF0000"/>
                </a:solidFill>
                <a:latin typeface="DejaVu Sans Mono" pitchFamily="49" charset="0"/>
              </a:rPr>
              <a:t>        b=emLg4QonGbqb3PhZIEoYfiQVDYMwcBBB6SAEW+RziBEhjxKS2OUWmq5EpD1cxX+uz9MzJ4+fK4QRJZOtd0Y1</a:t>
            </a:r>
          </a:p>
          <a:p>
            <a:pPr eaLnBrk="1" hangingPunct="1">
              <a:defRPr/>
            </a:pPr>
            <a:r>
              <a:rPr lang="en-US" altLang="zh-TW" sz="1000" dirty="0" smtClean="0">
                <a:solidFill>
                  <a:srgbClr val="FF0000"/>
                </a:solidFill>
                <a:latin typeface="DejaVu Sans Mono" pitchFamily="49" charset="0"/>
              </a:rPr>
              <a:t>        0c6Ce2J+V+C/RHnrjZ3PF8kAhjqvT1GTTdohxivLGrMftg1xFGO//M7ML/fcI4UJL+XP1xhJMBaHlHMGhE1sdG</a:t>
            </a:r>
            <a:r>
              <a:rPr lang="en-US" altLang="zh-TW" sz="1000" dirty="0">
                <a:solidFill>
                  <a:srgbClr val="FF0000"/>
                </a:solidFill>
                <a:latin typeface="DejaVu Sans Mono" pitchFamily="49" charset="0"/>
              </a:rPr>
              <a:t>Q=</a:t>
            </a:r>
            <a:endParaRPr lang="en-US" altLang="zh-TW" sz="1000" dirty="0" smtClean="0">
              <a:solidFill>
                <a:srgbClr val="FF0000"/>
              </a:solidFill>
              <a:latin typeface="DejaVu Sans Mono" pitchFamily="49" charset="0"/>
            </a:endParaRPr>
          </a:p>
          <a:p>
            <a:pPr eaLnBrk="1" hangingPunct="1">
              <a:defRPr/>
            </a:pPr>
            <a:r>
              <a:rPr lang="en-US" altLang="zh-TW" sz="1000" dirty="0" err="1" smtClean="0">
                <a:solidFill>
                  <a:schemeClr val="accent6"/>
                </a:solidFill>
                <a:latin typeface="DejaVu Sans Mono" pitchFamily="49" charset="0"/>
              </a:rPr>
              <a:t>DomainKey-Signature:a</a:t>
            </a:r>
            <a:r>
              <a:rPr lang="en-US" altLang="zh-TW" sz="1000" dirty="0" smtClean="0">
                <a:solidFill>
                  <a:schemeClr val="accent6"/>
                </a:solidFill>
                <a:latin typeface="DejaVu Sans Mono" pitchFamily="49" charset="0"/>
              </a:rPr>
              <a:t>=rsa-sha1; q=</a:t>
            </a:r>
            <a:r>
              <a:rPr lang="en-US" altLang="zh-TW" sz="1000" dirty="0" err="1" smtClean="0">
                <a:solidFill>
                  <a:schemeClr val="accent6"/>
                </a:solidFill>
                <a:latin typeface="DejaVu Sans Mono" pitchFamily="49" charset="0"/>
              </a:rPr>
              <a:t>dns</a:t>
            </a:r>
            <a:r>
              <a:rPr lang="en-US" altLang="zh-TW" sz="1000" dirty="0" smtClean="0">
                <a:solidFill>
                  <a:schemeClr val="accent6"/>
                </a:solidFill>
                <a:latin typeface="DejaVu Sans Mono" pitchFamily="49" charset="0"/>
              </a:rPr>
              <a:t>; c=</a:t>
            </a:r>
            <a:r>
              <a:rPr lang="en-US" altLang="zh-TW" sz="1000" dirty="0" err="1" smtClean="0">
                <a:solidFill>
                  <a:schemeClr val="accent6"/>
                </a:solidFill>
                <a:latin typeface="DejaVu Sans Mono" pitchFamily="49" charset="0"/>
              </a:rPr>
              <a:t>nofws</a:t>
            </a:r>
            <a:r>
              <a:rPr lang="en-US" altLang="zh-TW" sz="1000" dirty="0" smtClean="0">
                <a:solidFill>
                  <a:schemeClr val="accent6"/>
                </a:solidFill>
                <a:latin typeface="DejaVu Sans Mono" pitchFamily="49" charset="0"/>
              </a:rPr>
              <a:t>; s=s1024; d=yahoo.com.tw; h=Message-ID:X-</a:t>
            </a:r>
            <a:r>
              <a:rPr lang="en-US" altLang="zh-TW" sz="1000" dirty="0" err="1" smtClean="0">
                <a:solidFill>
                  <a:schemeClr val="accent6"/>
                </a:solidFill>
                <a:latin typeface="DejaVu Sans Mono" pitchFamily="49" charset="0"/>
              </a:rPr>
              <a:t>YMail</a:t>
            </a:r>
            <a:r>
              <a:rPr lang="en-US" altLang="zh-TW" sz="1000" dirty="0" smtClean="0">
                <a:solidFill>
                  <a:schemeClr val="accent6"/>
                </a:solidFill>
                <a:latin typeface="DejaVu Sans Mono" pitchFamily="49" charset="0"/>
              </a:rPr>
              <a:t>-</a:t>
            </a:r>
          </a:p>
          <a:p>
            <a:pPr eaLnBrk="1" hangingPunct="1">
              <a:defRPr/>
            </a:pPr>
            <a:r>
              <a:rPr lang="en-US" altLang="zh-TW" sz="1000" dirty="0">
                <a:solidFill>
                  <a:schemeClr val="accent6"/>
                </a:solidFill>
                <a:latin typeface="DejaVu Sans Mono" pitchFamily="49" charset="0"/>
              </a:rPr>
              <a:t> </a:t>
            </a:r>
            <a:r>
              <a:rPr lang="en-US" altLang="zh-TW" sz="1000" dirty="0" smtClean="0">
                <a:solidFill>
                  <a:schemeClr val="accent6"/>
                </a:solidFill>
                <a:latin typeface="DejaVu Sans Mono" pitchFamily="49" charset="0"/>
              </a:rPr>
              <a:t>       OSG:Received:X-Mailer:Date:From:Subject:To:MIME-Version:Content-Type:Content-Transfer-</a:t>
            </a:r>
          </a:p>
          <a:p>
            <a:pPr eaLnBrk="1" hangingPunct="1">
              <a:defRPr/>
            </a:pPr>
            <a:r>
              <a:rPr lang="en-US" altLang="zh-TW" sz="1000" dirty="0">
                <a:solidFill>
                  <a:schemeClr val="accent6"/>
                </a:solidFill>
                <a:latin typeface="DejaVu Sans Mono" pitchFamily="49" charset="0"/>
              </a:rPr>
              <a:t> </a:t>
            </a:r>
            <a:r>
              <a:rPr lang="en-US" altLang="zh-TW" sz="1000" dirty="0" smtClean="0">
                <a:solidFill>
                  <a:schemeClr val="accent6"/>
                </a:solidFill>
                <a:latin typeface="DejaVu Sans Mono" pitchFamily="49" charset="0"/>
              </a:rPr>
              <a:t>       Encoding; b=DlAhpuGID5ozcL77Ozm5doCQsxHSWaYHULW2hWAb3heXwewHgamqO+McEcSIplcB1JXTIBka7BR6</a:t>
            </a:r>
            <a:r>
              <a:rPr lang="en-US" altLang="zh-TW" sz="1000" dirty="0">
                <a:solidFill>
                  <a:schemeClr val="accent6"/>
                </a:solidFill>
                <a:latin typeface="DejaVu Sans Mono" pitchFamily="49" charset="0"/>
              </a:rPr>
              <a:t>H</a:t>
            </a:r>
            <a:endParaRPr lang="en-US" altLang="zh-TW" sz="1000" dirty="0" smtClean="0">
              <a:solidFill>
                <a:schemeClr val="accent6"/>
              </a:solidFill>
              <a:latin typeface="DejaVu Sans Mono" pitchFamily="49" charset="0"/>
            </a:endParaRPr>
          </a:p>
          <a:p>
            <a:pPr eaLnBrk="1" hangingPunct="1">
              <a:defRPr/>
            </a:pPr>
            <a:r>
              <a:rPr lang="en-US" altLang="zh-TW" sz="1000" dirty="0" smtClean="0">
                <a:solidFill>
                  <a:schemeClr val="accent6"/>
                </a:solidFill>
                <a:latin typeface="DejaVu Sans Mono" pitchFamily="49" charset="0"/>
              </a:rPr>
              <a:t>        </a:t>
            </a:r>
            <a:r>
              <a:rPr lang="en-US" altLang="zh-TW" sz="1000" dirty="0" err="1" smtClean="0">
                <a:solidFill>
                  <a:schemeClr val="accent6"/>
                </a:solidFill>
                <a:latin typeface="DejaVu Sans Mono" pitchFamily="49" charset="0"/>
              </a:rPr>
              <a:t>vbSPWX</a:t>
            </a:r>
            <a:r>
              <a:rPr lang="en-US" altLang="zh-TW" sz="1000" dirty="0" smtClean="0">
                <a:solidFill>
                  <a:schemeClr val="accent6"/>
                </a:solidFill>
                <a:latin typeface="DejaVu Sans Mono" pitchFamily="49" charset="0"/>
              </a:rPr>
              <a:t>/XiMrVAjvb6zeRWiXSBWdtxIMpQhjJiBdzC8Y1BPCsdv2UwMgxOmR6i51BTIl+GDWFIKSgm5ky/</a:t>
            </a:r>
            <a:r>
              <a:rPr lang="en-US" altLang="zh-TW" sz="1000" dirty="0" err="1" smtClean="0">
                <a:solidFill>
                  <a:schemeClr val="accent6"/>
                </a:solidFill>
                <a:latin typeface="DejaVu Sans Mono" pitchFamily="49" charset="0"/>
              </a:rPr>
              <a:t>MzU+Zsdw</a:t>
            </a:r>
            <a:endParaRPr lang="en-US" altLang="zh-TW" sz="1000" dirty="0" smtClean="0">
              <a:solidFill>
                <a:schemeClr val="accent6"/>
              </a:solidFill>
              <a:latin typeface="DejaVu Sans Mono" pitchFamily="49" charset="0"/>
            </a:endParaRPr>
          </a:p>
          <a:p>
            <a:pPr eaLnBrk="1" hangingPunct="1">
              <a:defRPr/>
            </a:pPr>
            <a:r>
              <a:rPr lang="en-US" altLang="zh-TW" sz="1000" dirty="0" smtClean="0">
                <a:solidFill>
                  <a:schemeClr val="accent6"/>
                </a:solidFill>
                <a:latin typeface="DejaVu Sans Mono" pitchFamily="49" charset="0"/>
              </a:rPr>
              <a:t>        </a:t>
            </a:r>
            <a:r>
              <a:rPr lang="en-US" altLang="zh-TW" sz="1000" dirty="0" err="1" smtClean="0">
                <a:solidFill>
                  <a:schemeClr val="accent6"/>
                </a:solidFill>
                <a:latin typeface="DejaVu Sans Mono" pitchFamily="49" charset="0"/>
              </a:rPr>
              <a:t>Ihlss</a:t>
            </a:r>
            <a:r>
              <a:rPr lang="en-US" altLang="zh-TW" sz="1000" dirty="0" smtClean="0">
                <a:solidFill>
                  <a:schemeClr val="accent6"/>
                </a:solidFill>
                <a:latin typeface="DejaVu Sans Mono" pitchFamily="49" charset="0"/>
              </a:rPr>
              <a:t>=;</a:t>
            </a:r>
          </a:p>
          <a:p>
            <a:pPr eaLnBrk="1" hangingPunct="1">
              <a:defRPr/>
            </a:pPr>
            <a:r>
              <a:rPr lang="en-US" altLang="zh-TW" sz="1000" dirty="0" smtClean="0">
                <a:latin typeface="DejaVu Sans Mono" pitchFamily="49" charset="0"/>
              </a:rPr>
              <a:t>Message-ID: &lt;993677.71467.qm@web73511.mail.tp2.yahoo.com&gt;</a:t>
            </a:r>
          </a:p>
          <a:p>
            <a:pPr eaLnBrk="1" hangingPunct="1">
              <a:defRPr/>
            </a:pPr>
            <a:r>
              <a:rPr lang="en-US" altLang="zh-TW" sz="1000" dirty="0" smtClean="0">
                <a:latin typeface="DejaVu Sans Mono" pitchFamily="49" charset="0"/>
              </a:rPr>
              <a:t>X-</a:t>
            </a:r>
            <a:r>
              <a:rPr lang="en-US" altLang="zh-TW" sz="1000" dirty="0" err="1" smtClean="0">
                <a:latin typeface="DejaVu Sans Mono" pitchFamily="49" charset="0"/>
              </a:rPr>
              <a:t>YMail</a:t>
            </a:r>
            <a:r>
              <a:rPr lang="en-US" altLang="zh-TW" sz="1000" dirty="0" smtClean="0">
                <a:latin typeface="DejaVu Sans Mono" pitchFamily="49" charset="0"/>
              </a:rPr>
              <a:t>-OSG:</a:t>
            </a:r>
          </a:p>
          <a:p>
            <a:pPr eaLnBrk="1" hangingPunct="1">
              <a:defRPr/>
            </a:pPr>
            <a:r>
              <a:rPr lang="en-US" altLang="zh-TW" sz="1000" dirty="0" smtClean="0">
                <a:latin typeface="DejaVu Sans Mono" pitchFamily="49" charset="0"/>
              </a:rPr>
              <a:t>_MDOYpoVM1kaHzmTWKmqS4IkJcirBLjILe9qnyYESBBHMWfBYq0yS3ixCQWp3HdwB572OzEZnyUNfM8O4Ko9cX2BTFmCphREKoe8noEA1Ualvmfd8QzdBSqmFg.RgCpIGuK7pDBWUPjpAzm8QhzdonQV11M_JdPaihhp67zpBtPhQqqyJTiyvKrd.JmxMA--</a:t>
            </a:r>
          </a:p>
          <a:p>
            <a:pPr eaLnBrk="1" hangingPunct="1">
              <a:defRPr/>
            </a:pPr>
            <a:r>
              <a:rPr lang="en-US" altLang="zh-TW" sz="1000" dirty="0" smtClean="0">
                <a:latin typeface="DejaVu Sans Mono" pitchFamily="49" charset="0"/>
              </a:rPr>
              <a:t>Received: from [140.113.17.182] by web73511.mail.tp2.yahoo.com via HTTP; Mon, 11 May 2009 17:25:44 CST</a:t>
            </a:r>
          </a:p>
          <a:p>
            <a:pPr eaLnBrk="1" hangingPunct="1">
              <a:defRPr/>
            </a:pPr>
            <a:r>
              <a:rPr lang="en-US" altLang="zh-TW" sz="1000" dirty="0" smtClean="0">
                <a:latin typeface="DejaVu Sans Mono" pitchFamily="49" charset="0"/>
              </a:rPr>
              <a:t>X-Mailer: </a:t>
            </a:r>
            <a:r>
              <a:rPr lang="en-US" altLang="zh-TW" sz="1000" dirty="0" err="1" smtClean="0">
                <a:latin typeface="DejaVu Sans Mono" pitchFamily="49" charset="0"/>
              </a:rPr>
              <a:t>YahooMailRC</a:t>
            </a:r>
            <a:r>
              <a:rPr lang="en-US" altLang="zh-TW" sz="1000" dirty="0" smtClean="0">
                <a:latin typeface="DejaVu Sans Mono" pitchFamily="49" charset="0"/>
              </a:rPr>
              <a:t>/1277.43 </a:t>
            </a:r>
            <a:r>
              <a:rPr lang="en-US" altLang="zh-TW" sz="1000" dirty="0" err="1" smtClean="0">
                <a:latin typeface="DejaVu Sans Mono" pitchFamily="49" charset="0"/>
              </a:rPr>
              <a:t>YahooMailWebService</a:t>
            </a:r>
            <a:r>
              <a:rPr lang="en-US" altLang="zh-TW" sz="1000" dirty="0" smtClean="0">
                <a:latin typeface="DejaVu Sans Mono" pitchFamily="49" charset="0"/>
              </a:rPr>
              <a:t>/0.7.289.1</a:t>
            </a:r>
          </a:p>
          <a:p>
            <a:pPr eaLnBrk="1" hangingPunct="1">
              <a:defRPr/>
            </a:pPr>
            <a:r>
              <a:rPr lang="en-US" altLang="zh-TW" sz="1000" dirty="0" smtClean="0">
                <a:latin typeface="DejaVu Sans Mono" pitchFamily="49" charset="0"/>
              </a:rPr>
              <a:t>Date: Mon, 11 May 2009 17:25:44 +0800 (CST)</a:t>
            </a:r>
          </a:p>
          <a:p>
            <a:pPr eaLnBrk="1" hangingPunct="1">
              <a:defRPr/>
            </a:pPr>
            <a:r>
              <a:rPr lang="en-US" altLang="zh-TW" sz="1000" dirty="0" smtClean="0">
                <a:latin typeface="DejaVu Sans Mono" pitchFamily="49" charset="0"/>
              </a:rPr>
              <a:t>From: "</a:t>
            </a:r>
            <a:r>
              <a:rPr lang="zh-TW" altLang="en-US" sz="1000" dirty="0" smtClean="0">
                <a:latin typeface="DejaVu Sans Mono" pitchFamily="49" charset="0"/>
              </a:rPr>
              <a:t>立文 許</a:t>
            </a:r>
            <a:r>
              <a:rPr lang="en-US" altLang="zh-TW" sz="1000" dirty="0" smtClean="0">
                <a:latin typeface="DejaVu Sans Mono" pitchFamily="49" charset="0"/>
              </a:rPr>
              <a:t>" &lt;lwhsu_tw@yahoo.com.tw&gt;</a:t>
            </a:r>
          </a:p>
          <a:p>
            <a:pPr eaLnBrk="1" hangingPunct="1">
              <a:defRPr/>
            </a:pPr>
            <a:r>
              <a:rPr lang="en-US" altLang="zh-TW" sz="1000" dirty="0" smtClean="0">
                <a:latin typeface="DejaVu Sans Mono" pitchFamily="49" charset="0"/>
              </a:rPr>
              <a:t>Subject: test </a:t>
            </a:r>
            <a:r>
              <a:rPr lang="en-US" altLang="zh-TW" sz="1000" dirty="0" err="1" smtClean="0">
                <a:latin typeface="DejaVu Sans Mono" pitchFamily="49" charset="0"/>
              </a:rPr>
              <a:t>DomainKeys</a:t>
            </a:r>
            <a:endParaRPr lang="en-US" altLang="zh-TW" sz="1000" dirty="0" smtClean="0">
              <a:latin typeface="DejaVu Sans Mono" pitchFamily="49" charset="0"/>
            </a:endParaRPr>
          </a:p>
          <a:p>
            <a:pPr eaLnBrk="1" hangingPunct="1">
              <a:defRPr/>
            </a:pPr>
            <a:r>
              <a:rPr lang="en-US" altLang="zh-TW" sz="1000" dirty="0" smtClean="0">
                <a:latin typeface="DejaVu Sans Mono" pitchFamily="49" charset="0"/>
              </a:rPr>
              <a:t>To: lwhsu@lwhsu.org</a:t>
            </a:r>
          </a:p>
          <a:p>
            <a:pPr eaLnBrk="1" hangingPunct="1">
              <a:defRPr/>
            </a:pPr>
            <a:r>
              <a:rPr lang="en-US" altLang="zh-TW" sz="1000" dirty="0" smtClean="0">
                <a:latin typeface="DejaVu Sans Mono" pitchFamily="49" charset="0"/>
              </a:rPr>
              <a:t>MIME-Version: 1.0</a:t>
            </a:r>
          </a:p>
          <a:p>
            <a:pPr eaLnBrk="1" hangingPunct="1">
              <a:defRPr/>
            </a:pPr>
            <a:r>
              <a:rPr lang="en-US" altLang="zh-TW" sz="1000" dirty="0" smtClean="0">
                <a:latin typeface="DejaVu Sans Mono" pitchFamily="49" charset="0"/>
              </a:rPr>
              <a:t>Content-Type: text/plain; charset=big5</a:t>
            </a:r>
          </a:p>
          <a:p>
            <a:pPr eaLnBrk="1" hangingPunct="1">
              <a:defRPr/>
            </a:pPr>
            <a:r>
              <a:rPr lang="en-US" altLang="zh-TW" sz="1000" dirty="0" smtClean="0">
                <a:latin typeface="DejaVu Sans Mono" pitchFamily="49" charset="0"/>
              </a:rPr>
              <a:t>Content-Transfer-Encoding: quoted-printable</a:t>
            </a:r>
          </a:p>
        </p:txBody>
      </p:sp>
      <p:sp>
        <p:nvSpPr>
          <p:cNvPr id="3" name="矩形 2"/>
          <p:cNvSpPr/>
          <p:nvPr/>
        </p:nvSpPr>
        <p:spPr>
          <a:xfrm>
            <a:off x="1042988" y="1797050"/>
            <a:ext cx="7850187" cy="5016500"/>
          </a:xfrm>
          <a:prstGeom prst="rect">
            <a:avLst/>
          </a:prstGeom>
          <a:solidFill>
            <a:schemeClr val="accent1">
              <a:lumMod val="20000"/>
              <a:lumOff val="80000"/>
            </a:schemeClr>
          </a:solidFill>
        </p:spPr>
        <p:txBody>
          <a:bodyPr>
            <a:spAutoFit/>
          </a:bodyPr>
          <a:lstStyle/>
          <a:p>
            <a:pPr>
              <a:defRPr/>
            </a:pPr>
            <a:r>
              <a:rPr lang="en-US" altLang="zh-TW" sz="1600">
                <a:solidFill>
                  <a:srgbClr val="FF0000"/>
                </a:solidFill>
                <a:latin typeface="Verdana" pitchFamily="34" charset="0"/>
                <a:ea typeface="新細明體" charset="-120"/>
              </a:rPr>
              <a:t>DKIM-Signature: v=1; a=rsa-sha256; c=relaxed/relaxed;</a:t>
            </a:r>
          </a:p>
          <a:p>
            <a:pPr>
              <a:defRPr/>
            </a:pPr>
            <a:r>
              <a:rPr lang="en-US" altLang="zh-TW" sz="1600">
                <a:solidFill>
                  <a:srgbClr val="FF0000"/>
                </a:solidFill>
                <a:latin typeface="Verdana" pitchFamily="34" charset="0"/>
                <a:ea typeface="新細明體" charset="-120"/>
              </a:rPr>
              <a:t>        d=yahoo.com.tw; s=s1024; t=1242033944;</a:t>
            </a:r>
          </a:p>
          <a:p>
            <a:pPr>
              <a:defRPr/>
            </a:pPr>
            <a:r>
              <a:rPr lang="en-US" altLang="zh-TW" sz="1600">
                <a:solidFill>
                  <a:srgbClr val="FF0000"/>
                </a:solidFill>
                <a:latin typeface="Verdana" pitchFamily="34" charset="0"/>
                <a:ea typeface="新細明體" charset="-120"/>
              </a:rPr>
              <a:t>        bh=t3GnH+pN34KpMhlX59Eezm+9eCI68fU2hgid1Kscdrk=;</a:t>
            </a:r>
          </a:p>
          <a:p>
            <a:pPr>
              <a:defRPr/>
            </a:pPr>
            <a:r>
              <a:rPr lang="en-US" altLang="zh-TW" sz="1600">
                <a:solidFill>
                  <a:srgbClr val="FF0000"/>
                </a:solidFill>
                <a:latin typeface="Verdana" pitchFamily="34" charset="0"/>
                <a:ea typeface="新細明體" charset="-120"/>
              </a:rPr>
              <a:t>        h=Message-ID:X-YMail-OSG:Received:X-Mailer:Date:From:Subject:</a:t>
            </a:r>
          </a:p>
          <a:p>
            <a:pPr>
              <a:defRPr/>
            </a:pPr>
            <a:r>
              <a:rPr lang="en-US" altLang="zh-TW" sz="1600">
                <a:solidFill>
                  <a:srgbClr val="FF0000"/>
                </a:solidFill>
                <a:latin typeface="Verdana" pitchFamily="34" charset="0"/>
                <a:ea typeface="新細明體" charset="-120"/>
              </a:rPr>
              <a:t>        To:MIME-Version:Content-Type: Content-Transfer-Encoding;</a:t>
            </a:r>
          </a:p>
          <a:p>
            <a:pPr>
              <a:defRPr/>
            </a:pPr>
            <a:r>
              <a:rPr lang="en-US" altLang="zh-TW" sz="1600">
                <a:solidFill>
                  <a:srgbClr val="FF0000"/>
                </a:solidFill>
                <a:latin typeface="Verdana" pitchFamily="34" charset="0"/>
                <a:ea typeface="新細明體" charset="-120"/>
              </a:rPr>
              <a:t>        b=emLg4QonGbqb3PhZIEoYfiQVDYMwcBBB6SAEW+RziBEhjxKS2O</a:t>
            </a:r>
          </a:p>
          <a:p>
            <a:pPr>
              <a:defRPr/>
            </a:pPr>
            <a:r>
              <a:rPr lang="en-US" altLang="zh-TW" sz="1600">
                <a:solidFill>
                  <a:srgbClr val="FF0000"/>
                </a:solidFill>
                <a:latin typeface="Verdana" pitchFamily="34" charset="0"/>
                <a:ea typeface="新細明體" charset="-120"/>
              </a:rPr>
              <a:t>        UWmq5EpD1cxX+uz9MzJ4+fK4QRJZOtd0Y10c6Ce2J+V+C/RHnrjZ</a:t>
            </a:r>
          </a:p>
          <a:p>
            <a:pPr>
              <a:defRPr/>
            </a:pPr>
            <a:r>
              <a:rPr lang="en-US" altLang="zh-TW" sz="1600">
                <a:solidFill>
                  <a:srgbClr val="FF0000"/>
                </a:solidFill>
                <a:latin typeface="Verdana" pitchFamily="34" charset="0"/>
                <a:ea typeface="新細明體" charset="-120"/>
              </a:rPr>
              <a:t>        3PF8kAhjqvT1GTTdohxivLGrMftg1xFGO//M7ML/fcI4UJL+XP1xhJMB</a:t>
            </a:r>
          </a:p>
          <a:p>
            <a:pPr>
              <a:defRPr/>
            </a:pPr>
            <a:r>
              <a:rPr lang="en-US" altLang="zh-TW" sz="1600">
                <a:solidFill>
                  <a:srgbClr val="FF0000"/>
                </a:solidFill>
                <a:latin typeface="Verdana" pitchFamily="34" charset="0"/>
                <a:ea typeface="新細明體" charset="-120"/>
              </a:rPr>
              <a:t>        aHlHMGhE1sdGQ=</a:t>
            </a:r>
          </a:p>
          <a:p>
            <a:pPr>
              <a:defRPr/>
            </a:pPr>
            <a:r>
              <a:rPr lang="en-US" altLang="zh-TW" sz="1600">
                <a:solidFill>
                  <a:srgbClr val="2D2DB9"/>
                </a:solidFill>
                <a:latin typeface="Verdana" pitchFamily="34" charset="0"/>
                <a:ea typeface="新細明體" charset="-120"/>
              </a:rPr>
              <a:t>DomainKey-Signature: a=rsa-sha1; q=dns; c=nofws; s=s1024;</a:t>
            </a:r>
          </a:p>
          <a:p>
            <a:pPr>
              <a:defRPr/>
            </a:pPr>
            <a:r>
              <a:rPr lang="en-US" altLang="zh-TW" sz="1600">
                <a:solidFill>
                  <a:srgbClr val="2D2DB9"/>
                </a:solidFill>
                <a:latin typeface="Verdana" pitchFamily="34" charset="0"/>
                <a:ea typeface="新細明體" charset="-120"/>
              </a:rPr>
              <a:t>        d=yahoo.com.tw; h=Message-ID:X-YMail-OSG:Received:X-Mailer:</a:t>
            </a:r>
          </a:p>
          <a:p>
            <a:pPr>
              <a:defRPr/>
            </a:pPr>
            <a:r>
              <a:rPr lang="en-US" altLang="zh-TW" sz="1600">
                <a:solidFill>
                  <a:srgbClr val="2D2DB9"/>
                </a:solidFill>
                <a:latin typeface="Verdana" pitchFamily="34" charset="0"/>
                <a:ea typeface="新細明體" charset="-120"/>
              </a:rPr>
              <a:t>        Date:From:Subject:To:MIME-Version:Content-Type:Content-</a:t>
            </a:r>
          </a:p>
          <a:p>
            <a:pPr>
              <a:defRPr/>
            </a:pPr>
            <a:r>
              <a:rPr lang="en-US" altLang="zh-TW" sz="1600">
                <a:solidFill>
                  <a:srgbClr val="2D2DB9"/>
                </a:solidFill>
                <a:latin typeface="Verdana" pitchFamily="34" charset="0"/>
                <a:ea typeface="新細明體" charset="-120"/>
              </a:rPr>
              <a:t>        Transfer-Encoding;</a:t>
            </a:r>
          </a:p>
          <a:p>
            <a:pPr>
              <a:defRPr/>
            </a:pPr>
            <a:r>
              <a:rPr lang="en-US" altLang="zh-TW" sz="1600">
                <a:solidFill>
                  <a:srgbClr val="2D2DB9"/>
                </a:solidFill>
                <a:latin typeface="Verdana" pitchFamily="34" charset="0"/>
                <a:ea typeface="新細明體" charset="-120"/>
              </a:rPr>
              <a:t>        b=DlAhpuGID5ozcL77Ozm5doCQsxHSWaYHULW2hWAb3heXwewHga</a:t>
            </a:r>
          </a:p>
          <a:p>
            <a:pPr>
              <a:defRPr/>
            </a:pPr>
            <a:r>
              <a:rPr lang="en-US" altLang="zh-TW" sz="1600">
                <a:solidFill>
                  <a:srgbClr val="2D2DB9"/>
                </a:solidFill>
                <a:latin typeface="Verdana" pitchFamily="34" charset="0"/>
                <a:ea typeface="新細明體" charset="-120"/>
              </a:rPr>
              <a:t>        mqO+McEcSIplcB1JXTIBka7BR6HvbSPWX/XiMrVAjvb6zeRWiXSBWdt</a:t>
            </a:r>
          </a:p>
          <a:p>
            <a:pPr>
              <a:defRPr/>
            </a:pPr>
            <a:r>
              <a:rPr lang="en-US" altLang="zh-TW" sz="1600">
                <a:solidFill>
                  <a:srgbClr val="2D2DB9"/>
                </a:solidFill>
                <a:latin typeface="Verdana" pitchFamily="34" charset="0"/>
                <a:ea typeface="新細明體" charset="-120"/>
              </a:rPr>
              <a:t>        xIMpQhjJiBdzC8Y1BPCsdv2UwMgxOmR6i51BTIl+GDWFIKSgm5ky/</a:t>
            </a:r>
          </a:p>
          <a:p>
            <a:pPr>
              <a:defRPr/>
            </a:pPr>
            <a:r>
              <a:rPr lang="en-US" altLang="zh-TW" sz="1600">
                <a:solidFill>
                  <a:srgbClr val="2D2DB9"/>
                </a:solidFill>
                <a:latin typeface="Verdana" pitchFamily="34" charset="0"/>
                <a:ea typeface="新細明體" charset="-120"/>
              </a:rPr>
              <a:t>        zU+ZsdwIhlss=;</a:t>
            </a:r>
          </a:p>
          <a:p>
            <a:pPr>
              <a:defRPr/>
            </a:pPr>
            <a:endParaRPr lang="en-US" altLang="zh-TW" sz="1600">
              <a:solidFill>
                <a:srgbClr val="2D2DB9"/>
              </a:solidFill>
              <a:latin typeface="Verdana" pitchFamily="34" charset="0"/>
              <a:ea typeface="新細明體" charset="-120"/>
            </a:endParaRPr>
          </a:p>
          <a:p>
            <a:pPr>
              <a:defRPr/>
            </a:pPr>
            <a:endParaRPr lang="en-US" altLang="zh-TW" sz="1600">
              <a:solidFill>
                <a:srgbClr val="2D2DB9"/>
              </a:solidFill>
              <a:latin typeface="Verdana" pitchFamily="34" charset="0"/>
              <a:ea typeface="新細明體" charset="-120"/>
            </a:endParaRPr>
          </a:p>
          <a:p>
            <a:pPr>
              <a:defRPr/>
            </a:pPr>
            <a:endParaRPr lang="en-US" altLang="zh-TW" sz="1600">
              <a:solidFill>
                <a:srgbClr val="2D2DB9"/>
              </a:solidFill>
              <a:latin typeface="Verdana" pitchFamily="34" charset="0"/>
              <a:ea typeface="新細明體" charset="-12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Rectangle 6"/>
          <p:cNvSpPr>
            <a:spLocks noGrp="1" noChangeArrowheads="1"/>
          </p:cNvSpPr>
          <p:nvPr>
            <p:ph type="title"/>
          </p:nvPr>
        </p:nvSpPr>
        <p:spPr/>
        <p:txBody>
          <a:bodyPr/>
          <a:lstStyle/>
          <a:p>
            <a:pPr eaLnBrk="1" hangingPunct="1">
              <a:defRPr/>
            </a:pPr>
            <a:r>
              <a:rPr lang="en-US" altLang="zh-TW" dirty="0" smtClean="0"/>
              <a:t>DKIM-Signature header</a:t>
            </a:r>
            <a:r>
              <a:rPr lang="en-US" altLang="zh-TW" dirty="0"/>
              <a:t> </a:t>
            </a:r>
            <a:r>
              <a:rPr lang="en-US" altLang="zh-TW" dirty="0" smtClean="0"/>
              <a:t>(4/4)</a:t>
            </a:r>
            <a:endParaRPr lang="zh-TW" altLang="en-US" dirty="0" smtClean="0"/>
          </a:p>
        </p:txBody>
      </p:sp>
      <p:sp>
        <p:nvSpPr>
          <p:cNvPr id="36867" name="內容版面配置區 1"/>
          <p:cNvSpPr>
            <a:spLocks noGrp="1"/>
          </p:cNvSpPr>
          <p:nvPr>
            <p:ph idx="1"/>
          </p:nvPr>
        </p:nvSpPr>
        <p:spPr/>
        <p:txBody>
          <a:bodyPr/>
          <a:lstStyle/>
          <a:p>
            <a:r>
              <a:rPr lang="en-US" altLang="zh-TW" smtClean="0"/>
              <a:t>Example: Signature of Google Mail</a:t>
            </a:r>
            <a:endParaRPr lang="zh-TW" altLang="en-US" smtClean="0"/>
          </a:p>
        </p:txBody>
      </p:sp>
      <p:sp>
        <p:nvSpPr>
          <p:cNvPr id="3" name="矩形 2"/>
          <p:cNvSpPr/>
          <p:nvPr/>
        </p:nvSpPr>
        <p:spPr>
          <a:xfrm>
            <a:off x="1042988" y="1916113"/>
            <a:ext cx="7993062" cy="3540125"/>
          </a:xfrm>
          <a:prstGeom prst="rect">
            <a:avLst/>
          </a:prstGeom>
          <a:solidFill>
            <a:schemeClr val="accent1">
              <a:lumMod val="20000"/>
              <a:lumOff val="80000"/>
            </a:schemeClr>
          </a:solidFill>
        </p:spPr>
        <p:txBody>
          <a:bodyPr>
            <a:spAutoFit/>
          </a:bodyPr>
          <a:lstStyle/>
          <a:p>
            <a:pPr>
              <a:defRPr/>
            </a:pPr>
            <a:r>
              <a:rPr lang="en-US" altLang="zh-TW" sz="1600" dirty="0">
                <a:solidFill>
                  <a:srgbClr val="FF0000"/>
                </a:solidFill>
                <a:latin typeface="Verdana" pitchFamily="34" charset="0"/>
                <a:ea typeface="Verdana" pitchFamily="34" charset="0"/>
                <a:cs typeface="Verdana" pitchFamily="34" charset="0"/>
              </a:rPr>
              <a:t>DKIM-Signature: v=1; a=rsa-sha256; c=relaxed/relaxed; d=gmail.com; </a:t>
            </a:r>
          </a:p>
          <a:p>
            <a:pPr>
              <a:defRPr/>
            </a:pPr>
            <a:r>
              <a:rPr lang="en-US" altLang="zh-TW" sz="1600" dirty="0">
                <a:solidFill>
                  <a:srgbClr val="FF0000"/>
                </a:solidFill>
                <a:latin typeface="Verdana" pitchFamily="34" charset="0"/>
                <a:ea typeface="Verdana" pitchFamily="34" charset="0"/>
                <a:cs typeface="Verdana" pitchFamily="34" charset="0"/>
              </a:rPr>
              <a:t>        s=gamma; h=</a:t>
            </a:r>
            <a:r>
              <a:rPr lang="en-US" altLang="zh-TW" sz="1600" dirty="0" err="1">
                <a:solidFill>
                  <a:srgbClr val="FF0000"/>
                </a:solidFill>
                <a:latin typeface="Verdana" pitchFamily="34" charset="0"/>
                <a:ea typeface="Verdana" pitchFamily="34" charset="0"/>
                <a:cs typeface="Verdana" pitchFamily="34" charset="0"/>
              </a:rPr>
              <a:t>domainkey-signature:mime-version:date:message-id</a:t>
            </a:r>
            <a:r>
              <a:rPr lang="en-US" altLang="zh-TW" sz="1600" dirty="0">
                <a:solidFill>
                  <a:srgbClr val="FF0000"/>
                </a:solidFill>
                <a:latin typeface="Verdana" pitchFamily="34" charset="0"/>
                <a:ea typeface="Verdana" pitchFamily="34" charset="0"/>
                <a:cs typeface="Verdana" pitchFamily="34" charset="0"/>
              </a:rPr>
              <a:t>:</a:t>
            </a:r>
          </a:p>
          <a:p>
            <a:pPr>
              <a:defRPr/>
            </a:pPr>
            <a:r>
              <a:rPr lang="en-US" altLang="zh-TW" sz="1600" dirty="0">
                <a:solidFill>
                  <a:srgbClr val="FF0000"/>
                </a:solidFill>
                <a:latin typeface="Verdana" pitchFamily="34" charset="0"/>
                <a:ea typeface="Verdana" pitchFamily="34" charset="0"/>
                <a:cs typeface="Verdana" pitchFamily="34" charset="0"/>
              </a:rPr>
              <a:t>        </a:t>
            </a:r>
            <a:r>
              <a:rPr lang="en-US" altLang="zh-TW" sz="1600" dirty="0" err="1">
                <a:solidFill>
                  <a:srgbClr val="FF0000"/>
                </a:solidFill>
                <a:latin typeface="Verdana" pitchFamily="34" charset="0"/>
                <a:ea typeface="Verdana" pitchFamily="34" charset="0"/>
                <a:cs typeface="Verdana" pitchFamily="34" charset="0"/>
              </a:rPr>
              <a:t>subject:from:to:content-type</a:t>
            </a:r>
            <a:r>
              <a:rPr lang="en-US" altLang="zh-TW" sz="1600" dirty="0">
                <a:solidFill>
                  <a:srgbClr val="FF0000"/>
                </a:solidFill>
                <a:latin typeface="Verdana" pitchFamily="34" charset="0"/>
                <a:ea typeface="Verdana" pitchFamily="34" charset="0"/>
                <a:cs typeface="Verdana" pitchFamily="34" charset="0"/>
              </a:rPr>
              <a:t>;</a:t>
            </a:r>
          </a:p>
          <a:p>
            <a:pPr>
              <a:defRPr/>
            </a:pPr>
            <a:r>
              <a:rPr lang="en-US" altLang="zh-TW" sz="1600" dirty="0">
                <a:solidFill>
                  <a:srgbClr val="FF0000"/>
                </a:solidFill>
                <a:latin typeface="Verdana" pitchFamily="34" charset="0"/>
                <a:ea typeface="Verdana" pitchFamily="34" charset="0"/>
                <a:cs typeface="Verdana" pitchFamily="34" charset="0"/>
              </a:rPr>
              <a:t>        </a:t>
            </a:r>
            <a:r>
              <a:rPr lang="en-US" altLang="zh-TW" sz="1600" dirty="0" err="1">
                <a:solidFill>
                  <a:srgbClr val="FF0000"/>
                </a:solidFill>
                <a:latin typeface="Verdana" pitchFamily="34" charset="0"/>
                <a:ea typeface="Verdana" pitchFamily="34" charset="0"/>
                <a:cs typeface="Verdana" pitchFamily="34" charset="0"/>
              </a:rPr>
              <a:t>bh</a:t>
            </a:r>
            <a:r>
              <a:rPr lang="en-US" altLang="zh-TW" sz="1600" dirty="0">
                <a:solidFill>
                  <a:srgbClr val="FF0000"/>
                </a:solidFill>
                <a:latin typeface="Verdana" pitchFamily="34" charset="0"/>
                <a:ea typeface="Verdana" pitchFamily="34" charset="0"/>
                <a:cs typeface="Verdana" pitchFamily="34" charset="0"/>
              </a:rPr>
              <a:t>=o8h0LUwAIau52hau5ntEJaPU6qQn7rkIboJwbgnuNgc=;</a:t>
            </a:r>
          </a:p>
          <a:p>
            <a:pPr>
              <a:defRPr/>
            </a:pPr>
            <a:r>
              <a:rPr lang="en-US" altLang="zh-TW" sz="1600" dirty="0">
                <a:solidFill>
                  <a:srgbClr val="FF0000"/>
                </a:solidFill>
                <a:latin typeface="Verdana" pitchFamily="34" charset="0"/>
                <a:ea typeface="Verdana" pitchFamily="34" charset="0"/>
                <a:cs typeface="Verdana" pitchFamily="34" charset="0"/>
              </a:rPr>
              <a:t>        b=DxuMYeFtjXIt5eltj2MlzIXuOLA1y6f94+imgSKexX7EvhGMGUe82+4v</a:t>
            </a:r>
          </a:p>
          <a:p>
            <a:pPr>
              <a:defRPr/>
            </a:pPr>
            <a:r>
              <a:rPr lang="en-US" altLang="zh-TW" sz="1600" dirty="0">
                <a:solidFill>
                  <a:srgbClr val="FF0000"/>
                </a:solidFill>
                <a:latin typeface="Verdana" pitchFamily="34" charset="0"/>
                <a:ea typeface="Verdana" pitchFamily="34" charset="0"/>
                <a:cs typeface="Verdana" pitchFamily="34" charset="0"/>
              </a:rPr>
              <a:t>        78Vrpm5xmkNKp2xHsjvESpyWEAyt22ZKEV4OHClyqWPuabpwas0UD</a:t>
            </a:r>
          </a:p>
          <a:p>
            <a:pPr>
              <a:defRPr/>
            </a:pPr>
            <a:r>
              <a:rPr lang="en-US" altLang="zh-TW" sz="1600" dirty="0">
                <a:solidFill>
                  <a:srgbClr val="FF0000"/>
                </a:solidFill>
                <a:latin typeface="Verdana" pitchFamily="34" charset="0"/>
                <a:ea typeface="Verdana" pitchFamily="34" charset="0"/>
                <a:cs typeface="Verdana" pitchFamily="34" charset="0"/>
              </a:rPr>
              <a:t>        tV9KEwf9K663sCvrtoi9IpUQDPjP+aqC+po7tuLRiWfHYMETt5NpQfoWD</a:t>
            </a:r>
          </a:p>
          <a:p>
            <a:pPr>
              <a:defRPr/>
            </a:pPr>
            <a:r>
              <a:rPr lang="en-US" altLang="zh-TW" sz="1600" dirty="0">
                <a:solidFill>
                  <a:srgbClr val="FF0000"/>
                </a:solidFill>
                <a:latin typeface="Verdana" pitchFamily="34" charset="0"/>
                <a:ea typeface="Verdana" pitchFamily="34" charset="0"/>
                <a:cs typeface="Verdana" pitchFamily="34" charset="0"/>
              </a:rPr>
              <a:t>        </a:t>
            </a:r>
            <a:r>
              <a:rPr lang="en-US" altLang="zh-TW" sz="1600" dirty="0" err="1">
                <a:solidFill>
                  <a:srgbClr val="FF0000"/>
                </a:solidFill>
                <a:latin typeface="Verdana" pitchFamily="34" charset="0"/>
                <a:ea typeface="Verdana" pitchFamily="34" charset="0"/>
                <a:cs typeface="Verdana" pitchFamily="34" charset="0"/>
              </a:rPr>
              <a:t>pmoXw</a:t>
            </a:r>
            <a:r>
              <a:rPr lang="en-US" altLang="zh-TW" sz="1600" dirty="0">
                <a:solidFill>
                  <a:srgbClr val="FF0000"/>
                </a:solidFill>
                <a:latin typeface="Verdana" pitchFamily="34" charset="0"/>
                <a:ea typeface="Verdana" pitchFamily="34" charset="0"/>
                <a:cs typeface="Verdana" pitchFamily="34" charset="0"/>
              </a:rPr>
              <a:t>=</a:t>
            </a:r>
          </a:p>
          <a:p>
            <a:pPr>
              <a:defRPr/>
            </a:pPr>
            <a:r>
              <a:rPr lang="en-US" altLang="zh-TW" sz="1600" dirty="0" err="1">
                <a:solidFill>
                  <a:schemeClr val="accent6"/>
                </a:solidFill>
                <a:latin typeface="Verdana" pitchFamily="34" charset="0"/>
                <a:ea typeface="Verdana" pitchFamily="34" charset="0"/>
                <a:cs typeface="Verdana" pitchFamily="34" charset="0"/>
              </a:rPr>
              <a:t>DomainKey</a:t>
            </a:r>
            <a:r>
              <a:rPr lang="en-US" altLang="zh-TW" sz="1600" dirty="0">
                <a:solidFill>
                  <a:schemeClr val="accent6"/>
                </a:solidFill>
                <a:latin typeface="Verdana" pitchFamily="34" charset="0"/>
                <a:ea typeface="Verdana" pitchFamily="34" charset="0"/>
                <a:cs typeface="Verdana" pitchFamily="34" charset="0"/>
              </a:rPr>
              <a:t>-Signature: a=rsa-sha1; c=</a:t>
            </a:r>
            <a:r>
              <a:rPr lang="en-US" altLang="zh-TW" sz="1600" dirty="0" err="1">
                <a:solidFill>
                  <a:schemeClr val="accent6"/>
                </a:solidFill>
                <a:latin typeface="Verdana" pitchFamily="34" charset="0"/>
                <a:ea typeface="Verdana" pitchFamily="34" charset="0"/>
                <a:cs typeface="Verdana" pitchFamily="34" charset="0"/>
              </a:rPr>
              <a:t>nofws</a:t>
            </a:r>
            <a:r>
              <a:rPr lang="en-US" altLang="zh-TW" sz="1600" dirty="0">
                <a:solidFill>
                  <a:schemeClr val="accent6"/>
                </a:solidFill>
                <a:latin typeface="Verdana" pitchFamily="34" charset="0"/>
                <a:ea typeface="Verdana" pitchFamily="34" charset="0"/>
                <a:cs typeface="Verdana" pitchFamily="34" charset="0"/>
              </a:rPr>
              <a:t>; d=gmail.com; s=gamma;</a:t>
            </a:r>
          </a:p>
          <a:p>
            <a:pPr>
              <a:defRPr/>
            </a:pPr>
            <a:r>
              <a:rPr lang="en-US" altLang="zh-TW" sz="1600" dirty="0">
                <a:solidFill>
                  <a:schemeClr val="accent6"/>
                </a:solidFill>
                <a:latin typeface="Verdana" pitchFamily="34" charset="0"/>
                <a:ea typeface="Verdana" pitchFamily="34" charset="0"/>
                <a:cs typeface="Verdana" pitchFamily="34" charset="0"/>
              </a:rPr>
              <a:t>        h=</a:t>
            </a:r>
            <a:r>
              <a:rPr lang="en-US" altLang="zh-TW" sz="1600" dirty="0" err="1">
                <a:solidFill>
                  <a:schemeClr val="accent6"/>
                </a:solidFill>
                <a:latin typeface="Verdana" pitchFamily="34" charset="0"/>
                <a:ea typeface="Verdana" pitchFamily="34" charset="0"/>
                <a:cs typeface="Verdana" pitchFamily="34" charset="0"/>
              </a:rPr>
              <a:t>mime-version:date:message-id:subject:from:to:content-type</a:t>
            </a:r>
            <a:r>
              <a:rPr lang="en-US" altLang="zh-TW" sz="1600" dirty="0">
                <a:solidFill>
                  <a:schemeClr val="accent6"/>
                </a:solidFill>
                <a:latin typeface="Verdana" pitchFamily="34" charset="0"/>
                <a:ea typeface="Verdana" pitchFamily="34" charset="0"/>
                <a:cs typeface="Verdana" pitchFamily="34" charset="0"/>
              </a:rPr>
              <a:t>;</a:t>
            </a:r>
          </a:p>
          <a:p>
            <a:pPr>
              <a:defRPr/>
            </a:pPr>
            <a:r>
              <a:rPr lang="en-US" altLang="zh-TW" sz="1600" dirty="0">
                <a:solidFill>
                  <a:schemeClr val="accent6"/>
                </a:solidFill>
                <a:latin typeface="Verdana" pitchFamily="34" charset="0"/>
                <a:ea typeface="Verdana" pitchFamily="34" charset="0"/>
                <a:cs typeface="Verdana" pitchFamily="34" charset="0"/>
              </a:rPr>
              <a:t>        b=T2N/3v39iaiL3tWBKoZadVYr5BsotqTIKe7QL3oEy1e+2OiUCIbLGepx</a:t>
            </a:r>
          </a:p>
          <a:p>
            <a:pPr>
              <a:defRPr/>
            </a:pPr>
            <a:r>
              <a:rPr lang="en-US" altLang="zh-TW" sz="1600" dirty="0">
                <a:solidFill>
                  <a:schemeClr val="accent6"/>
                </a:solidFill>
                <a:latin typeface="Verdana" pitchFamily="34" charset="0"/>
                <a:ea typeface="Verdana" pitchFamily="34" charset="0"/>
                <a:cs typeface="Verdana" pitchFamily="34" charset="0"/>
              </a:rPr>
              <a:t>        I7YXJ0Wt3MLx3ZcnkdNlGhrCWqXw7aV4gWw7GCsey2qZnakBTQ/BiH3</a:t>
            </a:r>
          </a:p>
          <a:p>
            <a:pPr>
              <a:defRPr/>
            </a:pPr>
            <a:r>
              <a:rPr lang="en-US" altLang="zh-TW" sz="1600" dirty="0">
                <a:solidFill>
                  <a:schemeClr val="accent6"/>
                </a:solidFill>
                <a:latin typeface="Verdana" pitchFamily="34" charset="0"/>
                <a:ea typeface="Verdana" pitchFamily="34" charset="0"/>
                <a:cs typeface="Verdana" pitchFamily="34" charset="0"/>
              </a:rPr>
              <a:t>        TyrD3vdaDB8KJU0jC3Q4uE+Y2jQalXC60wsJtCByCpdXq0VVorgpLCJg4</a:t>
            </a:r>
          </a:p>
          <a:p>
            <a:pPr>
              <a:defRPr/>
            </a:pPr>
            <a:r>
              <a:rPr lang="en-US" altLang="zh-TW" sz="1600" dirty="0">
                <a:solidFill>
                  <a:schemeClr val="accent6"/>
                </a:solidFill>
                <a:latin typeface="Verdana" pitchFamily="34" charset="0"/>
                <a:ea typeface="Verdana" pitchFamily="34" charset="0"/>
                <a:cs typeface="Verdana" pitchFamily="34" charset="0"/>
              </a:rPr>
              <a:t>        </a:t>
            </a:r>
            <a:r>
              <a:rPr lang="en-US" altLang="zh-TW" sz="1600" dirty="0" err="1">
                <a:solidFill>
                  <a:schemeClr val="accent6"/>
                </a:solidFill>
                <a:latin typeface="Verdana" pitchFamily="34" charset="0"/>
                <a:ea typeface="Verdana" pitchFamily="34" charset="0"/>
                <a:cs typeface="Verdana" pitchFamily="34" charset="0"/>
              </a:rPr>
              <a:t>TnM</a:t>
            </a:r>
            <a:r>
              <a:rPr lang="en-US" altLang="zh-TW" sz="1600" dirty="0">
                <a:solidFill>
                  <a:schemeClr val="accent6"/>
                </a:solidFill>
                <a:latin typeface="Verdana" pitchFamily="34" charset="0"/>
                <a:ea typeface="Verdana" pitchFamily="34" charset="0"/>
                <a:cs typeface="Verdana" pitchFamily="34" charset="0"/>
              </a:rPr>
              <a: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Rectangle 6"/>
          <p:cNvSpPr>
            <a:spLocks noGrp="1" noChangeArrowheads="1"/>
          </p:cNvSpPr>
          <p:nvPr>
            <p:ph type="title"/>
          </p:nvPr>
        </p:nvSpPr>
        <p:spPr/>
        <p:txBody>
          <a:bodyPr/>
          <a:lstStyle/>
          <a:p>
            <a:r>
              <a:rPr lang="en-US" altLang="zh-TW" dirty="0" smtClean="0"/>
              <a:t>DKIM – Set up your own DKIM (1)</a:t>
            </a:r>
            <a:endParaRPr lang="zh-TW" altLang="en-US" dirty="0" smtClean="0"/>
          </a:p>
        </p:txBody>
      </p:sp>
      <p:sp>
        <p:nvSpPr>
          <p:cNvPr id="36867" name="內容版面配置區 1"/>
          <p:cNvSpPr>
            <a:spLocks noGrp="1"/>
          </p:cNvSpPr>
          <p:nvPr>
            <p:ph idx="1"/>
          </p:nvPr>
        </p:nvSpPr>
        <p:spPr/>
        <p:txBody>
          <a:bodyPr/>
          <a:lstStyle/>
          <a:p>
            <a:r>
              <a:rPr lang="en-US" altLang="zh-TW" dirty="0" smtClean="0"/>
              <a:t>DKIM checking is already in your Postfix</a:t>
            </a:r>
          </a:p>
          <a:p>
            <a:r>
              <a:rPr lang="en-US" altLang="zh-TW" dirty="0" smtClean="0"/>
              <a:t>Now we want to add our own DKIM keys and records</a:t>
            </a:r>
          </a:p>
          <a:p>
            <a:r>
              <a:rPr lang="en-US" altLang="zh-TW" dirty="0" smtClean="0"/>
              <a:t>Tool: </a:t>
            </a:r>
            <a:r>
              <a:rPr lang="en-US" altLang="zh-TW" dirty="0" err="1" smtClean="0"/>
              <a:t>opendkim</a:t>
            </a:r>
            <a:endParaRPr lang="en-US" altLang="zh-TW" dirty="0" smtClean="0"/>
          </a:p>
          <a:p>
            <a:pPr lvl="1"/>
            <a:r>
              <a:rPr lang="en-US" altLang="zh-TW" dirty="0" smtClean="0"/>
              <a:t>mail/</a:t>
            </a:r>
            <a:r>
              <a:rPr lang="en-US" altLang="zh-TW" dirty="0" err="1" smtClean="0"/>
              <a:t>opendkim</a:t>
            </a:r>
            <a:endParaRPr lang="en-US" altLang="zh-TW" dirty="0" smtClean="0"/>
          </a:p>
          <a:p>
            <a:pPr lvl="1"/>
            <a:r>
              <a:rPr lang="en-US" altLang="zh-TW" dirty="0" smtClean="0"/>
              <a:t>Add pseudo user</a:t>
            </a:r>
          </a:p>
          <a:p>
            <a:pPr lvl="1"/>
            <a:endParaRPr lang="en-US" altLang="zh-TW" dirty="0" smtClean="0"/>
          </a:p>
          <a:p>
            <a:pPr lvl="1"/>
            <a:endParaRPr lang="en-US" altLang="zh-TW" dirty="0" smtClean="0"/>
          </a:p>
          <a:p>
            <a:pPr lvl="1"/>
            <a:r>
              <a:rPr lang="en-US" altLang="zh-TW" dirty="0" smtClean="0"/>
              <a:t>Enable daemon, in /</a:t>
            </a:r>
            <a:r>
              <a:rPr lang="en-US" altLang="zh-TW" dirty="0" err="1" smtClean="0"/>
              <a:t>etc</a:t>
            </a:r>
            <a:r>
              <a:rPr lang="en-US" altLang="zh-TW" dirty="0" smtClean="0"/>
              <a:t>/</a:t>
            </a:r>
            <a:r>
              <a:rPr lang="en-US" altLang="zh-TW" dirty="0" err="1" smtClean="0"/>
              <a:t>rc.conf</a:t>
            </a:r>
            <a:endParaRPr lang="en-US" altLang="zh-TW" dirty="0" smtClean="0"/>
          </a:p>
          <a:p>
            <a:pPr lvl="1"/>
            <a:endParaRPr lang="en-US" altLang="zh-TW" dirty="0"/>
          </a:p>
          <a:p>
            <a:pPr lvl="1"/>
            <a:endParaRPr lang="en-US" altLang="zh-TW" dirty="0" smtClean="0"/>
          </a:p>
          <a:p>
            <a:pPr lvl="1"/>
            <a:r>
              <a:rPr lang="en-US" altLang="zh-TW" dirty="0"/>
              <a:t>In main.cf</a:t>
            </a:r>
            <a:endParaRPr lang="en-US" altLang="zh-TW" dirty="0" smtClean="0"/>
          </a:p>
          <a:p>
            <a:pPr lvl="1"/>
            <a:endParaRPr lang="zh-TW" altLang="en-US" dirty="0" smtClean="0"/>
          </a:p>
        </p:txBody>
      </p:sp>
      <p:sp>
        <p:nvSpPr>
          <p:cNvPr id="7" name="Text Box 4"/>
          <p:cNvSpPr txBox="1">
            <a:spLocks noChangeArrowheads="1"/>
          </p:cNvSpPr>
          <p:nvPr/>
        </p:nvSpPr>
        <p:spPr bwMode="auto">
          <a:xfrm>
            <a:off x="1522085" y="3645024"/>
            <a:ext cx="6709430" cy="535531"/>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lang="nn-NO" altLang="zh-TW" sz="1600" dirty="0" smtClean="0">
                <a:solidFill>
                  <a:schemeClr val="bg1"/>
                </a:solidFill>
                <a:latin typeface="Consolas" panose="020B0609020204030204" pitchFamily="49" charset="0"/>
              </a:rPr>
              <a:t>pw </a:t>
            </a:r>
            <a:r>
              <a:rPr lang="nn-NO" altLang="zh-TW" sz="1600" dirty="0">
                <a:solidFill>
                  <a:schemeClr val="bg1"/>
                </a:solidFill>
                <a:latin typeface="Consolas" panose="020B0609020204030204" pitchFamily="49" charset="0"/>
              </a:rPr>
              <a:t>useradd -n opendkim -d /var/db/opendkim -g mail -m </a:t>
            </a:r>
            <a:endParaRPr lang="nn-NO" altLang="zh-TW" sz="1600" dirty="0" smtClean="0">
              <a:solidFill>
                <a:schemeClr val="bg1"/>
              </a:solidFill>
              <a:latin typeface="Consolas" panose="020B0609020204030204" pitchFamily="49" charset="0"/>
            </a:endParaRPr>
          </a:p>
          <a:p>
            <a:pPr>
              <a:lnSpc>
                <a:spcPct val="90000"/>
              </a:lnSpc>
              <a:spcBef>
                <a:spcPct val="0"/>
              </a:spcBef>
              <a:buFontTx/>
              <a:buNone/>
            </a:pPr>
            <a:r>
              <a:rPr lang="nn-NO" altLang="zh-TW" sz="1600" dirty="0" smtClean="0">
                <a:solidFill>
                  <a:schemeClr val="bg1"/>
                </a:solidFill>
                <a:latin typeface="Consolas" panose="020B0609020204030204" pitchFamily="49" charset="0"/>
              </a:rPr>
              <a:t>   -</a:t>
            </a:r>
            <a:r>
              <a:rPr lang="nn-NO" altLang="zh-TW" sz="1600" dirty="0">
                <a:solidFill>
                  <a:schemeClr val="bg1"/>
                </a:solidFill>
                <a:latin typeface="Consolas" panose="020B0609020204030204" pitchFamily="49" charset="0"/>
              </a:rPr>
              <a:t>s "/usr/sbin/nologin" -w no</a:t>
            </a:r>
            <a:endParaRPr lang="en-US" altLang="zh-TW" sz="1600" dirty="0">
              <a:solidFill>
                <a:schemeClr val="bg1"/>
              </a:solidFill>
              <a:latin typeface="Consolas" panose="020B0609020204030204" pitchFamily="49" charset="0"/>
            </a:endParaRPr>
          </a:p>
        </p:txBody>
      </p:sp>
      <p:sp>
        <p:nvSpPr>
          <p:cNvPr id="10" name="Text Box 4"/>
          <p:cNvSpPr txBox="1">
            <a:spLocks noChangeArrowheads="1"/>
          </p:cNvSpPr>
          <p:nvPr/>
        </p:nvSpPr>
        <p:spPr bwMode="auto">
          <a:xfrm>
            <a:off x="1522085" y="4725144"/>
            <a:ext cx="3409955" cy="535531"/>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lang="nn-NO" altLang="zh-TW" sz="1600" dirty="0">
                <a:solidFill>
                  <a:schemeClr val="bg1"/>
                </a:solidFill>
                <a:latin typeface="Consolas" panose="020B0609020204030204" pitchFamily="49" charset="0"/>
              </a:rPr>
              <a:t>milteropendkim_enable="YES"</a:t>
            </a:r>
          </a:p>
          <a:p>
            <a:pPr>
              <a:lnSpc>
                <a:spcPct val="90000"/>
              </a:lnSpc>
              <a:spcBef>
                <a:spcPct val="0"/>
              </a:spcBef>
              <a:buFontTx/>
              <a:buNone/>
            </a:pPr>
            <a:r>
              <a:rPr lang="nn-NO" altLang="zh-TW" sz="1600" dirty="0">
                <a:solidFill>
                  <a:schemeClr val="bg1"/>
                </a:solidFill>
                <a:latin typeface="Consolas" panose="020B0609020204030204" pitchFamily="49" charset="0"/>
              </a:rPr>
              <a:t>milteropendkim_uid="opendkim</a:t>
            </a:r>
            <a:r>
              <a:rPr lang="nn-NO" altLang="zh-TW" sz="1600" dirty="0" smtClean="0">
                <a:solidFill>
                  <a:schemeClr val="bg1"/>
                </a:solidFill>
                <a:latin typeface="Consolas" panose="020B0609020204030204" pitchFamily="49" charset="0"/>
              </a:rPr>
              <a:t>"</a:t>
            </a:r>
            <a:endParaRPr lang="nn-NO" altLang="zh-TW" sz="1600" dirty="0">
              <a:solidFill>
                <a:schemeClr val="bg1"/>
              </a:solidFill>
              <a:latin typeface="Consolas" panose="020B0609020204030204" pitchFamily="49" charset="0"/>
            </a:endParaRPr>
          </a:p>
        </p:txBody>
      </p:sp>
      <p:sp>
        <p:nvSpPr>
          <p:cNvPr id="11" name="Text Box 4"/>
          <p:cNvSpPr txBox="1">
            <a:spLocks noChangeArrowheads="1"/>
          </p:cNvSpPr>
          <p:nvPr/>
        </p:nvSpPr>
        <p:spPr bwMode="auto">
          <a:xfrm>
            <a:off x="1516365" y="5918027"/>
            <a:ext cx="5265395" cy="757130"/>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lang="nn-NO" altLang="zh-TW" sz="1600" dirty="0">
                <a:solidFill>
                  <a:srgbClr val="FFFF00"/>
                </a:solidFill>
                <a:latin typeface="Consolas" panose="020B0609020204030204" pitchFamily="49" charset="0"/>
              </a:rPr>
              <a:t>smtpd_milters</a:t>
            </a:r>
            <a:r>
              <a:rPr lang="nn-NO" altLang="zh-TW" sz="1600" dirty="0">
                <a:solidFill>
                  <a:schemeClr val="bg1"/>
                </a:solidFill>
                <a:latin typeface="Consolas" panose="020B0609020204030204" pitchFamily="49" charset="0"/>
              </a:rPr>
              <a:t> = inet:127.0.0.1:8891</a:t>
            </a:r>
          </a:p>
          <a:p>
            <a:pPr>
              <a:lnSpc>
                <a:spcPct val="90000"/>
              </a:lnSpc>
              <a:spcBef>
                <a:spcPct val="0"/>
              </a:spcBef>
              <a:buFontTx/>
              <a:buNone/>
            </a:pPr>
            <a:r>
              <a:rPr lang="nn-NO" altLang="zh-TW" sz="1600" dirty="0">
                <a:solidFill>
                  <a:srgbClr val="FFFF00"/>
                </a:solidFill>
                <a:latin typeface="Consolas" panose="020B0609020204030204" pitchFamily="49" charset="0"/>
              </a:rPr>
              <a:t>non_smtpd_milters</a:t>
            </a:r>
            <a:r>
              <a:rPr lang="nn-NO" altLang="zh-TW" sz="1600" dirty="0">
                <a:solidFill>
                  <a:schemeClr val="bg1"/>
                </a:solidFill>
                <a:latin typeface="Consolas" panose="020B0609020204030204" pitchFamily="49" charset="0"/>
              </a:rPr>
              <a:t> = $smtpd_milters</a:t>
            </a:r>
          </a:p>
          <a:p>
            <a:pPr>
              <a:lnSpc>
                <a:spcPct val="90000"/>
              </a:lnSpc>
              <a:spcBef>
                <a:spcPct val="0"/>
              </a:spcBef>
              <a:buFontTx/>
              <a:buNone/>
            </a:pPr>
            <a:r>
              <a:rPr lang="nn-NO" altLang="zh-TW" sz="1600" dirty="0">
                <a:solidFill>
                  <a:srgbClr val="FFFF00"/>
                </a:solidFill>
                <a:latin typeface="Consolas" panose="020B0609020204030204" pitchFamily="49" charset="0"/>
              </a:rPr>
              <a:t>milter_default_action </a:t>
            </a:r>
            <a:r>
              <a:rPr lang="nn-NO" altLang="zh-TW" sz="1600" dirty="0">
                <a:solidFill>
                  <a:schemeClr val="bg1"/>
                </a:solidFill>
                <a:latin typeface="Consolas" panose="020B0609020204030204" pitchFamily="49" charset="0"/>
              </a:rPr>
              <a:t>= accept</a:t>
            </a:r>
          </a:p>
        </p:txBody>
      </p:sp>
    </p:spTree>
    <p:extLst>
      <p:ext uri="{BB962C8B-B14F-4D97-AF65-F5344CB8AC3E}">
        <p14:creationId xmlns:p14="http://schemas.microsoft.com/office/powerpoint/2010/main" val="2957116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hangingPunct="1">
              <a:defRPr/>
            </a:pPr>
            <a:r>
              <a:rPr lang="en-US" altLang="zh-TW" dirty="0" err="1" smtClean="0"/>
              <a:t>Greylisting</a:t>
            </a:r>
            <a:r>
              <a:rPr lang="en-US" altLang="zh-TW" dirty="0" smtClean="0"/>
              <a:t> (1)</a:t>
            </a:r>
            <a:endParaRPr lang="zh-TW" altLang="en-US" dirty="0" smtClean="0"/>
          </a:p>
        </p:txBody>
      </p:sp>
      <p:sp>
        <p:nvSpPr>
          <p:cNvPr id="6147" name="內容版面配置區 2"/>
          <p:cNvSpPr>
            <a:spLocks noGrp="1"/>
          </p:cNvSpPr>
          <p:nvPr>
            <p:ph idx="1"/>
          </p:nvPr>
        </p:nvSpPr>
        <p:spPr/>
        <p:txBody>
          <a:bodyPr/>
          <a:lstStyle/>
          <a:p>
            <a:pPr eaLnBrk="1" hangingPunct="1"/>
            <a:r>
              <a:rPr lang="en-US" altLang="zh-TW" smtClean="0">
                <a:hlinkClick r:id="rId2"/>
              </a:rPr>
              <a:t>http://www.greylisting.org/</a:t>
            </a:r>
            <a:endParaRPr lang="en-US" altLang="zh-TW" smtClean="0"/>
          </a:p>
          <a:p>
            <a:pPr eaLnBrk="1" hangingPunct="1"/>
            <a:r>
              <a:rPr lang="en-US" altLang="zh-TW" smtClean="0"/>
              <a:t>Greylisting is a client-based method that can stop mails coming from some spamming programs.</a:t>
            </a:r>
          </a:p>
          <a:p>
            <a:pPr eaLnBrk="1" hangingPunct="1"/>
            <a:r>
              <a:rPr lang="en-US" altLang="zh-TW" smtClean="0"/>
              <a:t>Behavior of different clients while receiving SMTP response codes</a:t>
            </a:r>
          </a:p>
          <a:p>
            <a:pPr lvl="1" eaLnBrk="1" hangingPunct="1"/>
            <a:endParaRPr lang="en-US" altLang="zh-TW" smtClean="0"/>
          </a:p>
          <a:p>
            <a:pPr lvl="1" eaLnBrk="1" hangingPunct="1"/>
            <a:endParaRPr lang="en-US" altLang="zh-TW" smtClean="0"/>
          </a:p>
          <a:p>
            <a:pPr lvl="1" eaLnBrk="1" hangingPunct="1"/>
            <a:endParaRPr lang="en-US" altLang="zh-TW" smtClean="0"/>
          </a:p>
          <a:p>
            <a:pPr lvl="1" eaLnBrk="1" hangingPunct="1"/>
            <a:r>
              <a:rPr lang="en-US" altLang="zh-TW" smtClean="0"/>
              <a:t>While spammers prefer to send mails to other recipients rather than keeping log and retrying later, MTAs have the responsibility of retring a deferred mail.</a:t>
            </a:r>
          </a:p>
          <a:p>
            <a:pPr eaLnBrk="1" hangingPunct="1"/>
            <a:endParaRPr lang="zh-TW" altLang="en-US" smtClean="0"/>
          </a:p>
        </p:txBody>
      </p:sp>
      <p:graphicFrame>
        <p:nvGraphicFramePr>
          <p:cNvPr id="4" name="表格 3"/>
          <p:cNvGraphicFramePr>
            <a:graphicFrameLocks noGrp="1"/>
          </p:cNvGraphicFramePr>
          <p:nvPr/>
        </p:nvGraphicFramePr>
        <p:xfrm>
          <a:off x="2411413" y="3198813"/>
          <a:ext cx="6380162" cy="1382713"/>
        </p:xfrm>
        <a:graphic>
          <a:graphicData uri="http://schemas.openxmlformats.org/drawingml/2006/table">
            <a:tbl>
              <a:tblPr firstRow="1" firstCol="1" bandRow="1">
                <a:tableStyleId>{74C1A8A3-306A-4EB7-A6B1-4F7E0EB9C5D6}</a:tableStyleId>
              </a:tblPr>
              <a:tblGrid>
                <a:gridCol w="1808390"/>
                <a:gridCol w="1523924"/>
                <a:gridCol w="1523924"/>
                <a:gridCol w="1523924"/>
              </a:tblGrid>
              <a:tr h="371096">
                <a:tc>
                  <a:txBody>
                    <a:bodyPr/>
                    <a:lstStyle/>
                    <a:p>
                      <a:pPr algn="ctr"/>
                      <a:r>
                        <a:rPr lang="en-US" altLang="zh-TW" sz="1800" dirty="0" smtClean="0">
                          <a:solidFill>
                            <a:srgbClr val="FF0000"/>
                          </a:solidFill>
                        </a:rPr>
                        <a:t>Response </a:t>
                      </a:r>
                      <a:r>
                        <a:rPr lang="en-US" altLang="zh-TW" sz="1800" baseline="0" dirty="0" smtClean="0">
                          <a:solidFill>
                            <a:srgbClr val="FF0000"/>
                          </a:solidFill>
                        </a:rPr>
                        <a:t>Codes</a:t>
                      </a:r>
                      <a:endParaRPr lang="zh-TW" altLang="en-US" sz="1800" dirty="0">
                        <a:solidFill>
                          <a:srgbClr val="FF0000"/>
                        </a:solidFill>
                      </a:endParaRPr>
                    </a:p>
                  </a:txBody>
                  <a:tcPr marL="91435" marR="91435" marT="45752" marB="45752"/>
                </a:tc>
                <a:tc>
                  <a:txBody>
                    <a:bodyPr/>
                    <a:lstStyle/>
                    <a:p>
                      <a:pPr algn="ctr"/>
                      <a:r>
                        <a:rPr lang="en-US" altLang="zh-TW" sz="1800" dirty="0" smtClean="0">
                          <a:solidFill>
                            <a:srgbClr val="C00000"/>
                          </a:solidFill>
                        </a:rPr>
                        <a:t>2xx</a:t>
                      </a:r>
                      <a:endParaRPr lang="zh-TW" altLang="en-US" sz="1800" dirty="0">
                        <a:solidFill>
                          <a:srgbClr val="C00000"/>
                        </a:solidFill>
                      </a:endParaRPr>
                    </a:p>
                  </a:txBody>
                  <a:tcPr marL="91435" marR="91435" marT="45752" marB="45752"/>
                </a:tc>
                <a:tc>
                  <a:txBody>
                    <a:bodyPr/>
                    <a:lstStyle/>
                    <a:p>
                      <a:pPr algn="ctr"/>
                      <a:r>
                        <a:rPr lang="en-US" altLang="zh-TW" sz="1800" dirty="0" smtClean="0">
                          <a:solidFill>
                            <a:srgbClr val="C00000"/>
                          </a:solidFill>
                        </a:rPr>
                        <a:t>4xx</a:t>
                      </a:r>
                      <a:endParaRPr lang="zh-TW" altLang="en-US" sz="1800" dirty="0">
                        <a:solidFill>
                          <a:srgbClr val="C00000"/>
                        </a:solidFill>
                      </a:endParaRPr>
                    </a:p>
                  </a:txBody>
                  <a:tcPr marL="91435" marR="91435" marT="45752" marB="45752"/>
                </a:tc>
                <a:tc>
                  <a:txBody>
                    <a:bodyPr/>
                    <a:lstStyle/>
                    <a:p>
                      <a:pPr algn="ctr"/>
                      <a:r>
                        <a:rPr lang="en-US" altLang="zh-TW" sz="1800" dirty="0" smtClean="0">
                          <a:solidFill>
                            <a:srgbClr val="C00000"/>
                          </a:solidFill>
                        </a:rPr>
                        <a:t>5xx</a:t>
                      </a:r>
                      <a:endParaRPr lang="zh-TW" altLang="en-US" sz="1800" dirty="0">
                        <a:solidFill>
                          <a:srgbClr val="C00000"/>
                        </a:solidFill>
                      </a:endParaRPr>
                    </a:p>
                  </a:txBody>
                  <a:tcPr marL="91435" marR="91435" marT="45752" marB="45752"/>
                </a:tc>
              </a:tr>
              <a:tr h="371096">
                <a:tc>
                  <a:txBody>
                    <a:bodyPr/>
                    <a:lstStyle/>
                    <a:p>
                      <a:pPr algn="ctr"/>
                      <a:r>
                        <a:rPr lang="en-US" altLang="zh-TW" sz="1800" dirty="0" smtClean="0">
                          <a:solidFill>
                            <a:srgbClr val="7030A0"/>
                          </a:solidFill>
                        </a:rPr>
                        <a:t>Normal MTA</a:t>
                      </a:r>
                      <a:endParaRPr lang="zh-TW" altLang="en-US" sz="1800" dirty="0">
                        <a:solidFill>
                          <a:srgbClr val="7030A0"/>
                        </a:solidFill>
                      </a:endParaRPr>
                    </a:p>
                  </a:txBody>
                  <a:tcPr marL="91435" marR="91435" marT="45752" marB="45752"/>
                </a:tc>
                <a:tc>
                  <a:txBody>
                    <a:bodyPr/>
                    <a:lstStyle/>
                    <a:p>
                      <a:pPr algn="ctr"/>
                      <a:r>
                        <a:rPr lang="en-US" altLang="zh-TW" sz="1800" dirty="0" smtClean="0"/>
                        <a:t>Success</a:t>
                      </a:r>
                      <a:endParaRPr lang="zh-TW" altLang="en-US" sz="1800" dirty="0"/>
                    </a:p>
                  </a:txBody>
                  <a:tcPr marL="91435" marR="91435" marT="45752" marB="45752"/>
                </a:tc>
                <a:tc>
                  <a:txBody>
                    <a:bodyPr/>
                    <a:lstStyle/>
                    <a:p>
                      <a:pPr algn="ctr"/>
                      <a:r>
                        <a:rPr lang="en-US" altLang="zh-TW" sz="1800" dirty="0" smtClean="0"/>
                        <a:t>Retry later</a:t>
                      </a:r>
                      <a:endParaRPr lang="zh-TW" altLang="en-US" sz="1800" dirty="0"/>
                    </a:p>
                  </a:txBody>
                  <a:tcPr marL="91435" marR="91435" marT="45752" marB="45752">
                    <a:solidFill>
                      <a:srgbClr val="FFFF00"/>
                    </a:solidFill>
                  </a:tcPr>
                </a:tc>
                <a:tc>
                  <a:txBody>
                    <a:bodyPr/>
                    <a:lstStyle/>
                    <a:p>
                      <a:pPr algn="ctr"/>
                      <a:r>
                        <a:rPr lang="en-US" altLang="zh-TW" sz="1800" dirty="0" smtClean="0"/>
                        <a:t>Give-up</a:t>
                      </a:r>
                      <a:endParaRPr lang="zh-TW" altLang="en-US" sz="1800" dirty="0"/>
                    </a:p>
                  </a:txBody>
                  <a:tcPr marL="91435" marR="91435" marT="45752" marB="45752"/>
                </a:tc>
              </a:tr>
              <a:tr h="640521">
                <a:tc>
                  <a:txBody>
                    <a:bodyPr/>
                    <a:lstStyle/>
                    <a:p>
                      <a:pPr algn="ctr"/>
                      <a:r>
                        <a:rPr lang="en-US" altLang="zh-TW" sz="1800" dirty="0" smtClean="0">
                          <a:solidFill>
                            <a:srgbClr val="7030A0"/>
                          </a:solidFill>
                        </a:rPr>
                        <a:t>Most</a:t>
                      </a:r>
                      <a:r>
                        <a:rPr lang="en-US" altLang="zh-TW" sz="1800" baseline="0" dirty="0" smtClean="0">
                          <a:solidFill>
                            <a:srgbClr val="7030A0"/>
                          </a:solidFill>
                        </a:rPr>
                        <a:t> </a:t>
                      </a:r>
                      <a:r>
                        <a:rPr lang="en-US" altLang="zh-TW" sz="1800" dirty="0" smtClean="0">
                          <a:solidFill>
                            <a:srgbClr val="7030A0"/>
                          </a:solidFill>
                        </a:rPr>
                        <a:t>Spamming Programs</a:t>
                      </a:r>
                      <a:endParaRPr lang="zh-TW" altLang="en-US" sz="1800" dirty="0">
                        <a:solidFill>
                          <a:srgbClr val="7030A0"/>
                        </a:solidFill>
                      </a:endParaRPr>
                    </a:p>
                  </a:txBody>
                  <a:tcPr marL="91435" marR="91435" marT="45752" marB="45752"/>
                </a:tc>
                <a:tc>
                  <a:txBody>
                    <a:bodyPr/>
                    <a:lstStyle/>
                    <a:p>
                      <a:pPr algn="ctr"/>
                      <a:r>
                        <a:rPr lang="en-US" altLang="zh-TW" sz="1800" dirty="0" smtClean="0"/>
                        <a:t>Success</a:t>
                      </a:r>
                      <a:endParaRPr lang="zh-TW" altLang="en-US" sz="1800" dirty="0"/>
                    </a:p>
                  </a:txBody>
                  <a:tcPr marL="91435" marR="91435" marT="45752" marB="45752"/>
                </a:tc>
                <a:tc>
                  <a:txBody>
                    <a:bodyPr/>
                    <a:lstStyle/>
                    <a:p>
                      <a:pPr algn="ctr"/>
                      <a:r>
                        <a:rPr lang="en-US" altLang="zh-TW" sz="1800" dirty="0" smtClean="0"/>
                        <a:t>Ignore</a:t>
                      </a:r>
                      <a:r>
                        <a:rPr lang="en-US" altLang="zh-TW" sz="1800" baseline="0" dirty="0" smtClean="0"/>
                        <a:t> and send another</a:t>
                      </a:r>
                      <a:endParaRPr lang="zh-TW" altLang="en-US" sz="1800" dirty="0"/>
                    </a:p>
                  </a:txBody>
                  <a:tcPr marL="91435" marR="91435" marT="45752" marB="45752">
                    <a:solidFill>
                      <a:srgbClr val="FFFF00"/>
                    </a:solidFill>
                  </a:tcPr>
                </a:tc>
                <a:tc>
                  <a:txBody>
                    <a:bodyPr/>
                    <a:lstStyle/>
                    <a:p>
                      <a:pPr algn="ctr"/>
                      <a:r>
                        <a:rPr lang="en-US" altLang="zh-TW" sz="1800" dirty="0" smtClean="0"/>
                        <a:t>Give-up</a:t>
                      </a:r>
                      <a:endParaRPr lang="zh-TW" altLang="en-US" sz="1800" dirty="0"/>
                    </a:p>
                  </a:txBody>
                  <a:tcPr marL="91435" marR="91435" marT="45752" marB="45752"/>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Rectangle 6"/>
          <p:cNvSpPr>
            <a:spLocks noGrp="1" noChangeArrowheads="1"/>
          </p:cNvSpPr>
          <p:nvPr>
            <p:ph type="title"/>
          </p:nvPr>
        </p:nvSpPr>
        <p:spPr/>
        <p:txBody>
          <a:bodyPr/>
          <a:lstStyle/>
          <a:p>
            <a:r>
              <a:rPr lang="en-US" altLang="zh-TW" dirty="0" smtClean="0"/>
              <a:t>DKIM – Set up your own DKIM (2)</a:t>
            </a:r>
            <a:br>
              <a:rPr lang="en-US" altLang="zh-TW" dirty="0" smtClean="0"/>
            </a:br>
            <a:r>
              <a:rPr lang="en-US" altLang="zh-TW" dirty="0"/>
              <a:t>	</a:t>
            </a:r>
            <a:r>
              <a:rPr lang="en-US" altLang="zh-TW" dirty="0" smtClean="0"/>
              <a:t>- </a:t>
            </a:r>
            <a:r>
              <a:rPr lang="en-US" altLang="zh-TW" dirty="0" err="1" smtClean="0"/>
              <a:t>OpenDKIM</a:t>
            </a:r>
            <a:endParaRPr lang="zh-TW" altLang="en-US" dirty="0" smtClean="0"/>
          </a:p>
        </p:txBody>
      </p:sp>
      <p:sp>
        <p:nvSpPr>
          <p:cNvPr id="36867" name="內容版面配置區 1"/>
          <p:cNvSpPr>
            <a:spLocks noGrp="1"/>
          </p:cNvSpPr>
          <p:nvPr>
            <p:ph idx="1"/>
          </p:nvPr>
        </p:nvSpPr>
        <p:spPr/>
        <p:txBody>
          <a:bodyPr/>
          <a:lstStyle/>
          <a:p>
            <a:r>
              <a:rPr lang="en-US" altLang="zh-TW" dirty="0" smtClean="0"/>
              <a:t>Configuration</a:t>
            </a:r>
            <a:endParaRPr lang="en-US" altLang="zh-TW" dirty="0"/>
          </a:p>
          <a:p>
            <a:pPr lvl="1"/>
            <a:r>
              <a:rPr lang="en-US" altLang="zh-TW" dirty="0" smtClean="0"/>
              <a:t>There is a sample file provided:</a:t>
            </a:r>
            <a:endParaRPr lang="en-US" altLang="zh-TW" dirty="0"/>
          </a:p>
          <a:p>
            <a:pPr lvl="2"/>
            <a:r>
              <a:rPr lang="en-US" altLang="zh-TW" dirty="0" smtClean="0"/>
              <a:t>/</a:t>
            </a:r>
            <a:r>
              <a:rPr lang="en-US" altLang="zh-TW" dirty="0" err="1" smtClean="0"/>
              <a:t>usr</a:t>
            </a:r>
            <a:r>
              <a:rPr lang="en-US" altLang="zh-TW" dirty="0" smtClean="0"/>
              <a:t>/local/share/doc/</a:t>
            </a:r>
            <a:r>
              <a:rPr lang="en-US" altLang="zh-TW" dirty="0" err="1" smtClean="0"/>
              <a:t>opendkim</a:t>
            </a:r>
            <a:r>
              <a:rPr lang="en-US" altLang="zh-TW" dirty="0" smtClean="0"/>
              <a:t>/</a:t>
            </a:r>
            <a:r>
              <a:rPr lang="en-US" altLang="zh-TW" dirty="0" err="1" smtClean="0"/>
              <a:t>opendkim.conf.simple</a:t>
            </a:r>
            <a:endParaRPr lang="en-US" altLang="zh-TW" dirty="0" smtClean="0"/>
          </a:p>
          <a:p>
            <a:pPr lvl="1"/>
            <a:r>
              <a:rPr lang="en-US" altLang="zh-TW" dirty="0" smtClean="0"/>
              <a:t>We provide a sample configuration here:</a:t>
            </a:r>
          </a:p>
          <a:p>
            <a:pPr lvl="2"/>
            <a:r>
              <a:rPr lang="en-US" altLang="zh-TW" dirty="0"/>
              <a:t>/</a:t>
            </a:r>
            <a:r>
              <a:rPr lang="en-US" altLang="zh-TW" dirty="0" err="1"/>
              <a:t>usr</a:t>
            </a:r>
            <a:r>
              <a:rPr lang="en-US" altLang="zh-TW" dirty="0"/>
              <a:t>/local/</a:t>
            </a:r>
            <a:r>
              <a:rPr lang="en-US" altLang="zh-TW" dirty="0" err="1"/>
              <a:t>etc</a:t>
            </a:r>
            <a:r>
              <a:rPr lang="en-US" altLang="zh-TW" dirty="0"/>
              <a:t>/</a:t>
            </a:r>
            <a:r>
              <a:rPr lang="en-US" altLang="zh-TW" dirty="0" err="1"/>
              <a:t>opendkim.conf</a:t>
            </a:r>
            <a:endParaRPr lang="en-US" altLang="zh-TW" dirty="0" smtClean="0"/>
          </a:p>
          <a:p>
            <a:pPr lvl="1"/>
            <a:endParaRPr lang="en-US" altLang="zh-TW" dirty="0" smtClean="0"/>
          </a:p>
          <a:p>
            <a:pPr lvl="1"/>
            <a:endParaRPr lang="en-US" altLang="zh-TW" dirty="0"/>
          </a:p>
          <a:p>
            <a:pPr lvl="1"/>
            <a:endParaRPr lang="en-US" altLang="zh-TW" dirty="0" smtClean="0"/>
          </a:p>
          <a:p>
            <a:pPr lvl="1"/>
            <a:endParaRPr lang="zh-TW" altLang="en-US" dirty="0" smtClean="0"/>
          </a:p>
        </p:txBody>
      </p:sp>
      <p:sp>
        <p:nvSpPr>
          <p:cNvPr id="6" name="Text Box 4"/>
          <p:cNvSpPr txBox="1">
            <a:spLocks noChangeArrowheads="1"/>
          </p:cNvSpPr>
          <p:nvPr/>
        </p:nvSpPr>
        <p:spPr bwMode="auto">
          <a:xfrm>
            <a:off x="1312404" y="3356992"/>
            <a:ext cx="7128792" cy="3194721"/>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lang="nn-NO" altLang="zh-TW" sz="1600" dirty="0">
                <a:solidFill>
                  <a:schemeClr val="bg1"/>
                </a:solidFill>
                <a:latin typeface="Consolas" panose="020B0609020204030204" pitchFamily="49" charset="0"/>
              </a:rPr>
              <a:t>LogWhy                  yes</a:t>
            </a:r>
          </a:p>
          <a:p>
            <a:pPr>
              <a:lnSpc>
                <a:spcPct val="90000"/>
              </a:lnSpc>
              <a:spcBef>
                <a:spcPct val="0"/>
              </a:spcBef>
              <a:buFontTx/>
              <a:buNone/>
            </a:pPr>
            <a:r>
              <a:rPr lang="nn-NO" altLang="zh-TW" sz="1600" dirty="0">
                <a:solidFill>
                  <a:schemeClr val="bg1"/>
                </a:solidFill>
                <a:latin typeface="Consolas" panose="020B0609020204030204" pitchFamily="49" charset="0"/>
              </a:rPr>
              <a:t>Syslog                  yes</a:t>
            </a:r>
          </a:p>
          <a:p>
            <a:pPr>
              <a:lnSpc>
                <a:spcPct val="90000"/>
              </a:lnSpc>
              <a:spcBef>
                <a:spcPct val="0"/>
              </a:spcBef>
              <a:buFontTx/>
              <a:buNone/>
            </a:pPr>
            <a:r>
              <a:rPr lang="nn-NO" altLang="zh-TW" sz="1600" dirty="0">
                <a:solidFill>
                  <a:schemeClr val="bg1"/>
                </a:solidFill>
                <a:latin typeface="Consolas" panose="020B0609020204030204" pitchFamily="49" charset="0"/>
              </a:rPr>
              <a:t>SyslogSuccess           yes</a:t>
            </a:r>
          </a:p>
          <a:p>
            <a:pPr>
              <a:lnSpc>
                <a:spcPct val="90000"/>
              </a:lnSpc>
              <a:spcBef>
                <a:spcPct val="0"/>
              </a:spcBef>
              <a:buFontTx/>
              <a:buNone/>
            </a:pPr>
            <a:endParaRPr lang="nn-NO" altLang="zh-TW" sz="1600" dirty="0">
              <a:solidFill>
                <a:schemeClr val="bg1"/>
              </a:solidFill>
              <a:latin typeface="Consolas" panose="020B0609020204030204" pitchFamily="49" charset="0"/>
            </a:endParaRPr>
          </a:p>
          <a:p>
            <a:pPr>
              <a:lnSpc>
                <a:spcPct val="90000"/>
              </a:lnSpc>
              <a:spcBef>
                <a:spcPct val="0"/>
              </a:spcBef>
              <a:buFontTx/>
              <a:buNone/>
            </a:pPr>
            <a:r>
              <a:rPr lang="nn-NO" altLang="zh-TW" sz="1600" dirty="0">
                <a:solidFill>
                  <a:schemeClr val="bg1"/>
                </a:solidFill>
                <a:latin typeface="Consolas" panose="020B0609020204030204" pitchFamily="49" charset="0"/>
              </a:rPr>
              <a:t>Canonicalization        relaxed/simple</a:t>
            </a:r>
          </a:p>
          <a:p>
            <a:pPr>
              <a:lnSpc>
                <a:spcPct val="90000"/>
              </a:lnSpc>
              <a:spcBef>
                <a:spcPct val="0"/>
              </a:spcBef>
              <a:buFontTx/>
              <a:buNone/>
            </a:pPr>
            <a:endParaRPr lang="nn-NO" altLang="zh-TW" sz="1600" dirty="0">
              <a:solidFill>
                <a:schemeClr val="bg1"/>
              </a:solidFill>
              <a:latin typeface="Consolas" panose="020B0609020204030204" pitchFamily="49" charset="0"/>
            </a:endParaRPr>
          </a:p>
          <a:p>
            <a:pPr>
              <a:lnSpc>
                <a:spcPct val="90000"/>
              </a:lnSpc>
              <a:spcBef>
                <a:spcPct val="0"/>
              </a:spcBef>
              <a:buFontTx/>
              <a:buNone/>
            </a:pPr>
            <a:r>
              <a:rPr lang="nn-NO" altLang="zh-TW" sz="1600" dirty="0">
                <a:solidFill>
                  <a:schemeClr val="bg1"/>
                </a:solidFill>
                <a:latin typeface="Consolas" panose="020B0609020204030204" pitchFamily="49" charset="0"/>
              </a:rPr>
              <a:t>Domain                  nasa.lctseng.nctucs.net</a:t>
            </a:r>
          </a:p>
          <a:p>
            <a:pPr>
              <a:lnSpc>
                <a:spcPct val="90000"/>
              </a:lnSpc>
              <a:spcBef>
                <a:spcPct val="0"/>
              </a:spcBef>
              <a:buFontTx/>
              <a:buNone/>
            </a:pPr>
            <a:r>
              <a:rPr lang="nn-NO" altLang="zh-TW" sz="1600" dirty="0">
                <a:solidFill>
                  <a:schemeClr val="bg1"/>
                </a:solidFill>
                <a:latin typeface="Consolas" panose="020B0609020204030204" pitchFamily="49" charset="0"/>
              </a:rPr>
              <a:t>Selector                default</a:t>
            </a:r>
          </a:p>
          <a:p>
            <a:pPr>
              <a:lnSpc>
                <a:spcPct val="90000"/>
              </a:lnSpc>
              <a:spcBef>
                <a:spcPct val="0"/>
              </a:spcBef>
              <a:buFontTx/>
              <a:buNone/>
            </a:pPr>
            <a:r>
              <a:rPr lang="nn-NO" altLang="zh-TW" sz="1600" dirty="0">
                <a:solidFill>
                  <a:schemeClr val="bg1"/>
                </a:solidFill>
                <a:latin typeface="Consolas" panose="020B0609020204030204" pitchFamily="49" charset="0"/>
              </a:rPr>
              <a:t>KeyFile                 /var/db/opendkim/default.private</a:t>
            </a:r>
          </a:p>
          <a:p>
            <a:pPr>
              <a:lnSpc>
                <a:spcPct val="90000"/>
              </a:lnSpc>
              <a:spcBef>
                <a:spcPct val="0"/>
              </a:spcBef>
              <a:buFontTx/>
              <a:buNone/>
            </a:pPr>
            <a:endParaRPr lang="nn-NO" altLang="zh-TW" sz="1600" dirty="0">
              <a:solidFill>
                <a:schemeClr val="bg1"/>
              </a:solidFill>
              <a:latin typeface="Consolas" panose="020B0609020204030204" pitchFamily="49" charset="0"/>
            </a:endParaRPr>
          </a:p>
          <a:p>
            <a:pPr>
              <a:lnSpc>
                <a:spcPct val="90000"/>
              </a:lnSpc>
              <a:spcBef>
                <a:spcPct val="0"/>
              </a:spcBef>
              <a:buFontTx/>
              <a:buNone/>
            </a:pPr>
            <a:r>
              <a:rPr lang="nn-NO" altLang="zh-TW" sz="1600" dirty="0">
                <a:solidFill>
                  <a:schemeClr val="bg1"/>
                </a:solidFill>
                <a:latin typeface="Consolas" panose="020B0609020204030204" pitchFamily="49" charset="0"/>
              </a:rPr>
              <a:t>Socket                  inet:8891@localhost</a:t>
            </a:r>
          </a:p>
          <a:p>
            <a:pPr>
              <a:lnSpc>
                <a:spcPct val="90000"/>
              </a:lnSpc>
              <a:spcBef>
                <a:spcPct val="0"/>
              </a:spcBef>
              <a:buFontTx/>
              <a:buNone/>
            </a:pPr>
            <a:endParaRPr lang="nn-NO" altLang="zh-TW" sz="1600" dirty="0">
              <a:solidFill>
                <a:schemeClr val="bg1"/>
              </a:solidFill>
              <a:latin typeface="Consolas" panose="020B0609020204030204" pitchFamily="49" charset="0"/>
            </a:endParaRPr>
          </a:p>
          <a:p>
            <a:pPr>
              <a:lnSpc>
                <a:spcPct val="90000"/>
              </a:lnSpc>
              <a:spcBef>
                <a:spcPct val="0"/>
              </a:spcBef>
              <a:buFontTx/>
              <a:buNone/>
            </a:pPr>
            <a:r>
              <a:rPr lang="nn-NO" altLang="zh-TW" sz="1600" dirty="0">
                <a:solidFill>
                  <a:schemeClr val="bg1"/>
                </a:solidFill>
                <a:latin typeface="Consolas" panose="020B0609020204030204" pitchFamily="49" charset="0"/>
              </a:rPr>
              <a:t>ReportAddress           postmaster@nasa.lctseng.nctucs.net</a:t>
            </a:r>
          </a:p>
          <a:p>
            <a:pPr>
              <a:lnSpc>
                <a:spcPct val="90000"/>
              </a:lnSpc>
              <a:spcBef>
                <a:spcPct val="0"/>
              </a:spcBef>
              <a:buFontTx/>
              <a:buNone/>
            </a:pPr>
            <a:r>
              <a:rPr lang="nn-NO" altLang="zh-TW" sz="1600" dirty="0">
                <a:solidFill>
                  <a:schemeClr val="bg1"/>
                </a:solidFill>
                <a:latin typeface="Consolas" panose="020B0609020204030204" pitchFamily="49" charset="0"/>
              </a:rPr>
              <a:t>SendReports             </a:t>
            </a:r>
            <a:r>
              <a:rPr lang="nn-NO" altLang="zh-TW" sz="1600" dirty="0" smtClean="0">
                <a:solidFill>
                  <a:schemeClr val="bg1"/>
                </a:solidFill>
                <a:latin typeface="Consolas" panose="020B0609020204030204" pitchFamily="49" charset="0"/>
              </a:rPr>
              <a:t>yes</a:t>
            </a:r>
            <a:endParaRPr lang="nn-NO" altLang="zh-TW" sz="1600" dirty="0">
              <a:solidFill>
                <a:schemeClr val="bg1"/>
              </a:solidFill>
              <a:latin typeface="Consolas" panose="020B0609020204030204" pitchFamily="49" charset="0"/>
            </a:endParaRPr>
          </a:p>
        </p:txBody>
      </p:sp>
    </p:spTree>
    <p:extLst>
      <p:ext uri="{BB962C8B-B14F-4D97-AF65-F5344CB8AC3E}">
        <p14:creationId xmlns:p14="http://schemas.microsoft.com/office/powerpoint/2010/main" val="1922657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Rectangle 6"/>
          <p:cNvSpPr>
            <a:spLocks noGrp="1" noChangeArrowheads="1"/>
          </p:cNvSpPr>
          <p:nvPr>
            <p:ph type="title"/>
          </p:nvPr>
        </p:nvSpPr>
        <p:spPr/>
        <p:txBody>
          <a:bodyPr/>
          <a:lstStyle/>
          <a:p>
            <a:r>
              <a:rPr lang="en-US" altLang="zh-TW" dirty="0" smtClean="0"/>
              <a:t>DKIM – Set up your own DKIM (3)</a:t>
            </a:r>
            <a:br>
              <a:rPr lang="en-US" altLang="zh-TW" dirty="0" smtClean="0"/>
            </a:br>
            <a:r>
              <a:rPr lang="en-US" altLang="zh-TW" dirty="0"/>
              <a:t>	</a:t>
            </a:r>
            <a:r>
              <a:rPr lang="en-US" altLang="zh-TW" dirty="0" smtClean="0"/>
              <a:t>- </a:t>
            </a:r>
            <a:r>
              <a:rPr lang="en-US" altLang="zh-TW" dirty="0" err="1" smtClean="0"/>
              <a:t>OpenDKIM</a:t>
            </a:r>
            <a:endParaRPr lang="zh-TW" altLang="en-US" dirty="0" smtClean="0"/>
          </a:p>
        </p:txBody>
      </p:sp>
      <p:sp>
        <p:nvSpPr>
          <p:cNvPr id="36867" name="內容版面配置區 1"/>
          <p:cNvSpPr>
            <a:spLocks noGrp="1"/>
          </p:cNvSpPr>
          <p:nvPr>
            <p:ph idx="1"/>
          </p:nvPr>
        </p:nvSpPr>
        <p:spPr/>
        <p:txBody>
          <a:bodyPr/>
          <a:lstStyle/>
          <a:p>
            <a:r>
              <a:rPr lang="en-US" altLang="zh-TW" dirty="0" smtClean="0"/>
              <a:t>Create keys and files</a:t>
            </a:r>
          </a:p>
          <a:p>
            <a:pPr marL="0" indent="0">
              <a:buNone/>
            </a:pPr>
            <a:endParaRPr lang="en-US" altLang="zh-TW" dirty="0" smtClean="0"/>
          </a:p>
          <a:p>
            <a:r>
              <a:rPr lang="en-US" altLang="zh-TW" dirty="0"/>
              <a:t>Under /</a:t>
            </a:r>
            <a:r>
              <a:rPr lang="en-US" altLang="zh-TW" dirty="0" err="1"/>
              <a:t>var</a:t>
            </a:r>
            <a:r>
              <a:rPr lang="en-US" altLang="zh-TW" dirty="0"/>
              <a:t>/</a:t>
            </a:r>
            <a:r>
              <a:rPr lang="en-US" altLang="zh-TW" dirty="0" err="1"/>
              <a:t>db</a:t>
            </a:r>
            <a:r>
              <a:rPr lang="en-US" altLang="zh-TW" dirty="0"/>
              <a:t>/</a:t>
            </a:r>
            <a:r>
              <a:rPr lang="en-US" altLang="zh-TW" dirty="0" err="1"/>
              <a:t>opendkim</a:t>
            </a:r>
            <a:endParaRPr lang="en-US" altLang="zh-TW" dirty="0" smtClean="0"/>
          </a:p>
          <a:p>
            <a:pPr lvl="1"/>
            <a:r>
              <a:rPr lang="en-US" altLang="zh-TW" dirty="0"/>
              <a:t>Private key: </a:t>
            </a:r>
            <a:r>
              <a:rPr lang="en-US" altLang="zh-TW" dirty="0" err="1" smtClean="0"/>
              <a:t>default.private</a:t>
            </a:r>
            <a:endParaRPr lang="en-US" altLang="zh-TW" dirty="0" smtClean="0"/>
          </a:p>
          <a:p>
            <a:pPr lvl="1"/>
            <a:r>
              <a:rPr lang="en-US" altLang="zh-TW" dirty="0"/>
              <a:t>DNS record: </a:t>
            </a:r>
            <a:r>
              <a:rPr lang="en-US" altLang="zh-TW" dirty="0" smtClean="0"/>
              <a:t>default.txt</a:t>
            </a:r>
          </a:p>
          <a:p>
            <a:r>
              <a:rPr lang="en-US" altLang="zh-TW" dirty="0" smtClean="0"/>
              <a:t>Set up your </a:t>
            </a:r>
            <a:r>
              <a:rPr lang="en-US" altLang="zh-TW" dirty="0"/>
              <a:t>DNS record using </a:t>
            </a:r>
            <a:r>
              <a:rPr lang="en-US" altLang="zh-TW" dirty="0" smtClean="0"/>
              <a:t>default.txt</a:t>
            </a:r>
          </a:p>
          <a:p>
            <a:endParaRPr lang="en-US" altLang="zh-TW" dirty="0"/>
          </a:p>
          <a:p>
            <a:endParaRPr lang="en-US" altLang="zh-TW" dirty="0" smtClean="0"/>
          </a:p>
          <a:p>
            <a:endParaRPr lang="en-US" altLang="zh-TW" dirty="0"/>
          </a:p>
          <a:p>
            <a:endParaRPr lang="en-US" altLang="zh-TW" dirty="0" smtClean="0"/>
          </a:p>
          <a:p>
            <a:r>
              <a:rPr lang="en-US" altLang="zh-TW" dirty="0" smtClean="0"/>
              <a:t>Start service &amp; reload Postfix</a:t>
            </a:r>
          </a:p>
          <a:p>
            <a:pPr lvl="1"/>
            <a:r>
              <a:rPr lang="en-US" altLang="zh-TW" dirty="0"/>
              <a:t>service milter-</a:t>
            </a:r>
            <a:r>
              <a:rPr lang="en-US" altLang="zh-TW" dirty="0" err="1"/>
              <a:t>opendkim</a:t>
            </a:r>
            <a:r>
              <a:rPr lang="en-US" altLang="zh-TW" dirty="0"/>
              <a:t> </a:t>
            </a:r>
            <a:r>
              <a:rPr lang="en-US" altLang="zh-TW" dirty="0" smtClean="0"/>
              <a:t>start</a:t>
            </a:r>
          </a:p>
          <a:p>
            <a:endParaRPr lang="en-US" altLang="zh-TW" dirty="0" smtClean="0"/>
          </a:p>
          <a:p>
            <a:pPr lvl="1"/>
            <a:endParaRPr lang="en-US" altLang="zh-TW" dirty="0" smtClean="0"/>
          </a:p>
          <a:p>
            <a:pPr lvl="1"/>
            <a:endParaRPr lang="en-US" altLang="zh-TW" dirty="0"/>
          </a:p>
          <a:p>
            <a:pPr lvl="1"/>
            <a:endParaRPr lang="en-US" altLang="zh-TW" dirty="0" smtClean="0"/>
          </a:p>
          <a:p>
            <a:pPr lvl="1"/>
            <a:endParaRPr lang="zh-TW" altLang="en-US" dirty="0" smtClean="0"/>
          </a:p>
        </p:txBody>
      </p:sp>
      <p:sp>
        <p:nvSpPr>
          <p:cNvPr id="5" name="Text Box 4"/>
          <p:cNvSpPr txBox="1">
            <a:spLocks noChangeArrowheads="1"/>
          </p:cNvSpPr>
          <p:nvPr/>
        </p:nvSpPr>
        <p:spPr bwMode="auto">
          <a:xfrm>
            <a:off x="1259632" y="1844824"/>
            <a:ext cx="6709430" cy="535531"/>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lang="nn-NO" altLang="zh-TW" sz="1600" dirty="0" smtClean="0">
                <a:solidFill>
                  <a:schemeClr val="bg1"/>
                </a:solidFill>
                <a:latin typeface="Consolas" panose="020B0609020204030204" pitchFamily="49" charset="0"/>
              </a:rPr>
              <a:t>opendkim-genkey </a:t>
            </a:r>
            <a:r>
              <a:rPr lang="nn-NO" altLang="zh-TW" sz="1600" dirty="0">
                <a:solidFill>
                  <a:schemeClr val="bg1"/>
                </a:solidFill>
                <a:latin typeface="Consolas" panose="020B0609020204030204" pitchFamily="49" charset="0"/>
              </a:rPr>
              <a:t>-D /var/db/opendkim -d </a:t>
            </a:r>
            <a:r>
              <a:rPr lang="nn-NO" altLang="zh-TW" sz="1600" dirty="0">
                <a:solidFill>
                  <a:srgbClr val="FFFF00"/>
                </a:solidFill>
                <a:latin typeface="Consolas" panose="020B0609020204030204" pitchFamily="49" charset="0"/>
              </a:rPr>
              <a:t>nasa.lctseng.nctucs.net</a:t>
            </a:r>
            <a:r>
              <a:rPr lang="nn-NO" altLang="zh-TW" sz="1600" dirty="0">
                <a:solidFill>
                  <a:schemeClr val="bg1"/>
                </a:solidFill>
                <a:latin typeface="Consolas" panose="020B0609020204030204" pitchFamily="49" charset="0"/>
              </a:rPr>
              <a:t> -s </a:t>
            </a:r>
            <a:r>
              <a:rPr lang="nn-NO" altLang="zh-TW" sz="1600" dirty="0">
                <a:solidFill>
                  <a:srgbClr val="FFFF00"/>
                </a:solidFill>
                <a:latin typeface="Consolas" panose="020B0609020204030204" pitchFamily="49" charset="0"/>
              </a:rPr>
              <a:t>default</a:t>
            </a:r>
          </a:p>
        </p:txBody>
      </p:sp>
      <p:sp>
        <p:nvSpPr>
          <p:cNvPr id="7" name="Text Box 4"/>
          <p:cNvSpPr txBox="1">
            <a:spLocks noChangeArrowheads="1"/>
          </p:cNvSpPr>
          <p:nvPr/>
        </p:nvSpPr>
        <p:spPr bwMode="auto">
          <a:xfrm>
            <a:off x="1259632" y="4077072"/>
            <a:ext cx="7272808" cy="1643527"/>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lang="nn-NO" altLang="zh-TW" sz="1600" dirty="0">
                <a:solidFill>
                  <a:schemeClr val="bg1"/>
                </a:solidFill>
                <a:latin typeface="Consolas" panose="020B0609020204030204" pitchFamily="49" charset="0"/>
              </a:rPr>
              <a:t>default._domainkey      IN      TXT     ( "v=DKIM1; k=rsa; "</a:t>
            </a:r>
          </a:p>
          <a:p>
            <a:pPr>
              <a:lnSpc>
                <a:spcPct val="90000"/>
              </a:lnSpc>
              <a:spcBef>
                <a:spcPct val="0"/>
              </a:spcBef>
              <a:buFontTx/>
              <a:buNone/>
            </a:pPr>
            <a:r>
              <a:rPr lang="nn-NO" altLang="zh-TW" sz="1600" dirty="0">
                <a:solidFill>
                  <a:schemeClr val="bg1"/>
                </a:solidFill>
                <a:latin typeface="Consolas" panose="020B0609020204030204" pitchFamily="49" charset="0"/>
              </a:rPr>
              <a:t>          "p=MIGfMA0GCSqGSIb3DQEBAQUAA4GNADCBiQKBgQCiq1eJb+4Z3dXmCx6Ux+Qn4oxj0CySkrPU3qm1fqi8FZaOsu64yfNr6ovr0gP4knzLltg527cQ2nxxAODEZXPCaG4ujX9rKO1p/d7EMCqyqakJKyrJOSwWmI6ZIpEGj2ilviypEbe55/9xmoky/AYTbJr6wVugKWDvywX7b9+APQIDAQAB" )  ; ----- DKIM key default for nasa.lctseng.nctucs.net</a:t>
            </a:r>
          </a:p>
        </p:txBody>
      </p:sp>
    </p:spTree>
    <p:extLst>
      <p:ext uri="{BB962C8B-B14F-4D97-AF65-F5344CB8AC3E}">
        <p14:creationId xmlns:p14="http://schemas.microsoft.com/office/powerpoint/2010/main" val="388711893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Rectangle 6"/>
          <p:cNvSpPr>
            <a:spLocks noGrp="1" noChangeArrowheads="1"/>
          </p:cNvSpPr>
          <p:nvPr>
            <p:ph type="title"/>
          </p:nvPr>
        </p:nvSpPr>
        <p:spPr/>
        <p:txBody>
          <a:bodyPr/>
          <a:lstStyle/>
          <a:p>
            <a:r>
              <a:rPr lang="en-US" altLang="zh-TW" dirty="0" smtClean="0"/>
              <a:t>DKIM – Set up your own DKIM (4)</a:t>
            </a:r>
            <a:br>
              <a:rPr lang="en-US" altLang="zh-TW" dirty="0" smtClean="0"/>
            </a:br>
            <a:r>
              <a:rPr lang="en-US" altLang="zh-TW" dirty="0"/>
              <a:t>	</a:t>
            </a:r>
            <a:r>
              <a:rPr lang="en-US" altLang="zh-TW" dirty="0" smtClean="0"/>
              <a:t>- Example</a:t>
            </a:r>
            <a:endParaRPr lang="zh-TW" altLang="en-US" dirty="0" smtClean="0"/>
          </a:p>
        </p:txBody>
      </p:sp>
      <p:sp>
        <p:nvSpPr>
          <p:cNvPr id="36867" name="內容版面配置區 1"/>
          <p:cNvSpPr>
            <a:spLocks noGrp="1"/>
          </p:cNvSpPr>
          <p:nvPr>
            <p:ph idx="1"/>
          </p:nvPr>
        </p:nvSpPr>
        <p:spPr/>
        <p:txBody>
          <a:bodyPr/>
          <a:lstStyle/>
          <a:p>
            <a:pPr lvl="1"/>
            <a:endParaRPr lang="zh-TW" altLang="en-US" dirty="0" smtClean="0"/>
          </a:p>
        </p:txBody>
      </p:sp>
      <p:sp>
        <p:nvSpPr>
          <p:cNvPr id="7" name="Text Box 4"/>
          <p:cNvSpPr txBox="1">
            <a:spLocks noChangeArrowheads="1"/>
          </p:cNvSpPr>
          <p:nvPr/>
        </p:nvSpPr>
        <p:spPr bwMode="auto">
          <a:xfrm>
            <a:off x="529600" y="1403350"/>
            <a:ext cx="8604448" cy="5189113"/>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lang="nn-NO" altLang="zh-TW" sz="1600" dirty="0">
                <a:solidFill>
                  <a:schemeClr val="bg1"/>
                </a:solidFill>
                <a:latin typeface="Consolas" panose="020B0609020204030204" pitchFamily="49" charset="0"/>
              </a:rPr>
              <a:t>Received: from demo1.nasa.lctseng.nctucs.net </a:t>
            </a:r>
            <a:r>
              <a:rPr lang="nn-NO" altLang="zh-TW" sz="1600" dirty="0" smtClean="0">
                <a:solidFill>
                  <a:schemeClr val="bg1"/>
                </a:solidFill>
                <a:latin typeface="Consolas" panose="020B0609020204030204" pitchFamily="49" charset="0"/>
              </a:rPr>
              <a:t>([</a:t>
            </a:r>
            <a:r>
              <a:rPr lang="nn-NO" altLang="zh-TW" sz="1600" dirty="0">
                <a:solidFill>
                  <a:schemeClr val="bg1"/>
                </a:solidFill>
                <a:latin typeface="Consolas" panose="020B0609020204030204" pitchFamily="49" charset="0"/>
              </a:rPr>
              <a:t>140.113.168.238])</a:t>
            </a:r>
          </a:p>
          <a:p>
            <a:pPr>
              <a:lnSpc>
                <a:spcPct val="90000"/>
              </a:lnSpc>
              <a:spcBef>
                <a:spcPct val="0"/>
              </a:spcBef>
              <a:buFontTx/>
              <a:buNone/>
            </a:pPr>
            <a:r>
              <a:rPr lang="nn-NO" altLang="zh-TW" sz="1600" dirty="0">
                <a:solidFill>
                  <a:schemeClr val="bg1"/>
                </a:solidFill>
                <a:latin typeface="Consolas" panose="020B0609020204030204" pitchFamily="49" charset="0"/>
              </a:rPr>
              <a:t>        by mx.google.com with ESMTP id k14si3508069iok.92.2016.03.10.00.46.05</a:t>
            </a:r>
          </a:p>
          <a:p>
            <a:pPr>
              <a:lnSpc>
                <a:spcPct val="90000"/>
              </a:lnSpc>
              <a:spcBef>
                <a:spcPct val="0"/>
              </a:spcBef>
              <a:buFontTx/>
              <a:buNone/>
            </a:pPr>
            <a:r>
              <a:rPr lang="nn-NO" altLang="zh-TW" sz="1600" dirty="0">
                <a:solidFill>
                  <a:schemeClr val="bg1"/>
                </a:solidFill>
                <a:latin typeface="Consolas" panose="020B0609020204030204" pitchFamily="49" charset="0"/>
              </a:rPr>
              <a:t>        for </a:t>
            </a:r>
            <a:r>
              <a:rPr lang="nn-NO" altLang="zh-TW" sz="1600" dirty="0" smtClean="0">
                <a:solidFill>
                  <a:schemeClr val="bg1"/>
                </a:solidFill>
                <a:latin typeface="Consolas" panose="020B0609020204030204" pitchFamily="49" charset="0"/>
              </a:rPr>
              <a:t>&lt;lctseng@gmail.com</a:t>
            </a:r>
            <a:r>
              <a:rPr lang="nn-NO" altLang="zh-TW" sz="1600" dirty="0">
                <a:solidFill>
                  <a:schemeClr val="bg1"/>
                </a:solidFill>
                <a:latin typeface="Consolas" panose="020B0609020204030204" pitchFamily="49" charset="0"/>
              </a:rPr>
              <a:t>&gt;;</a:t>
            </a:r>
          </a:p>
          <a:p>
            <a:pPr>
              <a:lnSpc>
                <a:spcPct val="90000"/>
              </a:lnSpc>
              <a:spcBef>
                <a:spcPct val="0"/>
              </a:spcBef>
              <a:buFontTx/>
              <a:buNone/>
            </a:pPr>
            <a:r>
              <a:rPr lang="nn-NO" altLang="zh-TW" sz="1600" dirty="0">
                <a:solidFill>
                  <a:schemeClr val="bg1"/>
                </a:solidFill>
                <a:latin typeface="Consolas" panose="020B0609020204030204" pitchFamily="49" charset="0"/>
              </a:rPr>
              <a:t>        Thu, 10 Mar 2016 00:46:06 -0800 (PST)</a:t>
            </a:r>
          </a:p>
          <a:p>
            <a:pPr>
              <a:lnSpc>
                <a:spcPct val="90000"/>
              </a:lnSpc>
              <a:spcBef>
                <a:spcPct val="0"/>
              </a:spcBef>
              <a:buFontTx/>
              <a:buNone/>
            </a:pPr>
            <a:r>
              <a:rPr lang="nn-NO" altLang="zh-TW" sz="1600" dirty="0">
                <a:solidFill>
                  <a:schemeClr val="bg1"/>
                </a:solidFill>
                <a:latin typeface="Consolas" panose="020B0609020204030204" pitchFamily="49" charset="0"/>
              </a:rPr>
              <a:t>Received-SPF: pass (google.com: domain of lctseng@nasa.lctseng.nctucs.net designates 140.113.168.238 as permitted sender) client-ip=140.113.168.238;</a:t>
            </a:r>
          </a:p>
          <a:p>
            <a:pPr>
              <a:lnSpc>
                <a:spcPct val="90000"/>
              </a:lnSpc>
              <a:spcBef>
                <a:spcPct val="0"/>
              </a:spcBef>
              <a:buFontTx/>
              <a:buNone/>
            </a:pPr>
            <a:r>
              <a:rPr lang="nn-NO" altLang="zh-TW" sz="1600" dirty="0">
                <a:solidFill>
                  <a:schemeClr val="bg1"/>
                </a:solidFill>
                <a:latin typeface="Consolas" panose="020B0609020204030204" pitchFamily="49" charset="0"/>
              </a:rPr>
              <a:t>Authentication-Results: mx.google.com;</a:t>
            </a:r>
          </a:p>
          <a:p>
            <a:pPr>
              <a:lnSpc>
                <a:spcPct val="90000"/>
              </a:lnSpc>
              <a:spcBef>
                <a:spcPct val="0"/>
              </a:spcBef>
              <a:buFontTx/>
              <a:buNone/>
            </a:pPr>
            <a:r>
              <a:rPr lang="nn-NO" altLang="zh-TW" sz="1600" dirty="0">
                <a:solidFill>
                  <a:schemeClr val="bg1"/>
                </a:solidFill>
                <a:latin typeface="Consolas" panose="020B0609020204030204" pitchFamily="49" charset="0"/>
              </a:rPr>
              <a:t>       spf=pass (google.com: domain of lctseng@nasa.lctseng.nctucs.net designates 140.113.168.238 as permitted sender) </a:t>
            </a:r>
            <a:r>
              <a:rPr lang="nn-NO" altLang="zh-TW" sz="1600" dirty="0">
                <a:solidFill>
                  <a:srgbClr val="FFFF00"/>
                </a:solidFill>
                <a:latin typeface="Consolas" panose="020B0609020204030204" pitchFamily="49" charset="0"/>
              </a:rPr>
              <a:t>smtp.mailfrom=lctseng@nasa.lctseng.nctucs.net;</a:t>
            </a:r>
          </a:p>
          <a:p>
            <a:pPr>
              <a:lnSpc>
                <a:spcPct val="90000"/>
              </a:lnSpc>
              <a:spcBef>
                <a:spcPct val="0"/>
              </a:spcBef>
              <a:buFontTx/>
              <a:buNone/>
            </a:pPr>
            <a:r>
              <a:rPr lang="nn-NO" altLang="zh-TW" sz="1600" dirty="0">
                <a:solidFill>
                  <a:srgbClr val="FFFF00"/>
                </a:solidFill>
                <a:latin typeface="Consolas" panose="020B0609020204030204" pitchFamily="49" charset="0"/>
              </a:rPr>
              <a:t>       dkim=pass header.i=@nasa.lctseng.nctucs.net;</a:t>
            </a:r>
          </a:p>
          <a:p>
            <a:pPr>
              <a:lnSpc>
                <a:spcPct val="90000"/>
              </a:lnSpc>
              <a:spcBef>
                <a:spcPct val="0"/>
              </a:spcBef>
              <a:buFontTx/>
              <a:buNone/>
            </a:pPr>
            <a:r>
              <a:rPr lang="nn-NO" altLang="zh-TW" sz="1600" dirty="0">
                <a:solidFill>
                  <a:srgbClr val="FFFF00"/>
                </a:solidFill>
                <a:latin typeface="Consolas" panose="020B0609020204030204" pitchFamily="49" charset="0"/>
              </a:rPr>
              <a:t>       dkim=pass header.i=@nasa.lctseng.nctucs.net</a:t>
            </a:r>
          </a:p>
          <a:p>
            <a:pPr>
              <a:lnSpc>
                <a:spcPct val="90000"/>
              </a:lnSpc>
              <a:spcBef>
                <a:spcPct val="0"/>
              </a:spcBef>
              <a:buFontTx/>
              <a:buNone/>
            </a:pPr>
            <a:r>
              <a:rPr lang="nn-NO" altLang="zh-TW" sz="1600" dirty="0">
                <a:solidFill>
                  <a:schemeClr val="bg1"/>
                </a:solidFill>
                <a:latin typeface="Consolas" panose="020B0609020204030204" pitchFamily="49" charset="0"/>
              </a:rPr>
              <a:t>Received: from demo1.nasa.lctseng.nctucs.net (localhost [127.0.0.1])</a:t>
            </a:r>
          </a:p>
          <a:p>
            <a:pPr>
              <a:lnSpc>
                <a:spcPct val="90000"/>
              </a:lnSpc>
              <a:spcBef>
                <a:spcPct val="0"/>
              </a:spcBef>
              <a:buFontTx/>
              <a:buNone/>
            </a:pPr>
            <a:r>
              <a:rPr lang="nn-NO" altLang="zh-TW" sz="1600" dirty="0">
                <a:solidFill>
                  <a:schemeClr val="bg1"/>
                </a:solidFill>
                <a:latin typeface="Consolas" panose="020B0609020204030204" pitchFamily="49" charset="0"/>
              </a:rPr>
              <a:t>	by localhost (Postfix) with ESMTP id AF1AF28C;</a:t>
            </a:r>
          </a:p>
          <a:p>
            <a:pPr>
              <a:lnSpc>
                <a:spcPct val="90000"/>
              </a:lnSpc>
              <a:spcBef>
                <a:spcPct val="0"/>
              </a:spcBef>
              <a:buFontTx/>
              <a:buNone/>
            </a:pPr>
            <a:r>
              <a:rPr lang="nn-NO" altLang="zh-TW" sz="1600" dirty="0">
                <a:solidFill>
                  <a:schemeClr val="bg1"/>
                </a:solidFill>
                <a:latin typeface="Consolas" panose="020B0609020204030204" pitchFamily="49" charset="0"/>
              </a:rPr>
              <a:t>	Thu, 10 Mar 2016 16:44:40 +0800 (CST)</a:t>
            </a:r>
          </a:p>
          <a:p>
            <a:pPr>
              <a:lnSpc>
                <a:spcPct val="90000"/>
              </a:lnSpc>
              <a:spcBef>
                <a:spcPct val="0"/>
              </a:spcBef>
              <a:buFontTx/>
              <a:buNone/>
            </a:pPr>
            <a:r>
              <a:rPr lang="nn-NO" altLang="zh-TW" sz="1600" dirty="0">
                <a:solidFill>
                  <a:srgbClr val="FFFF00"/>
                </a:solidFill>
                <a:latin typeface="Consolas" panose="020B0609020204030204" pitchFamily="49" charset="0"/>
              </a:rPr>
              <a:t>DKIM-Signature: v=1; a=rsa-sha256; c=relaxed/simple;</a:t>
            </a:r>
          </a:p>
          <a:p>
            <a:pPr>
              <a:lnSpc>
                <a:spcPct val="90000"/>
              </a:lnSpc>
              <a:spcBef>
                <a:spcPct val="0"/>
              </a:spcBef>
              <a:buFontTx/>
              <a:buNone/>
            </a:pPr>
            <a:r>
              <a:rPr lang="nn-NO" altLang="zh-TW" sz="1600" dirty="0">
                <a:solidFill>
                  <a:srgbClr val="FFFF00"/>
                </a:solidFill>
                <a:latin typeface="Consolas" panose="020B0609020204030204" pitchFamily="49" charset="0"/>
              </a:rPr>
              <a:t>	d=nasa.lctseng.nctucs.net; s=default; t=1457599480;</a:t>
            </a:r>
          </a:p>
          <a:p>
            <a:pPr>
              <a:lnSpc>
                <a:spcPct val="90000"/>
              </a:lnSpc>
              <a:spcBef>
                <a:spcPct val="0"/>
              </a:spcBef>
              <a:buFontTx/>
              <a:buNone/>
            </a:pPr>
            <a:r>
              <a:rPr lang="nn-NO" altLang="zh-TW" sz="1600" dirty="0">
                <a:solidFill>
                  <a:srgbClr val="FFFF00"/>
                </a:solidFill>
                <a:latin typeface="Consolas" panose="020B0609020204030204" pitchFamily="49" charset="0"/>
              </a:rPr>
              <a:t>	bh=q5cyARPl5zX/knmvCnEy11G7/r6gcljJ44qrvv5DErY=;</a:t>
            </a:r>
          </a:p>
          <a:p>
            <a:pPr>
              <a:lnSpc>
                <a:spcPct val="90000"/>
              </a:lnSpc>
              <a:spcBef>
                <a:spcPct val="0"/>
              </a:spcBef>
              <a:buFontTx/>
              <a:buNone/>
            </a:pPr>
            <a:r>
              <a:rPr lang="nn-NO" altLang="zh-TW" sz="1600" dirty="0">
                <a:solidFill>
                  <a:srgbClr val="FFFF00"/>
                </a:solidFill>
                <a:latin typeface="Consolas" panose="020B0609020204030204" pitchFamily="49" charset="0"/>
              </a:rPr>
              <a:t>	h=To:From:Subject:Date;</a:t>
            </a:r>
          </a:p>
          <a:p>
            <a:pPr>
              <a:lnSpc>
                <a:spcPct val="90000"/>
              </a:lnSpc>
              <a:spcBef>
                <a:spcPct val="0"/>
              </a:spcBef>
              <a:buFontTx/>
              <a:buNone/>
            </a:pPr>
            <a:r>
              <a:rPr lang="nn-NO" altLang="zh-TW" sz="1600" dirty="0">
                <a:solidFill>
                  <a:srgbClr val="FFFF00"/>
                </a:solidFill>
                <a:latin typeface="Consolas" panose="020B0609020204030204" pitchFamily="49" charset="0"/>
              </a:rPr>
              <a:t>	b=A9hItAg0uAU3Fj2UsQeNcdl8YisfX5O/qnp4KM210bMEw3u4acdRvx79ByOJ2fPiz</a:t>
            </a:r>
          </a:p>
          <a:p>
            <a:pPr>
              <a:lnSpc>
                <a:spcPct val="90000"/>
              </a:lnSpc>
              <a:spcBef>
                <a:spcPct val="0"/>
              </a:spcBef>
              <a:buFontTx/>
              <a:buNone/>
            </a:pPr>
            <a:r>
              <a:rPr lang="nn-NO" altLang="zh-TW" sz="1600" dirty="0">
                <a:solidFill>
                  <a:srgbClr val="FFFF00"/>
                </a:solidFill>
                <a:latin typeface="Consolas" panose="020B0609020204030204" pitchFamily="49" charset="0"/>
              </a:rPr>
              <a:t>	 //0VhBDRKn80NjpnJVNeAU7t9ChEi2RABbI7Kj1VDfs2b/OmJqdbs9G2jaCoellzvj</a:t>
            </a:r>
          </a:p>
          <a:p>
            <a:pPr>
              <a:lnSpc>
                <a:spcPct val="90000"/>
              </a:lnSpc>
              <a:spcBef>
                <a:spcPct val="0"/>
              </a:spcBef>
              <a:buFontTx/>
              <a:buNone/>
            </a:pPr>
            <a:r>
              <a:rPr lang="nn-NO" altLang="zh-TW" sz="1600" dirty="0">
                <a:solidFill>
                  <a:srgbClr val="FFFF00"/>
                </a:solidFill>
                <a:latin typeface="Consolas" panose="020B0609020204030204" pitchFamily="49" charset="0"/>
              </a:rPr>
              <a:t>	 hPUn8YvP4zPA8VFz+Hxph6czMEAozoM6YJP3s6mQ=</a:t>
            </a:r>
          </a:p>
        </p:txBody>
      </p:sp>
    </p:spTree>
    <p:extLst>
      <p:ext uri="{BB962C8B-B14F-4D97-AF65-F5344CB8AC3E}">
        <p14:creationId xmlns:p14="http://schemas.microsoft.com/office/powerpoint/2010/main" val="38631156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sz="quarter"/>
          </p:nvPr>
        </p:nvSpPr>
        <p:spPr/>
        <p:txBody>
          <a:bodyPr/>
          <a:lstStyle/>
          <a:p>
            <a:pPr>
              <a:defRPr/>
            </a:pPr>
            <a:r>
              <a:rPr lang="en-US" altLang="zh-TW" dirty="0" smtClean="0"/>
              <a:t>Appendix</a:t>
            </a:r>
            <a:endParaRPr lang="zh-TW" altLang="en-US" dirty="0"/>
          </a:p>
        </p:txBody>
      </p:sp>
      <p:sp>
        <p:nvSpPr>
          <p:cNvPr id="2" name="副標題 1"/>
          <p:cNvSpPr>
            <a:spLocks noGrp="1"/>
          </p:cNvSpPr>
          <p:nvPr>
            <p:ph type="subTitle" sz="quarter" idx="1"/>
          </p:nvPr>
        </p:nvSpPr>
        <p:spPr/>
        <p:txBody>
          <a:bodyPr/>
          <a:lstStyle/>
          <a:p>
            <a:r>
              <a:rPr lang="en-US" altLang="zh-TW" dirty="0"/>
              <a:t>Anything else? Of course!</a:t>
            </a:r>
            <a:endParaRPr lang="zh-TW"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9" name="Rectangle 7"/>
          <p:cNvSpPr>
            <a:spLocks noGrp="1" noChangeArrowheads="1"/>
          </p:cNvSpPr>
          <p:nvPr>
            <p:ph type="title"/>
          </p:nvPr>
        </p:nvSpPr>
        <p:spPr/>
        <p:txBody>
          <a:bodyPr/>
          <a:lstStyle/>
          <a:p>
            <a:pPr eaLnBrk="1" hangingPunct="1">
              <a:defRPr/>
            </a:pPr>
            <a:r>
              <a:rPr lang="en-US" altLang="zh-TW" dirty="0" smtClean="0"/>
              <a:t>Sender ID</a:t>
            </a:r>
            <a:endParaRPr lang="zh-TW" altLang="en-US" dirty="0" smtClean="0"/>
          </a:p>
        </p:txBody>
      </p:sp>
      <p:sp>
        <p:nvSpPr>
          <p:cNvPr id="39939" name="內容版面配置區 2"/>
          <p:cNvSpPr>
            <a:spLocks noGrp="1"/>
          </p:cNvSpPr>
          <p:nvPr>
            <p:ph idx="1"/>
          </p:nvPr>
        </p:nvSpPr>
        <p:spPr/>
        <p:txBody>
          <a:bodyPr lIns="91440" tIns="45720" rIns="91440" bIns="45720"/>
          <a:lstStyle/>
          <a:p>
            <a:pPr eaLnBrk="1" hangingPunct="1"/>
            <a:r>
              <a:rPr lang="en-US" altLang="zh-TW" sz="3200" dirty="0" smtClean="0"/>
              <a:t>RFC4406, 4405, 4407, 4408</a:t>
            </a:r>
          </a:p>
          <a:p>
            <a:pPr eaLnBrk="1" hangingPunct="1"/>
            <a:r>
              <a:rPr lang="en-US" altLang="zh-TW" sz="3200" dirty="0" smtClean="0"/>
              <a:t>Caller ID for E-mail + Sender Policy Framework</a:t>
            </a:r>
            <a:r>
              <a:rPr lang="zh-TW" altLang="en-US" sz="3200" dirty="0" smtClean="0"/>
              <a:t> </a:t>
            </a:r>
            <a:r>
              <a:rPr lang="en-US" altLang="zh-TW" sz="3200" dirty="0" smtClean="0"/>
              <a:t>(SPF</a:t>
            </a:r>
            <a:r>
              <a:rPr lang="zh-TW" altLang="en-US" sz="3200" dirty="0" smtClean="0"/>
              <a:t> </a:t>
            </a:r>
            <a:r>
              <a:rPr lang="en-US" altLang="zh-TW" sz="3200" dirty="0" smtClean="0"/>
              <a:t>2.0)</a:t>
            </a:r>
          </a:p>
          <a:p>
            <a:pPr eaLnBrk="1" hangingPunct="1"/>
            <a:r>
              <a:rPr lang="en-US" altLang="zh-TW" sz="3200" dirty="0" smtClean="0"/>
              <a:t>http://www.microsoft.com/mscorp/safety/technologies/senderid/default.mspx</a:t>
            </a:r>
            <a:endParaRPr lang="zh-TW" altLang="en-US" sz="3200" dirty="0" smtClean="0"/>
          </a:p>
        </p:txBody>
      </p:sp>
      <p:pic>
        <p:nvPicPr>
          <p:cNvPr id="3994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2138" y="4581525"/>
            <a:ext cx="4333875"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4" name="Rectangle 8"/>
          <p:cNvSpPr>
            <a:spLocks noGrp="1" noChangeArrowheads="1"/>
          </p:cNvSpPr>
          <p:nvPr>
            <p:ph type="title"/>
          </p:nvPr>
        </p:nvSpPr>
        <p:spPr/>
        <p:txBody>
          <a:bodyPr/>
          <a:lstStyle/>
          <a:p>
            <a:pPr eaLnBrk="1" hangingPunct="1">
              <a:defRPr/>
            </a:pPr>
            <a:r>
              <a:rPr lang="en-US" altLang="zh-TW" dirty="0"/>
              <a:t>Sender </a:t>
            </a:r>
            <a:r>
              <a:rPr lang="en-US" altLang="zh-TW" dirty="0" smtClean="0"/>
              <a:t>ID – paypal.com example</a:t>
            </a:r>
            <a:endParaRPr lang="zh-TW" altLang="en-US" dirty="0" smtClean="0"/>
          </a:p>
        </p:txBody>
      </p:sp>
      <p:sp>
        <p:nvSpPr>
          <p:cNvPr id="5" name="文字方塊 4"/>
          <p:cNvSpPr txBox="1"/>
          <p:nvPr/>
        </p:nvSpPr>
        <p:spPr>
          <a:xfrm>
            <a:off x="933450" y="1717675"/>
            <a:ext cx="7742238" cy="2432050"/>
          </a:xfrm>
          <a:prstGeom prst="rect">
            <a:avLst/>
          </a:prstGeom>
          <a:solidFill>
            <a:schemeClr val="accent1">
              <a:lumMod val="20000"/>
              <a:lumOff val="80000"/>
            </a:schemeClr>
          </a:solidFill>
        </p:spPr>
        <p:txBody>
          <a:bodyPr>
            <a:spAutoFit/>
          </a:bodyPr>
          <a:lstStyle/>
          <a:p>
            <a:pPr>
              <a:defRPr/>
            </a:pPr>
            <a:r>
              <a:rPr lang="en-US" altLang="zh-TW" sz="1400" dirty="0">
                <a:latin typeface="DejaVu Sans Mono" pitchFamily="49" charset="0"/>
                <a:ea typeface="新細明體" charset="-120"/>
                <a:cs typeface="DejaVu Sans Mono" pitchFamily="49" charset="0"/>
              </a:rPr>
              <a:t>knight:~ -</a:t>
            </a:r>
            <a:r>
              <a:rPr lang="en-US" altLang="zh-TW" sz="1400" dirty="0" err="1">
                <a:latin typeface="DejaVu Sans Mono" pitchFamily="49" charset="0"/>
                <a:ea typeface="新細明體" charset="-120"/>
                <a:cs typeface="DejaVu Sans Mono" pitchFamily="49" charset="0"/>
              </a:rPr>
              <a:t>lwhsu</a:t>
            </a:r>
            <a:r>
              <a:rPr lang="en-US" altLang="zh-TW" sz="1400" dirty="0">
                <a:latin typeface="DejaVu Sans Mono" pitchFamily="49" charset="0"/>
                <a:ea typeface="新細明體" charset="-120"/>
                <a:cs typeface="DejaVu Sans Mono" pitchFamily="49" charset="0"/>
              </a:rPr>
              <a:t>- dig paypal.com txt</a:t>
            </a:r>
          </a:p>
          <a:p>
            <a:pPr>
              <a:defRPr/>
            </a:pPr>
            <a:endParaRPr lang="en-US" altLang="zh-TW" sz="1400" dirty="0">
              <a:latin typeface="DejaVu Sans Mono" pitchFamily="49" charset="0"/>
              <a:ea typeface="新細明體" charset="-120"/>
              <a:cs typeface="DejaVu Sans Mono" pitchFamily="49" charset="0"/>
            </a:endParaRPr>
          </a:p>
          <a:p>
            <a:pPr>
              <a:defRPr/>
            </a:pPr>
            <a:r>
              <a:rPr lang="en-US" altLang="zh-TW" sz="1400" dirty="0">
                <a:latin typeface="DejaVu Sans Mono" pitchFamily="49" charset="0"/>
                <a:ea typeface="新細明體" charset="-120"/>
                <a:cs typeface="DejaVu Sans Mono" pitchFamily="49" charset="0"/>
              </a:rPr>
              <a:t>;; ANSWER SECTION:</a:t>
            </a:r>
          </a:p>
          <a:p>
            <a:pPr>
              <a:defRPr/>
            </a:pPr>
            <a:r>
              <a:rPr lang="en-US" altLang="zh-TW" sz="1400" dirty="0">
                <a:latin typeface="DejaVu Sans Mono" pitchFamily="49" charset="0"/>
                <a:ea typeface="新細明體" charset="-120"/>
                <a:cs typeface="DejaVu Sans Mono" pitchFamily="49" charset="0"/>
              </a:rPr>
              <a:t>paypal.com.             3600    IN      TXT     "v=spf1 </a:t>
            </a:r>
            <a:r>
              <a:rPr lang="en-US" altLang="zh-TW" sz="1400" dirty="0" err="1">
                <a:latin typeface="DejaVu Sans Mono" pitchFamily="49" charset="0"/>
                <a:ea typeface="新細明體" charset="-120"/>
                <a:cs typeface="DejaVu Sans Mono" pitchFamily="49" charset="0"/>
              </a:rPr>
              <a:t>mx</a:t>
            </a:r>
            <a:r>
              <a:rPr lang="en-US" altLang="zh-TW" sz="1400" dirty="0">
                <a:latin typeface="DejaVu Sans Mono" pitchFamily="49" charset="0"/>
                <a:ea typeface="新細明體" charset="-120"/>
                <a:cs typeface="DejaVu Sans Mono" pitchFamily="49" charset="0"/>
              </a:rPr>
              <a:t> include:spf-1.paypal.com </a:t>
            </a:r>
            <a:r>
              <a:rPr lang="en-US" altLang="zh-TW" sz="1400" dirty="0" err="1">
                <a:latin typeface="DejaVu Sans Mono" pitchFamily="49" charset="0"/>
                <a:ea typeface="新細明體" charset="-120"/>
                <a:cs typeface="DejaVu Sans Mono" pitchFamily="49" charset="0"/>
              </a:rPr>
              <a:t>include:p._spf.paypal.com</a:t>
            </a:r>
            <a:r>
              <a:rPr lang="en-US" altLang="zh-TW" sz="1400" dirty="0">
                <a:latin typeface="DejaVu Sans Mono" pitchFamily="49" charset="0"/>
                <a:ea typeface="新細明體" charset="-120"/>
                <a:cs typeface="DejaVu Sans Mono" pitchFamily="49" charset="0"/>
              </a:rPr>
              <a:t> include:p2._spf.paypal.com </a:t>
            </a:r>
            <a:r>
              <a:rPr lang="en-US" altLang="zh-TW" sz="1400" dirty="0" err="1">
                <a:latin typeface="DejaVu Sans Mono" pitchFamily="49" charset="0"/>
                <a:ea typeface="新細明體" charset="-120"/>
                <a:cs typeface="DejaVu Sans Mono" pitchFamily="49" charset="0"/>
              </a:rPr>
              <a:t>include:s._spf.ebay.com</a:t>
            </a:r>
            <a:r>
              <a:rPr lang="en-US" altLang="zh-TW" sz="1400" dirty="0">
                <a:latin typeface="DejaVu Sans Mono" pitchFamily="49" charset="0"/>
                <a:ea typeface="新細明體" charset="-120"/>
                <a:cs typeface="DejaVu Sans Mono" pitchFamily="49" charset="0"/>
              </a:rPr>
              <a:t> </a:t>
            </a:r>
            <a:r>
              <a:rPr lang="en-US" altLang="zh-TW" sz="1400" dirty="0" err="1">
                <a:latin typeface="DejaVu Sans Mono" pitchFamily="49" charset="0"/>
                <a:ea typeface="新細明體" charset="-120"/>
                <a:cs typeface="DejaVu Sans Mono" pitchFamily="49" charset="0"/>
              </a:rPr>
              <a:t>include:m._spf.ebay.com</a:t>
            </a:r>
            <a:r>
              <a:rPr lang="en-US" altLang="zh-TW" sz="1400" dirty="0">
                <a:latin typeface="DejaVu Sans Mono" pitchFamily="49" charset="0"/>
                <a:ea typeface="新細明體" charset="-120"/>
                <a:cs typeface="DejaVu Sans Mono" pitchFamily="49" charset="0"/>
              </a:rPr>
              <a:t> </a:t>
            </a:r>
            <a:r>
              <a:rPr lang="en-US" altLang="zh-TW" sz="1400" dirty="0" err="1">
                <a:latin typeface="DejaVu Sans Mono" pitchFamily="49" charset="0"/>
                <a:ea typeface="新細明體" charset="-120"/>
                <a:cs typeface="DejaVu Sans Mono" pitchFamily="49" charset="0"/>
              </a:rPr>
              <a:t>include:c._spf.ebay.com</a:t>
            </a:r>
            <a:r>
              <a:rPr lang="en-US" altLang="zh-TW" sz="1400" dirty="0">
                <a:latin typeface="DejaVu Sans Mono" pitchFamily="49" charset="0"/>
                <a:ea typeface="新細明體" charset="-120"/>
                <a:cs typeface="DejaVu Sans Mono" pitchFamily="49" charset="0"/>
              </a:rPr>
              <a:t> </a:t>
            </a:r>
            <a:r>
              <a:rPr lang="en-US" altLang="zh-TW" sz="1400" dirty="0" err="1">
                <a:latin typeface="DejaVu Sans Mono" pitchFamily="49" charset="0"/>
                <a:ea typeface="新細明體" charset="-120"/>
                <a:cs typeface="DejaVu Sans Mono" pitchFamily="49" charset="0"/>
              </a:rPr>
              <a:t>include:thirdparty.paypal.com</a:t>
            </a:r>
            <a:r>
              <a:rPr lang="en-US" altLang="zh-TW" sz="1400" dirty="0">
                <a:latin typeface="DejaVu Sans Mono" pitchFamily="49" charset="0"/>
                <a:ea typeface="新細明體" charset="-120"/>
                <a:cs typeface="DejaVu Sans Mono" pitchFamily="49" charset="0"/>
              </a:rPr>
              <a:t> ~all"</a:t>
            </a:r>
          </a:p>
          <a:p>
            <a:pPr>
              <a:defRPr/>
            </a:pPr>
            <a:r>
              <a:rPr lang="en-US" altLang="zh-TW" sz="1400" dirty="0">
                <a:latin typeface="DejaVu Sans Mono" pitchFamily="49" charset="0"/>
                <a:ea typeface="新細明體" charset="-120"/>
                <a:cs typeface="DejaVu Sans Mono" pitchFamily="49" charset="0"/>
              </a:rPr>
              <a:t>paypal.com.             3600    IN      TXT     "spf2.0/</a:t>
            </a:r>
            <a:r>
              <a:rPr lang="en-US" altLang="zh-TW" sz="1400" dirty="0" err="1">
                <a:latin typeface="DejaVu Sans Mono" pitchFamily="49" charset="0"/>
                <a:ea typeface="新細明體" charset="-120"/>
                <a:cs typeface="DejaVu Sans Mono" pitchFamily="49" charset="0"/>
              </a:rPr>
              <a:t>pra</a:t>
            </a:r>
            <a:r>
              <a:rPr lang="en-US" altLang="zh-TW" sz="1400" dirty="0">
                <a:latin typeface="DejaVu Sans Mono" pitchFamily="49" charset="0"/>
                <a:ea typeface="新細明體" charset="-120"/>
                <a:cs typeface="DejaVu Sans Mono" pitchFamily="49" charset="0"/>
              </a:rPr>
              <a:t> </a:t>
            </a:r>
            <a:r>
              <a:rPr lang="en-US" altLang="zh-TW" sz="1400" dirty="0" err="1">
                <a:latin typeface="DejaVu Sans Mono" pitchFamily="49" charset="0"/>
                <a:ea typeface="新細明體" charset="-120"/>
                <a:cs typeface="DejaVu Sans Mono" pitchFamily="49" charset="0"/>
              </a:rPr>
              <a:t>mx</a:t>
            </a:r>
            <a:r>
              <a:rPr lang="en-US" altLang="zh-TW" sz="1400" dirty="0">
                <a:latin typeface="DejaVu Sans Mono" pitchFamily="49" charset="0"/>
                <a:ea typeface="新細明體" charset="-120"/>
                <a:cs typeface="DejaVu Sans Mono" pitchFamily="49" charset="0"/>
              </a:rPr>
              <a:t> </a:t>
            </a:r>
            <a:r>
              <a:rPr lang="en-US" altLang="zh-TW" sz="1400" dirty="0" err="1">
                <a:latin typeface="DejaVu Sans Mono" pitchFamily="49" charset="0"/>
                <a:ea typeface="新細明體" charset="-120"/>
                <a:cs typeface="DejaVu Sans Mono" pitchFamily="49" charset="0"/>
              </a:rPr>
              <a:t>include:s._sid.ebay.com</a:t>
            </a:r>
            <a:r>
              <a:rPr lang="en-US" altLang="zh-TW" sz="1400" dirty="0">
                <a:latin typeface="DejaVu Sans Mono" pitchFamily="49" charset="0"/>
                <a:ea typeface="新細明體" charset="-120"/>
                <a:cs typeface="DejaVu Sans Mono" pitchFamily="49" charset="0"/>
              </a:rPr>
              <a:t> </a:t>
            </a:r>
            <a:r>
              <a:rPr lang="en-US" altLang="zh-TW" sz="1400" dirty="0" err="1">
                <a:latin typeface="DejaVu Sans Mono" pitchFamily="49" charset="0"/>
                <a:ea typeface="新細明體" charset="-120"/>
                <a:cs typeface="DejaVu Sans Mono" pitchFamily="49" charset="0"/>
              </a:rPr>
              <a:t>include:m._sid.ebay.com</a:t>
            </a:r>
            <a:r>
              <a:rPr lang="en-US" altLang="zh-TW" sz="1400" dirty="0">
                <a:latin typeface="DejaVu Sans Mono" pitchFamily="49" charset="0"/>
                <a:ea typeface="新細明體" charset="-120"/>
                <a:cs typeface="DejaVu Sans Mono" pitchFamily="49" charset="0"/>
              </a:rPr>
              <a:t> </a:t>
            </a:r>
            <a:r>
              <a:rPr lang="en-US" altLang="zh-TW" sz="1400" dirty="0" err="1">
                <a:latin typeface="DejaVu Sans Mono" pitchFamily="49" charset="0"/>
                <a:ea typeface="新細明體" charset="-120"/>
                <a:cs typeface="DejaVu Sans Mono" pitchFamily="49" charset="0"/>
              </a:rPr>
              <a:t>include:p._sid.ebay.com</a:t>
            </a:r>
            <a:r>
              <a:rPr lang="en-US" altLang="zh-TW" sz="1400" dirty="0">
                <a:latin typeface="DejaVu Sans Mono" pitchFamily="49" charset="0"/>
                <a:ea typeface="新細明體" charset="-120"/>
                <a:cs typeface="DejaVu Sans Mono" pitchFamily="49" charset="0"/>
              </a:rPr>
              <a:t> </a:t>
            </a:r>
            <a:r>
              <a:rPr lang="en-US" altLang="zh-TW" sz="1400" dirty="0" err="1">
                <a:latin typeface="DejaVu Sans Mono" pitchFamily="49" charset="0"/>
                <a:ea typeface="新細明體" charset="-120"/>
                <a:cs typeface="DejaVu Sans Mono" pitchFamily="49" charset="0"/>
              </a:rPr>
              <a:t>include:c._sid.ebay.com</a:t>
            </a:r>
            <a:r>
              <a:rPr lang="en-US" altLang="zh-TW" sz="1400" dirty="0">
                <a:latin typeface="DejaVu Sans Mono" pitchFamily="49" charset="0"/>
                <a:ea typeface="新細明體" charset="-120"/>
                <a:cs typeface="DejaVu Sans Mono" pitchFamily="49" charset="0"/>
              </a:rPr>
              <a:t> include:spf-2._sid.paypal.com </a:t>
            </a:r>
            <a:r>
              <a:rPr lang="en-US" altLang="zh-TW" sz="1400" dirty="0" err="1">
                <a:latin typeface="DejaVu Sans Mono" pitchFamily="49" charset="0"/>
                <a:ea typeface="新細明體" charset="-120"/>
                <a:cs typeface="DejaVu Sans Mono" pitchFamily="49" charset="0"/>
              </a:rPr>
              <a:t>include:thirdparty._sid.paypal.com</a:t>
            </a:r>
            <a:r>
              <a:rPr lang="en-US" altLang="zh-TW" sz="1400" dirty="0">
                <a:latin typeface="DejaVu Sans Mono" pitchFamily="49" charset="0"/>
                <a:ea typeface="新細明體" charset="-120"/>
                <a:cs typeface="DejaVu Sans Mono" pitchFamily="49" charset="0"/>
              </a:rPr>
              <a:t> ~all"</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7" name="Rectangle 7"/>
          <p:cNvSpPr>
            <a:spLocks noGrp="1" noChangeArrowheads="1"/>
          </p:cNvSpPr>
          <p:nvPr>
            <p:ph type="title"/>
          </p:nvPr>
        </p:nvSpPr>
        <p:spPr/>
        <p:txBody>
          <a:bodyPr/>
          <a:lstStyle/>
          <a:p>
            <a:pPr eaLnBrk="1" hangingPunct="1">
              <a:defRPr/>
            </a:pPr>
            <a:r>
              <a:rPr lang="en-US" altLang="zh-TW" dirty="0" smtClean="0"/>
              <a:t>Other MTA?</a:t>
            </a:r>
            <a:endParaRPr lang="zh-TW" altLang="en-US" dirty="0" smtClean="0"/>
          </a:p>
        </p:txBody>
      </p:sp>
      <p:sp>
        <p:nvSpPr>
          <p:cNvPr id="41987" name="內容版面配置區 2"/>
          <p:cNvSpPr>
            <a:spLocks noGrp="1"/>
          </p:cNvSpPr>
          <p:nvPr>
            <p:ph idx="1"/>
          </p:nvPr>
        </p:nvSpPr>
        <p:spPr/>
        <p:txBody>
          <a:bodyPr lIns="91440" tIns="45720" rIns="91440" bIns="45720"/>
          <a:lstStyle/>
          <a:p>
            <a:pPr eaLnBrk="1" hangingPunct="1"/>
            <a:r>
              <a:rPr lang="en-US" altLang="zh-TW" sz="3200" smtClean="0"/>
              <a:t>qmail</a:t>
            </a:r>
          </a:p>
          <a:p>
            <a:pPr eaLnBrk="1" hangingPunct="1"/>
            <a:r>
              <a:rPr lang="en-US" altLang="zh-TW" sz="3200" smtClean="0"/>
              <a:t>exim</a:t>
            </a:r>
          </a:p>
          <a:p>
            <a:pPr eaLnBrk="1" hangingPunct="1"/>
            <a:r>
              <a:rPr lang="en-US" altLang="zh-TW" sz="3200" smtClean="0"/>
              <a:t>Sendmail X</a:t>
            </a:r>
          </a:p>
          <a:p>
            <a:pPr lvl="1" eaLnBrk="1" hangingPunct="1"/>
            <a:r>
              <a:rPr lang="en-US" altLang="zh-TW" sz="2800" smtClean="0"/>
              <a:t>http://www.sendmail.org/sm-X/</a:t>
            </a:r>
          </a:p>
          <a:p>
            <a:pPr eaLnBrk="1" hangingPunct="1"/>
            <a:r>
              <a:rPr lang="en-US" altLang="zh-TW" sz="3200" smtClean="0"/>
              <a:t>MeTA1</a:t>
            </a:r>
          </a:p>
          <a:p>
            <a:pPr lvl="1" eaLnBrk="1" hangingPunct="1"/>
            <a:r>
              <a:rPr lang="en-US" altLang="zh-TW" sz="2800" smtClean="0"/>
              <a:t>http://www.meta1.org/</a:t>
            </a:r>
            <a:endParaRPr lang="zh-TW" altLang="en-US"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Rectangle 7"/>
          <p:cNvSpPr>
            <a:spLocks noGrp="1" noChangeArrowheads="1"/>
          </p:cNvSpPr>
          <p:nvPr>
            <p:ph type="title"/>
          </p:nvPr>
        </p:nvSpPr>
        <p:spPr/>
        <p:txBody>
          <a:bodyPr/>
          <a:lstStyle/>
          <a:p>
            <a:pPr eaLnBrk="1" hangingPunct="1">
              <a:defRPr/>
            </a:pPr>
            <a:r>
              <a:rPr lang="en-US" altLang="zh-TW" dirty="0" err="1" smtClean="0"/>
              <a:t>Greylisting</a:t>
            </a:r>
            <a:r>
              <a:rPr lang="en-US" altLang="zh-TW" dirty="0" smtClean="0"/>
              <a:t> (2)</a:t>
            </a:r>
            <a:endParaRPr lang="zh-TW" altLang="en-US" dirty="0" smtClean="0"/>
          </a:p>
        </p:txBody>
      </p:sp>
      <p:sp>
        <p:nvSpPr>
          <p:cNvPr id="9219" name="內容版面配置區 2"/>
          <p:cNvSpPr>
            <a:spLocks noGrp="1"/>
          </p:cNvSpPr>
          <p:nvPr>
            <p:ph idx="1"/>
          </p:nvPr>
        </p:nvSpPr>
        <p:spPr/>
        <p:txBody>
          <a:bodyPr lIns="91440" tIns="45720" rIns="91440" bIns="45720"/>
          <a:lstStyle/>
          <a:p>
            <a:pPr eaLnBrk="1" hangingPunct="1">
              <a:buFont typeface="Wingdings" charset="2"/>
              <a:buChar char="q"/>
              <a:defRPr/>
            </a:pPr>
            <a:r>
              <a:rPr lang="en-US" altLang="zh-TW" dirty="0" smtClean="0"/>
              <a:t>Idea of </a:t>
            </a:r>
            <a:r>
              <a:rPr lang="en-US" altLang="zh-TW" dirty="0" err="1" smtClean="0"/>
              <a:t>greylisting</a:t>
            </a:r>
            <a:r>
              <a:rPr lang="en-US" altLang="zh-TW" dirty="0" smtClean="0"/>
              <a:t>:</a:t>
            </a:r>
          </a:p>
          <a:p>
            <a:pPr lvl="1" eaLnBrk="1" hangingPunct="1">
              <a:defRPr/>
            </a:pPr>
            <a:r>
              <a:rPr lang="en-US" altLang="zh-TW" sz="1800" dirty="0" smtClean="0"/>
              <a:t>Taking use of 4xx SMTP response code to stop steps of spamming programs.</a:t>
            </a:r>
          </a:p>
          <a:p>
            <a:pPr eaLnBrk="1" hangingPunct="1">
              <a:buFont typeface="Wingdings" charset="2"/>
              <a:buChar char="q"/>
              <a:defRPr/>
            </a:pPr>
            <a:r>
              <a:rPr lang="en-US" altLang="zh-TW" dirty="0" smtClean="0"/>
              <a:t>Steps:</a:t>
            </a:r>
          </a:p>
          <a:p>
            <a:pPr lvl="1" eaLnBrk="1" hangingPunct="1">
              <a:defRPr/>
            </a:pPr>
            <a:r>
              <a:rPr lang="en-US" altLang="zh-TW" sz="1800" dirty="0" smtClean="0"/>
              <a:t>Pair (recipient, client-</a:t>
            </a:r>
            <a:r>
              <a:rPr lang="en-US" altLang="zh-TW" sz="1800" dirty="0" err="1" smtClean="0"/>
              <a:t>ip</a:t>
            </a:r>
            <a:r>
              <a:rPr lang="en-US" altLang="zh-TW" sz="1800" dirty="0" smtClean="0"/>
              <a:t>)</a:t>
            </a:r>
          </a:p>
          <a:p>
            <a:pPr lvl="1" eaLnBrk="1" hangingPunct="1">
              <a:defRPr/>
            </a:pPr>
            <a:r>
              <a:rPr lang="en-US" altLang="zh-TW" sz="1800" dirty="0" smtClean="0"/>
              <a:t>Reply a 4xx code for the first coming of every (recipient, client-</a:t>
            </a:r>
            <a:r>
              <a:rPr lang="en-US" altLang="zh-TW" sz="1800" dirty="0" err="1" smtClean="0"/>
              <a:t>ip</a:t>
            </a:r>
            <a:r>
              <a:rPr lang="en-US" altLang="zh-TW" sz="1800" dirty="0" smtClean="0"/>
              <a:t>) pair.</a:t>
            </a:r>
          </a:p>
          <a:p>
            <a:pPr lvl="1" eaLnBrk="1" hangingPunct="1">
              <a:defRPr/>
            </a:pPr>
            <a:r>
              <a:rPr lang="en-US" altLang="zh-TW" sz="1800" dirty="0" smtClean="0"/>
              <a:t>Allow retrial of this mail after a period of time (usually 5~20 </a:t>
            </a:r>
            <a:r>
              <a:rPr lang="en-US" altLang="zh-TW" sz="1800" dirty="0" err="1" smtClean="0"/>
              <a:t>mins</a:t>
            </a:r>
            <a:r>
              <a:rPr lang="en-US" altLang="zh-TW" sz="1800" dirty="0" smtClean="0"/>
              <a:t>).</a:t>
            </a:r>
          </a:p>
          <a:p>
            <a:pPr lvl="2" eaLnBrk="1" hangingPunct="1">
              <a:buFont typeface="Wingdings" charset="2"/>
              <a:buChar char="Ø"/>
              <a:defRPr/>
            </a:pPr>
            <a:r>
              <a:rPr lang="en-US" altLang="zh-TW" sz="1600" dirty="0" smtClean="0"/>
              <a:t>Suitable waiting time will make the spamming programs giving up this mail.</a:t>
            </a:r>
            <a:endParaRPr lang="en-US" altLang="zh-TW" sz="24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Rectangle 7"/>
          <p:cNvSpPr>
            <a:spLocks noGrp="1" noChangeArrowheads="1"/>
          </p:cNvSpPr>
          <p:nvPr>
            <p:ph type="title"/>
          </p:nvPr>
        </p:nvSpPr>
        <p:spPr/>
        <p:txBody>
          <a:bodyPr/>
          <a:lstStyle/>
          <a:p>
            <a:r>
              <a:rPr lang="en-US" altLang="zh-TW" smtClean="0"/>
              <a:t>Greylisting (3)</a:t>
            </a:r>
            <a:endParaRPr lang="zh-TW" altLang="en-US" dirty="0" smtClean="0"/>
          </a:p>
        </p:txBody>
      </p:sp>
      <p:sp>
        <p:nvSpPr>
          <p:cNvPr id="9219" name="內容版面配置區 2"/>
          <p:cNvSpPr>
            <a:spLocks noGrp="1"/>
          </p:cNvSpPr>
          <p:nvPr>
            <p:ph idx="1"/>
          </p:nvPr>
        </p:nvSpPr>
        <p:spPr>
          <a:xfrm>
            <a:off x="990600" y="1447800"/>
            <a:ext cx="7772400" cy="5005536"/>
          </a:xfrm>
        </p:spPr>
        <p:txBody>
          <a:bodyPr/>
          <a:lstStyle/>
          <a:p>
            <a:r>
              <a:rPr lang="en-US" altLang="zh-TW" dirty="0" smtClean="0"/>
              <a:t>Tool: mail/</a:t>
            </a:r>
            <a:r>
              <a:rPr lang="en-US" altLang="zh-TW" dirty="0" err="1" smtClean="0"/>
              <a:t>postgrey</a:t>
            </a:r>
            <a:r>
              <a:rPr lang="en-US" altLang="zh-TW" dirty="0" smtClean="0"/>
              <a:t> (port or </a:t>
            </a:r>
            <a:r>
              <a:rPr lang="en-US" altLang="zh-TW" dirty="0" err="1" smtClean="0"/>
              <a:t>pacakge</a:t>
            </a:r>
            <a:r>
              <a:rPr lang="en-US" altLang="zh-TW" dirty="0" smtClean="0"/>
              <a:t>)</a:t>
            </a:r>
          </a:p>
          <a:p>
            <a:pPr lvl="1"/>
            <a:r>
              <a:rPr lang="en-US" altLang="zh-TW" dirty="0" smtClean="0"/>
              <a:t>A policy service of postfix.</a:t>
            </a:r>
          </a:p>
          <a:p>
            <a:pPr lvl="1"/>
            <a:r>
              <a:rPr lang="en-US" altLang="zh-TW" dirty="0" smtClean="0"/>
              <a:t>Daemon-based, like </a:t>
            </a:r>
            <a:r>
              <a:rPr lang="en-US" altLang="zh-TW" dirty="0" err="1" smtClean="0"/>
              <a:t>amavisd</a:t>
            </a:r>
            <a:endParaRPr lang="en-US" altLang="zh-TW" dirty="0" smtClean="0"/>
          </a:p>
          <a:p>
            <a:r>
              <a:rPr lang="en-US" altLang="zh-TW" dirty="0" smtClean="0"/>
              <a:t>Configuration</a:t>
            </a:r>
          </a:p>
          <a:p>
            <a:pPr lvl="1"/>
            <a:r>
              <a:rPr lang="en-US" altLang="zh-TW" dirty="0" smtClean="0"/>
              <a:t>In /</a:t>
            </a:r>
            <a:r>
              <a:rPr lang="en-US" altLang="zh-TW" dirty="0" err="1" smtClean="0"/>
              <a:t>etc</a:t>
            </a:r>
            <a:r>
              <a:rPr lang="en-US" altLang="zh-TW" dirty="0" smtClean="0"/>
              <a:t>/</a:t>
            </a:r>
            <a:r>
              <a:rPr lang="en-US" altLang="zh-TW" dirty="0" err="1" smtClean="0"/>
              <a:t>rc.conf</a:t>
            </a:r>
            <a:endParaRPr lang="en-US" altLang="zh-TW" dirty="0" smtClean="0"/>
          </a:p>
          <a:p>
            <a:pPr lvl="1"/>
            <a:endParaRPr lang="en-US" altLang="zh-TW" dirty="0" smtClean="0"/>
          </a:p>
          <a:p>
            <a:pPr lvl="1"/>
            <a:r>
              <a:rPr lang="en-US" altLang="zh-TW" dirty="0"/>
              <a:t>s</a:t>
            </a:r>
            <a:r>
              <a:rPr lang="en-US" altLang="zh-TW" dirty="0" smtClean="0"/>
              <a:t>ervice </a:t>
            </a:r>
            <a:r>
              <a:rPr lang="en-US" altLang="zh-TW" dirty="0" err="1" smtClean="0"/>
              <a:t>postgrey</a:t>
            </a:r>
            <a:r>
              <a:rPr lang="en-US" altLang="zh-TW" dirty="0" smtClean="0"/>
              <a:t> start</a:t>
            </a:r>
          </a:p>
          <a:p>
            <a:pPr lvl="1"/>
            <a:r>
              <a:rPr lang="en-US" altLang="zh-TW" dirty="0" smtClean="0"/>
              <a:t>Run on TCP port 10023</a:t>
            </a:r>
          </a:p>
          <a:p>
            <a:pPr lvl="1"/>
            <a:r>
              <a:rPr lang="en-US" altLang="zh-TW" dirty="0" smtClean="0"/>
              <a:t>In main.cf</a:t>
            </a:r>
          </a:p>
          <a:p>
            <a:pPr lvl="1"/>
            <a:endParaRPr lang="en-US" altLang="zh-TW" dirty="0"/>
          </a:p>
          <a:p>
            <a:pPr lvl="1"/>
            <a:endParaRPr lang="en-US" altLang="zh-TW" dirty="0" smtClean="0"/>
          </a:p>
          <a:p>
            <a:pPr lvl="1"/>
            <a:endParaRPr lang="en-US" altLang="zh-TW" dirty="0"/>
          </a:p>
          <a:p>
            <a:pPr lvl="1"/>
            <a:r>
              <a:rPr lang="en-US" altLang="zh-TW" dirty="0" smtClean="0"/>
              <a:t>Reload Postfix</a:t>
            </a:r>
          </a:p>
          <a:p>
            <a:pPr marL="457200" lvl="1" indent="0">
              <a:buNone/>
            </a:pPr>
            <a:endParaRPr lang="zh-TW" altLang="en-US" dirty="0" smtClean="0"/>
          </a:p>
        </p:txBody>
      </p:sp>
      <p:sp>
        <p:nvSpPr>
          <p:cNvPr id="7" name="Text Box 4"/>
          <p:cNvSpPr txBox="1">
            <a:spLocks noChangeArrowheads="1"/>
          </p:cNvSpPr>
          <p:nvPr/>
        </p:nvSpPr>
        <p:spPr bwMode="auto">
          <a:xfrm>
            <a:off x="1763688" y="3501008"/>
            <a:ext cx="2541080" cy="313932"/>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lang="en-US" altLang="zh-TW" sz="1600" dirty="0" err="1" smtClean="0">
                <a:solidFill>
                  <a:schemeClr val="bg1"/>
                </a:solidFill>
                <a:latin typeface="Consolas" panose="020B0609020204030204" pitchFamily="49" charset="0"/>
              </a:rPr>
              <a:t>postgrey_enable</a:t>
            </a:r>
            <a:r>
              <a:rPr lang="en-US" altLang="zh-TW" sz="1600" dirty="0" smtClean="0">
                <a:solidFill>
                  <a:schemeClr val="bg1"/>
                </a:solidFill>
                <a:latin typeface="Consolas" panose="020B0609020204030204" pitchFamily="49" charset="0"/>
              </a:rPr>
              <a:t>="YES"</a:t>
            </a:r>
            <a:endParaRPr kumimoji="0" lang="en-US" altLang="zh-TW" sz="1600" b="1" dirty="0">
              <a:solidFill>
                <a:schemeClr val="bg1"/>
              </a:solidFill>
              <a:latin typeface="Consolas" panose="020B0609020204030204" pitchFamily="49" charset="0"/>
              <a:ea typeface="SimSun" panose="02010600030101010101" pitchFamily="2" charset="-122"/>
            </a:endParaRPr>
          </a:p>
        </p:txBody>
      </p:sp>
      <p:sp>
        <p:nvSpPr>
          <p:cNvPr id="10" name="Text Box 4"/>
          <p:cNvSpPr txBox="1">
            <a:spLocks noChangeArrowheads="1"/>
          </p:cNvSpPr>
          <p:nvPr/>
        </p:nvSpPr>
        <p:spPr bwMode="auto">
          <a:xfrm>
            <a:off x="1763688" y="5013176"/>
            <a:ext cx="7141699" cy="978729"/>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lang="en-US" altLang="zh-TW" sz="1600" dirty="0" err="1" smtClean="0">
                <a:solidFill>
                  <a:srgbClr val="FFFF00"/>
                </a:solidFill>
                <a:latin typeface="Consolas" panose="020B0609020204030204" pitchFamily="49" charset="0"/>
              </a:rPr>
              <a:t>smtpd_recipient_restrictions</a:t>
            </a:r>
            <a:r>
              <a:rPr lang="en-US" altLang="zh-TW" sz="1600" dirty="0" smtClean="0">
                <a:solidFill>
                  <a:srgbClr val="FFFF00"/>
                </a:solidFill>
                <a:latin typeface="Consolas" panose="020B0609020204030204" pitchFamily="49" charset="0"/>
              </a:rPr>
              <a:t> </a:t>
            </a:r>
            <a:r>
              <a:rPr lang="en-US" altLang="zh-TW" sz="1600" dirty="0" smtClean="0">
                <a:solidFill>
                  <a:schemeClr val="bg1"/>
                </a:solidFill>
                <a:latin typeface="Consolas" panose="020B0609020204030204" pitchFamily="49" charset="0"/>
              </a:rPr>
              <a:t>= </a:t>
            </a:r>
            <a:r>
              <a:rPr lang="en-US" altLang="zh-TW" sz="1600" dirty="0" err="1" smtClean="0">
                <a:solidFill>
                  <a:schemeClr val="bg1"/>
                </a:solidFill>
                <a:latin typeface="Consolas" panose="020B0609020204030204" pitchFamily="49" charset="0"/>
              </a:rPr>
              <a:t>permit_mynetworks</a:t>
            </a:r>
            <a:r>
              <a:rPr lang="en-US" altLang="zh-TW" sz="1600" dirty="0" smtClean="0">
                <a:solidFill>
                  <a:schemeClr val="bg1"/>
                </a:solidFill>
                <a:latin typeface="Consolas" panose="020B0609020204030204" pitchFamily="49" charset="0"/>
              </a:rPr>
              <a:t>, </a:t>
            </a:r>
          </a:p>
          <a:p>
            <a:pPr>
              <a:lnSpc>
                <a:spcPct val="90000"/>
              </a:lnSpc>
              <a:spcBef>
                <a:spcPct val="0"/>
              </a:spcBef>
              <a:buFontTx/>
              <a:buNone/>
            </a:pPr>
            <a:r>
              <a:rPr lang="zh-TW" altLang="en-US" sz="1600" dirty="0" smtClean="0">
                <a:solidFill>
                  <a:schemeClr val="bg1"/>
                </a:solidFill>
                <a:latin typeface="Consolas" panose="020B0609020204030204" pitchFamily="49" charset="0"/>
              </a:rPr>
              <a:t>                               </a:t>
            </a:r>
            <a:r>
              <a:rPr lang="en-US" altLang="zh-TW" sz="1600" dirty="0" err="1">
                <a:solidFill>
                  <a:schemeClr val="bg1"/>
                </a:solidFill>
                <a:latin typeface="Consolas" panose="020B0609020204030204" pitchFamily="49" charset="0"/>
              </a:rPr>
              <a:t>permit_sasl_authenticated</a:t>
            </a:r>
            <a:r>
              <a:rPr lang="en-US" altLang="zh-TW" sz="1600" dirty="0">
                <a:solidFill>
                  <a:schemeClr val="bg1"/>
                </a:solidFill>
                <a:latin typeface="Consolas" panose="020B0609020204030204" pitchFamily="49" charset="0"/>
              </a:rPr>
              <a:t>,</a:t>
            </a:r>
            <a:endParaRPr lang="en-US" altLang="zh-TW" sz="1600" dirty="0" smtClean="0">
              <a:solidFill>
                <a:schemeClr val="bg1"/>
              </a:solidFill>
              <a:latin typeface="Consolas" panose="020B0609020204030204" pitchFamily="49" charset="0"/>
            </a:endParaRPr>
          </a:p>
          <a:p>
            <a:pPr>
              <a:lnSpc>
                <a:spcPct val="90000"/>
              </a:lnSpc>
              <a:spcBef>
                <a:spcPct val="0"/>
              </a:spcBef>
              <a:buFontTx/>
              <a:buNone/>
            </a:pPr>
            <a:r>
              <a:rPr lang="en-US" altLang="zh-TW" sz="1600" dirty="0">
                <a:solidFill>
                  <a:schemeClr val="bg1"/>
                </a:solidFill>
                <a:latin typeface="Consolas" panose="020B0609020204030204" pitchFamily="49" charset="0"/>
              </a:rPr>
              <a:t> </a:t>
            </a:r>
            <a:r>
              <a:rPr lang="en-US" altLang="zh-TW" sz="1600" dirty="0" smtClean="0">
                <a:solidFill>
                  <a:schemeClr val="bg1"/>
                </a:solidFill>
                <a:latin typeface="Consolas" panose="020B0609020204030204" pitchFamily="49" charset="0"/>
              </a:rPr>
              <a:t>                              </a:t>
            </a:r>
            <a:r>
              <a:rPr lang="en-US" altLang="zh-TW" sz="1600" dirty="0" err="1" smtClean="0">
                <a:solidFill>
                  <a:schemeClr val="bg1"/>
                </a:solidFill>
                <a:latin typeface="Consolas" panose="020B0609020204030204" pitchFamily="49" charset="0"/>
              </a:rPr>
              <a:t>reject_unauth_destination</a:t>
            </a:r>
            <a:r>
              <a:rPr lang="en-US" altLang="zh-TW" sz="1600" dirty="0" smtClean="0">
                <a:solidFill>
                  <a:schemeClr val="bg1"/>
                </a:solidFill>
                <a:latin typeface="Consolas" panose="020B0609020204030204" pitchFamily="49" charset="0"/>
              </a:rPr>
              <a:t>, </a:t>
            </a:r>
          </a:p>
          <a:p>
            <a:pPr>
              <a:lnSpc>
                <a:spcPct val="90000"/>
              </a:lnSpc>
              <a:spcBef>
                <a:spcPct val="0"/>
              </a:spcBef>
              <a:buFontTx/>
              <a:buNone/>
            </a:pPr>
            <a:r>
              <a:rPr lang="en-US" altLang="zh-TW" sz="1600" dirty="0">
                <a:solidFill>
                  <a:schemeClr val="accent1">
                    <a:lumMod val="20000"/>
                    <a:lumOff val="80000"/>
                  </a:schemeClr>
                </a:solidFill>
                <a:latin typeface="Consolas" panose="020B0609020204030204" pitchFamily="49" charset="0"/>
              </a:rPr>
              <a:t> </a:t>
            </a:r>
            <a:r>
              <a:rPr lang="en-US" altLang="zh-TW" sz="1600" dirty="0" smtClean="0">
                <a:solidFill>
                  <a:schemeClr val="accent1">
                    <a:lumMod val="20000"/>
                    <a:lumOff val="80000"/>
                  </a:schemeClr>
                </a:solidFill>
                <a:latin typeface="Consolas" panose="020B0609020204030204" pitchFamily="49" charset="0"/>
              </a:rPr>
              <a:t>                   </a:t>
            </a:r>
            <a:r>
              <a:rPr lang="en-US" altLang="zh-TW" sz="1600" dirty="0" err="1" smtClean="0">
                <a:solidFill>
                  <a:schemeClr val="accent1">
                    <a:lumMod val="20000"/>
                    <a:lumOff val="80000"/>
                  </a:schemeClr>
                </a:solidFill>
                <a:latin typeface="Consolas" panose="020B0609020204030204" pitchFamily="49" charset="0"/>
              </a:rPr>
              <a:t>check_policy_service</a:t>
            </a:r>
            <a:r>
              <a:rPr lang="en-US" altLang="zh-TW" sz="1600" dirty="0" smtClean="0">
                <a:solidFill>
                  <a:schemeClr val="accent1">
                    <a:lumMod val="20000"/>
                    <a:lumOff val="80000"/>
                  </a:schemeClr>
                </a:solidFill>
                <a:latin typeface="Consolas" panose="020B0609020204030204" pitchFamily="49" charset="0"/>
              </a:rPr>
              <a:t> inet:127.0.0.1:10023</a:t>
            </a:r>
            <a:endParaRPr kumimoji="0" lang="en-US" altLang="zh-TW" sz="1600" b="1" dirty="0">
              <a:solidFill>
                <a:schemeClr val="accent1">
                  <a:lumMod val="20000"/>
                  <a:lumOff val="80000"/>
                </a:schemeClr>
              </a:solidFill>
              <a:latin typeface="Consolas" panose="020B0609020204030204" pitchFamily="49" charset="0"/>
              <a:ea typeface="SimSun" panose="02010600030101010101" pitchFamily="2" charset="-122"/>
            </a:endParaRPr>
          </a:p>
        </p:txBody>
      </p:sp>
    </p:spTree>
    <p:extLst>
      <p:ext uri="{BB962C8B-B14F-4D97-AF65-F5344CB8AC3E}">
        <p14:creationId xmlns:p14="http://schemas.microsoft.com/office/powerpoint/2010/main" val="86156150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Rectangle 7"/>
          <p:cNvSpPr>
            <a:spLocks noGrp="1" noChangeArrowheads="1"/>
          </p:cNvSpPr>
          <p:nvPr>
            <p:ph type="title"/>
          </p:nvPr>
        </p:nvSpPr>
        <p:spPr/>
        <p:txBody>
          <a:bodyPr/>
          <a:lstStyle/>
          <a:p>
            <a:r>
              <a:rPr lang="en-US" altLang="zh-TW" dirty="0" err="1" smtClean="0"/>
              <a:t>Greylisting</a:t>
            </a:r>
            <a:r>
              <a:rPr lang="en-US" altLang="zh-TW" dirty="0" smtClean="0"/>
              <a:t> (4)</a:t>
            </a:r>
            <a:endParaRPr lang="zh-TW" altLang="en-US" dirty="0" smtClean="0"/>
          </a:p>
        </p:txBody>
      </p:sp>
      <p:sp>
        <p:nvSpPr>
          <p:cNvPr id="9219" name="內容版面配置區 2"/>
          <p:cNvSpPr>
            <a:spLocks noGrp="1"/>
          </p:cNvSpPr>
          <p:nvPr>
            <p:ph idx="1"/>
          </p:nvPr>
        </p:nvSpPr>
        <p:spPr/>
        <p:txBody>
          <a:bodyPr/>
          <a:lstStyle/>
          <a:p>
            <a:r>
              <a:rPr lang="en-US" altLang="zh-TW" dirty="0" smtClean="0"/>
              <a:t>When a mail is reject by </a:t>
            </a:r>
            <a:r>
              <a:rPr lang="en-US" altLang="zh-TW" dirty="0" err="1" smtClean="0"/>
              <a:t>postgrey</a:t>
            </a:r>
            <a:r>
              <a:rPr lang="en-US" altLang="zh-TW" dirty="0" smtClean="0"/>
              <a:t>, you can find it in /</a:t>
            </a:r>
            <a:r>
              <a:rPr lang="en-US" altLang="zh-TW" dirty="0" err="1" smtClean="0"/>
              <a:t>var</a:t>
            </a:r>
            <a:r>
              <a:rPr lang="en-US" altLang="zh-TW" dirty="0" smtClean="0"/>
              <a:t>/log/</a:t>
            </a:r>
            <a:r>
              <a:rPr lang="en-US" altLang="zh-TW" dirty="0" err="1" smtClean="0"/>
              <a:t>maillog</a:t>
            </a:r>
            <a:endParaRPr lang="en-US" altLang="zh-TW" dirty="0" smtClean="0"/>
          </a:p>
          <a:p>
            <a:endParaRPr lang="en-US" altLang="zh-TW" dirty="0" smtClean="0"/>
          </a:p>
          <a:p>
            <a:endParaRPr lang="en-US" altLang="zh-TW" dirty="0"/>
          </a:p>
          <a:p>
            <a:pPr marL="0" indent="0">
              <a:buNone/>
            </a:pPr>
            <a:endParaRPr lang="en-US" altLang="zh-TW" dirty="0" smtClean="0"/>
          </a:p>
          <a:p>
            <a:r>
              <a:rPr lang="en-US" altLang="zh-TW" dirty="0" smtClean="0"/>
              <a:t>Whitelist Configuration</a:t>
            </a:r>
          </a:p>
          <a:p>
            <a:pPr lvl="1"/>
            <a:r>
              <a:rPr lang="en-US" altLang="zh-TW" dirty="0" smtClean="0"/>
              <a:t>/</a:t>
            </a:r>
            <a:r>
              <a:rPr lang="en-US" altLang="zh-TW" dirty="0" err="1" smtClean="0"/>
              <a:t>usr</a:t>
            </a:r>
            <a:r>
              <a:rPr lang="en-US" altLang="zh-TW" dirty="0" smtClean="0"/>
              <a:t>/local/</a:t>
            </a:r>
            <a:r>
              <a:rPr lang="en-US" altLang="zh-TW" dirty="0" err="1" smtClean="0"/>
              <a:t>etc</a:t>
            </a:r>
            <a:r>
              <a:rPr lang="en-US" altLang="zh-TW" dirty="0" smtClean="0"/>
              <a:t>/postfix/</a:t>
            </a:r>
            <a:r>
              <a:rPr lang="en-US" altLang="zh-TW" dirty="0" err="1" smtClean="0"/>
              <a:t>postgrey_whitelist_clients</a:t>
            </a:r>
            <a:endParaRPr lang="en-US" altLang="zh-TW" dirty="0" smtClean="0"/>
          </a:p>
          <a:p>
            <a:pPr lvl="1"/>
            <a:r>
              <a:rPr lang="en-US" altLang="zh-TW" dirty="0" smtClean="0"/>
              <a:t>/</a:t>
            </a:r>
            <a:r>
              <a:rPr lang="en-US" altLang="zh-TW" dirty="0" err="1" smtClean="0"/>
              <a:t>usr</a:t>
            </a:r>
            <a:r>
              <a:rPr lang="en-US" altLang="zh-TW" dirty="0" smtClean="0"/>
              <a:t>/local/</a:t>
            </a:r>
            <a:r>
              <a:rPr lang="en-US" altLang="zh-TW" dirty="0" err="1" smtClean="0"/>
              <a:t>etc</a:t>
            </a:r>
            <a:r>
              <a:rPr lang="en-US" altLang="zh-TW" dirty="0" smtClean="0"/>
              <a:t>/postfix/</a:t>
            </a:r>
            <a:r>
              <a:rPr lang="en-US" altLang="zh-TW" dirty="0" err="1" smtClean="0"/>
              <a:t>postgrey_whitelist_recipients</a:t>
            </a:r>
            <a:endParaRPr lang="zh-TW" altLang="en-US" dirty="0" smtClean="0"/>
          </a:p>
        </p:txBody>
      </p:sp>
      <p:sp>
        <p:nvSpPr>
          <p:cNvPr id="7" name="Text Box 4"/>
          <p:cNvSpPr txBox="1">
            <a:spLocks noChangeArrowheads="1"/>
          </p:cNvSpPr>
          <p:nvPr/>
        </p:nvSpPr>
        <p:spPr bwMode="auto">
          <a:xfrm>
            <a:off x="1259632" y="2348880"/>
            <a:ext cx="7702750" cy="757130"/>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lang="en-US" altLang="zh-TW" sz="1600" dirty="0" smtClean="0">
                <a:solidFill>
                  <a:schemeClr val="bg1"/>
                </a:solidFill>
                <a:latin typeface="Consolas" panose="020B0609020204030204" pitchFamily="49" charset="0"/>
              </a:rPr>
              <a:t>450 4.2.0 &lt;lctseng@nasa.lctseng.nctucs.net&gt;: </a:t>
            </a:r>
          </a:p>
          <a:p>
            <a:pPr>
              <a:lnSpc>
                <a:spcPct val="90000"/>
              </a:lnSpc>
              <a:spcBef>
                <a:spcPct val="0"/>
              </a:spcBef>
              <a:buFontTx/>
              <a:buNone/>
            </a:pPr>
            <a:r>
              <a:rPr lang="en-US" altLang="zh-TW" sz="1600" dirty="0" smtClean="0">
                <a:solidFill>
                  <a:schemeClr val="bg1"/>
                </a:solidFill>
                <a:latin typeface="Consolas" panose="020B0609020204030204" pitchFamily="49" charset="0"/>
              </a:rPr>
              <a:t>Recipient address rejected: </a:t>
            </a:r>
            <a:r>
              <a:rPr lang="en-US" altLang="zh-TW" sz="1600" dirty="0" err="1" smtClean="0">
                <a:solidFill>
                  <a:schemeClr val="bg1"/>
                </a:solidFill>
                <a:latin typeface="Consolas" panose="020B0609020204030204" pitchFamily="49" charset="0"/>
              </a:rPr>
              <a:t>Greylisted</a:t>
            </a:r>
            <a:r>
              <a:rPr lang="en-US" altLang="zh-TW" sz="1600" dirty="0" smtClean="0">
                <a:solidFill>
                  <a:schemeClr val="bg1"/>
                </a:solidFill>
                <a:latin typeface="Consolas" panose="020B0609020204030204" pitchFamily="49" charset="0"/>
              </a:rPr>
              <a:t>, </a:t>
            </a:r>
          </a:p>
          <a:p>
            <a:pPr>
              <a:lnSpc>
                <a:spcPct val="90000"/>
              </a:lnSpc>
              <a:spcBef>
                <a:spcPct val="0"/>
              </a:spcBef>
              <a:buFontTx/>
              <a:buNone/>
            </a:pPr>
            <a:r>
              <a:rPr lang="en-US" altLang="zh-TW" sz="1600" dirty="0" smtClean="0">
                <a:solidFill>
                  <a:schemeClr val="bg1"/>
                </a:solidFill>
                <a:latin typeface="Consolas" panose="020B0609020204030204" pitchFamily="49" charset="0"/>
              </a:rPr>
              <a:t>see http://postgrey.schweikert.ch/help/nasa.lctseng.nctucs.net.html</a:t>
            </a:r>
            <a:endParaRPr kumimoji="0" lang="en-US" altLang="zh-TW" sz="1600" b="1" dirty="0">
              <a:solidFill>
                <a:schemeClr val="bg1"/>
              </a:solidFill>
              <a:latin typeface="Consolas" panose="020B0609020204030204" pitchFamily="49" charset="0"/>
              <a:ea typeface="SimSun" panose="02010600030101010101" pitchFamily="2" charset="-122"/>
            </a:endParaRPr>
          </a:p>
        </p:txBody>
      </p:sp>
    </p:spTree>
    <p:extLst>
      <p:ext uri="{BB962C8B-B14F-4D97-AF65-F5344CB8AC3E}">
        <p14:creationId xmlns:p14="http://schemas.microsoft.com/office/powerpoint/2010/main" val="31196458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Rectangle 7"/>
          <p:cNvSpPr>
            <a:spLocks noGrp="1" noChangeArrowheads="1"/>
          </p:cNvSpPr>
          <p:nvPr>
            <p:ph type="title"/>
          </p:nvPr>
        </p:nvSpPr>
        <p:spPr/>
        <p:txBody>
          <a:bodyPr/>
          <a:lstStyle/>
          <a:p>
            <a:pPr eaLnBrk="1" hangingPunct="1">
              <a:defRPr/>
            </a:pPr>
            <a:r>
              <a:rPr lang="en-US" altLang="zh-TW" dirty="0" smtClean="0"/>
              <a:t>Sender Policy Framework (SPF)</a:t>
            </a:r>
            <a:endParaRPr lang="zh-TW" altLang="en-US" dirty="0" smtClean="0"/>
          </a:p>
        </p:txBody>
      </p:sp>
      <p:sp>
        <p:nvSpPr>
          <p:cNvPr id="8195" name="內容版面配置區 2"/>
          <p:cNvSpPr>
            <a:spLocks noGrp="1"/>
          </p:cNvSpPr>
          <p:nvPr>
            <p:ph idx="1"/>
          </p:nvPr>
        </p:nvSpPr>
        <p:spPr/>
        <p:txBody>
          <a:bodyPr lIns="91440" tIns="45720" rIns="91440" bIns="45720"/>
          <a:lstStyle/>
          <a:p>
            <a:pPr eaLnBrk="1" hangingPunct="1"/>
            <a:r>
              <a:rPr lang="en-US" altLang="zh-TW" sz="3200" dirty="0" smtClean="0"/>
              <a:t>A client-based method to detect whether a client is authorized or not.</a:t>
            </a:r>
          </a:p>
          <a:p>
            <a:pPr eaLnBrk="1" hangingPunct="1"/>
            <a:endParaRPr lang="en-US" altLang="zh-TW" sz="3200" dirty="0" smtClean="0"/>
          </a:p>
          <a:p>
            <a:pPr eaLnBrk="1" hangingPunct="1"/>
            <a:r>
              <a:rPr lang="en-US" altLang="zh-TW" sz="3200" dirty="0" smtClean="0"/>
              <a:t>http://www.openspf.org</a:t>
            </a:r>
          </a:p>
          <a:p>
            <a:pPr eaLnBrk="1" hangingPunct="1"/>
            <a:r>
              <a:rPr lang="en-US" altLang="zh-TW" sz="3200" dirty="0" smtClean="0"/>
              <a:t>RFC 4408</a:t>
            </a:r>
          </a:p>
          <a:p>
            <a:pPr eaLnBrk="1" hangingPunct="1"/>
            <a:endParaRPr lang="en-US" altLang="zh-TW" sz="3200" dirty="0" smtClean="0"/>
          </a:p>
          <a:p>
            <a:pPr eaLnBrk="1" hangingPunct="1"/>
            <a:r>
              <a:rPr lang="en-US" altLang="zh-TW" sz="3200" dirty="0" smtClean="0"/>
              <a:t>SPF in FreeBSD</a:t>
            </a:r>
          </a:p>
          <a:p>
            <a:pPr lvl="1"/>
            <a:r>
              <a:rPr lang="en-US" altLang="zh-TW" sz="2800" dirty="0" smtClean="0"/>
              <a:t>mail/</a:t>
            </a:r>
            <a:r>
              <a:rPr lang="en-US" altLang="zh-TW" sz="2800" dirty="0" err="1" smtClean="0"/>
              <a:t>libspf</a:t>
            </a:r>
            <a:r>
              <a:rPr lang="en-US" altLang="zh-TW" sz="2800" dirty="0" smtClean="0"/>
              <a:t>, mail/libspf2</a:t>
            </a:r>
            <a:endParaRPr lang="zh-TW" altLang="en-US"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Rectangle 7"/>
          <p:cNvSpPr>
            <a:spLocks noGrp="1" noChangeArrowheads="1"/>
          </p:cNvSpPr>
          <p:nvPr>
            <p:ph type="title"/>
          </p:nvPr>
        </p:nvSpPr>
        <p:spPr/>
        <p:txBody>
          <a:bodyPr/>
          <a:lstStyle/>
          <a:p>
            <a:pPr eaLnBrk="1" hangingPunct="1">
              <a:defRPr/>
            </a:pPr>
            <a:r>
              <a:rPr lang="en-US" altLang="zh-TW" dirty="0" smtClean="0"/>
              <a:t>Sender Policy Framework (SPF)</a:t>
            </a:r>
            <a:br>
              <a:rPr lang="en-US" altLang="zh-TW" dirty="0" smtClean="0"/>
            </a:br>
            <a:r>
              <a:rPr lang="en-US" altLang="zh-TW" sz="3200" dirty="0" smtClean="0"/>
              <a:t>	– Is following mail questionable?</a:t>
            </a:r>
            <a:endParaRPr lang="zh-TW" altLang="en-US" sz="3200" dirty="0" smtClean="0"/>
          </a:p>
        </p:txBody>
      </p:sp>
      <p:sp>
        <p:nvSpPr>
          <p:cNvPr id="7" name="Text Box 4"/>
          <p:cNvSpPr txBox="1">
            <a:spLocks noChangeArrowheads="1"/>
          </p:cNvSpPr>
          <p:nvPr/>
        </p:nvSpPr>
        <p:spPr bwMode="auto">
          <a:xfrm>
            <a:off x="683568" y="1376106"/>
            <a:ext cx="8280919" cy="4524315"/>
          </a:xfrm>
          <a:prstGeom prst="rect">
            <a:avLst/>
          </a:prstGeom>
          <a:solidFill>
            <a:schemeClr val="bg2"/>
          </a:solidFill>
          <a:ln>
            <a:noFill/>
          </a:ln>
          <a:effectLst/>
          <a:extLst>
            <a:ext uri="{91240B29-F687-4F45-9708-019B960494DF}">
              <a14:hiddenLine xmlns:a14="http://schemas.microsoft.com/office/drawing/2010/main" w="38100" cmpd="dbl">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lnSpc>
                <a:spcPct val="90000"/>
              </a:lnSpc>
              <a:spcBef>
                <a:spcPct val="0"/>
              </a:spcBef>
              <a:buFontTx/>
              <a:buNone/>
            </a:pPr>
            <a:r>
              <a:rPr lang="en-US" altLang="zh-TW" sz="1600" dirty="0">
                <a:solidFill>
                  <a:schemeClr val="bg1"/>
                </a:solidFill>
                <a:latin typeface="Consolas" panose="020B0609020204030204" pitchFamily="49" charset="0"/>
              </a:rPr>
              <a:t>Delivered-To: </a:t>
            </a:r>
            <a:r>
              <a:rPr lang="en-US" altLang="zh-TW" sz="1600" dirty="0" smtClean="0">
                <a:solidFill>
                  <a:schemeClr val="bg1"/>
                </a:solidFill>
                <a:latin typeface="Consolas" panose="020B0609020204030204" pitchFamily="49" charset="0"/>
              </a:rPr>
              <a:t>lctseng@gmail.com</a:t>
            </a:r>
            <a:endParaRPr lang="en-US" altLang="zh-TW" sz="1600" dirty="0">
              <a:solidFill>
                <a:schemeClr val="bg1"/>
              </a:solidFill>
              <a:latin typeface="Consolas" panose="020B0609020204030204" pitchFamily="49" charset="0"/>
            </a:endParaRPr>
          </a:p>
          <a:p>
            <a:pPr>
              <a:lnSpc>
                <a:spcPct val="90000"/>
              </a:lnSpc>
              <a:spcBef>
                <a:spcPct val="0"/>
              </a:spcBef>
              <a:buFontTx/>
              <a:buNone/>
            </a:pPr>
            <a:r>
              <a:rPr lang="en-US" altLang="zh-TW" sz="1600" dirty="0">
                <a:solidFill>
                  <a:schemeClr val="bg1"/>
                </a:solidFill>
                <a:latin typeface="Consolas" panose="020B0609020204030204" pitchFamily="49" charset="0"/>
              </a:rPr>
              <a:t>Received: by 10.129.125.135 with SMTP id y129csp250129ywc;</a:t>
            </a:r>
          </a:p>
          <a:p>
            <a:pPr>
              <a:lnSpc>
                <a:spcPct val="90000"/>
              </a:lnSpc>
              <a:spcBef>
                <a:spcPct val="0"/>
              </a:spcBef>
              <a:buFontTx/>
              <a:buNone/>
            </a:pPr>
            <a:r>
              <a:rPr lang="en-US" altLang="zh-TW" sz="1600" dirty="0">
                <a:solidFill>
                  <a:schemeClr val="bg1"/>
                </a:solidFill>
                <a:latin typeface="Consolas" panose="020B0609020204030204" pitchFamily="49" charset="0"/>
              </a:rPr>
              <a:t>        Wed, 9 Mar 2016 22:29:43 -0800 (PST)</a:t>
            </a:r>
          </a:p>
          <a:p>
            <a:pPr>
              <a:lnSpc>
                <a:spcPct val="90000"/>
              </a:lnSpc>
              <a:spcBef>
                <a:spcPct val="0"/>
              </a:spcBef>
              <a:buFontTx/>
              <a:buNone/>
            </a:pPr>
            <a:r>
              <a:rPr lang="en-US" altLang="zh-TW" sz="1600" dirty="0">
                <a:solidFill>
                  <a:schemeClr val="bg1"/>
                </a:solidFill>
                <a:latin typeface="Consolas" panose="020B0609020204030204" pitchFamily="49" charset="0"/>
              </a:rPr>
              <a:t>X-Received: by 10.50.59.212 with SMTP id </a:t>
            </a:r>
            <a:r>
              <a:rPr lang="en-US" altLang="zh-TW" sz="1600" dirty="0" smtClean="0">
                <a:solidFill>
                  <a:schemeClr val="bg1"/>
                </a:solidFill>
                <a:latin typeface="Consolas" panose="020B0609020204030204" pitchFamily="49" charset="0"/>
              </a:rPr>
              <a:t>b20mr1774964igr.30.1457…</a:t>
            </a:r>
            <a:endParaRPr lang="en-US" altLang="zh-TW" sz="1600" dirty="0">
              <a:solidFill>
                <a:schemeClr val="bg1"/>
              </a:solidFill>
              <a:latin typeface="Consolas" panose="020B0609020204030204" pitchFamily="49" charset="0"/>
            </a:endParaRPr>
          </a:p>
          <a:p>
            <a:pPr>
              <a:lnSpc>
                <a:spcPct val="90000"/>
              </a:lnSpc>
              <a:spcBef>
                <a:spcPct val="0"/>
              </a:spcBef>
              <a:buFontTx/>
              <a:buNone/>
            </a:pPr>
            <a:r>
              <a:rPr lang="en-US" altLang="zh-TW" sz="1600" dirty="0">
                <a:solidFill>
                  <a:schemeClr val="bg1"/>
                </a:solidFill>
                <a:latin typeface="Consolas" panose="020B0609020204030204" pitchFamily="49" charset="0"/>
              </a:rPr>
              <a:t>        Wed, 09 Mar 2016 22:29:43 -0800 (PST)</a:t>
            </a:r>
          </a:p>
          <a:p>
            <a:pPr>
              <a:lnSpc>
                <a:spcPct val="90000"/>
              </a:lnSpc>
              <a:spcBef>
                <a:spcPct val="0"/>
              </a:spcBef>
              <a:buFontTx/>
              <a:buNone/>
            </a:pPr>
            <a:r>
              <a:rPr lang="en-US" altLang="zh-TW" sz="1600" dirty="0">
                <a:solidFill>
                  <a:schemeClr val="bg1"/>
                </a:solidFill>
                <a:latin typeface="Consolas" panose="020B0609020204030204" pitchFamily="49" charset="0"/>
              </a:rPr>
              <a:t>Return-Path: &lt;lctseng@cs.nctu.edu.tw&gt;</a:t>
            </a:r>
          </a:p>
          <a:p>
            <a:pPr>
              <a:lnSpc>
                <a:spcPct val="90000"/>
              </a:lnSpc>
              <a:spcBef>
                <a:spcPct val="0"/>
              </a:spcBef>
              <a:buFontTx/>
              <a:buNone/>
            </a:pPr>
            <a:r>
              <a:rPr lang="en-US" altLang="zh-TW" sz="1600" dirty="0">
                <a:solidFill>
                  <a:srgbClr val="FFFF00"/>
                </a:solidFill>
                <a:latin typeface="Consolas" panose="020B0609020204030204" pitchFamily="49" charset="0"/>
              </a:rPr>
              <a:t>Received: from demo1.nasa.lctseng.nctucs.net </a:t>
            </a:r>
            <a:r>
              <a:rPr lang="en-US" altLang="zh-TW" sz="1600" dirty="0" smtClean="0">
                <a:solidFill>
                  <a:schemeClr val="bg1"/>
                </a:solidFill>
                <a:latin typeface="Consolas" panose="020B0609020204030204" pitchFamily="49" charset="0"/>
              </a:rPr>
              <a:t>([</a:t>
            </a:r>
            <a:r>
              <a:rPr lang="en-US" altLang="zh-TW" sz="1600" dirty="0">
                <a:solidFill>
                  <a:schemeClr val="bg1"/>
                </a:solidFill>
                <a:latin typeface="Consolas" panose="020B0609020204030204" pitchFamily="49" charset="0"/>
              </a:rPr>
              <a:t>140.113.168.238])</a:t>
            </a:r>
          </a:p>
          <a:p>
            <a:pPr>
              <a:lnSpc>
                <a:spcPct val="90000"/>
              </a:lnSpc>
              <a:spcBef>
                <a:spcPct val="0"/>
              </a:spcBef>
              <a:buFontTx/>
              <a:buNone/>
            </a:pPr>
            <a:r>
              <a:rPr lang="en-US" altLang="zh-TW" sz="1600" dirty="0">
                <a:solidFill>
                  <a:schemeClr val="bg1"/>
                </a:solidFill>
                <a:latin typeface="Consolas" panose="020B0609020204030204" pitchFamily="49" charset="0"/>
              </a:rPr>
              <a:t>        by mx.google.com with ESMTP id </a:t>
            </a:r>
            <a:r>
              <a:rPr lang="en-US" altLang="zh-TW" sz="1600" dirty="0" smtClean="0">
                <a:solidFill>
                  <a:schemeClr val="bg1"/>
                </a:solidFill>
                <a:latin typeface="Consolas" panose="020B0609020204030204" pitchFamily="49" charset="0"/>
              </a:rPr>
              <a:t>yq7si2678395igb.103.2016…</a:t>
            </a:r>
            <a:endParaRPr lang="en-US" altLang="zh-TW" sz="1600" dirty="0">
              <a:solidFill>
                <a:schemeClr val="bg1"/>
              </a:solidFill>
              <a:latin typeface="Consolas" panose="020B0609020204030204" pitchFamily="49" charset="0"/>
            </a:endParaRPr>
          </a:p>
          <a:p>
            <a:pPr>
              <a:lnSpc>
                <a:spcPct val="90000"/>
              </a:lnSpc>
              <a:spcBef>
                <a:spcPct val="0"/>
              </a:spcBef>
              <a:buFontTx/>
              <a:buNone/>
            </a:pPr>
            <a:r>
              <a:rPr lang="en-US" altLang="zh-TW" sz="1600" dirty="0">
                <a:solidFill>
                  <a:schemeClr val="bg1"/>
                </a:solidFill>
                <a:latin typeface="Consolas" panose="020B0609020204030204" pitchFamily="49" charset="0"/>
              </a:rPr>
              <a:t>        for </a:t>
            </a:r>
            <a:r>
              <a:rPr lang="en-US" altLang="zh-TW" sz="1600" dirty="0" smtClean="0">
                <a:solidFill>
                  <a:schemeClr val="bg1"/>
                </a:solidFill>
                <a:latin typeface="Consolas" panose="020B0609020204030204" pitchFamily="49" charset="0"/>
              </a:rPr>
              <a:t>&lt;lctseng@gmail.com</a:t>
            </a:r>
            <a:r>
              <a:rPr lang="en-US" altLang="zh-TW" sz="1600" dirty="0">
                <a:solidFill>
                  <a:schemeClr val="bg1"/>
                </a:solidFill>
                <a:latin typeface="Consolas" panose="020B0609020204030204" pitchFamily="49" charset="0"/>
              </a:rPr>
              <a:t>&gt;;</a:t>
            </a:r>
          </a:p>
          <a:p>
            <a:pPr>
              <a:lnSpc>
                <a:spcPct val="90000"/>
              </a:lnSpc>
              <a:spcBef>
                <a:spcPct val="0"/>
              </a:spcBef>
              <a:buFontTx/>
              <a:buNone/>
            </a:pPr>
            <a:r>
              <a:rPr lang="en-US" altLang="zh-TW" sz="1600" dirty="0">
                <a:solidFill>
                  <a:schemeClr val="bg1"/>
                </a:solidFill>
                <a:latin typeface="Consolas" panose="020B0609020204030204" pitchFamily="49" charset="0"/>
              </a:rPr>
              <a:t>        Wed, 09 Mar 2016 22:29:43 -0800 (PST</a:t>
            </a:r>
            <a:r>
              <a:rPr lang="en-US" altLang="zh-TW" sz="1600" dirty="0" smtClean="0">
                <a:solidFill>
                  <a:schemeClr val="bg1"/>
                </a:solidFill>
                <a:latin typeface="Consolas" panose="020B0609020204030204" pitchFamily="49" charset="0"/>
              </a:rPr>
              <a:t>)</a:t>
            </a:r>
          </a:p>
          <a:p>
            <a:pPr>
              <a:lnSpc>
                <a:spcPct val="90000"/>
              </a:lnSpc>
              <a:spcBef>
                <a:spcPct val="0"/>
              </a:spcBef>
              <a:buFontTx/>
              <a:buNone/>
            </a:pPr>
            <a:r>
              <a:rPr lang="en-US" altLang="zh-TW" sz="1600" dirty="0" smtClean="0">
                <a:solidFill>
                  <a:schemeClr val="bg1"/>
                </a:solidFill>
                <a:latin typeface="Consolas" panose="020B0609020204030204" pitchFamily="49" charset="0"/>
              </a:rPr>
              <a:t>Received</a:t>
            </a:r>
            <a:r>
              <a:rPr lang="en-US" altLang="zh-TW" sz="1600" dirty="0">
                <a:solidFill>
                  <a:schemeClr val="bg1"/>
                </a:solidFill>
                <a:latin typeface="Consolas" panose="020B0609020204030204" pitchFamily="49" charset="0"/>
              </a:rPr>
              <a:t>: from localhost (localhost [127.0.0.1])</a:t>
            </a:r>
          </a:p>
          <a:p>
            <a:pPr>
              <a:lnSpc>
                <a:spcPct val="90000"/>
              </a:lnSpc>
              <a:spcBef>
                <a:spcPct val="0"/>
              </a:spcBef>
              <a:buFontTx/>
              <a:buNone/>
            </a:pPr>
            <a:r>
              <a:rPr lang="en-US" altLang="zh-TW" sz="1600" dirty="0">
                <a:solidFill>
                  <a:schemeClr val="bg1"/>
                </a:solidFill>
                <a:latin typeface="Consolas" panose="020B0609020204030204" pitchFamily="49" charset="0"/>
              </a:rPr>
              <a:t>	by </a:t>
            </a:r>
            <a:r>
              <a:rPr lang="en-US" altLang="zh-TW" sz="1600" dirty="0">
                <a:solidFill>
                  <a:srgbClr val="FFFF00"/>
                </a:solidFill>
                <a:latin typeface="Consolas" panose="020B0609020204030204" pitchFamily="49" charset="0"/>
              </a:rPr>
              <a:t>demo1.nasa.lctseng.nctucs.net </a:t>
            </a:r>
            <a:r>
              <a:rPr lang="en-US" altLang="zh-TW" sz="1600" dirty="0">
                <a:solidFill>
                  <a:schemeClr val="bg1"/>
                </a:solidFill>
                <a:latin typeface="Consolas" panose="020B0609020204030204" pitchFamily="49" charset="0"/>
              </a:rPr>
              <a:t>(Postfix) with SMTP id 49ECB27B</a:t>
            </a:r>
          </a:p>
          <a:p>
            <a:pPr>
              <a:lnSpc>
                <a:spcPct val="90000"/>
              </a:lnSpc>
              <a:spcBef>
                <a:spcPct val="0"/>
              </a:spcBef>
              <a:buFontTx/>
              <a:buNone/>
            </a:pPr>
            <a:r>
              <a:rPr lang="en-US" altLang="zh-TW" sz="1600" dirty="0">
                <a:solidFill>
                  <a:schemeClr val="bg1"/>
                </a:solidFill>
                <a:latin typeface="Consolas" panose="020B0609020204030204" pitchFamily="49" charset="0"/>
              </a:rPr>
              <a:t>	for </a:t>
            </a:r>
            <a:r>
              <a:rPr lang="en-US" altLang="zh-TW" sz="1600" dirty="0" smtClean="0">
                <a:solidFill>
                  <a:schemeClr val="bg1"/>
                </a:solidFill>
                <a:latin typeface="Consolas" panose="020B0609020204030204" pitchFamily="49" charset="0"/>
              </a:rPr>
              <a:t>&lt;lctseng@gmail.com</a:t>
            </a:r>
            <a:r>
              <a:rPr lang="en-US" altLang="zh-TW" sz="1600" dirty="0">
                <a:solidFill>
                  <a:schemeClr val="bg1"/>
                </a:solidFill>
                <a:latin typeface="Consolas" panose="020B0609020204030204" pitchFamily="49" charset="0"/>
              </a:rPr>
              <a:t>&gt;; Thu, 10 Mar 2016 14:27:21 +0800 (CST)</a:t>
            </a:r>
          </a:p>
          <a:p>
            <a:pPr>
              <a:lnSpc>
                <a:spcPct val="90000"/>
              </a:lnSpc>
              <a:spcBef>
                <a:spcPct val="0"/>
              </a:spcBef>
              <a:buFontTx/>
              <a:buNone/>
            </a:pPr>
            <a:r>
              <a:rPr lang="en-US" altLang="zh-TW" sz="1600" dirty="0">
                <a:solidFill>
                  <a:schemeClr val="bg1"/>
                </a:solidFill>
                <a:latin typeface="Consolas" panose="020B0609020204030204" pitchFamily="49" charset="0"/>
              </a:rPr>
              <a:t>Message-Id: &lt;20160310062726.49ECB27B@demo1.nasa.lctseng.nctucs.net&gt;</a:t>
            </a:r>
          </a:p>
          <a:p>
            <a:pPr>
              <a:lnSpc>
                <a:spcPct val="90000"/>
              </a:lnSpc>
              <a:spcBef>
                <a:spcPct val="0"/>
              </a:spcBef>
              <a:buFontTx/>
              <a:buNone/>
            </a:pPr>
            <a:r>
              <a:rPr lang="en-US" altLang="zh-TW" sz="1600" dirty="0">
                <a:solidFill>
                  <a:schemeClr val="bg1"/>
                </a:solidFill>
                <a:latin typeface="Consolas" panose="020B0609020204030204" pitchFamily="49" charset="0"/>
              </a:rPr>
              <a:t>Date: Thu, 10 Mar 2016 14:27:21 +0800 (CST)</a:t>
            </a:r>
          </a:p>
          <a:p>
            <a:pPr>
              <a:lnSpc>
                <a:spcPct val="90000"/>
              </a:lnSpc>
              <a:spcBef>
                <a:spcPct val="0"/>
              </a:spcBef>
              <a:buFontTx/>
              <a:buNone/>
            </a:pPr>
            <a:r>
              <a:rPr lang="en-US" altLang="zh-TW" sz="1600" dirty="0">
                <a:solidFill>
                  <a:schemeClr val="bg1"/>
                </a:solidFill>
                <a:latin typeface="Consolas" panose="020B0609020204030204" pitchFamily="49" charset="0"/>
              </a:rPr>
              <a:t>To: </a:t>
            </a:r>
            <a:r>
              <a:rPr lang="en-US" altLang="zh-TW" sz="1600" dirty="0" smtClean="0">
                <a:solidFill>
                  <a:schemeClr val="bg1"/>
                </a:solidFill>
                <a:latin typeface="Consolas" panose="020B0609020204030204" pitchFamily="49" charset="0"/>
              </a:rPr>
              <a:t>lctseng@gmail.com</a:t>
            </a:r>
            <a:endParaRPr lang="en-US" altLang="zh-TW" sz="1600" dirty="0">
              <a:solidFill>
                <a:schemeClr val="bg1"/>
              </a:solidFill>
              <a:latin typeface="Consolas" panose="020B0609020204030204" pitchFamily="49" charset="0"/>
            </a:endParaRPr>
          </a:p>
          <a:p>
            <a:pPr>
              <a:lnSpc>
                <a:spcPct val="90000"/>
              </a:lnSpc>
              <a:spcBef>
                <a:spcPct val="0"/>
              </a:spcBef>
              <a:buFontTx/>
              <a:buNone/>
            </a:pPr>
            <a:r>
              <a:rPr lang="en-US" altLang="zh-TW" sz="1600" dirty="0">
                <a:solidFill>
                  <a:srgbClr val="FFFF00"/>
                </a:solidFill>
                <a:latin typeface="Consolas" panose="020B0609020204030204" pitchFamily="49" charset="0"/>
              </a:rPr>
              <a:t>From: lctseng@cs.nctu.edu.tw</a:t>
            </a:r>
          </a:p>
          <a:p>
            <a:pPr>
              <a:lnSpc>
                <a:spcPct val="90000"/>
              </a:lnSpc>
              <a:spcBef>
                <a:spcPct val="0"/>
              </a:spcBef>
              <a:buFontTx/>
              <a:buNone/>
            </a:pPr>
            <a:r>
              <a:rPr lang="en-US" altLang="zh-TW" sz="1600" dirty="0">
                <a:solidFill>
                  <a:schemeClr val="bg1"/>
                </a:solidFill>
                <a:latin typeface="Consolas" panose="020B0609020204030204" pitchFamily="49" charset="0"/>
              </a:rPr>
              <a:t>Subject: SPF Test</a:t>
            </a:r>
          </a:p>
          <a:p>
            <a:pPr>
              <a:lnSpc>
                <a:spcPct val="90000"/>
              </a:lnSpc>
              <a:spcBef>
                <a:spcPct val="0"/>
              </a:spcBef>
              <a:buFontTx/>
              <a:buNone/>
            </a:pPr>
            <a:endParaRPr lang="en-US" altLang="zh-TW" sz="1600" dirty="0">
              <a:solidFill>
                <a:schemeClr val="bg1"/>
              </a:solidFill>
              <a:latin typeface="Consolas" panose="020B0609020204030204" pitchFamily="49" charset="0"/>
            </a:endParaRPr>
          </a:p>
          <a:p>
            <a:pPr>
              <a:lnSpc>
                <a:spcPct val="90000"/>
              </a:lnSpc>
              <a:spcBef>
                <a:spcPct val="0"/>
              </a:spcBef>
              <a:buFontTx/>
              <a:buNone/>
            </a:pPr>
            <a:r>
              <a:rPr lang="en-US" altLang="zh-TW" sz="1600" dirty="0">
                <a:solidFill>
                  <a:schemeClr val="bg1"/>
                </a:solidFill>
                <a:latin typeface="Consolas" panose="020B0609020204030204" pitchFamily="49" charset="0"/>
              </a:rPr>
              <a:t>SPF TEST</a:t>
            </a:r>
            <a:endParaRPr kumimoji="0" lang="en-US" altLang="zh-TW" sz="1600" dirty="0">
              <a:solidFill>
                <a:schemeClr val="bg1"/>
              </a:solidFill>
              <a:latin typeface="Consolas" panose="020B0609020204030204" pitchFamily="49" charset="0"/>
              <a:ea typeface="SimSun" panose="02010600030101010101" pitchFamily="2"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SCC">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0000"/>
      </a:hlink>
      <a:folHlink>
        <a:srgbClr val="C0C0C0"/>
      </a:folHlink>
    </a:clrScheme>
    <a:fontScheme name="Computer Center">
      <a:majorFont>
        <a:latin typeface="Times New Roman"/>
        <a:ea typeface="華康儷粗黑(P)"/>
        <a:cs typeface=""/>
      </a:majorFont>
      <a:minorFont>
        <a:latin typeface="Times New Roman"/>
        <a:ea typeface="華康儷中黑(P)"/>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Computer Center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omputer Cen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mputer Cente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mputer Cente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mputer Cen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mputer Cen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omputer Cen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SCC" id="{F0C4BA69-6315-4797-B476-8B32AF6D4DBC}" vid="{C2A01E83-36D3-4966-9054-FF11822CE3D5}"/>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CSCC</Template>
  <TotalTime>6364</TotalTime>
  <Words>4191</Words>
  <Application>Microsoft Office PowerPoint</Application>
  <PresentationFormat>如螢幕大小 (4:3)</PresentationFormat>
  <Paragraphs>736</Paragraphs>
  <Slides>46</Slides>
  <Notes>12</Notes>
  <HiddenSlides>0</HiddenSlides>
  <MMClips>0</MMClips>
  <ScaleCrop>false</ScaleCrop>
  <HeadingPairs>
    <vt:vector size="6" baseType="variant">
      <vt:variant>
        <vt:lpstr>使用字型</vt:lpstr>
      </vt:variant>
      <vt:variant>
        <vt:i4>18</vt:i4>
      </vt:variant>
      <vt:variant>
        <vt:lpstr>佈景主題</vt:lpstr>
      </vt:variant>
      <vt:variant>
        <vt:i4>1</vt:i4>
      </vt:variant>
      <vt:variant>
        <vt:lpstr>投影片標題</vt:lpstr>
      </vt:variant>
      <vt:variant>
        <vt:i4>46</vt:i4>
      </vt:variant>
    </vt:vector>
  </HeadingPairs>
  <TitlesOfParts>
    <vt:vector size="65" baseType="lpstr">
      <vt:lpstr>Arial Unicode MS</vt:lpstr>
      <vt:lpstr>Courier</vt:lpstr>
      <vt:lpstr>DejaVu Sans</vt:lpstr>
      <vt:lpstr>DejaVu Sans Mono</vt:lpstr>
      <vt:lpstr>Futura Md BT</vt:lpstr>
      <vt:lpstr>Lucida Grande</vt:lpstr>
      <vt:lpstr>SimSun</vt:lpstr>
      <vt:lpstr>華康標楷體(P)</vt:lpstr>
      <vt:lpstr>華康儷中黑(P)</vt:lpstr>
      <vt:lpstr>華康儷粗黑(P)</vt:lpstr>
      <vt:lpstr>微軟正黑體</vt:lpstr>
      <vt:lpstr>新細明體</vt:lpstr>
      <vt:lpstr>Arial</vt:lpstr>
      <vt:lpstr>Calibri</vt:lpstr>
      <vt:lpstr>Consolas</vt:lpstr>
      <vt:lpstr>Times New Roman</vt:lpstr>
      <vt:lpstr>Verdana</vt:lpstr>
      <vt:lpstr>Wingdings</vt:lpstr>
      <vt:lpstr>CSCC</vt:lpstr>
      <vt:lpstr>Advanced Mail</vt:lpstr>
      <vt:lpstr>Introduction</vt:lpstr>
      <vt:lpstr>Overview</vt:lpstr>
      <vt:lpstr>Greylisting (1)</vt:lpstr>
      <vt:lpstr>Greylisting (2)</vt:lpstr>
      <vt:lpstr>Greylisting (3)</vt:lpstr>
      <vt:lpstr>Greylisting (4)</vt:lpstr>
      <vt:lpstr>Sender Policy Framework (SPF)</vt:lpstr>
      <vt:lpstr>Sender Policy Framework (SPF)  – Is following mail questionable?</vt:lpstr>
      <vt:lpstr>Sender Policy Framework (SPF)  – SMTP trace</vt:lpstr>
      <vt:lpstr>Sender Policy Framework (SPF)  – With SPF detection</vt:lpstr>
      <vt:lpstr>Sender Policy Framework (SPF)  – Other SPF Results</vt:lpstr>
      <vt:lpstr>Sender Policy Framework (SPF)  – The idea</vt:lpstr>
      <vt:lpstr>SPF Record Syntax  – Mechanisms (1/2)</vt:lpstr>
      <vt:lpstr>SPF Record Syntax  – Mechanisms (2/2)</vt:lpstr>
      <vt:lpstr>SPF Record Syntax  – Qualifiers &amp; Evaluation</vt:lpstr>
      <vt:lpstr>SPF Record Syntax  – Evaluation Results</vt:lpstr>
      <vt:lpstr>SPF Record Syntax  – Modifier</vt:lpstr>
      <vt:lpstr>Sender Policy Framework (SPF)  – Example for Forged Headers</vt:lpstr>
      <vt:lpstr>Sender Policy Framework (SPF)  – Example for Forged Headers</vt:lpstr>
      <vt:lpstr>SPF Record Syntax  – Enable SPF Check in Postfix</vt:lpstr>
      <vt:lpstr>Sender Policy Framework (SPF)  – SPF and Forwarding</vt:lpstr>
      <vt:lpstr>Sender Policy Framework (SPF)  – Forwarding Example</vt:lpstr>
      <vt:lpstr>PowerPoint 簡報</vt:lpstr>
      <vt:lpstr>Sender Policy Framework (SPF)  - Enable Sender Rewrite Scheme (1)</vt:lpstr>
      <vt:lpstr>Sender Policy Framework (SPF)  - Enable Sender Rewrite Scheme (2)</vt:lpstr>
      <vt:lpstr>Sender Policy Framework (SPF)  – Some More Examples</vt:lpstr>
      <vt:lpstr>Sender Policy Framework (SPF)  – Backward Compatibility (1/2)</vt:lpstr>
      <vt:lpstr>Sender Policy Framework (SPF)  – Backward Compatibility (2/2)</vt:lpstr>
      <vt:lpstr>Sender Policy Framework (SPF)  – Example of include mechanism</vt:lpstr>
      <vt:lpstr>DomainKeys and DKIM</vt:lpstr>
      <vt:lpstr>DKIM: Goals</vt:lpstr>
      <vt:lpstr>DKIM: Idea</vt:lpstr>
      <vt:lpstr>DKIM: Technical High-points</vt:lpstr>
      <vt:lpstr>DKIM-Signature header (1/4)</vt:lpstr>
      <vt:lpstr>DKIM-Signature header (2/4)</vt:lpstr>
      <vt:lpstr>DKIM-Signature header (3/4)</vt:lpstr>
      <vt:lpstr>DKIM-Signature header (4/4)</vt:lpstr>
      <vt:lpstr>DKIM – Set up your own DKIM (1)</vt:lpstr>
      <vt:lpstr>DKIM – Set up your own DKIM (2)  - OpenDKIM</vt:lpstr>
      <vt:lpstr>DKIM – Set up your own DKIM (3)  - OpenDKIM</vt:lpstr>
      <vt:lpstr>DKIM – Set up your own DKIM (4)  - Example</vt:lpstr>
      <vt:lpstr>Appendix</vt:lpstr>
      <vt:lpstr>Sender ID</vt:lpstr>
      <vt:lpstr>Sender ID – paypal.com example</vt:lpstr>
      <vt:lpstr>Other MTA?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user</dc:creator>
  <cp:lastModifiedBy>Liang-Chi Tseng</cp:lastModifiedBy>
  <cp:revision>418</cp:revision>
  <dcterms:created xsi:type="dcterms:W3CDTF">2009-03-04T03:54:00Z</dcterms:created>
  <dcterms:modified xsi:type="dcterms:W3CDTF">2016-03-22T06:07:15Z</dcterms:modified>
</cp:coreProperties>
</file>