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4" r:id="rId9"/>
    <p:sldId id="267" r:id="rId10"/>
    <p:sldId id="268" r:id="rId11"/>
    <p:sldId id="265" r:id="rId12"/>
    <p:sldId id="270" r:id="rId13"/>
    <p:sldId id="272" r:id="rId14"/>
    <p:sldId id="273" r:id="rId15"/>
    <p:sldId id="271" r:id="rId16"/>
    <p:sldId id="276" r:id="rId17"/>
    <p:sldId id="274" r:id="rId18"/>
    <p:sldId id="278" r:id="rId19"/>
    <p:sldId id="277" r:id="rId20"/>
    <p:sldId id="275" r:id="rId21"/>
    <p:sldId id="279" r:id="rId22"/>
    <p:sldId id="281" r:id="rId23"/>
    <p:sldId id="282" r:id="rId24"/>
    <p:sldId id="284" r:id="rId25"/>
    <p:sldId id="286" r:id="rId26"/>
    <p:sldId id="287" r:id="rId27"/>
    <p:sldId id="283" r:id="rId28"/>
    <p:sldId id="288" r:id="rId29"/>
    <p:sldId id="269" r:id="rId3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54" autoAdjust="0"/>
  </p:normalViewPr>
  <p:slideViewPr>
    <p:cSldViewPr>
      <p:cViewPr varScale="1">
        <p:scale>
          <a:sx n="87" d="100"/>
          <a:sy n="87" d="100"/>
        </p:scale>
        <p:origin x="214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EB569-07E5-4DB2-95E7-80853084AE37}" type="datetimeFigureOut">
              <a:rPr lang="zh-TW" altLang="en-US" smtClean="0"/>
              <a:t>2016/6/1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2BDE9-F8C8-4CE2-A3BE-546BE170E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85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2BDE9-F8C8-4CE2-A3BE-546BE170EDF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46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2BDE9-F8C8-4CE2-A3BE-546BE170EDF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99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2BDE9-F8C8-4CE2-A3BE-546BE170EDF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35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2BDE9-F8C8-4CE2-A3BE-546BE170EDF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00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2BDE9-F8C8-4CE2-A3BE-546BE170EDF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3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40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97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08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82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3788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13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21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87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05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8819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4995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i="1" smtClean="0">
                <a:solidFill>
                  <a:schemeClr val="bg1"/>
                </a:solidFill>
                <a:latin typeface="Futura Md BT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E3AAB57C-8C98-4788-AE6A-0D71C66BCBDA}" type="slidenum">
              <a:rPr lang="en-US" altLang="zh-TW" sz="1400">
                <a:solidFill>
                  <a:schemeClr val="bg1"/>
                </a:solidFill>
                <a:latin typeface="Futura Md BT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華康儷粗黑(P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  <a:cs typeface="華康儷粗黑(P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  <a:cs typeface="華康儷粗黑(P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  <a:cs typeface="華康儷粗黑(P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  <a:cs typeface="華康儷粗黑(P)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華康儷中黑(P)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  <a:cs typeface="華康標楷體(P)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  <a:cs typeface="華康標楷體(P)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  <a:cs typeface="華康標楷體(P)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  <a:cs typeface="華康標楷體(P)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ansible.com/ansible/intro_inventory.html#list-of-behavioral-inventory-parameter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ansible.com/ansible/intro_inventory.html#list-of-behavioral-inventory-paramet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ansible.com/ansible/list_of_all_module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sible.com/orchestratio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yench</a:t>
            </a:r>
            <a:endParaRPr lang="zh-TW" altLang="en-US" dirty="0"/>
          </a:p>
        </p:txBody>
      </p:sp>
      <p:pic>
        <p:nvPicPr>
          <p:cNvPr id="1028" name="Picture 4" descr="https://www.elastic.co/assets/bltef783ee77445f09f/ansib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876560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>
            <a:spLocks noGrp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/>
          <a:lstStyle/>
          <a:p>
            <a:r>
              <a:rPr lang="en-US" altLang="zh-TW" dirty="0" smtClean="0"/>
              <a:t>Introduction to </a:t>
            </a:r>
            <a:r>
              <a:rPr lang="en-US" altLang="zh-TW" dirty="0" err="1"/>
              <a:t>A</a:t>
            </a:r>
            <a:r>
              <a:rPr lang="en-US" altLang="zh-TW" dirty="0" err="1" smtClean="0"/>
              <a:t>nsible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69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</a:t>
            </a:r>
            <a:r>
              <a:rPr lang="zh-TW" altLang="en-US" dirty="0"/>
              <a:t> </a:t>
            </a:r>
            <a:r>
              <a:rPr lang="en-US" altLang="zh-TW" dirty="0"/>
              <a:t>IT WORKS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9" y="1811272"/>
            <a:ext cx="808346" cy="828614"/>
          </a:xfrm>
          <a:prstGeom prst="rect">
            <a:avLst/>
          </a:prstGeom>
        </p:spPr>
      </p:pic>
      <p:pic>
        <p:nvPicPr>
          <p:cNvPr id="5" name="內容版面配置區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47" y="1524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9" y="2980555"/>
            <a:ext cx="1433384" cy="143338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359082" y="2638856"/>
            <a:ext cx="66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SSH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87047" y="4480171"/>
            <a:ext cx="118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Admin</a:t>
            </a:r>
            <a:endParaRPr lang="zh-TW" altLang="en-US" sz="20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9" y="3440239"/>
            <a:ext cx="808346" cy="828614"/>
          </a:xfrm>
          <a:prstGeom prst="rect">
            <a:avLst/>
          </a:prstGeom>
        </p:spPr>
      </p:pic>
      <p:pic>
        <p:nvPicPr>
          <p:cNvPr id="10" name="內容版面配置區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47" y="315296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6359082" y="4267823"/>
            <a:ext cx="66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SSH</a:t>
            </a:r>
            <a:endParaRPr lang="zh-TW" altLang="en-US" sz="20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9" y="5060712"/>
            <a:ext cx="808346" cy="828614"/>
          </a:xfrm>
          <a:prstGeom prst="rect">
            <a:avLst/>
          </a:prstGeom>
        </p:spPr>
      </p:pic>
      <p:pic>
        <p:nvPicPr>
          <p:cNvPr id="13" name="內容版面配置區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47" y="47734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6359082" y="5888296"/>
            <a:ext cx="66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SSH</a:t>
            </a:r>
            <a:endParaRPr lang="zh-TW" altLang="en-US" sz="2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516815" y="2638856"/>
            <a:ext cx="114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Mail</a:t>
            </a:r>
            <a:r>
              <a:rPr lang="zh-TW" altLang="en-US" sz="2000" dirty="0" smtClean="0"/>
              <a:t> </a:t>
            </a:r>
            <a:r>
              <a:rPr lang="en-US" altLang="zh-TW" sz="2000" dirty="0"/>
              <a:t>1</a:t>
            </a:r>
            <a:endParaRPr lang="zh-TW" altLang="en-US" sz="2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516815" y="4267823"/>
            <a:ext cx="114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Mail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2</a:t>
            </a:r>
            <a:endParaRPr lang="zh-TW" altLang="en-US" sz="2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445747" y="5888296"/>
            <a:ext cx="131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CORE 1</a:t>
            </a:r>
            <a:endParaRPr lang="zh-TW" altLang="en-US" sz="2000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92" y="1636126"/>
            <a:ext cx="727444" cy="727444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3082075" y="1675078"/>
            <a:ext cx="166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inventory</a:t>
            </a:r>
            <a:endParaRPr lang="zh-TW" altLang="en-US" sz="2400" dirty="0"/>
          </a:p>
        </p:txBody>
      </p:sp>
      <p:grpSp>
        <p:nvGrpSpPr>
          <p:cNvPr id="22" name="群組 21"/>
          <p:cNvGrpSpPr/>
          <p:nvPr/>
        </p:nvGrpSpPr>
        <p:grpSpPr>
          <a:xfrm>
            <a:off x="2400820" y="2431706"/>
            <a:ext cx="1790180" cy="658313"/>
            <a:chOff x="3150473" y="2729867"/>
            <a:chExt cx="2097030" cy="771153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473" y="2729867"/>
              <a:ext cx="771153" cy="771153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3957019" y="2729867"/>
              <a:ext cx="1290484" cy="540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module</a:t>
              </a:r>
              <a:endParaRPr lang="zh-TW" altLang="en-US" sz="2400" dirty="0"/>
            </a:p>
          </p:txBody>
        </p:sp>
      </p:grpSp>
      <p:pic>
        <p:nvPicPr>
          <p:cNvPr id="27" name="圖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05" y="3184157"/>
            <a:ext cx="678728" cy="678728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3082075" y="3184157"/>
            <a:ext cx="1513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ssh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key</a:t>
            </a:r>
            <a:endParaRPr lang="zh-TW" altLang="en-US" sz="2400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75678" y="1900853"/>
            <a:ext cx="678728" cy="678728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75678" y="3520267"/>
            <a:ext cx="678728" cy="678728"/>
          </a:xfrm>
          <a:prstGeom prst="rect">
            <a:avLst/>
          </a:prstGeom>
        </p:spPr>
      </p:pic>
      <p:sp>
        <p:nvSpPr>
          <p:cNvPr id="32" name="文字方塊 31"/>
          <p:cNvSpPr txBox="1"/>
          <p:nvPr/>
        </p:nvSpPr>
        <p:spPr>
          <a:xfrm>
            <a:off x="2529052" y="4819773"/>
            <a:ext cx="6233318" cy="169277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mail1.mango.hot </a:t>
            </a:r>
            <a:r>
              <a:rPr lang="en-US" altLang="zh-TW" sz="2000" dirty="0">
                <a:solidFill>
                  <a:schemeClr val="bg1"/>
                </a:solidFill>
                <a:latin typeface="Consolas" panose="020B0609020204030204" pitchFamily="49" charset="0"/>
              </a:rPr>
              <a:t>| SUCCESS | </a:t>
            </a:r>
            <a:r>
              <a:rPr lang="en-US" altLang="zh-TW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rc</a:t>
            </a:r>
            <a:r>
              <a:rPr lang="en-US" altLang="zh-TW" sz="2000" dirty="0">
                <a:solidFill>
                  <a:schemeClr val="bg1"/>
                </a:solidFill>
                <a:latin typeface="Consolas" panose="020B0609020204030204" pitchFamily="49" charset="0"/>
              </a:rPr>
              <a:t>=0 &gt;&gt;</a:t>
            </a:r>
          </a:p>
          <a:p>
            <a:r>
              <a:rPr lang="en-US" altLang="zh-TW" sz="2000" dirty="0">
                <a:solidFill>
                  <a:schemeClr val="bg1"/>
                </a:solidFill>
                <a:latin typeface="Consolas" panose="020B0609020204030204" pitchFamily="49" charset="0"/>
              </a:rPr>
              <a:t>Updating FreeBSD repository catalogue...</a:t>
            </a:r>
          </a:p>
          <a:p>
            <a:r>
              <a:rPr lang="en-US" altLang="zh-TW" sz="2000" dirty="0">
                <a:solidFill>
                  <a:schemeClr val="bg1"/>
                </a:solidFill>
                <a:latin typeface="Consolas" panose="020B0609020204030204" pitchFamily="49" charset="0"/>
              </a:rPr>
              <a:t>FreeBSD repository is up-to-date.</a:t>
            </a:r>
          </a:p>
          <a:p>
            <a:r>
              <a:rPr lang="en-US" altLang="zh-TW" sz="2000" dirty="0">
                <a:solidFill>
                  <a:schemeClr val="bg1"/>
                </a:solidFill>
                <a:latin typeface="Consolas" panose="020B0609020204030204" pitchFamily="49" charset="0"/>
              </a:rPr>
              <a:t>All repositories are </a:t>
            </a:r>
            <a:r>
              <a:rPr lang="en-US" altLang="zh-TW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up-to-date.</a:t>
            </a:r>
          </a:p>
          <a:p>
            <a:r>
              <a:rPr lang="en-US" altLang="zh-TW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......</a:t>
            </a:r>
            <a:endParaRPr lang="en-US" altLang="zh-TW" sz="2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37448 -0.1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24" y="-5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36719 -0.040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9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36719 -0.0402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9" y="-201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36719 -0.040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9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Inventory – basic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Default location: /path/to/</a:t>
            </a:r>
            <a:r>
              <a:rPr lang="en-US" altLang="zh-TW" dirty="0" err="1" smtClean="0"/>
              <a:t>ansible</a:t>
            </a:r>
            <a:r>
              <a:rPr lang="en-US" altLang="zh-TW" dirty="0" smtClean="0"/>
              <a:t>/hosts</a:t>
            </a:r>
          </a:p>
          <a:p>
            <a:r>
              <a:rPr lang="en-US" altLang="zh-TW" dirty="0" smtClean="0"/>
              <a:t>Basic usage</a:t>
            </a:r>
          </a:p>
          <a:p>
            <a:pPr marL="457200" lvl="1" indent="0">
              <a:buNone/>
            </a:pPr>
            <a:r>
              <a:rPr lang="en-US" altLang="zh-TW" dirty="0" smtClean="0"/>
              <a:t>[group]</a:t>
            </a:r>
          </a:p>
          <a:p>
            <a:pPr marL="457200" lvl="1" indent="0">
              <a:buNone/>
            </a:pPr>
            <a:r>
              <a:rPr lang="en-US" altLang="zh-TW" dirty="0" err="1" smtClean="0"/>
              <a:t>domain.name:port</a:t>
            </a:r>
            <a:r>
              <a:rPr lang="en-US" altLang="zh-TW" dirty="0" smtClean="0"/>
              <a:t> variable=value</a:t>
            </a:r>
          </a:p>
          <a:p>
            <a:pPr marL="457200" lvl="1" indent="0">
              <a:buNone/>
            </a:pP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 smtClean="0"/>
              <a:t>Example :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mailserver</a:t>
            </a:r>
            <a:r>
              <a:rPr lang="en-US" altLang="zh-TW" dirty="0" smtClean="0"/>
              <a:t>]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mail1.mango.hot:2222 </a:t>
            </a:r>
            <a:r>
              <a:rPr lang="en-US" altLang="zh-TW" dirty="0" err="1" smtClean="0"/>
              <a:t>service_type</a:t>
            </a:r>
            <a:r>
              <a:rPr lang="en-US" altLang="zh-TW" dirty="0" smtClean="0"/>
              <a:t>=MTA</a:t>
            </a:r>
          </a:p>
          <a:p>
            <a:pPr marL="457200" lvl="1" indent="0">
              <a:buNone/>
            </a:pPr>
            <a:r>
              <a:rPr lang="en-US" altLang="zh-TW" dirty="0" smtClean="0"/>
              <a:t>	mail2.mango.hot:2222 </a:t>
            </a:r>
            <a:r>
              <a:rPr lang="en-US" altLang="zh-TW" dirty="0" err="1" smtClean="0"/>
              <a:t>service_type</a:t>
            </a:r>
            <a:r>
              <a:rPr lang="en-US" altLang="zh-TW" dirty="0" smtClean="0"/>
              <a:t>=MDA</a:t>
            </a:r>
          </a:p>
        </p:txBody>
      </p:sp>
    </p:spTree>
    <p:extLst>
      <p:ext uri="{BB962C8B-B14F-4D97-AF65-F5344CB8AC3E}">
        <p14:creationId xmlns:p14="http://schemas.microsoft.com/office/powerpoint/2010/main" val="99945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Inventory – basic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Pattern</a:t>
            </a:r>
          </a:p>
          <a:p>
            <a:pPr marL="457200" lvl="1" indent="0">
              <a:buNone/>
            </a:pPr>
            <a:r>
              <a:rPr lang="en-US" altLang="zh-TW" dirty="0" smtClean="0"/>
              <a:t>core[1:6].</a:t>
            </a:r>
            <a:r>
              <a:rPr lang="en-US" altLang="zh-TW" dirty="0" err="1" smtClean="0"/>
              <a:t>mango.hot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 smtClean="0"/>
              <a:t>[</a:t>
            </a:r>
            <a:r>
              <a:rPr lang="en-US" altLang="zh-TW" dirty="0" err="1" smtClean="0"/>
              <a:t>a:z</a:t>
            </a:r>
            <a:r>
              <a:rPr lang="en-US" altLang="zh-TW" dirty="0" smtClean="0"/>
              <a:t>].</a:t>
            </a:r>
            <a:r>
              <a:rPr lang="en-US" altLang="zh-TW" dirty="0" err="1" smtClean="0"/>
              <a:t>ftp.mango.hot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Alias</a:t>
            </a:r>
          </a:p>
          <a:p>
            <a:pPr marL="457200" lvl="1" indent="0">
              <a:buNone/>
            </a:pPr>
            <a:r>
              <a:rPr lang="en-US" altLang="zh-TW" dirty="0" smtClean="0"/>
              <a:t>[group]</a:t>
            </a:r>
          </a:p>
          <a:p>
            <a:pPr marL="457200" lvl="1" indent="0">
              <a:buNone/>
            </a:pPr>
            <a:r>
              <a:rPr lang="en-US" altLang="zh-TW" dirty="0"/>
              <a:t>$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alias_name</a:t>
            </a:r>
            <a:r>
              <a:rPr lang="en-US" altLang="zh-TW" dirty="0" smtClean="0"/>
              <a:t>) </a:t>
            </a:r>
            <a:r>
              <a:rPr lang="en-US" altLang="zh-TW" dirty="0" err="1" smtClean="0"/>
              <a:t>ansible_port</a:t>
            </a:r>
            <a:r>
              <a:rPr lang="en-US" altLang="zh-TW" dirty="0" smtClean="0"/>
              <a:t>=$(</a:t>
            </a:r>
            <a:r>
              <a:rPr lang="en-US" altLang="zh-TW" dirty="0" err="1" smtClean="0"/>
              <a:t>port_num</a:t>
            </a:r>
            <a:r>
              <a:rPr lang="en-US" altLang="zh-TW" dirty="0" smtClean="0"/>
              <a:t>) </a:t>
            </a:r>
            <a:r>
              <a:rPr lang="en-US" altLang="zh-TW" dirty="0" err="1" smtClean="0"/>
              <a:t>ansible_host</a:t>
            </a:r>
            <a:r>
              <a:rPr lang="en-US" altLang="zh-TW" dirty="0" smtClean="0"/>
              <a:t>=$(host)</a:t>
            </a:r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 smtClean="0"/>
              <a:t>Example :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[cores]</a:t>
            </a:r>
          </a:p>
          <a:p>
            <a:pPr marL="457200" lvl="1" indent="0">
              <a:buNone/>
            </a:pPr>
            <a:r>
              <a:rPr lang="en-US" altLang="zh-TW" dirty="0" smtClean="0"/>
              <a:t>	ace </a:t>
            </a:r>
            <a:r>
              <a:rPr lang="en-US" altLang="zh-TW" dirty="0" err="1" smtClean="0"/>
              <a:t>ansible_port</a:t>
            </a:r>
            <a:r>
              <a:rPr lang="en-US" altLang="zh-TW" dirty="0" smtClean="0"/>
              <a:t>=5566 </a:t>
            </a:r>
            <a:r>
              <a:rPr lang="en-US" altLang="zh-TW" dirty="0" err="1" smtClean="0"/>
              <a:t>ansible_host</a:t>
            </a:r>
            <a:r>
              <a:rPr lang="en-US" altLang="zh-TW" dirty="0" smtClean="0"/>
              <a:t>=core1.mango.hot</a:t>
            </a:r>
          </a:p>
        </p:txBody>
      </p:sp>
    </p:spTree>
    <p:extLst>
      <p:ext uri="{BB962C8B-B14F-4D97-AF65-F5344CB8AC3E}">
        <p14:creationId xmlns:p14="http://schemas.microsoft.com/office/powerpoint/2010/main" val="398728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Inventory – host variables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Host variables</a:t>
            </a:r>
          </a:p>
          <a:p>
            <a:pPr lvl="1"/>
            <a:r>
              <a:rPr lang="en-US" altLang="zh-TW" dirty="0"/>
              <a:t>A</a:t>
            </a:r>
            <a:r>
              <a:rPr lang="en-US" altLang="zh-TW" dirty="0" smtClean="0"/>
              <a:t>ssign </a:t>
            </a:r>
            <a:r>
              <a:rPr lang="en-US" altLang="zh-TW" dirty="0"/>
              <a:t>variables to hosts that will be </a:t>
            </a:r>
            <a:r>
              <a:rPr lang="en-US" altLang="zh-TW" dirty="0" smtClean="0"/>
              <a:t>used </a:t>
            </a:r>
            <a:r>
              <a:rPr lang="en-US" altLang="zh-TW" dirty="0"/>
              <a:t>in </a:t>
            </a:r>
            <a:r>
              <a:rPr lang="en-US" altLang="zh-TW" dirty="0" smtClean="0"/>
              <a:t>playbooks</a:t>
            </a:r>
          </a:p>
          <a:p>
            <a:pPr lvl="1"/>
            <a:endParaRPr lang="en-US" altLang="zh-TW" dirty="0"/>
          </a:p>
          <a:p>
            <a:pPr marL="457200" lvl="1" indent="0">
              <a:buNone/>
            </a:pPr>
            <a:r>
              <a:rPr lang="en-US" altLang="zh-TW" dirty="0" smtClean="0"/>
              <a:t>Example :</a:t>
            </a:r>
          </a:p>
          <a:p>
            <a:pPr marL="457200" lvl="1" indent="0">
              <a:buNone/>
            </a:pPr>
            <a:r>
              <a:rPr lang="en-US" altLang="zh-TW" dirty="0" smtClean="0"/>
              <a:t>	mail3.mango.hot:2222 </a:t>
            </a:r>
            <a:r>
              <a:rPr lang="en-US" altLang="zh-TW" dirty="0" err="1" smtClean="0"/>
              <a:t>service_type</a:t>
            </a:r>
            <a:r>
              <a:rPr lang="en-US" altLang="zh-TW" dirty="0" smtClean="0"/>
              <a:t>=MUA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 smtClean="0"/>
              <a:t>Then in playbooks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</a:p>
          <a:p>
            <a:pPr marL="857250" lvl="2" indent="0">
              <a:buNone/>
            </a:pPr>
            <a:r>
              <a:rPr lang="en-US" altLang="zh-TW" dirty="0"/>
              <a:t>tasks: </a:t>
            </a:r>
            <a:endParaRPr lang="en-US" altLang="zh-TW" dirty="0" smtClean="0"/>
          </a:p>
          <a:p>
            <a:pPr marL="857250" lvl="2" indent="0">
              <a:buNone/>
            </a:pPr>
            <a:r>
              <a:rPr lang="en-US" altLang="zh-TW" dirty="0" smtClean="0"/>
              <a:t>- </a:t>
            </a:r>
            <a:r>
              <a:rPr lang="en-US" altLang="zh-TW" dirty="0"/>
              <a:t>name: </a:t>
            </a:r>
            <a:r>
              <a:rPr lang="en-US" altLang="zh-TW" dirty="0" smtClean="0"/>
              <a:t>“Mail User Agent : </a:t>
            </a:r>
            <a:r>
              <a:rPr lang="en-US" altLang="zh-TW" dirty="0" err="1" smtClean="0"/>
              <a:t>nginx</a:t>
            </a:r>
            <a:r>
              <a:rPr lang="en-US" altLang="zh-TW" dirty="0" smtClean="0"/>
              <a:t> server for web mail client" </a:t>
            </a:r>
          </a:p>
          <a:p>
            <a:pPr marL="857250" lvl="2" indent="0">
              <a:buNone/>
            </a:pPr>
            <a:r>
              <a:rPr lang="en-US" altLang="zh-TW" dirty="0" smtClean="0"/>
              <a:t>  </a:t>
            </a:r>
            <a:r>
              <a:rPr lang="en-US" altLang="zh-TW" dirty="0" err="1" smtClean="0"/>
              <a:t>pkgng</a:t>
            </a:r>
            <a:r>
              <a:rPr lang="en-US" altLang="zh-TW" dirty="0" smtClean="0"/>
              <a:t>: name=</a:t>
            </a:r>
            <a:r>
              <a:rPr lang="en-US" altLang="zh-TW" dirty="0" err="1" smtClean="0"/>
              <a:t>nginx</a:t>
            </a:r>
            <a:r>
              <a:rPr lang="en-US" altLang="zh-TW" dirty="0" smtClean="0"/>
              <a:t> state=present</a:t>
            </a:r>
          </a:p>
          <a:p>
            <a:pPr marL="857250" lvl="2" indent="0">
              <a:buNone/>
            </a:pPr>
            <a:r>
              <a:rPr lang="en-US" altLang="zh-TW" dirty="0" smtClean="0"/>
              <a:t>  when: </a:t>
            </a:r>
            <a:r>
              <a:rPr lang="en-US" altLang="zh-TW" dirty="0" err="1" smtClean="0"/>
              <a:t>service_type</a:t>
            </a:r>
            <a:r>
              <a:rPr lang="en-US" altLang="zh-TW" dirty="0" smtClean="0"/>
              <a:t>==MUA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632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Inventory – group variables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81600"/>
          </a:xfrm>
        </p:spPr>
        <p:txBody>
          <a:bodyPr/>
          <a:lstStyle/>
          <a:p>
            <a:r>
              <a:rPr lang="en-US" altLang="zh-TW" dirty="0" smtClean="0"/>
              <a:t>Group variables</a:t>
            </a:r>
          </a:p>
          <a:p>
            <a:pPr marL="457200" lvl="1" indent="0">
              <a:buNone/>
            </a:pPr>
            <a:r>
              <a:rPr lang="en-US" altLang="zh-TW" sz="1800" dirty="0" smtClean="0"/>
              <a:t>[</a:t>
            </a:r>
            <a:r>
              <a:rPr lang="en-US" altLang="zh-TW" sz="1800" dirty="0" err="1" smtClean="0"/>
              <a:t>group_Mail</a:t>
            </a:r>
            <a:r>
              <a:rPr lang="en-US" altLang="zh-TW" sz="1800" dirty="0" smtClean="0"/>
              <a:t>]</a:t>
            </a:r>
            <a:r>
              <a:rPr lang="en-US" altLang="zh-TW" sz="1800" dirty="0"/>
              <a:t> # define a group of </a:t>
            </a:r>
            <a:r>
              <a:rPr lang="en-US" altLang="zh-TW" sz="1800" dirty="0" smtClean="0"/>
              <a:t>hosts</a:t>
            </a:r>
          </a:p>
          <a:p>
            <a:pPr marL="457200" lvl="1" indent="0">
              <a:buNone/>
            </a:pPr>
            <a:r>
              <a:rPr lang="en-US" altLang="zh-TW" sz="1800" dirty="0"/>
              <a:t>m</a:t>
            </a:r>
            <a:r>
              <a:rPr lang="en-US" altLang="zh-TW" sz="1800" dirty="0" smtClean="0"/>
              <a:t>ail[1:3].</a:t>
            </a:r>
            <a:r>
              <a:rPr lang="en-US" altLang="zh-TW" sz="1800" dirty="0" err="1" smtClean="0"/>
              <a:t>mango.hot</a:t>
            </a:r>
            <a:endParaRPr lang="en-US" altLang="zh-TW" sz="1800" dirty="0" smtClean="0"/>
          </a:p>
          <a:p>
            <a:pPr marL="457200" lvl="1" indent="0">
              <a:buNone/>
            </a:pPr>
            <a:endParaRPr lang="en-US" altLang="zh-TW" sz="1800" dirty="0" smtClean="0"/>
          </a:p>
          <a:p>
            <a:pPr marL="457200" lvl="1" indent="0">
              <a:buNone/>
            </a:pPr>
            <a:r>
              <a:rPr lang="en-US" altLang="zh-TW" sz="1800" dirty="0" smtClean="0"/>
              <a:t>[</a:t>
            </a:r>
            <a:r>
              <a:rPr lang="en-US" altLang="zh-TW" sz="1800" dirty="0" err="1" smtClean="0"/>
              <a:t>group_Mail:vars</a:t>
            </a:r>
            <a:r>
              <a:rPr lang="en-US" altLang="zh-TW" sz="1800" dirty="0" smtClean="0"/>
              <a:t>]</a:t>
            </a:r>
            <a:r>
              <a:rPr lang="en-US" altLang="zh-TW" sz="1800" dirty="0"/>
              <a:t> # set variables on all hosts of this </a:t>
            </a:r>
            <a:r>
              <a:rPr lang="en-US" altLang="zh-TW" sz="1800" dirty="0" smtClean="0"/>
              <a:t>group</a:t>
            </a:r>
          </a:p>
          <a:p>
            <a:pPr marL="457200" lvl="1" indent="0">
              <a:buNone/>
            </a:pPr>
            <a:r>
              <a:rPr lang="en-US" altLang="zh-TW" sz="1800" dirty="0" smtClean="0"/>
              <a:t>fail2ban_duration=168  </a:t>
            </a:r>
          </a:p>
          <a:p>
            <a:pPr marL="457200" lvl="1" indent="0">
              <a:buNone/>
            </a:pPr>
            <a:endParaRPr lang="en-US" altLang="zh-TW" sz="1800" dirty="0" smtClean="0"/>
          </a:p>
          <a:p>
            <a:pPr marL="457200" lvl="1" indent="0">
              <a:buNone/>
            </a:pPr>
            <a:r>
              <a:rPr lang="en-US" altLang="zh-TW" sz="1800" dirty="0" smtClean="0"/>
              <a:t>[</a:t>
            </a:r>
            <a:r>
              <a:rPr lang="en-US" altLang="zh-TW" sz="1800" dirty="0" err="1" smtClean="0"/>
              <a:t>metagroup_workstation:children</a:t>
            </a:r>
            <a:r>
              <a:rPr lang="en-US" altLang="zh-TW" sz="1800" dirty="0" smtClean="0"/>
              <a:t>]</a:t>
            </a:r>
            <a:r>
              <a:rPr lang="en-US" altLang="zh-TW" sz="1800" dirty="0"/>
              <a:t> # define a group of two </a:t>
            </a:r>
            <a:r>
              <a:rPr lang="en-US" altLang="zh-TW" sz="1800" dirty="0" smtClean="0"/>
              <a:t>groups</a:t>
            </a:r>
          </a:p>
          <a:p>
            <a:pPr marL="457200" lvl="1" indent="0">
              <a:buNone/>
            </a:pPr>
            <a:r>
              <a:rPr lang="en-US" altLang="zh-TW" sz="1800" dirty="0" err="1"/>
              <a:t>g</a:t>
            </a:r>
            <a:r>
              <a:rPr lang="en-US" altLang="zh-TW" sz="1800" dirty="0" err="1" smtClean="0"/>
              <a:t>roup_Linux</a:t>
            </a:r>
            <a:endParaRPr lang="en-US" altLang="zh-TW" sz="1800" dirty="0" smtClean="0"/>
          </a:p>
          <a:p>
            <a:pPr marL="457200" lvl="1" indent="0">
              <a:buNone/>
            </a:pPr>
            <a:r>
              <a:rPr lang="en-US" altLang="zh-TW" sz="1800" dirty="0" err="1"/>
              <a:t>g</a:t>
            </a:r>
            <a:r>
              <a:rPr lang="en-US" altLang="zh-TW" sz="1800" dirty="0" err="1" smtClean="0"/>
              <a:t>roup_BSD</a:t>
            </a:r>
            <a:endParaRPr lang="en-US" altLang="zh-TW" sz="1800" dirty="0" smtClean="0"/>
          </a:p>
          <a:p>
            <a:pPr marL="457200" lvl="1" indent="0">
              <a:buNone/>
            </a:pPr>
            <a:endParaRPr lang="en-US" altLang="zh-TW" sz="1800" dirty="0" smtClean="0"/>
          </a:p>
          <a:p>
            <a:pPr marL="457200" lvl="1" indent="0">
              <a:buNone/>
            </a:pPr>
            <a:r>
              <a:rPr lang="en-US" altLang="zh-TW" sz="1800" dirty="0" smtClean="0"/>
              <a:t>[</a:t>
            </a:r>
            <a:r>
              <a:rPr lang="en-US" altLang="zh-TW" sz="1800" dirty="0" err="1" smtClean="0"/>
              <a:t>metagroup_workstation:vars</a:t>
            </a:r>
            <a:r>
              <a:rPr lang="en-US" altLang="zh-TW" sz="1800" dirty="0" smtClean="0"/>
              <a:t>]</a:t>
            </a:r>
            <a:r>
              <a:rPr lang="en-US" altLang="zh-TW" sz="1800" dirty="0"/>
              <a:t> # set variables on all groups of this meta </a:t>
            </a:r>
            <a:r>
              <a:rPr lang="en-US" altLang="zh-TW" sz="1800" dirty="0" smtClean="0"/>
              <a:t>group</a:t>
            </a:r>
          </a:p>
          <a:p>
            <a:pPr marL="457200" lvl="1" indent="0">
              <a:buNone/>
            </a:pPr>
            <a:r>
              <a:rPr lang="en-US" altLang="zh-TW" sz="1800" dirty="0" err="1" smtClean="0"/>
              <a:t>service_type</a:t>
            </a:r>
            <a:r>
              <a:rPr lang="en-US" altLang="zh-TW" sz="1800" dirty="0" smtClean="0"/>
              <a:t>=workstation</a:t>
            </a:r>
          </a:p>
          <a:p>
            <a:pPr marL="457200" lvl="1" indent="0">
              <a:buNone/>
            </a:pPr>
            <a:r>
              <a:rPr lang="en-US" altLang="zh-TW" sz="1800" dirty="0" err="1" smtClean="0"/>
              <a:t>login_limit</a:t>
            </a:r>
            <a:r>
              <a:rPr lang="en-US" altLang="zh-TW" sz="1800" dirty="0" smtClean="0"/>
              <a:t>=none</a:t>
            </a:r>
          </a:p>
        </p:txBody>
      </p:sp>
    </p:spTree>
    <p:extLst>
      <p:ext uri="{BB962C8B-B14F-4D97-AF65-F5344CB8AC3E}">
        <p14:creationId xmlns:p14="http://schemas.microsoft.com/office/powerpoint/2010/main" val="1863859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Inventory – </a:t>
            </a:r>
            <a:r>
              <a:rPr lang="en-US" altLang="zh-TW" dirty="0" err="1"/>
              <a:t>ansible</a:t>
            </a:r>
            <a:r>
              <a:rPr lang="en-US" altLang="zh-TW" dirty="0"/>
              <a:t> variables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Ansible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varibles</a:t>
            </a:r>
            <a:r>
              <a:rPr lang="en-US" altLang="zh-TW" dirty="0" smtClean="0"/>
              <a:t> ( started with </a:t>
            </a:r>
            <a:r>
              <a:rPr lang="en-US" altLang="zh-TW" dirty="0" err="1" smtClean="0"/>
              <a:t>ansible</a:t>
            </a:r>
            <a:r>
              <a:rPr lang="en-US" altLang="zh-TW" dirty="0" smtClean="0"/>
              <a:t>_ )</a:t>
            </a:r>
          </a:p>
          <a:p>
            <a:pPr lvl="1"/>
            <a:r>
              <a:rPr lang="en-US" altLang="zh-TW" dirty="0" err="1"/>
              <a:t>ansible_host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The </a:t>
            </a:r>
            <a:r>
              <a:rPr lang="en-US" altLang="zh-TW" dirty="0"/>
              <a:t>name of the host to connect to, if different from the alias you wish to give to it. 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ansible_port</a:t>
            </a:r>
            <a:r>
              <a:rPr lang="en-US" altLang="zh-TW" dirty="0" smtClean="0"/>
              <a:t> </a:t>
            </a:r>
          </a:p>
          <a:p>
            <a:pPr lvl="2"/>
            <a:r>
              <a:rPr lang="en-US" altLang="zh-TW" dirty="0" smtClean="0"/>
              <a:t>The </a:t>
            </a:r>
            <a:r>
              <a:rPr lang="en-US" altLang="zh-TW" dirty="0" err="1"/>
              <a:t>ssh</a:t>
            </a:r>
            <a:r>
              <a:rPr lang="en-US" altLang="zh-TW" dirty="0"/>
              <a:t> port number, if not 22 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ansible_user</a:t>
            </a:r>
            <a:r>
              <a:rPr lang="en-US" altLang="zh-TW" dirty="0" smtClean="0"/>
              <a:t> </a:t>
            </a:r>
            <a:endParaRPr lang="en-US" altLang="zh-TW" dirty="0"/>
          </a:p>
          <a:p>
            <a:pPr lvl="2"/>
            <a:r>
              <a:rPr lang="en-US" altLang="zh-TW" dirty="0"/>
              <a:t>The default </a:t>
            </a:r>
            <a:r>
              <a:rPr lang="en-US" altLang="zh-TW" dirty="0" err="1"/>
              <a:t>ssh</a:t>
            </a:r>
            <a:r>
              <a:rPr lang="en-US" altLang="zh-TW" dirty="0"/>
              <a:t> user name to use. </a:t>
            </a:r>
            <a:endParaRPr lang="en-US" altLang="zh-TW" dirty="0" smtClean="0"/>
          </a:p>
          <a:p>
            <a:pPr lvl="1"/>
            <a:r>
              <a:rPr lang="en-US" altLang="zh-TW" dirty="0" err="1"/>
              <a:t>ansible_ssh_pass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The </a:t>
            </a:r>
            <a:r>
              <a:rPr lang="en-US" altLang="zh-TW" dirty="0" err="1"/>
              <a:t>ssh</a:t>
            </a:r>
            <a:r>
              <a:rPr lang="en-US" altLang="zh-TW" dirty="0"/>
              <a:t> password to use (this is insecure, </a:t>
            </a:r>
            <a:r>
              <a:rPr lang="en-US" altLang="zh-TW" dirty="0" smtClean="0"/>
              <a:t>we strongly recommend </a:t>
            </a:r>
            <a:r>
              <a:rPr lang="en-US" altLang="zh-TW" dirty="0"/>
              <a:t>using --ask-pass or SSH keys) 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err="1" smtClean="0"/>
              <a:t>ansible_ssh_private_key_file</a:t>
            </a:r>
            <a:r>
              <a:rPr lang="en-US" altLang="zh-TW" dirty="0" smtClean="0"/>
              <a:t> </a:t>
            </a:r>
          </a:p>
          <a:p>
            <a:pPr lvl="2"/>
            <a:r>
              <a:rPr lang="en-US" altLang="zh-TW" dirty="0" smtClean="0"/>
              <a:t>Private </a:t>
            </a:r>
            <a:r>
              <a:rPr lang="en-US" altLang="zh-TW" dirty="0"/>
              <a:t>key file used by </a:t>
            </a:r>
            <a:r>
              <a:rPr lang="en-US" altLang="zh-TW" dirty="0" err="1"/>
              <a:t>ssh</a:t>
            </a:r>
            <a:r>
              <a:rPr lang="en-US" altLang="zh-TW" dirty="0"/>
              <a:t>. Useful if using multiple keys and you don’t want to use SSH agent.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sz="1400" dirty="0" smtClean="0">
              <a:hlinkClick r:id="rId2"/>
            </a:endParaRPr>
          </a:p>
          <a:p>
            <a:pPr marL="0" indent="0">
              <a:buNone/>
            </a:pPr>
            <a:r>
              <a:rPr lang="en-US" altLang="zh-TW" sz="1400" dirty="0" smtClean="0">
                <a:hlinkClick r:id="rId2"/>
              </a:rPr>
              <a:t>http</a:t>
            </a:r>
            <a:r>
              <a:rPr lang="en-US" altLang="zh-TW" sz="1400" dirty="0">
                <a:hlinkClick r:id="rId2"/>
              </a:rPr>
              <a:t>://docs.ansible.com/ansible/intro_inventory.html#list-of-behavioral-inventory-parameters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94169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Inventory – </a:t>
            </a:r>
            <a:r>
              <a:rPr lang="en-US" altLang="zh-TW" dirty="0" err="1" smtClean="0"/>
              <a:t>ansible</a:t>
            </a:r>
            <a:r>
              <a:rPr lang="en-US" altLang="zh-TW" dirty="0" smtClean="0"/>
              <a:t> variables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Ansible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varibles</a:t>
            </a:r>
            <a:r>
              <a:rPr lang="en-US" altLang="zh-TW" dirty="0" smtClean="0"/>
              <a:t> ( started with </a:t>
            </a:r>
            <a:r>
              <a:rPr lang="en-US" altLang="zh-TW" dirty="0" err="1" smtClean="0"/>
              <a:t>ansible</a:t>
            </a:r>
            <a:r>
              <a:rPr lang="en-US" altLang="zh-TW" dirty="0" smtClean="0"/>
              <a:t>_ )</a:t>
            </a:r>
          </a:p>
          <a:p>
            <a:pPr lvl="1"/>
            <a:r>
              <a:rPr lang="en-US" altLang="zh-TW" dirty="0" err="1"/>
              <a:t>ansible_become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Equivalent </a:t>
            </a:r>
            <a:r>
              <a:rPr lang="en-US" altLang="zh-TW" dirty="0"/>
              <a:t>to </a:t>
            </a:r>
            <a:r>
              <a:rPr lang="en-US" altLang="zh-TW" dirty="0" err="1"/>
              <a:t>ansible_sudo</a:t>
            </a:r>
            <a:r>
              <a:rPr lang="en-US" altLang="zh-TW" dirty="0"/>
              <a:t> or </a:t>
            </a:r>
            <a:r>
              <a:rPr lang="en-US" altLang="zh-TW" dirty="0" err="1"/>
              <a:t>ansible_su</a:t>
            </a:r>
            <a:r>
              <a:rPr lang="en-US" altLang="zh-TW" dirty="0"/>
              <a:t>, allows to force privilege escalation 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ansible_become_method</a:t>
            </a:r>
            <a:r>
              <a:rPr lang="en-US" altLang="zh-TW" dirty="0" smtClean="0"/>
              <a:t> </a:t>
            </a:r>
          </a:p>
          <a:p>
            <a:pPr lvl="2"/>
            <a:r>
              <a:rPr lang="en-US" altLang="zh-TW" dirty="0" smtClean="0"/>
              <a:t>Allows </a:t>
            </a:r>
            <a:r>
              <a:rPr lang="en-US" altLang="zh-TW" dirty="0"/>
              <a:t>to set privilege escalation method 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ansible_become_user</a:t>
            </a:r>
            <a:r>
              <a:rPr lang="en-US" altLang="zh-TW" dirty="0" smtClean="0"/>
              <a:t> </a:t>
            </a:r>
          </a:p>
          <a:p>
            <a:pPr lvl="2"/>
            <a:r>
              <a:rPr lang="en-US" altLang="zh-TW" dirty="0" smtClean="0"/>
              <a:t>Equivalent </a:t>
            </a:r>
            <a:r>
              <a:rPr lang="en-US" altLang="zh-TW" dirty="0"/>
              <a:t>to </a:t>
            </a:r>
            <a:r>
              <a:rPr lang="en-US" altLang="zh-TW" dirty="0" err="1"/>
              <a:t>ansible_sudo_user</a:t>
            </a:r>
            <a:r>
              <a:rPr lang="en-US" altLang="zh-TW" dirty="0"/>
              <a:t> or </a:t>
            </a:r>
            <a:r>
              <a:rPr lang="en-US" altLang="zh-TW" dirty="0" err="1"/>
              <a:t>ansible_su_user</a:t>
            </a:r>
            <a:r>
              <a:rPr lang="en-US" altLang="zh-TW" dirty="0"/>
              <a:t>, allows to set the user you become through privilege escalation 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ansible_become_pass</a:t>
            </a:r>
            <a:r>
              <a:rPr lang="en-US" altLang="zh-TW" dirty="0" smtClean="0"/>
              <a:t> </a:t>
            </a:r>
          </a:p>
          <a:p>
            <a:pPr lvl="2"/>
            <a:r>
              <a:rPr lang="en-US" altLang="zh-TW" dirty="0" smtClean="0"/>
              <a:t>Equivalent </a:t>
            </a:r>
            <a:r>
              <a:rPr lang="en-US" altLang="zh-TW" dirty="0"/>
              <a:t>to </a:t>
            </a:r>
            <a:r>
              <a:rPr lang="en-US" altLang="zh-TW" dirty="0" err="1" smtClean="0"/>
              <a:t>ansible_sudo_pass</a:t>
            </a:r>
            <a:r>
              <a:rPr lang="en-US" altLang="zh-TW" dirty="0" smtClean="0"/>
              <a:t> </a:t>
            </a:r>
            <a:r>
              <a:rPr lang="en-US" altLang="zh-TW" dirty="0"/>
              <a:t>or </a:t>
            </a:r>
            <a:r>
              <a:rPr lang="en-US" altLang="zh-TW" dirty="0" err="1"/>
              <a:t>ansible_su_pass</a:t>
            </a:r>
            <a:r>
              <a:rPr lang="en-US" altLang="zh-TW" dirty="0"/>
              <a:t>, allows you to set the privilege escalation password</a:t>
            </a:r>
            <a:endParaRPr lang="en-US" altLang="zh-TW" sz="1200" dirty="0" smtClean="0">
              <a:hlinkClick r:id="rId3"/>
            </a:endParaRPr>
          </a:p>
          <a:p>
            <a:pPr marL="0" indent="0">
              <a:buNone/>
            </a:pPr>
            <a:r>
              <a:rPr lang="en-US" altLang="zh-TW" sz="1400" dirty="0" smtClean="0">
                <a:hlinkClick r:id="rId3"/>
              </a:rPr>
              <a:t>http</a:t>
            </a:r>
            <a:r>
              <a:rPr lang="en-US" altLang="zh-TW" sz="1400" dirty="0">
                <a:hlinkClick r:id="rId3"/>
              </a:rPr>
              <a:t>://docs.ansible.com/ansible/intro_inventory.html#list-of-behavioral-inventory-parameters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153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Module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Modules </a:t>
            </a:r>
            <a:r>
              <a:rPr lang="en-US" altLang="zh-TW" dirty="0" smtClean="0"/>
              <a:t>are the </a:t>
            </a:r>
            <a:r>
              <a:rPr lang="en-US" altLang="zh-TW" dirty="0"/>
              <a:t>ones that do the actual work in </a:t>
            </a:r>
            <a:r>
              <a:rPr lang="en-US" altLang="zh-TW" dirty="0" err="1" smtClean="0"/>
              <a:t>ansible</a:t>
            </a:r>
            <a:r>
              <a:rPr lang="en-US" altLang="zh-TW" dirty="0" smtClean="0"/>
              <a:t>.</a:t>
            </a:r>
          </a:p>
          <a:p>
            <a:pPr marL="457200" lvl="1" indent="0">
              <a:buNone/>
            </a:pPr>
            <a:r>
              <a:rPr lang="en-US" altLang="zh-TW" dirty="0" smtClean="0"/>
              <a:t>Example in ad-hoc :</a:t>
            </a:r>
          </a:p>
          <a:p>
            <a:pPr marL="457200" lvl="1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$ </a:t>
            </a:r>
            <a:r>
              <a:rPr lang="en-US" altLang="zh-TW" dirty="0" err="1" smtClean="0">
                <a:latin typeface="Consolas" panose="020B0609020204030204" pitchFamily="49" charset="0"/>
              </a:rPr>
              <a:t>ansible</a:t>
            </a:r>
            <a:r>
              <a:rPr lang="en-US" altLang="zh-TW" dirty="0" smtClean="0">
                <a:latin typeface="Consolas" panose="020B0609020204030204" pitchFamily="49" charset="0"/>
              </a:rPr>
              <a:t> </a:t>
            </a:r>
            <a:r>
              <a:rPr lang="en-US" altLang="zh-TW" dirty="0" err="1" smtClean="0">
                <a:latin typeface="Consolas" panose="020B0609020204030204" pitchFamily="49" charset="0"/>
              </a:rPr>
              <a:t>pongserver</a:t>
            </a:r>
            <a:r>
              <a:rPr lang="en-US" altLang="zh-TW" dirty="0" smtClean="0">
                <a:latin typeface="Consolas" panose="020B0609020204030204" pitchFamily="49" charset="0"/>
              </a:rPr>
              <a:t> -m ping</a:t>
            </a:r>
          </a:p>
          <a:p>
            <a:pPr marL="457200" lvl="1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$ </a:t>
            </a:r>
            <a:r>
              <a:rPr lang="en-US" altLang="zh-TW" dirty="0" err="1" smtClean="0">
                <a:latin typeface="Consolas" panose="020B0609020204030204" pitchFamily="49" charset="0"/>
              </a:rPr>
              <a:t>ansible</a:t>
            </a:r>
            <a:r>
              <a:rPr lang="en-US" altLang="zh-TW" dirty="0" smtClean="0">
                <a:latin typeface="Consolas" panose="020B0609020204030204" pitchFamily="49" charset="0"/>
              </a:rPr>
              <a:t> webserver \</a:t>
            </a:r>
          </a:p>
          <a:p>
            <a:pPr marL="457200" lvl="1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</a:t>
            </a:r>
            <a:r>
              <a:rPr lang="en-US" altLang="zh-TW" dirty="0" smtClean="0">
                <a:latin typeface="Consolas" panose="020B0609020204030204" pitchFamily="49" charset="0"/>
              </a:rPr>
              <a:t> -m service -a ‘name=</a:t>
            </a:r>
            <a:r>
              <a:rPr lang="en-US" altLang="zh-TW" dirty="0" err="1" smtClean="0">
                <a:latin typeface="Consolas" panose="020B0609020204030204" pitchFamily="49" charset="0"/>
              </a:rPr>
              <a:t>httpd</a:t>
            </a:r>
            <a:r>
              <a:rPr lang="en-US" altLang="zh-TW" dirty="0" smtClean="0">
                <a:latin typeface="Consolas" panose="020B0609020204030204" pitchFamily="49" charset="0"/>
              </a:rPr>
              <a:t> state=started’</a:t>
            </a:r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 smtClean="0"/>
              <a:t>Example in playbook :</a:t>
            </a:r>
          </a:p>
          <a:p>
            <a:pPr marL="457200" lvl="1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#</a:t>
            </a:r>
            <a:r>
              <a:rPr lang="zh-TW" altLang="en-US" dirty="0" smtClean="0">
                <a:latin typeface="Consolas" panose="020B0609020204030204" pitchFamily="49" charset="0"/>
              </a:rPr>
              <a:t> </a:t>
            </a:r>
            <a:r>
              <a:rPr lang="en-US" altLang="zh-TW" dirty="0" err="1" smtClean="0">
                <a:latin typeface="Consolas" panose="020B0609020204030204" pitchFamily="49" charset="0"/>
              </a:rPr>
              <a:t>playbook.yml</a:t>
            </a:r>
            <a:endParaRPr lang="en-US" altLang="zh-TW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- hosts: webserver</a:t>
            </a:r>
          </a:p>
          <a:p>
            <a:pPr marL="457200" lvl="1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</a:t>
            </a:r>
            <a:r>
              <a:rPr lang="en-US" altLang="zh-TW" dirty="0" smtClean="0">
                <a:latin typeface="Consolas" panose="020B0609020204030204" pitchFamily="49" charset="0"/>
              </a:rPr>
              <a:t> tasks:</a:t>
            </a:r>
            <a:r>
              <a:rPr lang="zh-TW" altLang="en-US" dirty="0" smtClean="0">
                <a:latin typeface="Consolas" panose="020B0609020204030204" pitchFamily="49" charset="0"/>
              </a:rPr>
              <a:t> </a:t>
            </a:r>
            <a:endParaRPr lang="en-US" altLang="zh-TW" dirty="0" smtClean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 </a:t>
            </a:r>
            <a:r>
              <a:rPr lang="zh-TW" altLang="en-US" dirty="0" smtClean="0">
                <a:latin typeface="Consolas" panose="020B0609020204030204" pitchFamily="49" charset="0"/>
              </a:rPr>
              <a:t> </a:t>
            </a:r>
            <a:r>
              <a:rPr lang="en-US" altLang="zh-TW" dirty="0" smtClean="0">
                <a:latin typeface="Consolas" panose="020B0609020204030204" pitchFamily="49" charset="0"/>
              </a:rPr>
              <a:t>-</a:t>
            </a:r>
            <a:r>
              <a:rPr lang="en-US" altLang="zh-TW" dirty="0">
                <a:latin typeface="Consolas" panose="020B0609020204030204" pitchFamily="49" charset="0"/>
              </a:rPr>
              <a:t> </a:t>
            </a:r>
            <a:r>
              <a:rPr lang="en-US" altLang="zh-TW" dirty="0" smtClean="0">
                <a:latin typeface="Consolas" panose="020B0609020204030204" pitchFamily="49" charset="0"/>
              </a:rPr>
              <a:t>name: keep </a:t>
            </a:r>
            <a:r>
              <a:rPr lang="en-US" altLang="zh-TW" dirty="0" err="1" smtClean="0">
                <a:latin typeface="Consolas" panose="020B0609020204030204" pitchFamily="49" charset="0"/>
              </a:rPr>
              <a:t>httpd</a:t>
            </a:r>
            <a:r>
              <a:rPr lang="en-US" altLang="zh-TW" dirty="0" smtClean="0">
                <a:latin typeface="Consolas" panose="020B0609020204030204" pitchFamily="49" charset="0"/>
              </a:rPr>
              <a:t> service running</a:t>
            </a:r>
          </a:p>
          <a:p>
            <a:pPr marL="457200" lvl="1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</a:t>
            </a:r>
            <a:r>
              <a:rPr lang="en-US" altLang="zh-TW" dirty="0" smtClean="0">
                <a:latin typeface="Consolas" panose="020B0609020204030204" pitchFamily="49" charset="0"/>
              </a:rPr>
              <a:t>   service: name=</a:t>
            </a:r>
            <a:r>
              <a:rPr lang="en-US" altLang="zh-TW" dirty="0" err="1" smtClean="0">
                <a:latin typeface="Consolas" panose="020B0609020204030204" pitchFamily="49" charset="0"/>
              </a:rPr>
              <a:t>httpd</a:t>
            </a:r>
            <a:r>
              <a:rPr lang="en-US" altLang="zh-TW" dirty="0" smtClean="0">
                <a:latin typeface="Consolas" panose="020B0609020204030204" pitchFamily="49" charset="0"/>
              </a:rPr>
              <a:t> state=started</a:t>
            </a:r>
          </a:p>
        </p:txBody>
      </p:sp>
    </p:spTree>
    <p:extLst>
      <p:ext uri="{BB962C8B-B14F-4D97-AF65-F5344CB8AC3E}">
        <p14:creationId xmlns:p14="http://schemas.microsoft.com/office/powerpoint/2010/main" val="1100303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Module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130206"/>
              </p:ext>
            </p:extLst>
          </p:nvPr>
        </p:nvGraphicFramePr>
        <p:xfrm>
          <a:off x="990600" y="1694507"/>
          <a:ext cx="7772400" cy="4327852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1139685455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984070086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309140853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170792996"/>
                    </a:ext>
                  </a:extLst>
                </a:gridCol>
              </a:tblGrid>
              <a:tr h="237893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parameter</a:t>
                      </a:r>
                    </a:p>
                  </a:txBody>
                  <a:tcPr marL="10545" marR="10545" marT="10545" marB="105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required</a:t>
                      </a:r>
                    </a:p>
                  </a:txBody>
                  <a:tcPr marL="10545" marR="10545" marT="10545" marB="105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default</a:t>
                      </a:r>
                    </a:p>
                  </a:txBody>
                  <a:tcPr marL="10545" marR="10545" marT="10545" marB="105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choices</a:t>
                      </a:r>
                    </a:p>
                  </a:txBody>
                  <a:tcPr marL="10545" marR="10545" marT="10545" marB="105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793050"/>
                  </a:ext>
                </a:extLst>
              </a:tr>
              <a:tr h="609749">
                <a:tc>
                  <a:txBody>
                    <a:bodyPr/>
                    <a:lstStyle/>
                    <a:p>
                      <a:pPr fontAlgn="t" latinLnBrk="1"/>
                      <a:r>
                        <a:rPr lang="en-US" sz="1800">
                          <a:effectLst/>
                        </a:rPr>
                        <a:t>annotation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(added in 1.6)</a:t>
                      </a: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/>
                      <a:r>
                        <a:rPr lang="en-US" sz="1800">
                          <a:effectLst/>
                        </a:rPr>
                        <a:t>no</a:t>
                      </a: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/>
                      <a:endParaRPr lang="zh-TW" altLang="en-US" sz="1800" dirty="0">
                        <a:effectLst/>
                      </a:endParaRP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/>
                      <a:endParaRPr lang="zh-TW" altLang="en-US" sz="1800" dirty="0">
                        <a:effectLst/>
                      </a:endParaRP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242138"/>
                  </a:ext>
                </a:extLst>
              </a:tr>
              <a:tr h="458801">
                <a:tc>
                  <a:txBody>
                    <a:bodyPr/>
                    <a:lstStyle/>
                    <a:p>
                      <a:pPr fontAlgn="t" latinLnBrk="1"/>
                      <a:r>
                        <a:rPr lang="en-US" sz="1800" dirty="0">
                          <a:effectLst/>
                        </a:rPr>
                        <a:t>cached</a:t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/>
                      <a:r>
                        <a:rPr lang="en-US" sz="1800">
                          <a:effectLst/>
                        </a:rPr>
                        <a:t>no</a:t>
                      </a: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/>
                      <a:endParaRPr lang="zh-TW" altLang="en-US" sz="1800" dirty="0">
                        <a:effectLst/>
                      </a:endParaRP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</a:p>
                    <a:p>
                      <a:pPr fontAlgn="t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no</a:t>
                      </a: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765945"/>
                  </a:ext>
                </a:extLst>
              </a:tr>
              <a:tr h="458801">
                <a:tc>
                  <a:txBody>
                    <a:bodyPr/>
                    <a:lstStyle/>
                    <a:p>
                      <a:pPr fontAlgn="t" latinLnBrk="1"/>
                      <a:r>
                        <a:rPr lang="en-US" sz="1800">
                          <a:effectLst/>
                        </a:rPr>
                        <a:t>chroot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(added in 2.1)</a:t>
                      </a: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/>
                      <a:r>
                        <a:rPr lang="en-US" sz="1800">
                          <a:effectLst/>
                        </a:rPr>
                        <a:t>no</a:t>
                      </a: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/>
                      <a:endParaRPr lang="zh-TW" altLang="en-US" sz="1800" dirty="0">
                        <a:effectLst/>
                      </a:endParaRP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/>
                      <a:endParaRPr lang="zh-TW" altLang="en-US" sz="1800">
                        <a:effectLst/>
                      </a:endParaRP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95880"/>
                  </a:ext>
                </a:extLst>
              </a:tr>
              <a:tr h="458801">
                <a:tc>
                  <a:txBody>
                    <a:bodyPr/>
                    <a:lstStyle/>
                    <a:p>
                      <a:pPr fontAlgn="t" latinLnBrk="1"/>
                      <a:r>
                        <a:rPr lang="en-US" sz="1800">
                          <a:effectLst/>
                        </a:rPr>
                        <a:t>name</a:t>
                      </a:r>
                      <a:br>
                        <a:rPr lang="en-US" sz="1800">
                          <a:effectLst/>
                        </a:rPr>
                      </a:br>
                      <a:endParaRPr lang="en-US" sz="1800">
                        <a:effectLst/>
                      </a:endParaRP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/>
                      <a:r>
                        <a:rPr lang="en-US" sz="1800" dirty="0">
                          <a:effectLst/>
                        </a:rPr>
                        <a:t>yes</a:t>
                      </a: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/>
                      <a:endParaRPr lang="zh-TW" altLang="en-US" sz="1800" dirty="0">
                        <a:effectLst/>
                      </a:endParaRP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/>
                      <a:endParaRPr lang="zh-TW" altLang="en-US" sz="1800">
                        <a:effectLst/>
                      </a:endParaRP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757254"/>
                  </a:ext>
                </a:extLst>
              </a:tr>
              <a:tr h="574043">
                <a:tc>
                  <a:txBody>
                    <a:bodyPr/>
                    <a:lstStyle/>
                    <a:p>
                      <a:pPr fontAlgn="t" latinLnBrk="1"/>
                      <a:r>
                        <a:rPr lang="en-US" sz="1800">
                          <a:effectLst/>
                        </a:rPr>
                        <a:t>pkgsite</a:t>
                      </a:r>
                      <a:br>
                        <a:rPr lang="en-US" sz="1800">
                          <a:effectLst/>
                        </a:rPr>
                      </a:br>
                      <a:endParaRPr lang="en-US" sz="1800">
                        <a:effectLst/>
                      </a:endParaRP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/>
                      <a:r>
                        <a:rPr lang="en-US" sz="1800" dirty="0">
                          <a:effectLst/>
                        </a:rPr>
                        <a:t>no</a:t>
                      </a: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/>
                      <a:endParaRPr lang="zh-TW" altLang="en-US" sz="1800">
                        <a:effectLst/>
                      </a:endParaRP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/>
                      <a:endParaRPr lang="zh-TW" altLang="en-US" sz="1800">
                        <a:effectLst/>
                      </a:endParaRP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94378"/>
                  </a:ext>
                </a:extLst>
              </a:tr>
              <a:tr h="458801">
                <a:tc>
                  <a:txBody>
                    <a:bodyPr/>
                    <a:lstStyle/>
                    <a:p>
                      <a:pPr fontAlgn="t" latinLnBrk="1"/>
                      <a:r>
                        <a:rPr lang="en-US" sz="1800">
                          <a:effectLst/>
                        </a:rPr>
                        <a:t>rootdir</a:t>
                      </a:r>
                      <a:br>
                        <a:rPr lang="en-US" sz="1800">
                          <a:effectLst/>
                        </a:rPr>
                      </a:br>
                      <a:endParaRPr lang="en-US" sz="1800">
                        <a:effectLst/>
                      </a:endParaRP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/>
                      <a:r>
                        <a:rPr lang="en-US" sz="1800">
                          <a:effectLst/>
                        </a:rPr>
                        <a:t>no</a:t>
                      </a: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/>
                      <a:endParaRPr lang="zh-TW" altLang="en-US" sz="1800">
                        <a:effectLst/>
                      </a:endParaRP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/>
                      <a:endParaRPr lang="zh-TW" altLang="en-US" sz="1800">
                        <a:effectLst/>
                      </a:endParaRP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33142"/>
                  </a:ext>
                </a:extLst>
              </a:tr>
              <a:tr h="458801">
                <a:tc>
                  <a:txBody>
                    <a:bodyPr/>
                    <a:lstStyle/>
                    <a:p>
                      <a:pPr fontAlgn="t" latinLnBrk="1"/>
                      <a:r>
                        <a:rPr lang="en-US" sz="1800">
                          <a:effectLst/>
                        </a:rPr>
                        <a:t>state</a:t>
                      </a:r>
                      <a:br>
                        <a:rPr lang="en-US" sz="1800">
                          <a:effectLst/>
                        </a:rPr>
                      </a:br>
                      <a:endParaRPr lang="en-US" sz="1800">
                        <a:effectLst/>
                      </a:endParaRP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/>
                      <a:r>
                        <a:rPr lang="en-US" sz="1800">
                          <a:effectLst/>
                        </a:rPr>
                        <a:t>no</a:t>
                      </a: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/>
                      <a:r>
                        <a:rPr lang="en-US" sz="1800">
                          <a:effectLst/>
                        </a:rPr>
                        <a:t>present</a:t>
                      </a: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present</a:t>
                      </a:r>
                    </a:p>
                    <a:p>
                      <a:pPr fontAlgn="t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absent</a:t>
                      </a:r>
                    </a:p>
                  </a:txBody>
                  <a:tcPr marL="10545" marR="10545" marT="10545" marB="10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329878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871959" y="1232842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Pkgng</a:t>
            </a:r>
            <a:r>
              <a:rPr lang="en-US" altLang="zh-TW" dirty="0" smtClean="0"/>
              <a:t> module :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948159" y="6172200"/>
            <a:ext cx="8043441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3"/>
              </a:rPr>
              <a:t>http://docs.ansible.com/ansible/list_of_all_modules.html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633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Module – setup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One of the most useful module</a:t>
            </a:r>
          </a:p>
          <a:p>
            <a:pPr lvl="1"/>
            <a:r>
              <a:rPr lang="en-US" altLang="zh-TW" dirty="0" smtClean="0"/>
              <a:t>“setup” module</a:t>
            </a:r>
          </a:p>
          <a:p>
            <a:pPr marL="914400" lvl="2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$ </a:t>
            </a:r>
            <a:r>
              <a:rPr lang="en-US" altLang="zh-TW" dirty="0" err="1">
                <a:latin typeface="Consolas" panose="020B0609020204030204" pitchFamily="49" charset="0"/>
              </a:rPr>
              <a:t>ansible</a:t>
            </a:r>
            <a:r>
              <a:rPr lang="en-US" altLang="zh-TW" dirty="0">
                <a:latin typeface="Consolas" panose="020B0609020204030204" pitchFamily="49" charset="0"/>
              </a:rPr>
              <a:t> localhost -m </a:t>
            </a:r>
            <a:r>
              <a:rPr lang="en-US" altLang="zh-TW" dirty="0" smtClean="0">
                <a:latin typeface="Consolas" panose="020B0609020204030204" pitchFamily="49" charset="0"/>
              </a:rPr>
              <a:t>setup</a:t>
            </a:r>
          </a:p>
          <a:p>
            <a:pPr marL="914400" lvl="2" indent="0"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localhost | SUCCESS =&gt; {</a:t>
            </a:r>
          </a:p>
          <a:p>
            <a:pPr marL="914400" lvl="2" indent="0"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    "</a:t>
            </a:r>
            <a:r>
              <a:rPr lang="en-US" altLang="zh-TW" sz="1400" dirty="0" err="1">
                <a:latin typeface="Consolas" panose="020B0609020204030204" pitchFamily="49" charset="0"/>
              </a:rPr>
              <a:t>ansible_facts</a:t>
            </a:r>
            <a:r>
              <a:rPr lang="en-US" altLang="zh-TW" sz="1400" dirty="0">
                <a:latin typeface="Consolas" panose="020B0609020204030204" pitchFamily="49" charset="0"/>
              </a:rPr>
              <a:t>": {</a:t>
            </a:r>
          </a:p>
          <a:p>
            <a:pPr marL="914400" lvl="2" indent="0"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        "ansible_all_ipv4_addresses": [</a:t>
            </a:r>
          </a:p>
          <a:p>
            <a:pPr marL="914400" lvl="2" indent="0"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            "192.168.64.111"</a:t>
            </a:r>
          </a:p>
          <a:p>
            <a:pPr marL="914400" lvl="2" indent="0"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        ], </a:t>
            </a:r>
          </a:p>
          <a:p>
            <a:pPr marL="914400" lvl="2" indent="0"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        "ansible_all_ipv6_addresses": [</a:t>
            </a:r>
          </a:p>
          <a:p>
            <a:pPr marL="914400" lvl="2" indent="0"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            "fe80::20c:29ff:fed5:cec0"</a:t>
            </a:r>
          </a:p>
          <a:p>
            <a:pPr marL="914400" lvl="2" indent="0"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        ], </a:t>
            </a:r>
          </a:p>
          <a:p>
            <a:pPr marL="914400" lvl="2" indent="0"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        "</a:t>
            </a:r>
            <a:r>
              <a:rPr lang="en-US" altLang="zh-TW" sz="1400" dirty="0" err="1">
                <a:latin typeface="Consolas" panose="020B0609020204030204" pitchFamily="49" charset="0"/>
              </a:rPr>
              <a:t>ansible_architecture</a:t>
            </a:r>
            <a:r>
              <a:rPr lang="en-US" altLang="zh-TW" sz="1400" dirty="0">
                <a:latin typeface="Consolas" panose="020B0609020204030204" pitchFamily="49" charset="0"/>
              </a:rPr>
              <a:t>": "x86_64", </a:t>
            </a:r>
          </a:p>
          <a:p>
            <a:pPr marL="914400" lvl="2" indent="0"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        "</a:t>
            </a:r>
            <a:r>
              <a:rPr lang="en-US" altLang="zh-TW" sz="1400" dirty="0" err="1">
                <a:latin typeface="Consolas" panose="020B0609020204030204" pitchFamily="49" charset="0"/>
              </a:rPr>
              <a:t>ansible_bios_date</a:t>
            </a:r>
            <a:r>
              <a:rPr lang="en-US" altLang="zh-TW" sz="1400" dirty="0">
                <a:latin typeface="Consolas" panose="020B0609020204030204" pitchFamily="49" charset="0"/>
              </a:rPr>
              <a:t>": "07/02/2015", </a:t>
            </a:r>
          </a:p>
          <a:p>
            <a:pPr marL="914400" lvl="2" indent="0"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        "</a:t>
            </a:r>
            <a:r>
              <a:rPr lang="en-US" altLang="zh-TW" sz="1400" dirty="0" err="1">
                <a:latin typeface="Consolas" panose="020B0609020204030204" pitchFamily="49" charset="0"/>
              </a:rPr>
              <a:t>ansible_bios_version</a:t>
            </a:r>
            <a:r>
              <a:rPr lang="en-US" altLang="zh-TW" sz="1400" dirty="0">
                <a:latin typeface="Consolas" panose="020B0609020204030204" pitchFamily="49" charset="0"/>
              </a:rPr>
              <a:t>": "6.00", </a:t>
            </a:r>
          </a:p>
          <a:p>
            <a:pPr marL="914400" lvl="2" indent="0"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        "</a:t>
            </a:r>
            <a:r>
              <a:rPr lang="en-US" altLang="zh-TW" sz="1400" dirty="0" err="1">
                <a:latin typeface="Consolas" panose="020B0609020204030204" pitchFamily="49" charset="0"/>
              </a:rPr>
              <a:t>ansible_cmdline</a:t>
            </a:r>
            <a:r>
              <a:rPr lang="en-US" altLang="zh-TW" sz="1400" dirty="0">
                <a:latin typeface="Consolas" panose="020B0609020204030204" pitchFamily="49" charset="0"/>
              </a:rPr>
              <a:t>": {</a:t>
            </a:r>
          </a:p>
          <a:p>
            <a:pPr marL="914400" lvl="2" indent="0"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            "BOOT_IMAGE": "/</a:t>
            </a:r>
            <a:r>
              <a:rPr lang="en-US" altLang="zh-TW" sz="1400" dirty="0" err="1">
                <a:latin typeface="Consolas" panose="020B0609020204030204" pitchFamily="49" charset="0"/>
              </a:rPr>
              <a:t>vmlinuz-linux</a:t>
            </a:r>
            <a:r>
              <a:rPr lang="en-US" altLang="zh-TW" sz="1400" dirty="0">
                <a:latin typeface="Consolas" panose="020B0609020204030204" pitchFamily="49" charset="0"/>
              </a:rPr>
              <a:t>", </a:t>
            </a:r>
          </a:p>
          <a:p>
            <a:pPr marL="914400" lvl="2" indent="0"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            "quiet": true, </a:t>
            </a:r>
          </a:p>
          <a:p>
            <a:pPr marL="914400" lvl="2" indent="0"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            "root": "UUID=2ab96c0b-fbc4-41bc-9b4a-8cefb1c937e5", </a:t>
            </a:r>
            <a:endParaRPr lang="en-US" altLang="zh-TW" sz="1400" dirty="0" smtClean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3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</a:t>
            </a:r>
            <a:r>
              <a:rPr lang="en-US" altLang="zh-TW" dirty="0" err="1" smtClean="0"/>
              <a:t>ansible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err="1" smtClean="0"/>
              <a:t>Anisble</a:t>
            </a:r>
            <a:r>
              <a:rPr lang="en-US" altLang="zh-TW" dirty="0" smtClean="0"/>
              <a:t> @ github : a radically simple IT automation system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Configuration management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Deployment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hlinkClick r:id="rId2"/>
              </a:rPr>
              <a:t>Multi-node orchestration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726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Ad-hoc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ansible</a:t>
            </a:r>
            <a:r>
              <a:rPr lang="en-US" altLang="zh-TW" dirty="0"/>
              <a:t> &lt;host-pattern&gt; [-m </a:t>
            </a:r>
            <a:r>
              <a:rPr lang="en-US" altLang="zh-TW" dirty="0" err="1"/>
              <a:t>module_name</a:t>
            </a:r>
            <a:r>
              <a:rPr lang="en-US" altLang="zh-TW" dirty="0"/>
              <a:t>] [-a </a:t>
            </a:r>
            <a:r>
              <a:rPr lang="en-US" altLang="zh-TW" dirty="0" err="1"/>
              <a:t>args</a:t>
            </a:r>
            <a:r>
              <a:rPr lang="en-US" altLang="zh-TW" dirty="0"/>
              <a:t>] [options</a:t>
            </a:r>
            <a:r>
              <a:rPr lang="en-US" altLang="zh-TW" dirty="0" smtClean="0"/>
              <a:t>]</a:t>
            </a:r>
          </a:p>
          <a:p>
            <a:pPr lvl="1"/>
            <a:r>
              <a:rPr lang="en-US" altLang="zh-TW" dirty="0"/>
              <a:t>-</a:t>
            </a:r>
            <a:r>
              <a:rPr lang="en-US" altLang="zh-TW" dirty="0" smtClean="0"/>
              <a:t>a</a:t>
            </a:r>
          </a:p>
          <a:p>
            <a:pPr lvl="2"/>
            <a:r>
              <a:rPr lang="en-US" altLang="zh-TW" dirty="0" smtClean="0"/>
              <a:t>The </a:t>
            </a:r>
            <a:r>
              <a:rPr lang="en-US" altLang="zh-TW" dirty="0"/>
              <a:t>ARGUMENTS to pass to the </a:t>
            </a:r>
            <a:r>
              <a:rPr lang="en-US" altLang="zh-TW" dirty="0" smtClean="0"/>
              <a:t>module.</a:t>
            </a:r>
          </a:p>
          <a:p>
            <a:pPr lvl="1"/>
            <a:r>
              <a:rPr lang="en-US" altLang="zh-TW" dirty="0" smtClean="0"/>
              <a:t>-m</a:t>
            </a:r>
          </a:p>
          <a:p>
            <a:pPr lvl="2"/>
            <a:r>
              <a:rPr lang="en-US" altLang="zh-TW" dirty="0"/>
              <a:t>Execute the module called NAME.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-b</a:t>
            </a:r>
          </a:p>
          <a:p>
            <a:pPr lvl="2"/>
            <a:r>
              <a:rPr lang="en-US" altLang="zh-TW" dirty="0"/>
              <a:t>Use privilege escalation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--ask-pass</a:t>
            </a:r>
          </a:p>
          <a:p>
            <a:pPr lvl="1"/>
            <a:r>
              <a:rPr lang="en-US" altLang="zh-TW" dirty="0" smtClean="0"/>
              <a:t>--ask-become-pass</a:t>
            </a:r>
          </a:p>
          <a:p>
            <a:pPr lvl="1"/>
            <a:r>
              <a:rPr lang="en-US" altLang="zh-TW" dirty="0" smtClean="0"/>
              <a:t>-f</a:t>
            </a:r>
          </a:p>
          <a:p>
            <a:pPr lvl="2"/>
            <a:r>
              <a:rPr lang="en-US" altLang="zh-TW" dirty="0"/>
              <a:t>Level of parallelism.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7985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Playbook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8077200" cy="4648200"/>
          </a:xfrm>
        </p:spPr>
        <p:txBody>
          <a:bodyPr/>
          <a:lstStyle/>
          <a:p>
            <a:r>
              <a:rPr lang="en-US" altLang="zh-TW" dirty="0"/>
              <a:t>Playbooks are </a:t>
            </a:r>
            <a:r>
              <a:rPr lang="en-US" altLang="zh-TW" dirty="0" err="1"/>
              <a:t>Ansible’s</a:t>
            </a:r>
            <a:r>
              <a:rPr lang="en-US" altLang="zh-TW" dirty="0"/>
              <a:t> configuration, deployment, and orchestration language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Usage: </a:t>
            </a:r>
            <a:r>
              <a:rPr lang="en-US" altLang="zh-TW" dirty="0" smtClean="0">
                <a:latin typeface="Consolas" panose="020B0609020204030204" pitchFamily="49" charset="0"/>
              </a:rPr>
              <a:t>$</a:t>
            </a:r>
            <a:r>
              <a:rPr lang="en-US" altLang="zh-TW" dirty="0" err="1" smtClean="0">
                <a:latin typeface="Consolas" panose="020B0609020204030204" pitchFamily="49" charset="0"/>
              </a:rPr>
              <a:t>ansible</a:t>
            </a:r>
            <a:r>
              <a:rPr lang="en-US" altLang="zh-TW" dirty="0" smtClean="0">
                <a:latin typeface="Consolas" panose="020B0609020204030204" pitchFamily="49" charset="0"/>
              </a:rPr>
              <a:t>-playbook </a:t>
            </a:r>
            <a:r>
              <a:rPr lang="en-US" altLang="zh-TW" dirty="0" err="1" smtClean="0">
                <a:latin typeface="Consolas" panose="020B0609020204030204" pitchFamily="49" charset="0"/>
              </a:rPr>
              <a:t>example_playbook.yml</a:t>
            </a:r>
            <a:endParaRPr lang="en-US" altLang="zh-TW" dirty="0" smtClean="0">
              <a:latin typeface="Consolas" panose="020B0609020204030204" pitchFamily="49" charset="0"/>
            </a:endParaRPr>
          </a:p>
          <a:p>
            <a:r>
              <a:rPr lang="en-US" altLang="zh-TW" dirty="0" smtClean="0"/>
              <a:t>Example playbook</a:t>
            </a:r>
          </a:p>
          <a:p>
            <a:pPr marL="0" indent="0">
              <a:buNone/>
            </a:pPr>
            <a:r>
              <a:rPr lang="en-US" altLang="zh-TW" dirty="0" smtClean="0"/>
              <a:t>    </a:t>
            </a:r>
            <a:r>
              <a:rPr lang="en-US" altLang="zh-TW" dirty="0" smtClean="0">
                <a:latin typeface="Consolas" panose="020B0609020204030204" pitchFamily="49" charset="0"/>
              </a:rPr>
              <a:t>#</a:t>
            </a:r>
            <a:r>
              <a:rPr lang="en-US" altLang="zh-TW" dirty="0" err="1" smtClean="0">
                <a:latin typeface="Consolas" panose="020B0609020204030204" pitchFamily="49" charset="0"/>
              </a:rPr>
              <a:t>example_playbook.yml</a:t>
            </a:r>
            <a:r>
              <a:rPr lang="en-US" altLang="zh-TW" dirty="0" smtClean="0">
                <a:latin typeface="Consolas" panose="020B0609020204030204" pitchFamily="49" charset="0"/>
              </a:rPr>
              <a:t>  (YAML format)</a:t>
            </a:r>
          </a:p>
          <a:p>
            <a:pPr marL="0" indent="0">
              <a:buNone/>
            </a:pPr>
            <a:r>
              <a:rPr lang="en-US" altLang="zh-TW" dirty="0" smtClean="0"/>
              <a:t>    </a:t>
            </a:r>
            <a:r>
              <a:rPr lang="en-US" altLang="zh-TW" dirty="0" smtClean="0">
                <a:latin typeface="Consolas" panose="020B0609020204030204" pitchFamily="49" charset="0"/>
              </a:rPr>
              <a:t>- hosts: workstation</a:t>
            </a: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    </a:t>
            </a:r>
            <a:r>
              <a:rPr lang="en-US" altLang="zh-TW" dirty="0" err="1" smtClean="0">
                <a:latin typeface="Consolas" panose="020B0609020204030204" pitchFamily="49" charset="0"/>
              </a:rPr>
              <a:t>remote_user</a:t>
            </a:r>
            <a:r>
              <a:rPr lang="en-US" altLang="zh-TW" dirty="0" smtClean="0">
                <a:latin typeface="Consolas" panose="020B0609020204030204" pitchFamily="49" charset="0"/>
              </a:rPr>
              <a:t>: root  # by default</a:t>
            </a: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    tasks:</a:t>
            </a: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    - name: mail configuration</a:t>
            </a: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      copy: </a:t>
            </a: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        </a:t>
            </a:r>
            <a:r>
              <a:rPr lang="en-US" altLang="zh-TW" dirty="0" err="1" smtClean="0">
                <a:latin typeface="Consolas" panose="020B0609020204030204" pitchFamily="49" charset="0"/>
              </a:rPr>
              <a:t>src</a:t>
            </a:r>
            <a:r>
              <a:rPr lang="en-US" altLang="zh-TW" dirty="0" smtClean="0">
                <a:latin typeface="Consolas" panose="020B0609020204030204" pitchFamily="49" charset="0"/>
              </a:rPr>
              <a:t>: /</a:t>
            </a:r>
            <a:r>
              <a:rPr lang="en-US" altLang="zh-TW" dirty="0" err="1" smtClean="0">
                <a:latin typeface="Consolas" panose="020B0609020204030204" pitchFamily="49" charset="0"/>
              </a:rPr>
              <a:t>etc</a:t>
            </a:r>
            <a:r>
              <a:rPr lang="en-US" altLang="zh-TW" dirty="0" smtClean="0">
                <a:latin typeface="Consolas" panose="020B0609020204030204" pitchFamily="49" charset="0"/>
              </a:rPr>
              <a:t>/</a:t>
            </a:r>
            <a:r>
              <a:rPr lang="en-US" altLang="zh-TW" dirty="0" err="1" smtClean="0">
                <a:latin typeface="Consolas" panose="020B0609020204030204" pitchFamily="49" charset="0"/>
              </a:rPr>
              <a:t>ansible</a:t>
            </a:r>
            <a:r>
              <a:rPr lang="en-US" altLang="zh-TW" dirty="0" smtClean="0">
                <a:latin typeface="Consolas" panose="020B0609020204030204" pitchFamily="49" charset="0"/>
              </a:rPr>
              <a:t>/</a:t>
            </a:r>
            <a:r>
              <a:rPr lang="en-US" altLang="zh-TW" dirty="0" err="1" smtClean="0">
                <a:latin typeface="Consolas" panose="020B0609020204030204" pitchFamily="49" charset="0"/>
              </a:rPr>
              <a:t>config</a:t>
            </a:r>
            <a:r>
              <a:rPr lang="en-US" altLang="zh-TW" dirty="0" smtClean="0">
                <a:latin typeface="Consolas" panose="020B0609020204030204" pitchFamily="49" charset="0"/>
              </a:rPr>
              <a:t>/</a:t>
            </a:r>
            <a:r>
              <a:rPr lang="en-US" altLang="zh-TW" dirty="0" err="1" smtClean="0">
                <a:latin typeface="Consolas" panose="020B0609020204030204" pitchFamily="49" charset="0"/>
              </a:rPr>
              <a:t>mail_relay.cfg</a:t>
            </a:r>
            <a:endParaRPr lang="en-US" altLang="zh-TW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        </a:t>
            </a:r>
            <a:r>
              <a:rPr lang="en-US" altLang="zh-TW" dirty="0" err="1" smtClean="0">
                <a:latin typeface="Consolas" panose="020B0609020204030204" pitchFamily="49" charset="0"/>
              </a:rPr>
              <a:t>dest</a:t>
            </a:r>
            <a:r>
              <a:rPr lang="en-US" altLang="zh-TW" dirty="0" smtClean="0">
                <a:latin typeface="Consolas" panose="020B0609020204030204" pitchFamily="49" charset="0"/>
              </a:rPr>
              <a:t>: /usr/local/etc/postfix/main.cf</a:t>
            </a:r>
          </a:p>
        </p:txBody>
      </p:sp>
    </p:spTree>
    <p:extLst>
      <p:ext uri="{BB962C8B-B14F-4D97-AF65-F5344CB8AC3E}">
        <p14:creationId xmlns:p14="http://schemas.microsoft.com/office/powerpoint/2010/main" val="2233866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Playbook – trigger and handler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tasks</a:t>
            </a:r>
            <a:r>
              <a:rPr lang="en-US" altLang="zh-TW" dirty="0"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- </a:t>
            </a:r>
            <a:r>
              <a:rPr lang="en-US" altLang="zh-TW" dirty="0">
                <a:latin typeface="Consolas" panose="020B0609020204030204" pitchFamily="49" charset="0"/>
              </a:rPr>
              <a:t>name: mail configuration</a:t>
            </a: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  </a:t>
            </a:r>
            <a:r>
              <a:rPr lang="en-US" altLang="zh-TW" dirty="0">
                <a:latin typeface="Consolas" panose="020B0609020204030204" pitchFamily="49" charset="0"/>
              </a:rPr>
              <a:t>copy: </a:t>
            </a: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    </a:t>
            </a:r>
            <a:r>
              <a:rPr lang="en-US" altLang="zh-TW" dirty="0" err="1" smtClean="0">
                <a:latin typeface="Consolas" panose="020B0609020204030204" pitchFamily="49" charset="0"/>
              </a:rPr>
              <a:t>src</a:t>
            </a:r>
            <a:r>
              <a:rPr lang="en-US" altLang="zh-TW" dirty="0" smtClean="0">
                <a:latin typeface="Consolas" panose="020B0609020204030204" pitchFamily="49" charset="0"/>
              </a:rPr>
              <a:t>: /</a:t>
            </a:r>
            <a:r>
              <a:rPr lang="en-US" altLang="zh-TW" dirty="0" err="1" smtClean="0">
                <a:latin typeface="Consolas" panose="020B0609020204030204" pitchFamily="49" charset="0"/>
              </a:rPr>
              <a:t>etc</a:t>
            </a:r>
            <a:r>
              <a:rPr lang="en-US" altLang="zh-TW" dirty="0" smtClean="0">
                <a:latin typeface="Consolas" panose="020B0609020204030204" pitchFamily="49" charset="0"/>
              </a:rPr>
              <a:t>/</a:t>
            </a:r>
            <a:r>
              <a:rPr lang="en-US" altLang="zh-TW" dirty="0" err="1" smtClean="0">
                <a:latin typeface="Consolas" panose="020B0609020204030204" pitchFamily="49" charset="0"/>
              </a:rPr>
              <a:t>ansible</a:t>
            </a:r>
            <a:r>
              <a:rPr lang="en-US" altLang="zh-TW" dirty="0" smtClean="0">
                <a:latin typeface="Consolas" panose="020B0609020204030204" pitchFamily="49" charset="0"/>
              </a:rPr>
              <a:t>/</a:t>
            </a:r>
            <a:r>
              <a:rPr lang="en-US" altLang="zh-TW" dirty="0" err="1" smtClean="0">
                <a:latin typeface="Consolas" panose="020B0609020204030204" pitchFamily="49" charset="0"/>
              </a:rPr>
              <a:t>config</a:t>
            </a:r>
            <a:r>
              <a:rPr lang="en-US" altLang="zh-TW" dirty="0" smtClean="0">
                <a:latin typeface="Consolas" panose="020B0609020204030204" pitchFamily="49" charset="0"/>
              </a:rPr>
              <a:t>/</a:t>
            </a:r>
            <a:r>
              <a:rPr lang="en-US" altLang="zh-TW" dirty="0" err="1" smtClean="0">
                <a:latin typeface="Consolas" panose="020B0609020204030204" pitchFamily="49" charset="0"/>
              </a:rPr>
              <a:t>mail_relay.cfg</a:t>
            </a: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    </a:t>
            </a:r>
            <a:r>
              <a:rPr lang="en-US" altLang="zh-TW" dirty="0" err="1" smtClean="0">
                <a:latin typeface="Consolas" panose="020B0609020204030204" pitchFamily="49" charset="0"/>
              </a:rPr>
              <a:t>dest</a:t>
            </a:r>
            <a:r>
              <a:rPr lang="en-US" altLang="zh-TW" dirty="0" smtClean="0">
                <a:latin typeface="Consolas" panose="020B0609020204030204" pitchFamily="49" charset="0"/>
              </a:rPr>
              <a:t>: /usr/local/etc/postfix/main.cf</a:t>
            </a: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  notify:</a:t>
            </a: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  - restart postfix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h</a:t>
            </a:r>
            <a:r>
              <a:rPr lang="en-US" altLang="zh-TW" dirty="0" smtClean="0">
                <a:latin typeface="Consolas" panose="020B0609020204030204" pitchFamily="49" charset="0"/>
              </a:rPr>
              <a:t>andlers:</a:t>
            </a:r>
          </a:p>
          <a:p>
            <a:pPr>
              <a:buFontTx/>
              <a:buChar char="-"/>
            </a:pPr>
            <a:r>
              <a:rPr lang="en-US" altLang="zh-TW" dirty="0" smtClean="0">
                <a:latin typeface="Consolas" panose="020B0609020204030204" pitchFamily="49" charset="0"/>
              </a:rPr>
              <a:t>name: restart postfix</a:t>
            </a: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</a:t>
            </a:r>
            <a:r>
              <a:rPr lang="en-US" altLang="zh-TW" dirty="0" smtClean="0">
                <a:latin typeface="Consolas" panose="020B0609020204030204" pitchFamily="49" charset="0"/>
              </a:rPr>
              <a:t> service: name=postfix state=restarted</a:t>
            </a:r>
          </a:p>
        </p:txBody>
      </p:sp>
    </p:spTree>
    <p:extLst>
      <p:ext uri="{BB962C8B-B14F-4D97-AF65-F5344CB8AC3E}">
        <p14:creationId xmlns:p14="http://schemas.microsoft.com/office/powerpoint/2010/main" val="4207765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Playbook – trigger and handler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tasks</a:t>
            </a:r>
            <a:r>
              <a:rPr lang="en-US" altLang="zh-TW" dirty="0"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- </a:t>
            </a:r>
            <a:r>
              <a:rPr lang="en-US" altLang="zh-TW" dirty="0">
                <a:latin typeface="Consolas" panose="020B0609020204030204" pitchFamily="49" charset="0"/>
              </a:rPr>
              <a:t>name: mail configuration</a:t>
            </a: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  </a:t>
            </a:r>
            <a:r>
              <a:rPr lang="en-US" altLang="zh-TW" dirty="0">
                <a:latin typeface="Consolas" panose="020B0609020204030204" pitchFamily="49" charset="0"/>
              </a:rPr>
              <a:t>copy: 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   </a:t>
            </a:r>
            <a:r>
              <a:rPr lang="en-US" altLang="zh-TW" dirty="0" err="1">
                <a:latin typeface="Consolas" panose="020B0609020204030204" pitchFamily="49" charset="0"/>
              </a:rPr>
              <a:t>src</a:t>
            </a:r>
            <a:r>
              <a:rPr lang="en-US" altLang="zh-TW" dirty="0">
                <a:latin typeface="Consolas" panose="020B0609020204030204" pitchFamily="49" charset="0"/>
              </a:rPr>
              <a:t>: /</a:t>
            </a:r>
            <a:r>
              <a:rPr lang="en-US" altLang="zh-TW" dirty="0" err="1">
                <a:latin typeface="Consolas" panose="020B0609020204030204" pitchFamily="49" charset="0"/>
              </a:rPr>
              <a:t>etc</a:t>
            </a:r>
            <a:r>
              <a:rPr lang="en-US" altLang="zh-TW" dirty="0">
                <a:latin typeface="Consolas" panose="020B0609020204030204" pitchFamily="49" charset="0"/>
              </a:rPr>
              <a:t>/</a:t>
            </a:r>
            <a:r>
              <a:rPr lang="en-US" altLang="zh-TW" dirty="0" err="1">
                <a:latin typeface="Consolas" panose="020B0609020204030204" pitchFamily="49" charset="0"/>
              </a:rPr>
              <a:t>ansible</a:t>
            </a:r>
            <a:r>
              <a:rPr lang="en-US" altLang="zh-TW" dirty="0">
                <a:latin typeface="Consolas" panose="020B0609020204030204" pitchFamily="49" charset="0"/>
              </a:rPr>
              <a:t>/</a:t>
            </a:r>
            <a:r>
              <a:rPr lang="en-US" altLang="zh-TW" dirty="0" err="1">
                <a:latin typeface="Consolas" panose="020B0609020204030204" pitchFamily="49" charset="0"/>
              </a:rPr>
              <a:t>config</a:t>
            </a:r>
            <a:r>
              <a:rPr lang="en-US" altLang="zh-TW" dirty="0">
                <a:latin typeface="Consolas" panose="020B0609020204030204" pitchFamily="49" charset="0"/>
              </a:rPr>
              <a:t>/</a:t>
            </a:r>
            <a:r>
              <a:rPr lang="en-US" altLang="zh-TW" dirty="0" err="1">
                <a:latin typeface="Consolas" panose="020B0609020204030204" pitchFamily="49" charset="0"/>
              </a:rPr>
              <a:t>mail_relay.cfg</a:t>
            </a: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   </a:t>
            </a:r>
            <a:r>
              <a:rPr lang="en-US" altLang="zh-TW" dirty="0" err="1">
                <a:latin typeface="Consolas" panose="020B0609020204030204" pitchFamily="49" charset="0"/>
              </a:rPr>
              <a:t>dest</a:t>
            </a:r>
            <a:r>
              <a:rPr lang="en-US" altLang="zh-TW" dirty="0">
                <a:latin typeface="Consolas" panose="020B0609020204030204" pitchFamily="49" charset="0"/>
              </a:rPr>
              <a:t>: /usr/local/etc/postfix/main.cf</a:t>
            </a: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  notify:</a:t>
            </a: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  - restart postfix</a:t>
            </a:r>
          </a:p>
          <a:p>
            <a:pPr>
              <a:buFontTx/>
              <a:buChar char="-"/>
            </a:pPr>
            <a:r>
              <a:rPr lang="en-US" altLang="zh-TW" dirty="0" smtClean="0">
                <a:latin typeface="Consolas" panose="020B0609020204030204" pitchFamily="49" charset="0"/>
              </a:rPr>
              <a:t>meta: </a:t>
            </a:r>
            <a:r>
              <a:rPr lang="en-US" altLang="zh-TW" dirty="0" err="1" smtClean="0">
                <a:latin typeface="Consolas" panose="020B0609020204030204" pitchFamily="49" charset="0"/>
              </a:rPr>
              <a:t>flush_handler</a:t>
            </a:r>
            <a:endParaRPr lang="en-US" altLang="zh-TW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- mail: to=</a:t>
            </a:r>
            <a:r>
              <a:rPr lang="en-US" altLang="zh-TW" dirty="0" err="1" smtClean="0">
                <a:latin typeface="Consolas" panose="020B0609020204030204" pitchFamily="49" charset="0"/>
              </a:rPr>
              <a:t>root@localhost</a:t>
            </a:r>
            <a:r>
              <a:rPr lang="en-US" altLang="zh-TW" dirty="0" smtClean="0">
                <a:latin typeface="Consolas" panose="020B0609020204030204" pitchFamily="49" charset="0"/>
              </a:rPr>
              <a:t> subject=“Test mail”</a:t>
            </a:r>
          </a:p>
        </p:txBody>
      </p:sp>
    </p:spTree>
    <p:extLst>
      <p:ext uri="{BB962C8B-B14F-4D97-AF65-F5344CB8AC3E}">
        <p14:creationId xmlns:p14="http://schemas.microsoft.com/office/powerpoint/2010/main" val="2455543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Playbook – conditional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tasks: </a:t>
            </a:r>
            <a:endParaRPr lang="en-US" altLang="zh-TW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</a:t>
            </a:r>
            <a:r>
              <a:rPr lang="en-US" altLang="zh-TW" dirty="0" smtClean="0">
                <a:latin typeface="Consolas" panose="020B0609020204030204" pitchFamily="49" charset="0"/>
              </a:rPr>
              <a:t> - </a:t>
            </a:r>
            <a:r>
              <a:rPr lang="en-US" altLang="zh-TW" dirty="0">
                <a:latin typeface="Consolas" panose="020B0609020204030204" pitchFamily="49" charset="0"/>
              </a:rPr>
              <a:t>name: </a:t>
            </a:r>
            <a:r>
              <a:rPr lang="en-US" altLang="zh-TW" dirty="0" smtClean="0">
                <a:latin typeface="Consolas" panose="020B0609020204030204" pitchFamily="49" charset="0"/>
              </a:rPr>
              <a:t>“FreeBSD: install </a:t>
            </a:r>
            <a:r>
              <a:rPr lang="en-US" altLang="zh-TW" dirty="0" err="1" smtClean="0">
                <a:latin typeface="Consolas" panose="020B0609020204030204" pitchFamily="49" charset="0"/>
              </a:rPr>
              <a:t>openldap</a:t>
            </a:r>
            <a:r>
              <a:rPr lang="en-US" altLang="zh-TW" dirty="0" smtClean="0">
                <a:latin typeface="Consolas" panose="020B0609020204030204" pitchFamily="49" charset="0"/>
              </a:rPr>
              <a:t>”</a:t>
            </a: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    </a:t>
            </a:r>
            <a:r>
              <a:rPr lang="en-US" altLang="zh-TW" dirty="0" err="1" smtClean="0">
                <a:latin typeface="Consolas" panose="020B0609020204030204" pitchFamily="49" charset="0"/>
              </a:rPr>
              <a:t>pkgng</a:t>
            </a:r>
            <a:r>
              <a:rPr lang="en-US" altLang="zh-TW" dirty="0" smtClean="0">
                <a:latin typeface="Consolas" panose="020B0609020204030204" pitchFamily="49" charset="0"/>
              </a:rPr>
              <a:t>: name=</a:t>
            </a:r>
            <a:r>
              <a:rPr lang="en-US" altLang="zh-TW" dirty="0" err="1" smtClean="0">
                <a:latin typeface="Consolas" panose="020B0609020204030204" pitchFamily="49" charset="0"/>
              </a:rPr>
              <a:t>openldap</a:t>
            </a:r>
            <a:r>
              <a:rPr lang="en-US" altLang="zh-TW" dirty="0" smtClean="0">
                <a:latin typeface="Consolas" panose="020B0609020204030204" pitchFamily="49" charset="0"/>
              </a:rPr>
              <a:t> state=present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</a:t>
            </a:r>
            <a:r>
              <a:rPr lang="en-US" altLang="zh-TW" dirty="0" smtClean="0">
                <a:latin typeface="Consolas" panose="020B0609020204030204" pitchFamily="49" charset="0"/>
              </a:rPr>
              <a:t>   when</a:t>
            </a:r>
            <a:r>
              <a:rPr lang="en-US" altLang="zh-TW" dirty="0">
                <a:latin typeface="Consolas" panose="020B0609020204030204" pitchFamily="49" charset="0"/>
              </a:rPr>
              <a:t>: </a:t>
            </a:r>
            <a:r>
              <a:rPr lang="en-US" altLang="zh-TW" dirty="0" err="1">
                <a:latin typeface="Consolas" panose="020B0609020204030204" pitchFamily="49" charset="0"/>
              </a:rPr>
              <a:t>ansible_os_family</a:t>
            </a:r>
            <a:r>
              <a:rPr lang="en-US" altLang="zh-TW" dirty="0">
                <a:latin typeface="Consolas" panose="020B0609020204030204" pitchFamily="49" charset="0"/>
              </a:rPr>
              <a:t> == </a:t>
            </a:r>
            <a:r>
              <a:rPr lang="en-US" altLang="zh-TW" dirty="0" smtClean="0">
                <a:latin typeface="Consolas" panose="020B0609020204030204" pitchFamily="49" charset="0"/>
              </a:rPr>
              <a:t>“FreeBSD“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</a:t>
            </a:r>
            <a:r>
              <a:rPr lang="en-US" altLang="zh-TW" dirty="0" smtClean="0">
                <a:latin typeface="Consolas" panose="020B0609020204030204" pitchFamily="49" charset="0"/>
              </a:rPr>
              <a:t> - name: “</a:t>
            </a:r>
            <a:r>
              <a:rPr lang="en-US" altLang="zh-TW" dirty="0" err="1" smtClean="0">
                <a:latin typeface="Consolas" panose="020B0609020204030204" pitchFamily="49" charset="0"/>
              </a:rPr>
              <a:t>Archlinux</a:t>
            </a:r>
            <a:r>
              <a:rPr lang="en-US" altLang="zh-TW" dirty="0" smtClean="0">
                <a:latin typeface="Consolas" panose="020B0609020204030204" pitchFamily="49" charset="0"/>
              </a:rPr>
              <a:t>: install </a:t>
            </a:r>
            <a:r>
              <a:rPr lang="en-US" altLang="zh-TW" dirty="0" err="1" smtClean="0">
                <a:latin typeface="Consolas" panose="020B0609020204030204" pitchFamily="49" charset="0"/>
              </a:rPr>
              <a:t>openldap</a:t>
            </a:r>
            <a:r>
              <a:rPr lang="en-US" altLang="zh-TW" dirty="0" smtClean="0">
                <a:latin typeface="Consolas" panose="020B0609020204030204" pitchFamily="49" charset="0"/>
              </a:rPr>
              <a:t>”</a:t>
            </a: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   </a:t>
            </a:r>
            <a:r>
              <a:rPr lang="en-US" altLang="zh-TW" dirty="0" err="1" smtClean="0">
                <a:latin typeface="Consolas" panose="020B0609020204030204" pitchFamily="49" charset="0"/>
              </a:rPr>
              <a:t>pacman</a:t>
            </a:r>
            <a:r>
              <a:rPr lang="en-US" altLang="zh-TW" dirty="0" smtClean="0">
                <a:latin typeface="Consolas" panose="020B0609020204030204" pitchFamily="49" charset="0"/>
              </a:rPr>
              <a:t>: </a:t>
            </a:r>
            <a:r>
              <a:rPr lang="en-US" altLang="zh-TW" dirty="0">
                <a:latin typeface="Consolas" panose="020B0609020204030204" pitchFamily="49" charset="0"/>
              </a:rPr>
              <a:t>name=</a:t>
            </a:r>
            <a:r>
              <a:rPr lang="en-US" altLang="zh-TW" dirty="0" err="1">
                <a:latin typeface="Consolas" panose="020B0609020204030204" pitchFamily="49" charset="0"/>
              </a:rPr>
              <a:t>openldap</a:t>
            </a:r>
            <a:r>
              <a:rPr lang="en-US" altLang="zh-TW" dirty="0">
                <a:latin typeface="Consolas" panose="020B0609020204030204" pitchFamily="49" charset="0"/>
              </a:rPr>
              <a:t> state=present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   when: </a:t>
            </a:r>
            <a:r>
              <a:rPr lang="en-US" altLang="zh-TW" dirty="0" err="1">
                <a:latin typeface="Consolas" panose="020B0609020204030204" pitchFamily="49" charset="0"/>
              </a:rPr>
              <a:t>ansible_os_family</a:t>
            </a:r>
            <a:r>
              <a:rPr lang="en-US" altLang="zh-TW" dirty="0">
                <a:latin typeface="Consolas" panose="020B0609020204030204" pitchFamily="49" charset="0"/>
              </a:rPr>
              <a:t> == </a:t>
            </a:r>
            <a:r>
              <a:rPr lang="en-US" altLang="zh-TW" dirty="0" smtClean="0">
                <a:latin typeface="Consolas" panose="020B0609020204030204" pitchFamily="49" charset="0"/>
              </a:rPr>
              <a:t>“</a:t>
            </a:r>
            <a:r>
              <a:rPr lang="en-US" altLang="zh-TW" dirty="0" err="1" smtClean="0">
                <a:latin typeface="Consolas" panose="020B0609020204030204" pitchFamily="49" charset="0"/>
              </a:rPr>
              <a:t>Archlinux</a:t>
            </a:r>
            <a:r>
              <a:rPr lang="en-US" altLang="zh-TW" dirty="0" smtClean="0">
                <a:latin typeface="Consolas" panose="020B0609020204030204" pitchFamily="49" charset="0"/>
              </a:rPr>
              <a:t>“</a:t>
            </a: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dirty="0" smtClean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46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Playbook – conditional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when: </a:t>
            </a:r>
            <a:r>
              <a:rPr lang="en-US" altLang="zh-TW" dirty="0" err="1" smtClean="0">
                <a:latin typeface="Consolas" panose="020B0609020204030204" pitchFamily="49" charset="0"/>
              </a:rPr>
              <a:t>condition_a</a:t>
            </a:r>
            <a:r>
              <a:rPr lang="en-US" altLang="zh-TW" dirty="0" smtClean="0">
                <a:latin typeface="Consolas" panose="020B0609020204030204" pitchFamily="49" charset="0"/>
              </a:rPr>
              <a:t> and </a:t>
            </a:r>
            <a:r>
              <a:rPr lang="en-US" altLang="zh-TW" dirty="0" err="1" smtClean="0">
                <a:latin typeface="Consolas" panose="020B0609020204030204" pitchFamily="49" charset="0"/>
              </a:rPr>
              <a:t>condition_b</a:t>
            </a:r>
            <a:endParaRPr lang="en-US" altLang="zh-TW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when: (</a:t>
            </a:r>
            <a:r>
              <a:rPr lang="en-US" altLang="zh-TW" dirty="0" err="1" smtClean="0">
                <a:latin typeface="Consolas" panose="020B0609020204030204" pitchFamily="49" charset="0"/>
              </a:rPr>
              <a:t>condition_a</a:t>
            </a:r>
            <a:r>
              <a:rPr lang="en-US" altLang="zh-TW" dirty="0" smtClean="0">
                <a:latin typeface="Consolas" panose="020B0609020204030204" pitchFamily="49" charset="0"/>
              </a:rPr>
              <a:t> and </a:t>
            </a:r>
            <a:r>
              <a:rPr lang="en-US" altLang="zh-TW" dirty="0" err="1" smtClean="0">
                <a:latin typeface="Consolas" panose="020B0609020204030204" pitchFamily="49" charset="0"/>
              </a:rPr>
              <a:t>condition_b</a:t>
            </a:r>
            <a:r>
              <a:rPr lang="en-US" altLang="zh-TW" dirty="0" smtClean="0">
                <a:latin typeface="Consolas" panose="020B0609020204030204" pitchFamily="49" charset="0"/>
              </a:rPr>
              <a:t>) or </a:t>
            </a:r>
            <a:r>
              <a:rPr lang="en-US" altLang="zh-TW" dirty="0" err="1" smtClean="0">
                <a:latin typeface="Consolas" panose="020B0609020204030204" pitchFamily="49" charset="0"/>
              </a:rPr>
              <a:t>condition_c</a:t>
            </a:r>
            <a:endParaRPr lang="en-US" altLang="zh-TW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w</a:t>
            </a:r>
            <a:r>
              <a:rPr lang="en-US" altLang="zh-TW" dirty="0" smtClean="0">
                <a:latin typeface="Consolas" panose="020B0609020204030204" pitchFamily="49" charset="0"/>
              </a:rPr>
              <a:t>hen: </a:t>
            </a:r>
            <a:r>
              <a:rPr lang="en-US" altLang="zh-TW" dirty="0" err="1" smtClean="0">
                <a:latin typeface="Consolas" panose="020B0609020204030204" pitchFamily="49" charset="0"/>
              </a:rPr>
              <a:t>var</a:t>
            </a:r>
            <a:r>
              <a:rPr lang="en-US" altLang="zh-TW" dirty="0" smtClean="0">
                <a:latin typeface="Consolas" panose="020B0609020204030204" pitchFamily="49" charset="0"/>
              </a:rPr>
              <a:t> is defined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w</a:t>
            </a:r>
            <a:r>
              <a:rPr lang="en-US" altLang="zh-TW" dirty="0" smtClean="0">
                <a:latin typeface="Consolas" panose="020B0609020204030204" pitchFamily="49" charset="0"/>
              </a:rPr>
              <a:t>hen: </a:t>
            </a:r>
            <a:r>
              <a:rPr lang="en-US" altLang="zh-TW" dirty="0" err="1" smtClean="0">
                <a:latin typeface="Consolas" panose="020B0609020204030204" pitchFamily="49" charset="0"/>
              </a:rPr>
              <a:t>var</a:t>
            </a:r>
            <a:r>
              <a:rPr lang="en-US" altLang="zh-TW" dirty="0" smtClean="0">
                <a:latin typeface="Consolas" panose="020B0609020204030204" pitchFamily="49" charset="0"/>
              </a:rPr>
              <a:t> is undefined</a:t>
            </a:r>
          </a:p>
          <a:p>
            <a:pPr marL="0" indent="0">
              <a:buNone/>
            </a:pP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w</a:t>
            </a:r>
            <a:r>
              <a:rPr lang="en-US" altLang="zh-TW" dirty="0" smtClean="0">
                <a:latin typeface="Consolas" panose="020B0609020204030204" pitchFamily="49" charset="0"/>
              </a:rPr>
              <a:t>hen: </a:t>
            </a:r>
            <a:r>
              <a:rPr lang="en-US" altLang="zh-TW" dirty="0" err="1" smtClean="0">
                <a:latin typeface="Consolas" panose="020B0609020204030204" pitchFamily="49" charset="0"/>
              </a:rPr>
              <a:t>boolean_var</a:t>
            </a:r>
            <a:endParaRPr lang="en-US" altLang="zh-TW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when: not </a:t>
            </a:r>
            <a:r>
              <a:rPr lang="en-US" altLang="zh-TW" dirty="0" err="1" smtClean="0">
                <a:latin typeface="Consolas" panose="020B0609020204030204" pitchFamily="49" charset="0"/>
              </a:rPr>
              <a:t>Boolean_var</a:t>
            </a:r>
            <a:endParaRPr lang="en-US" altLang="zh-TW" dirty="0" smtClean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72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Playbook –  loop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52600"/>
            <a:ext cx="8610600" cy="46482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- name: </a:t>
            </a:r>
            <a:r>
              <a:rPr lang="en-US" altLang="zh-TW" dirty="0" smtClean="0">
                <a:latin typeface="Consolas" panose="020B0609020204030204" pitchFamily="49" charset="0"/>
              </a:rPr>
              <a:t>add users</a:t>
            </a: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 user: name={{ item }} state=present groups=wheel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 </a:t>
            </a:r>
            <a:r>
              <a:rPr lang="en-US" altLang="zh-TW" dirty="0" err="1">
                <a:latin typeface="Consolas" panose="020B0609020204030204" pitchFamily="49" charset="0"/>
              </a:rPr>
              <a:t>with_items</a:t>
            </a:r>
            <a:r>
              <a:rPr lang="en-US" altLang="zh-TW" dirty="0"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    </a:t>
            </a:r>
            <a:r>
              <a:rPr lang="en-US" altLang="zh-TW" dirty="0" smtClean="0">
                <a:latin typeface="Consolas" panose="020B0609020204030204" pitchFamily="49" charset="0"/>
              </a:rPr>
              <a:t>- user1</a:t>
            </a: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     - </a:t>
            </a:r>
            <a:r>
              <a:rPr lang="en-US" altLang="zh-TW" dirty="0" smtClean="0">
                <a:latin typeface="Consolas" panose="020B0609020204030204" pitchFamily="49" charset="0"/>
              </a:rPr>
              <a:t>user2</a:t>
            </a:r>
          </a:p>
          <a:p>
            <a:pPr marL="0" indent="0">
              <a:buNone/>
            </a:pP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- </a:t>
            </a:r>
            <a:r>
              <a:rPr lang="en-US" altLang="zh-TW" dirty="0">
                <a:latin typeface="Consolas" panose="020B0609020204030204" pitchFamily="49" charset="0"/>
              </a:rPr>
              <a:t>command: echo {{ item </a:t>
            </a:r>
            <a:r>
              <a:rPr lang="en-US" altLang="zh-TW" dirty="0" smtClean="0">
                <a:latin typeface="Consolas" panose="020B0609020204030204" pitchFamily="49" charset="0"/>
              </a:rPr>
              <a:t>}}</a:t>
            </a: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  </a:t>
            </a:r>
            <a:r>
              <a:rPr lang="en-US" altLang="zh-TW" dirty="0" err="1" smtClean="0">
                <a:latin typeface="Consolas" panose="020B0609020204030204" pitchFamily="49" charset="0"/>
              </a:rPr>
              <a:t>with_items</a:t>
            </a:r>
            <a:r>
              <a:rPr lang="en-US" altLang="zh-TW" dirty="0" smtClean="0">
                <a:latin typeface="Consolas" panose="020B0609020204030204" pitchFamily="49" charset="0"/>
              </a:rPr>
              <a:t>: [ 0, 2, 4, 6, 8, 10 ]</a:t>
            </a:r>
          </a:p>
          <a:p>
            <a:pPr marL="0" indent="0">
              <a:buNone/>
            </a:pPr>
            <a:r>
              <a:rPr lang="en-US" altLang="zh-TW" dirty="0" smtClean="0">
                <a:latin typeface="Consolas" panose="020B0609020204030204" pitchFamily="49" charset="0"/>
              </a:rPr>
              <a:t>  </a:t>
            </a:r>
            <a:r>
              <a:rPr lang="en-US" altLang="zh-TW" dirty="0">
                <a:latin typeface="Consolas" panose="020B0609020204030204" pitchFamily="49" charset="0"/>
              </a:rPr>
              <a:t>when: item &gt; 5</a:t>
            </a:r>
            <a:endParaRPr lang="en-US" altLang="zh-TW" dirty="0" smtClean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24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600200"/>
            <a:ext cx="2537093" cy="5024074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# structure of roles</a:t>
            </a:r>
          </a:p>
          <a:p>
            <a:pPr marL="0" indent="0">
              <a:buNone/>
            </a:pPr>
            <a:r>
              <a:rPr lang="en-US" altLang="zh-TW" dirty="0" smtClean="0"/>
              <a:t>roles</a:t>
            </a:r>
            <a:r>
              <a:rPr lang="en-US" altLang="zh-TW" dirty="0"/>
              <a:t>/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 smtClean="0"/>
              <a:t>common_role</a:t>
            </a:r>
            <a:r>
              <a:rPr lang="en-US" altLang="zh-TW" dirty="0" smtClean="0"/>
              <a:t>/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files/</a:t>
            </a:r>
          </a:p>
          <a:p>
            <a:pPr marL="0" indent="0">
              <a:buNone/>
            </a:pPr>
            <a:r>
              <a:rPr lang="en-US" altLang="zh-TW" dirty="0"/>
              <a:t>     templates/</a:t>
            </a:r>
          </a:p>
          <a:p>
            <a:pPr marL="0" indent="0">
              <a:buNone/>
            </a:pPr>
            <a:r>
              <a:rPr lang="en-US" altLang="zh-TW" dirty="0"/>
              <a:t>     tasks/</a:t>
            </a:r>
          </a:p>
          <a:p>
            <a:pPr marL="0" indent="0">
              <a:buNone/>
            </a:pPr>
            <a:r>
              <a:rPr lang="en-US" altLang="zh-TW" dirty="0"/>
              <a:t>     handlers/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en-US" altLang="zh-TW" dirty="0" err="1"/>
              <a:t>vars</a:t>
            </a:r>
            <a:r>
              <a:rPr lang="en-US" altLang="zh-TW" dirty="0"/>
              <a:t>/</a:t>
            </a:r>
          </a:p>
          <a:p>
            <a:pPr marL="0" indent="0">
              <a:buNone/>
            </a:pPr>
            <a:r>
              <a:rPr lang="en-US" altLang="zh-TW" dirty="0"/>
              <a:t>     defaults/</a:t>
            </a:r>
          </a:p>
          <a:p>
            <a:pPr marL="0" indent="0">
              <a:buNone/>
            </a:pPr>
            <a:r>
              <a:rPr lang="en-US" altLang="zh-TW" dirty="0"/>
              <a:t>     meta</a:t>
            </a:r>
            <a:r>
              <a:rPr lang="en-US" altLang="zh-TW" dirty="0" smtClean="0"/>
              <a:t>/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en-US" altLang="zh-TW" dirty="0" err="1" smtClean="0"/>
              <a:t>second_role</a:t>
            </a:r>
            <a:r>
              <a:rPr lang="en-US" altLang="zh-TW" dirty="0" smtClean="0"/>
              <a:t>/ …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527693" y="1600200"/>
            <a:ext cx="563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If roles/x/tasks/</a:t>
            </a:r>
            <a:r>
              <a:rPr lang="en-US" altLang="zh-TW" dirty="0" err="1"/>
              <a:t>main.yml</a:t>
            </a:r>
            <a:r>
              <a:rPr lang="en-US" altLang="zh-TW" dirty="0"/>
              <a:t> exists, tasks listed therein will be added to the </a:t>
            </a:r>
            <a:r>
              <a:rPr lang="en-US" altLang="zh-TW" dirty="0" smtClean="0"/>
              <a:t>play.</a:t>
            </a:r>
          </a:p>
          <a:p>
            <a:endParaRPr lang="en-US" altLang="zh-TW" dirty="0"/>
          </a:p>
          <a:p>
            <a:r>
              <a:rPr lang="en-US" altLang="zh-TW" dirty="0"/>
              <a:t>If roles/x/handlers/</a:t>
            </a:r>
            <a:r>
              <a:rPr lang="en-US" altLang="zh-TW" dirty="0" err="1"/>
              <a:t>main.yml</a:t>
            </a:r>
            <a:r>
              <a:rPr lang="en-US" altLang="zh-TW" dirty="0"/>
              <a:t> exists, handlers listed therein will be added to the </a:t>
            </a:r>
            <a:r>
              <a:rPr lang="en-US" altLang="zh-TW" dirty="0" smtClean="0"/>
              <a:t>play.</a:t>
            </a:r>
          </a:p>
          <a:p>
            <a:endParaRPr lang="en-US" altLang="zh-TW" dirty="0"/>
          </a:p>
          <a:p>
            <a:r>
              <a:rPr lang="en-US" altLang="zh-TW" dirty="0"/>
              <a:t>If roles/x/</a:t>
            </a:r>
            <a:r>
              <a:rPr lang="en-US" altLang="zh-TW" dirty="0" err="1"/>
              <a:t>vars</a:t>
            </a:r>
            <a:r>
              <a:rPr lang="en-US" altLang="zh-TW" dirty="0"/>
              <a:t>/</a:t>
            </a:r>
            <a:r>
              <a:rPr lang="en-US" altLang="zh-TW" dirty="0" err="1"/>
              <a:t>main.yml</a:t>
            </a:r>
            <a:r>
              <a:rPr lang="en-US" altLang="zh-TW" dirty="0"/>
              <a:t> exists, variables listed therein will be added to the </a:t>
            </a:r>
            <a:r>
              <a:rPr lang="en-US" altLang="zh-TW" dirty="0" smtClean="0"/>
              <a:t>play.</a:t>
            </a:r>
          </a:p>
          <a:p>
            <a:endParaRPr lang="en-US" altLang="zh-TW" dirty="0"/>
          </a:p>
          <a:p>
            <a:r>
              <a:rPr lang="en-US" altLang="zh-TW" dirty="0"/>
              <a:t>If roles/x/meta/</a:t>
            </a:r>
            <a:r>
              <a:rPr lang="en-US" altLang="zh-TW" dirty="0" err="1"/>
              <a:t>main.yml</a:t>
            </a:r>
            <a:r>
              <a:rPr lang="en-US" altLang="zh-TW" dirty="0"/>
              <a:t> exists, any role dependencies listed therein will be added to the list of roles (1.3 and later</a:t>
            </a:r>
            <a:r>
              <a:rPr lang="en-US" altLang="zh-TW" dirty="0" smtClean="0"/>
              <a:t>).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57507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600200"/>
            <a:ext cx="2537093" cy="5024074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# structure of roles</a:t>
            </a:r>
          </a:p>
          <a:p>
            <a:pPr marL="0" indent="0">
              <a:buNone/>
            </a:pPr>
            <a:r>
              <a:rPr lang="en-US" altLang="zh-TW" dirty="0" smtClean="0"/>
              <a:t>roles</a:t>
            </a:r>
            <a:r>
              <a:rPr lang="en-US" altLang="zh-TW" dirty="0"/>
              <a:t>/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 smtClean="0"/>
              <a:t>common_role</a:t>
            </a:r>
            <a:r>
              <a:rPr lang="en-US" altLang="zh-TW" dirty="0" smtClean="0"/>
              <a:t>/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files/</a:t>
            </a:r>
          </a:p>
          <a:p>
            <a:pPr marL="0" indent="0">
              <a:buNone/>
            </a:pPr>
            <a:r>
              <a:rPr lang="en-US" altLang="zh-TW" dirty="0"/>
              <a:t>     templates/</a:t>
            </a:r>
          </a:p>
          <a:p>
            <a:pPr marL="0" indent="0">
              <a:buNone/>
            </a:pPr>
            <a:r>
              <a:rPr lang="en-US" altLang="zh-TW" dirty="0"/>
              <a:t>     tasks/</a:t>
            </a:r>
          </a:p>
          <a:p>
            <a:pPr marL="0" indent="0">
              <a:buNone/>
            </a:pPr>
            <a:r>
              <a:rPr lang="en-US" altLang="zh-TW" dirty="0"/>
              <a:t>     handlers/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en-US" altLang="zh-TW" dirty="0" err="1"/>
              <a:t>vars</a:t>
            </a:r>
            <a:r>
              <a:rPr lang="en-US" altLang="zh-TW" dirty="0"/>
              <a:t>/</a:t>
            </a:r>
          </a:p>
          <a:p>
            <a:pPr marL="0" indent="0">
              <a:buNone/>
            </a:pPr>
            <a:r>
              <a:rPr lang="en-US" altLang="zh-TW" dirty="0"/>
              <a:t>     defaults/</a:t>
            </a:r>
          </a:p>
          <a:p>
            <a:pPr marL="0" indent="0">
              <a:buNone/>
            </a:pPr>
            <a:r>
              <a:rPr lang="en-US" altLang="zh-TW" dirty="0"/>
              <a:t>     meta</a:t>
            </a:r>
            <a:r>
              <a:rPr lang="en-US" altLang="zh-TW" dirty="0" smtClean="0"/>
              <a:t>/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en-US" altLang="zh-TW" dirty="0" err="1" smtClean="0"/>
              <a:t>second_role</a:t>
            </a:r>
            <a:r>
              <a:rPr lang="en-US" altLang="zh-TW" dirty="0" smtClean="0"/>
              <a:t>/ …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527693" y="16002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- hosts: </a:t>
            </a:r>
            <a:r>
              <a:rPr lang="en-US" altLang="zh-TW" dirty="0" err="1" smtClean="0"/>
              <a:t>mailserver</a:t>
            </a:r>
            <a:endParaRPr lang="en-US" altLang="zh-TW" dirty="0"/>
          </a:p>
          <a:p>
            <a:r>
              <a:rPr lang="en-US" altLang="zh-TW" dirty="0"/>
              <a:t>  roles:</a:t>
            </a:r>
          </a:p>
          <a:p>
            <a:r>
              <a:rPr lang="en-US" altLang="zh-TW" dirty="0"/>
              <a:t>     - </a:t>
            </a:r>
            <a:r>
              <a:rPr lang="en-US" altLang="zh-TW" dirty="0" err="1" smtClean="0"/>
              <a:t>core_machine</a:t>
            </a:r>
            <a:endParaRPr lang="en-US" altLang="zh-TW" dirty="0"/>
          </a:p>
          <a:p>
            <a:r>
              <a:rPr lang="en-US" altLang="zh-TW" dirty="0"/>
              <a:t>     - </a:t>
            </a:r>
            <a:r>
              <a:rPr lang="en-US" altLang="zh-TW" dirty="0" err="1" smtClean="0"/>
              <a:t>mail_service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- { role: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ldap_service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ldap_type</a:t>
            </a:r>
            <a:r>
              <a:rPr lang="en-US" altLang="zh-TW" dirty="0" smtClean="0"/>
              <a:t>: slave } </a:t>
            </a:r>
          </a:p>
        </p:txBody>
      </p:sp>
    </p:spTree>
    <p:extLst>
      <p:ext uri="{BB962C8B-B14F-4D97-AF65-F5344CB8AC3E}">
        <p14:creationId xmlns:p14="http://schemas.microsoft.com/office/powerpoint/2010/main" val="2147839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Ansible</a:t>
            </a:r>
            <a:r>
              <a:rPr lang="en-US" altLang="zh-TW" dirty="0" smtClean="0"/>
              <a:t> Galaxy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" y="1403350"/>
            <a:ext cx="7532049" cy="51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7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Ansible</a:t>
            </a:r>
            <a:r>
              <a:rPr lang="en-US" altLang="zh-TW" dirty="0"/>
              <a:t> on </a:t>
            </a:r>
            <a:r>
              <a:rPr lang="en-US" altLang="zh-TW" dirty="0" err="1"/>
              <a:t>Freebsd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90600" y="1407208"/>
            <a:ext cx="9720073" cy="422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華康儷中黑(P)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  <a:cs typeface="華康標楷體(P)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  <a:cs typeface="華康標楷體(P)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  <a:cs typeface="華康標楷體(P)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  <a:cs typeface="華康標楷體(P)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r>
              <a:rPr lang="en-US" altLang="zh-TW" sz="3600" kern="0" smtClean="0">
                <a:solidFill>
                  <a:schemeClr val="accent1">
                    <a:lumMod val="75000"/>
                  </a:schemeClr>
                </a:solidFill>
              </a:rPr>
              <a:t>Control host</a:t>
            </a:r>
          </a:p>
          <a:p>
            <a:r>
              <a:rPr lang="en-US" altLang="zh-TW" sz="2800" kern="0" smtClean="0"/>
              <a:t>Ports : make install </a:t>
            </a:r>
            <a:r>
              <a:rPr lang="en-US" altLang="zh-TW" sz="2000" kern="0" smtClean="0"/>
              <a:t>@</a:t>
            </a:r>
            <a:r>
              <a:rPr lang="en-US" altLang="zh-TW" sz="2800" kern="0" smtClean="0"/>
              <a:t> /usr/ports/sysutils/ansible</a:t>
            </a:r>
          </a:p>
          <a:p>
            <a:r>
              <a:rPr lang="en-US" altLang="zh-TW" sz="2800" kern="0" smtClean="0"/>
              <a:t>Pkg : pkg install ansible</a:t>
            </a:r>
          </a:p>
          <a:p>
            <a:r>
              <a:rPr lang="en-US" altLang="zh-TW" sz="2800" kern="0" smtClean="0"/>
              <a:t>Dependency : </a:t>
            </a:r>
            <a:endParaRPr lang="zh-TW" altLang="en-US" sz="2800" kern="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0" y="3733800"/>
            <a:ext cx="3808688" cy="283511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733800"/>
            <a:ext cx="3691004" cy="238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6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Ansible</a:t>
            </a:r>
            <a:r>
              <a:rPr lang="en-US" altLang="zh-TW" dirty="0"/>
              <a:t> on </a:t>
            </a:r>
            <a:r>
              <a:rPr lang="en-US" altLang="zh-TW" dirty="0" err="1"/>
              <a:t>Freebsd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>
                <a:solidFill>
                  <a:schemeClr val="accent1">
                    <a:lumMod val="75000"/>
                  </a:schemeClr>
                </a:solidFill>
              </a:rPr>
              <a:t>Managed nodes</a:t>
            </a:r>
          </a:p>
          <a:p>
            <a:r>
              <a:rPr lang="en-US" altLang="zh-TW" sz="2800" dirty="0" smtClean="0"/>
              <a:t>Only need 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ssh</a:t>
            </a:r>
            <a:r>
              <a:rPr lang="en-US" altLang="zh-TW" sz="2800" dirty="0" smtClean="0"/>
              <a:t> daemon and </a:t>
            </a:r>
            <a:r>
              <a:rPr lang="en-US" altLang="zh-TW" sz="2800" dirty="0" smtClean="0">
                <a:solidFill>
                  <a:srgbClr val="FF0000"/>
                </a:solidFill>
              </a:rPr>
              <a:t>python 2.6~7 </a:t>
            </a:r>
            <a:r>
              <a:rPr lang="en-US" altLang="zh-TW" sz="2800" dirty="0" smtClean="0"/>
              <a:t>!</a:t>
            </a:r>
            <a:endParaRPr lang="zh-TW" altLang="en-US" sz="2800" dirty="0"/>
          </a:p>
        </p:txBody>
      </p:sp>
      <p:pic>
        <p:nvPicPr>
          <p:cNvPr id="5" name="Picture 2" descr="http://media.makeameme.org/created/knock-knock-freed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4453"/>
            <a:ext cx="4762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362200" y="5486400"/>
            <a:ext cx="47625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rPr>
              <a:t>ANSIBLE’S </a:t>
            </a:r>
            <a:r>
              <a:rPr lang="en-US" altLang="zh-TW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rPr>
              <a:t>HERE</a:t>
            </a:r>
            <a:endParaRPr lang="zh-TW" altLang="en-US" sz="4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924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</a:t>
            </a:r>
            <a:r>
              <a:rPr lang="zh-TW" altLang="en-US" dirty="0"/>
              <a:t> </a:t>
            </a:r>
            <a:r>
              <a:rPr lang="en-US" altLang="zh-TW" dirty="0"/>
              <a:t>IT WORKS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9" y="1811272"/>
            <a:ext cx="808346" cy="828614"/>
          </a:xfrm>
          <a:prstGeom prst="rect">
            <a:avLst/>
          </a:prstGeom>
        </p:spPr>
      </p:pic>
      <p:pic>
        <p:nvPicPr>
          <p:cNvPr id="5" name="內容版面配置區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47" y="1524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9" y="2980555"/>
            <a:ext cx="1433384" cy="143338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359082" y="2638856"/>
            <a:ext cx="66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SSH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87047" y="4480171"/>
            <a:ext cx="118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Admin</a:t>
            </a:r>
            <a:endParaRPr lang="zh-TW" altLang="en-US" sz="20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9" y="3440239"/>
            <a:ext cx="808346" cy="828614"/>
          </a:xfrm>
          <a:prstGeom prst="rect">
            <a:avLst/>
          </a:prstGeom>
        </p:spPr>
      </p:pic>
      <p:pic>
        <p:nvPicPr>
          <p:cNvPr id="10" name="內容版面配置區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47" y="315296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6359082" y="4267823"/>
            <a:ext cx="66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SSH</a:t>
            </a:r>
            <a:endParaRPr lang="zh-TW" altLang="en-US" sz="20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9" y="5060712"/>
            <a:ext cx="808346" cy="828614"/>
          </a:xfrm>
          <a:prstGeom prst="rect">
            <a:avLst/>
          </a:prstGeom>
        </p:spPr>
      </p:pic>
      <p:pic>
        <p:nvPicPr>
          <p:cNvPr id="13" name="內容版面配置區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47" y="47734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6359082" y="5888296"/>
            <a:ext cx="66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SSH</a:t>
            </a:r>
            <a:endParaRPr lang="zh-TW" altLang="en-US" sz="2000" dirty="0"/>
          </a:p>
        </p:txBody>
      </p:sp>
      <p:sp>
        <p:nvSpPr>
          <p:cNvPr id="15" name="矩形圖說文字 14"/>
          <p:cNvSpPr/>
          <p:nvPr/>
        </p:nvSpPr>
        <p:spPr>
          <a:xfrm>
            <a:off x="2394082" y="1676400"/>
            <a:ext cx="3648183" cy="1863907"/>
          </a:xfrm>
          <a:prstGeom prst="wedgeRectCallout">
            <a:avLst>
              <a:gd name="adj1" fmla="val -45430"/>
              <a:gd name="adj2" fmla="val 719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You got an e-mail :</a:t>
            </a:r>
          </a:p>
          <a:p>
            <a:pPr algn="ctr"/>
            <a:r>
              <a:rPr lang="en-US" altLang="zh-TW" sz="2800" dirty="0" smtClean="0"/>
              <a:t>A new </a:t>
            </a:r>
            <a:r>
              <a:rPr lang="en-US" altLang="zh-TW" sz="2800" dirty="0" smtClean="0"/>
              <a:t>Security Advisory </a:t>
            </a:r>
            <a:r>
              <a:rPr lang="en-US" altLang="zh-TW" sz="2800" dirty="0" smtClean="0"/>
              <a:t>of</a:t>
            </a:r>
            <a:r>
              <a:rPr lang="en-US" altLang="zh-TW" sz="2800" dirty="0" smtClean="0"/>
              <a:t> Postfix!</a:t>
            </a:r>
          </a:p>
          <a:p>
            <a:pPr algn="ctr"/>
            <a:r>
              <a:rPr lang="en-US" altLang="zh-TW" sz="2800" dirty="0" smtClean="0"/>
              <a:t>Solution : upgrade it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516815" y="2638856"/>
            <a:ext cx="114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Mail</a:t>
            </a:r>
            <a:r>
              <a:rPr lang="zh-TW" altLang="en-US" sz="2000" dirty="0" smtClean="0"/>
              <a:t> </a:t>
            </a:r>
            <a:r>
              <a:rPr lang="en-US" altLang="zh-TW" sz="2000" dirty="0"/>
              <a:t>1</a:t>
            </a:r>
            <a:endParaRPr lang="zh-TW" altLang="en-US" sz="2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516815" y="4267823"/>
            <a:ext cx="114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Mail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2</a:t>
            </a:r>
            <a:endParaRPr lang="zh-TW" altLang="en-US" sz="2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445747" y="5888296"/>
            <a:ext cx="131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CORE 1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8055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</a:t>
            </a:r>
            <a:r>
              <a:rPr lang="zh-TW" altLang="en-US" dirty="0"/>
              <a:t> </a:t>
            </a:r>
            <a:r>
              <a:rPr lang="en-US" altLang="zh-TW" dirty="0"/>
              <a:t>IT WORKS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9" y="1811272"/>
            <a:ext cx="808346" cy="828614"/>
          </a:xfrm>
          <a:prstGeom prst="rect">
            <a:avLst/>
          </a:prstGeom>
        </p:spPr>
      </p:pic>
      <p:pic>
        <p:nvPicPr>
          <p:cNvPr id="5" name="內容版面配置區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47" y="1524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9" y="2980555"/>
            <a:ext cx="1433384" cy="143338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359082" y="2638856"/>
            <a:ext cx="66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SSH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87047" y="4480171"/>
            <a:ext cx="118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Admin</a:t>
            </a:r>
            <a:endParaRPr lang="zh-TW" altLang="en-US" sz="20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9" y="3440239"/>
            <a:ext cx="808346" cy="828614"/>
          </a:xfrm>
          <a:prstGeom prst="rect">
            <a:avLst/>
          </a:prstGeom>
        </p:spPr>
      </p:pic>
      <p:pic>
        <p:nvPicPr>
          <p:cNvPr id="10" name="內容版面配置區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47" y="315296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6359082" y="4267823"/>
            <a:ext cx="66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SSH</a:t>
            </a:r>
            <a:endParaRPr lang="zh-TW" altLang="en-US" sz="20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9" y="5060712"/>
            <a:ext cx="808346" cy="828614"/>
          </a:xfrm>
          <a:prstGeom prst="rect">
            <a:avLst/>
          </a:prstGeom>
        </p:spPr>
      </p:pic>
      <p:pic>
        <p:nvPicPr>
          <p:cNvPr id="13" name="內容版面配置區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47" y="47734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6359082" y="5888296"/>
            <a:ext cx="66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SSH</a:t>
            </a:r>
            <a:endParaRPr lang="zh-TW" altLang="en-US" sz="2000" dirty="0"/>
          </a:p>
        </p:txBody>
      </p:sp>
      <p:sp>
        <p:nvSpPr>
          <p:cNvPr id="15" name="矩形圖說文字 14"/>
          <p:cNvSpPr/>
          <p:nvPr/>
        </p:nvSpPr>
        <p:spPr>
          <a:xfrm>
            <a:off x="2394082" y="1828800"/>
            <a:ext cx="3648183" cy="1711507"/>
          </a:xfrm>
          <a:prstGeom prst="wedgeRectCallout">
            <a:avLst>
              <a:gd name="adj1" fmla="val -45430"/>
              <a:gd name="adj2" fmla="val 719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Detect </a:t>
            </a:r>
            <a:r>
              <a:rPr lang="en-US" altLang="zh-TW" sz="2800" dirty="0"/>
              <a:t>affected nodes :</a:t>
            </a:r>
          </a:p>
          <a:p>
            <a:pPr algn="ctr"/>
            <a:r>
              <a:rPr lang="en-US" altLang="zh-TW" sz="2800" dirty="0" smtClean="0"/>
              <a:t>Mail Servers</a:t>
            </a:r>
            <a:endParaRPr lang="en-US" altLang="zh-TW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516815" y="2638856"/>
            <a:ext cx="114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Mail</a:t>
            </a:r>
            <a:r>
              <a:rPr lang="zh-TW" altLang="en-US" sz="2000" dirty="0" smtClean="0"/>
              <a:t> </a:t>
            </a:r>
            <a:r>
              <a:rPr lang="en-US" altLang="zh-TW" sz="2000" dirty="0"/>
              <a:t>1</a:t>
            </a:r>
            <a:endParaRPr lang="zh-TW" altLang="en-US" sz="2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516815" y="4267823"/>
            <a:ext cx="114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Mail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2</a:t>
            </a:r>
            <a:endParaRPr lang="zh-TW" altLang="en-US" sz="2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445747" y="5888296"/>
            <a:ext cx="131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CORE 1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5081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</a:t>
            </a:r>
            <a:r>
              <a:rPr lang="zh-TW" altLang="en-US" dirty="0"/>
              <a:t> </a:t>
            </a:r>
            <a:r>
              <a:rPr lang="en-US" altLang="zh-TW" dirty="0"/>
              <a:t>IT WORKS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9" y="1811272"/>
            <a:ext cx="808346" cy="828614"/>
          </a:xfrm>
          <a:prstGeom prst="rect">
            <a:avLst/>
          </a:prstGeom>
        </p:spPr>
      </p:pic>
      <p:pic>
        <p:nvPicPr>
          <p:cNvPr id="5" name="內容版面配置區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47" y="1524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9" y="2980555"/>
            <a:ext cx="1433384" cy="143338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359082" y="2638856"/>
            <a:ext cx="66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SSH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87047" y="4480171"/>
            <a:ext cx="118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Admin</a:t>
            </a:r>
            <a:endParaRPr lang="zh-TW" altLang="en-US" sz="20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9" y="3440239"/>
            <a:ext cx="808346" cy="828614"/>
          </a:xfrm>
          <a:prstGeom prst="rect">
            <a:avLst/>
          </a:prstGeom>
        </p:spPr>
      </p:pic>
      <p:pic>
        <p:nvPicPr>
          <p:cNvPr id="10" name="內容版面配置區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47" y="315296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6359082" y="4267823"/>
            <a:ext cx="66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SSH</a:t>
            </a:r>
            <a:endParaRPr lang="zh-TW" altLang="en-US" sz="20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9" y="5060712"/>
            <a:ext cx="808346" cy="828614"/>
          </a:xfrm>
          <a:prstGeom prst="rect">
            <a:avLst/>
          </a:prstGeom>
        </p:spPr>
      </p:pic>
      <p:pic>
        <p:nvPicPr>
          <p:cNvPr id="13" name="內容版面配置區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47" y="47734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6359082" y="5888296"/>
            <a:ext cx="66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SSH</a:t>
            </a:r>
            <a:endParaRPr lang="zh-TW" altLang="en-US" sz="2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516815" y="2638856"/>
            <a:ext cx="114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Mail</a:t>
            </a:r>
            <a:r>
              <a:rPr lang="zh-TW" altLang="en-US" sz="2000" dirty="0" smtClean="0"/>
              <a:t> </a:t>
            </a:r>
            <a:r>
              <a:rPr lang="en-US" altLang="zh-TW" sz="2000" dirty="0"/>
              <a:t>1</a:t>
            </a:r>
            <a:endParaRPr lang="zh-TW" altLang="en-US" sz="2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516815" y="4267823"/>
            <a:ext cx="114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Mail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2</a:t>
            </a:r>
            <a:endParaRPr lang="zh-TW" altLang="en-US" sz="2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445747" y="5888296"/>
            <a:ext cx="131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CORE 1</a:t>
            </a:r>
            <a:endParaRPr lang="zh-TW" altLang="en-US" sz="2000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92" y="1636126"/>
            <a:ext cx="727444" cy="727444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3153755" y="1671935"/>
            <a:ext cx="166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inventory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379915" y="2371902"/>
            <a:ext cx="3964999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TW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# /</a:t>
            </a:r>
            <a:r>
              <a:rPr lang="en-US" altLang="zh-TW" sz="18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usr</a:t>
            </a:r>
            <a:r>
              <a:rPr lang="en-US" altLang="zh-TW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/local/</a:t>
            </a:r>
            <a:r>
              <a:rPr lang="en-US" altLang="zh-TW" sz="18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etc</a:t>
            </a:r>
            <a:r>
              <a:rPr lang="en-US" altLang="zh-TW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altLang="zh-TW" sz="18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ansible</a:t>
            </a:r>
            <a:r>
              <a:rPr lang="en-US" altLang="zh-TW" sz="18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/hosts</a:t>
            </a:r>
          </a:p>
          <a:p>
            <a:r>
              <a:rPr lang="en-US" altLang="zh-TW" sz="18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[</a:t>
            </a:r>
            <a:r>
              <a:rPr lang="en-US" altLang="zh-TW" sz="1800" dirty="0" err="1" smtClean="0">
                <a:solidFill>
                  <a:srgbClr val="FFFF00"/>
                </a:solidFill>
                <a:latin typeface="Consolas" panose="020B0609020204030204" pitchFamily="49" charset="0"/>
              </a:rPr>
              <a:t>mailserver</a:t>
            </a:r>
            <a:r>
              <a:rPr lang="en-US" altLang="zh-TW" sz="18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]</a:t>
            </a:r>
            <a:endParaRPr lang="en-US" altLang="zh-TW" sz="18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r>
              <a:rPr lang="en-US" altLang="zh-TW" sz="18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mail[1:2].</a:t>
            </a:r>
            <a:r>
              <a:rPr lang="en-US" altLang="zh-TW" sz="18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mango.hot</a:t>
            </a:r>
            <a:endParaRPr lang="en-US" altLang="zh-TW" sz="18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endParaRPr lang="en-US" altLang="zh-TW" sz="1800" dirty="0">
              <a:latin typeface="Consolas" panose="020B0609020204030204" pitchFamily="49" charset="0"/>
            </a:endParaRPr>
          </a:p>
          <a:p>
            <a:r>
              <a:rPr lang="en-US" altLang="zh-TW" sz="1800" dirty="0">
                <a:solidFill>
                  <a:srgbClr val="FFFF00"/>
                </a:solidFill>
                <a:latin typeface="Consolas" panose="020B0609020204030204" pitchFamily="49" charset="0"/>
              </a:rPr>
              <a:t>[</a:t>
            </a:r>
            <a:r>
              <a:rPr lang="en-US" altLang="zh-TW" sz="18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cores]</a:t>
            </a:r>
            <a:endParaRPr lang="en-US" altLang="zh-TW" sz="18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r>
              <a:rPr lang="en-US" altLang="zh-TW" sz="18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c</a:t>
            </a:r>
            <a:r>
              <a:rPr lang="en-US" altLang="zh-TW" sz="18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ore1.mango.hot</a:t>
            </a:r>
            <a:endParaRPr lang="en-US" altLang="zh-TW" sz="1800" dirty="0" smtClean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2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</a:t>
            </a:r>
            <a:r>
              <a:rPr lang="zh-TW" altLang="en-US" dirty="0"/>
              <a:t> </a:t>
            </a:r>
            <a:r>
              <a:rPr lang="en-US" altLang="zh-TW" dirty="0"/>
              <a:t>IT WORKS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9" y="1811272"/>
            <a:ext cx="808346" cy="828614"/>
          </a:xfrm>
          <a:prstGeom prst="rect">
            <a:avLst/>
          </a:prstGeom>
        </p:spPr>
      </p:pic>
      <p:pic>
        <p:nvPicPr>
          <p:cNvPr id="5" name="內容版面配置區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47" y="1524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9" y="2980555"/>
            <a:ext cx="1433384" cy="143338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359082" y="2638856"/>
            <a:ext cx="66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SSH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87047" y="4480171"/>
            <a:ext cx="118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Admin</a:t>
            </a:r>
            <a:endParaRPr lang="zh-TW" altLang="en-US" sz="20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9" y="3440239"/>
            <a:ext cx="808346" cy="828614"/>
          </a:xfrm>
          <a:prstGeom prst="rect">
            <a:avLst/>
          </a:prstGeom>
        </p:spPr>
      </p:pic>
      <p:pic>
        <p:nvPicPr>
          <p:cNvPr id="10" name="內容版面配置區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47" y="315296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6359082" y="4267823"/>
            <a:ext cx="66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SSH</a:t>
            </a:r>
            <a:endParaRPr lang="zh-TW" altLang="en-US" sz="20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9" y="5060712"/>
            <a:ext cx="808346" cy="828614"/>
          </a:xfrm>
          <a:prstGeom prst="rect">
            <a:avLst/>
          </a:prstGeom>
        </p:spPr>
      </p:pic>
      <p:pic>
        <p:nvPicPr>
          <p:cNvPr id="13" name="內容版面配置區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47" y="47734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6359082" y="5888296"/>
            <a:ext cx="66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SSH</a:t>
            </a:r>
            <a:endParaRPr lang="zh-TW" altLang="en-US" sz="2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516815" y="2638856"/>
            <a:ext cx="114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Mail</a:t>
            </a:r>
            <a:r>
              <a:rPr lang="zh-TW" altLang="en-US" sz="2000" dirty="0" smtClean="0"/>
              <a:t> </a:t>
            </a:r>
            <a:r>
              <a:rPr lang="en-US" altLang="zh-TW" sz="2000" dirty="0"/>
              <a:t>1</a:t>
            </a:r>
            <a:endParaRPr lang="zh-TW" altLang="en-US" sz="2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516815" y="4267823"/>
            <a:ext cx="114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Mail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2</a:t>
            </a:r>
            <a:endParaRPr lang="zh-TW" altLang="en-US" sz="2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445747" y="5888296"/>
            <a:ext cx="131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CORE 1</a:t>
            </a:r>
            <a:endParaRPr lang="zh-TW" altLang="en-US" sz="2000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92" y="1636126"/>
            <a:ext cx="727444" cy="727444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3082075" y="1675078"/>
            <a:ext cx="166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inventory</a:t>
            </a:r>
            <a:endParaRPr lang="zh-TW" altLang="en-US" sz="2400" dirty="0"/>
          </a:p>
        </p:txBody>
      </p:sp>
      <p:grpSp>
        <p:nvGrpSpPr>
          <p:cNvPr id="22" name="群組 21"/>
          <p:cNvGrpSpPr/>
          <p:nvPr/>
        </p:nvGrpSpPr>
        <p:grpSpPr>
          <a:xfrm>
            <a:off x="2400820" y="2431706"/>
            <a:ext cx="1790180" cy="658313"/>
            <a:chOff x="3150473" y="2729867"/>
            <a:chExt cx="2097030" cy="771153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473" y="2729867"/>
              <a:ext cx="771153" cy="771153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3957019" y="2729867"/>
              <a:ext cx="1290484" cy="540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module</a:t>
              </a:r>
              <a:endParaRPr lang="zh-TW" altLang="en-US" sz="2400" dirty="0"/>
            </a:p>
          </p:txBody>
        </p:sp>
      </p:grpSp>
      <p:sp>
        <p:nvSpPr>
          <p:cNvPr id="25" name="矩形圖說文字 24"/>
          <p:cNvSpPr/>
          <p:nvPr/>
        </p:nvSpPr>
        <p:spPr>
          <a:xfrm>
            <a:off x="4442191" y="2037595"/>
            <a:ext cx="3048000" cy="975215"/>
          </a:xfrm>
          <a:prstGeom prst="wedgeRectCallout">
            <a:avLst>
              <a:gd name="adj1" fmla="val 29131"/>
              <a:gd name="adj2" fmla="val 766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ERROR!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Permission denied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2400820" y="3330685"/>
            <a:ext cx="5606917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$ </a:t>
            </a:r>
            <a:r>
              <a:rPr lang="en-US" altLang="zh-TW" sz="20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ansible</a:t>
            </a:r>
            <a:r>
              <a:rPr lang="en-US" altLang="zh-TW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20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mailserver</a:t>
            </a:r>
            <a:r>
              <a:rPr lang="en-US" altLang="zh-TW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\</a:t>
            </a:r>
          </a:p>
          <a:p>
            <a:r>
              <a:rPr lang="en-US" altLang="zh-TW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–m shell</a:t>
            </a:r>
            <a:r>
              <a:rPr lang="zh-TW" altLang="en-US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\</a:t>
            </a:r>
          </a:p>
          <a:p>
            <a:r>
              <a:rPr lang="en-US" altLang="zh-TW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-a ‘</a:t>
            </a:r>
            <a:r>
              <a:rPr lang="en-US" altLang="zh-TW" sz="20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pkg</a:t>
            </a:r>
            <a:r>
              <a:rPr lang="en-US" altLang="zh-TW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upgrade -y </a:t>
            </a:r>
            <a:r>
              <a:rPr lang="en-US" altLang="zh-TW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postfix</a:t>
            </a:r>
            <a:r>
              <a:rPr lang="en-US" altLang="zh-TW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’</a:t>
            </a:r>
            <a:endParaRPr lang="en-US" altLang="zh-TW" sz="2000" dirty="0" smtClean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4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37448 -0.1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24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</a:t>
            </a:r>
            <a:r>
              <a:rPr lang="zh-TW" altLang="en-US" dirty="0"/>
              <a:t> </a:t>
            </a:r>
            <a:r>
              <a:rPr lang="en-US" altLang="zh-TW" dirty="0"/>
              <a:t>IT WORKS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9" y="1811272"/>
            <a:ext cx="808346" cy="828614"/>
          </a:xfrm>
          <a:prstGeom prst="rect">
            <a:avLst/>
          </a:prstGeom>
        </p:spPr>
      </p:pic>
      <p:pic>
        <p:nvPicPr>
          <p:cNvPr id="5" name="內容版面配置區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47" y="1524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9" y="2980555"/>
            <a:ext cx="1433384" cy="143338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359082" y="2638856"/>
            <a:ext cx="66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SSH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87047" y="4480171"/>
            <a:ext cx="118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Admin</a:t>
            </a:r>
            <a:endParaRPr lang="zh-TW" altLang="en-US" sz="20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9" y="3440239"/>
            <a:ext cx="808346" cy="828614"/>
          </a:xfrm>
          <a:prstGeom prst="rect">
            <a:avLst/>
          </a:prstGeom>
        </p:spPr>
      </p:pic>
      <p:pic>
        <p:nvPicPr>
          <p:cNvPr id="10" name="內容版面配置區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47" y="315296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6359082" y="4267823"/>
            <a:ext cx="66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SSH</a:t>
            </a:r>
            <a:endParaRPr lang="zh-TW" altLang="en-US" sz="20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9" y="5060712"/>
            <a:ext cx="808346" cy="828614"/>
          </a:xfrm>
          <a:prstGeom prst="rect">
            <a:avLst/>
          </a:prstGeom>
        </p:spPr>
      </p:pic>
      <p:pic>
        <p:nvPicPr>
          <p:cNvPr id="13" name="內容版面配置區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47" y="47734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6359082" y="5888296"/>
            <a:ext cx="66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SSH</a:t>
            </a:r>
            <a:endParaRPr lang="zh-TW" altLang="en-US" sz="2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516815" y="2638856"/>
            <a:ext cx="114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Mail</a:t>
            </a:r>
            <a:r>
              <a:rPr lang="zh-TW" altLang="en-US" sz="2000" dirty="0" smtClean="0"/>
              <a:t> </a:t>
            </a:r>
            <a:r>
              <a:rPr lang="en-US" altLang="zh-TW" sz="2000" dirty="0"/>
              <a:t>1</a:t>
            </a:r>
            <a:endParaRPr lang="zh-TW" altLang="en-US" sz="2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516815" y="4267823"/>
            <a:ext cx="114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Mail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2</a:t>
            </a:r>
            <a:endParaRPr lang="zh-TW" altLang="en-US" sz="2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445747" y="5888296"/>
            <a:ext cx="131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CORE 1</a:t>
            </a:r>
            <a:endParaRPr lang="zh-TW" altLang="en-US" sz="2000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92" y="1636126"/>
            <a:ext cx="727444" cy="727444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3082075" y="1675078"/>
            <a:ext cx="166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inventory</a:t>
            </a:r>
            <a:endParaRPr lang="zh-TW" altLang="en-US" sz="2400" dirty="0"/>
          </a:p>
        </p:txBody>
      </p:sp>
      <p:grpSp>
        <p:nvGrpSpPr>
          <p:cNvPr id="22" name="群組 21"/>
          <p:cNvGrpSpPr/>
          <p:nvPr/>
        </p:nvGrpSpPr>
        <p:grpSpPr>
          <a:xfrm>
            <a:off x="2400820" y="2431706"/>
            <a:ext cx="1790180" cy="658313"/>
            <a:chOff x="3150473" y="2729867"/>
            <a:chExt cx="2097030" cy="771153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473" y="2729867"/>
              <a:ext cx="771153" cy="771153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3957019" y="2729867"/>
              <a:ext cx="1290484" cy="540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module</a:t>
              </a:r>
              <a:endParaRPr lang="zh-TW" altLang="en-US" sz="2400" dirty="0"/>
            </a:p>
          </p:txBody>
        </p:sp>
      </p:grpSp>
      <p:pic>
        <p:nvPicPr>
          <p:cNvPr id="27" name="圖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05" y="3184157"/>
            <a:ext cx="678728" cy="678728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3082075" y="3184157"/>
            <a:ext cx="1513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ssh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key</a:t>
            </a:r>
            <a:endParaRPr lang="zh-TW" altLang="en-US" sz="2400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75678" y="1900853"/>
            <a:ext cx="678728" cy="678728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75678" y="3520267"/>
            <a:ext cx="678728" cy="678728"/>
          </a:xfrm>
          <a:prstGeom prst="rect">
            <a:avLst/>
          </a:prstGeom>
        </p:spPr>
      </p:pic>
      <p:sp>
        <p:nvSpPr>
          <p:cNvPr id="31" name="矩形圖說文字 30"/>
          <p:cNvSpPr/>
          <p:nvPr/>
        </p:nvSpPr>
        <p:spPr>
          <a:xfrm>
            <a:off x="5524217" y="2751694"/>
            <a:ext cx="3238783" cy="547009"/>
          </a:xfrm>
          <a:prstGeom prst="wedgeRectCallout">
            <a:avLst>
              <a:gd name="adj1" fmla="val 29131"/>
              <a:gd name="adj2" fmla="val 76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Challenge </a:t>
            </a:r>
            <a:r>
              <a:rPr lang="en-US" altLang="zh-TW" dirty="0" smtClean="0">
                <a:solidFill>
                  <a:schemeClr val="bg1"/>
                </a:solidFill>
                <a:latin typeface="Consolas" panose="020B0609020204030204" pitchFamily="49" charset="0"/>
              </a:rPr>
              <a:t>Accepted</a:t>
            </a:r>
            <a:endParaRPr lang="en-US" altLang="zh-TW" dirty="0" smtClean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7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37448 -0.1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24" y="-5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36719 -0.040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9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36719 -0.0402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9" y="-201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36719 -0.040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9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</p:bldLst>
  </p:timing>
</p:sld>
</file>

<file path=ppt/theme/theme1.xml><?xml version="1.0" encoding="utf-8"?>
<a:theme xmlns:a="http://schemas.openxmlformats.org/drawingml/2006/main" name="csc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cscc</Template>
  <TotalTime>11605</TotalTime>
  <Words>1205</Words>
  <Application>Microsoft Office PowerPoint</Application>
  <PresentationFormat>如螢幕大小 (4:3)</PresentationFormat>
  <Paragraphs>340</Paragraphs>
  <Slides>29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1" baseType="lpstr">
      <vt:lpstr>新細明體</vt:lpstr>
      <vt:lpstr>Arial</vt:lpstr>
      <vt:lpstr>Calibri</vt:lpstr>
      <vt:lpstr>Consolas</vt:lpstr>
      <vt:lpstr>Futura Md BT</vt:lpstr>
      <vt:lpstr>Times</vt:lpstr>
      <vt:lpstr>Times New Roman</vt:lpstr>
      <vt:lpstr>Wingdings</vt:lpstr>
      <vt:lpstr>華康標楷體(P)</vt:lpstr>
      <vt:lpstr>華康儷中黑(P)</vt:lpstr>
      <vt:lpstr>華康儷粗黑(P)</vt:lpstr>
      <vt:lpstr>cscc</vt:lpstr>
      <vt:lpstr>Introduction to Ansible</vt:lpstr>
      <vt:lpstr>What is ansible</vt:lpstr>
      <vt:lpstr>Ansible on Freebsd</vt:lpstr>
      <vt:lpstr>Ansible on Freebsd</vt:lpstr>
      <vt:lpstr>HOW IT WORKS</vt:lpstr>
      <vt:lpstr>HOW IT WORKS</vt:lpstr>
      <vt:lpstr>HOW IT WORKS</vt:lpstr>
      <vt:lpstr>HOW IT WORKS</vt:lpstr>
      <vt:lpstr>HOW IT WORKS</vt:lpstr>
      <vt:lpstr>HOW IT WORKS</vt:lpstr>
      <vt:lpstr>Inventory – basic </vt:lpstr>
      <vt:lpstr>Inventory – basic </vt:lpstr>
      <vt:lpstr>Inventory – host variables</vt:lpstr>
      <vt:lpstr>Inventory – group variables</vt:lpstr>
      <vt:lpstr>Inventory – ansible variables</vt:lpstr>
      <vt:lpstr>Inventory – ansible variables</vt:lpstr>
      <vt:lpstr>Module</vt:lpstr>
      <vt:lpstr>Module</vt:lpstr>
      <vt:lpstr>Module – setup </vt:lpstr>
      <vt:lpstr>Ad-hoc</vt:lpstr>
      <vt:lpstr>Playbook</vt:lpstr>
      <vt:lpstr>Playbook – trigger and handler</vt:lpstr>
      <vt:lpstr>Playbook – trigger and handler</vt:lpstr>
      <vt:lpstr>Playbook – conditional</vt:lpstr>
      <vt:lpstr>Playbook – conditional</vt:lpstr>
      <vt:lpstr>Playbook –  loop</vt:lpstr>
      <vt:lpstr>Role</vt:lpstr>
      <vt:lpstr>Role</vt:lpstr>
      <vt:lpstr>Ansible Galaxy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mangoking</dc:creator>
  <cp:lastModifiedBy>Mango King</cp:lastModifiedBy>
  <cp:revision>405</cp:revision>
  <cp:lastPrinted>1601-01-01T00:00:00Z</cp:lastPrinted>
  <dcterms:created xsi:type="dcterms:W3CDTF">1601-01-01T00:00:00Z</dcterms:created>
  <dcterms:modified xsi:type="dcterms:W3CDTF">2016-06-02T07:02:21Z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