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18"/>
  </p:notesMasterIdLst>
  <p:sldIdLst>
    <p:sldId id="256" r:id="rId2"/>
    <p:sldId id="331" r:id="rId3"/>
    <p:sldId id="317" r:id="rId4"/>
    <p:sldId id="324" r:id="rId5"/>
    <p:sldId id="325" r:id="rId6"/>
    <p:sldId id="326" r:id="rId7"/>
    <p:sldId id="327" r:id="rId8"/>
    <p:sldId id="329" r:id="rId9"/>
    <p:sldId id="330" r:id="rId10"/>
    <p:sldId id="332" r:id="rId11"/>
    <p:sldId id="336" r:id="rId12"/>
    <p:sldId id="333" r:id="rId13"/>
    <p:sldId id="334" r:id="rId14"/>
    <p:sldId id="335" r:id="rId15"/>
    <p:sldId id="323" r:id="rId16"/>
    <p:sldId id="322" r:id="rId17"/>
  </p:sldIdLst>
  <p:sldSz cx="9144000" cy="6858000" type="screen4x3"/>
  <p:notesSz cx="6400800" cy="86868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1EA0D-493B-44E2-B3F7-96641D89B1F7}" type="datetimeFigureOut">
              <a:rPr lang="zh-TW" altLang="en-US" smtClean="0"/>
              <a:t>2016/5/5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62585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FF691-8E17-4D71-89E9-CBE0C55C9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3968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854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624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354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5054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</a:p>
        </p:txBody>
      </p:sp>
    </p:spTree>
    <p:extLst>
      <p:ext uri="{BB962C8B-B14F-4D97-AF65-F5344CB8AC3E}">
        <p14:creationId xmlns:p14="http://schemas.microsoft.com/office/powerpoint/2010/main" val="32531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830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26733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068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837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51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95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3963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3686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B31FB05D-44A4-488D-9A88-4809DC14EFFC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07826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1" fontAlgn="base" hangingPunct="1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1" fontAlgn="base" hangingPunct="1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1" fontAlgn="base" hangingPunct="1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amhaus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is.ndhu.edu.tw/docu/question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ctuc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user@hostname.your.domai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Network Administration Practice</a:t>
            </a:r>
            <a:br>
              <a:rPr lang="en-US" altLang="zh-TW" dirty="0" smtClean="0"/>
            </a:br>
            <a:r>
              <a:rPr lang="en-US" altLang="zh-TW" sz="2800" dirty="0" smtClean="0"/>
              <a:t>Homework4 – Mail System</a:t>
            </a:r>
            <a:endParaRPr lang="zh-TW" altLang="en-US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l</a:t>
            </a:r>
            <a:r>
              <a:rPr lang="en-US" altLang="zh-TW" dirty="0" smtClean="0"/>
              <a:t>ctseng /</a:t>
            </a:r>
            <a:r>
              <a:rPr lang="zh-TW" altLang="en-US" dirty="0" smtClean="0"/>
              <a:t> </a:t>
            </a:r>
            <a:r>
              <a:rPr lang="en-US" altLang="zh-TW" dirty="0" smtClean="0"/>
              <a:t>Liang-Chi Tseng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Requirement</a:t>
            </a:r>
            <a:r>
              <a:rPr lang="zh-TW" altLang="en-US" dirty="0"/>
              <a:t> </a:t>
            </a:r>
            <a:r>
              <a:rPr lang="en-US" altLang="zh-TW" dirty="0"/>
              <a:t>– </a:t>
            </a:r>
            <a:r>
              <a:rPr lang="en-US" altLang="zh-TW" dirty="0" smtClean="0"/>
              <a:t>Multi-Domain</a:t>
            </a: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Create two virtual domain:</a:t>
            </a:r>
          </a:p>
          <a:p>
            <a:pPr lvl="1"/>
            <a:r>
              <a:rPr lang="en-US" altLang="zh-TW" dirty="0" smtClean="0"/>
              <a:t>demo1.nasa.org</a:t>
            </a:r>
          </a:p>
          <a:p>
            <a:pPr lvl="1"/>
            <a:r>
              <a:rPr lang="en-US" altLang="zh-TW" dirty="0" smtClean="0"/>
              <a:t>demo2.nasa.org</a:t>
            </a:r>
          </a:p>
          <a:p>
            <a:pPr lvl="1"/>
            <a:r>
              <a:rPr lang="en-US" altLang="zh-TW" dirty="0" smtClean="0"/>
              <a:t>Do not need to register them, test them via telnet/</a:t>
            </a:r>
            <a:r>
              <a:rPr lang="en-US" altLang="zh-TW" dirty="0" err="1" smtClean="0"/>
              <a:t>openssl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s_client</a:t>
            </a:r>
            <a:endParaRPr lang="en-US" altLang="zh-TW" dirty="0" smtClean="0"/>
          </a:p>
          <a:p>
            <a:r>
              <a:rPr lang="en-US" altLang="zh-TW" dirty="0" smtClean="0"/>
              <a:t>Mailbox directory</a:t>
            </a:r>
          </a:p>
          <a:p>
            <a:pPr lvl="1"/>
            <a:r>
              <a:rPr lang="en-US" altLang="zh-TW" dirty="0" smtClean="0"/>
              <a:t>Store all mails under /</a:t>
            </a:r>
            <a:r>
              <a:rPr lang="en-US" altLang="zh-TW" dirty="0" err="1" smtClean="0"/>
              <a:t>var</a:t>
            </a:r>
            <a:r>
              <a:rPr lang="en-US" altLang="zh-TW" dirty="0" smtClean="0"/>
              <a:t>/vmail</a:t>
            </a:r>
          </a:p>
          <a:p>
            <a:r>
              <a:rPr lang="en-US" altLang="zh-TW" dirty="0" smtClean="0"/>
              <a:t>Forward mails (</a:t>
            </a:r>
            <a:r>
              <a:rPr lang="en-US" altLang="zh-TW" dirty="0" smtClean="0">
                <a:solidFill>
                  <a:srgbClr val="FF0000"/>
                </a:solidFill>
              </a:rPr>
              <a:t>2%</a:t>
            </a:r>
            <a:r>
              <a:rPr lang="en-US" altLang="zh-TW" dirty="0" smtClean="0"/>
              <a:t> each, total </a:t>
            </a:r>
            <a:r>
              <a:rPr lang="en-US" altLang="zh-TW" dirty="0">
                <a:solidFill>
                  <a:srgbClr val="FF0000"/>
                </a:solidFill>
              </a:rPr>
              <a:t>4</a:t>
            </a:r>
            <a:r>
              <a:rPr lang="en-US" altLang="zh-TW" dirty="0" smtClean="0">
                <a:solidFill>
                  <a:srgbClr val="FF0000"/>
                </a:solidFill>
              </a:rPr>
              <a:t>%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For admin@demo1.nasa.org, store mails in </a:t>
            </a:r>
            <a:br>
              <a:rPr lang="en-US" altLang="zh-TW" dirty="0" smtClean="0"/>
            </a:br>
            <a:r>
              <a:rPr lang="en-US" altLang="zh-TW" dirty="0" smtClean="0"/>
              <a:t>/</a:t>
            </a:r>
            <a:r>
              <a:rPr lang="en-US" altLang="zh-TW" dirty="0" err="1" smtClean="0"/>
              <a:t>var</a:t>
            </a:r>
            <a:r>
              <a:rPr lang="en-US" altLang="zh-TW" dirty="0" smtClean="0"/>
              <a:t>/vmail/nasa1-domain/admin (Mailbox)</a:t>
            </a:r>
          </a:p>
          <a:p>
            <a:pPr lvl="1"/>
            <a:r>
              <a:rPr lang="en-US" altLang="zh-TW" dirty="0"/>
              <a:t>For </a:t>
            </a:r>
            <a:r>
              <a:rPr lang="en-US" altLang="zh-TW" dirty="0" smtClean="0"/>
              <a:t>admin@demo2.nasa.org</a:t>
            </a:r>
            <a:r>
              <a:rPr lang="en-US" altLang="zh-TW" dirty="0"/>
              <a:t>, store mails in </a:t>
            </a:r>
            <a:br>
              <a:rPr lang="en-US" altLang="zh-TW" dirty="0"/>
            </a:br>
            <a:r>
              <a:rPr lang="en-US" altLang="zh-TW" dirty="0"/>
              <a:t>/</a:t>
            </a:r>
            <a:r>
              <a:rPr lang="en-US" altLang="zh-TW" dirty="0" err="1" smtClean="0"/>
              <a:t>var</a:t>
            </a:r>
            <a:r>
              <a:rPr lang="en-US" altLang="zh-TW" dirty="0" smtClean="0"/>
              <a:t>/vmail/nasa2-domain/admin/ (</a:t>
            </a:r>
            <a:r>
              <a:rPr lang="en-US" altLang="zh-TW" dirty="0" err="1" smtClean="0"/>
              <a:t>MailDir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pPr lvl="2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56890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Requirement</a:t>
            </a:r>
            <a:r>
              <a:rPr lang="zh-TW" altLang="en-US" dirty="0"/>
              <a:t> </a:t>
            </a:r>
            <a:r>
              <a:rPr lang="en-US" altLang="zh-TW" dirty="0"/>
              <a:t>– Client-based Anti-spam</a:t>
            </a:r>
            <a:endParaRPr lang="en-US" altLang="zh-TW" dirty="0" smtClean="0"/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Deny SMTP clients from linux1~6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4%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bsd1~6 are allow </a:t>
            </a:r>
          </a:p>
          <a:p>
            <a:pPr lvl="1"/>
            <a:r>
              <a:rPr lang="en-US" altLang="zh-TW" dirty="0" smtClean="0"/>
              <a:t>Must show something like: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Deny hosts from Real-time </a:t>
            </a:r>
            <a:r>
              <a:rPr lang="en-US" altLang="zh-TW" dirty="0" err="1"/>
              <a:t>Blackhole</a:t>
            </a:r>
            <a:r>
              <a:rPr lang="en-US" altLang="zh-TW" dirty="0"/>
              <a:t> List </a:t>
            </a:r>
            <a:r>
              <a:rPr lang="en-US" altLang="zh-TW" dirty="0" smtClean="0"/>
              <a:t>(RBL) (</a:t>
            </a:r>
            <a:r>
              <a:rPr lang="en-US" altLang="zh-TW" dirty="0" smtClean="0">
                <a:solidFill>
                  <a:srgbClr val="FF0000"/>
                </a:solidFill>
              </a:rPr>
              <a:t>4%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Show your configuration in main.cf</a:t>
            </a:r>
          </a:p>
          <a:p>
            <a:pPr lvl="1"/>
            <a:r>
              <a:rPr lang="en-US" altLang="zh-TW" dirty="0" smtClean="0"/>
              <a:t>Reference: </a:t>
            </a:r>
            <a:r>
              <a:rPr lang="en-US" altLang="zh-TW" dirty="0" smtClean="0">
                <a:hlinkClick r:id="rId2"/>
              </a:rPr>
              <a:t>http</a:t>
            </a:r>
            <a:r>
              <a:rPr lang="en-US" altLang="zh-TW" dirty="0">
                <a:hlinkClick r:id="rId2"/>
              </a:rPr>
              <a:t>://www.spamhaus.org</a:t>
            </a:r>
            <a:r>
              <a:rPr lang="en-US" altLang="zh-TW" dirty="0" smtClean="0">
                <a:hlinkClick r:id="rId2"/>
              </a:rPr>
              <a:t>/</a:t>
            </a:r>
            <a:r>
              <a:rPr lang="en-US" altLang="zh-TW" dirty="0" smtClean="0"/>
              <a:t> </a:t>
            </a:r>
          </a:p>
          <a:p>
            <a:r>
              <a:rPr lang="en-US" altLang="zh-TW" dirty="0" err="1" smtClean="0"/>
              <a:t>Greylisting</a:t>
            </a:r>
            <a:r>
              <a:rPr lang="en-US" altLang="zh-TW" dirty="0" smtClean="0"/>
              <a:t> (</a:t>
            </a:r>
            <a:r>
              <a:rPr lang="en-US" altLang="zh-TW" dirty="0" smtClean="0">
                <a:solidFill>
                  <a:srgbClr val="FF0000"/>
                </a:solidFill>
              </a:rPr>
              <a:t>4%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lvl="1"/>
            <a:r>
              <a:rPr lang="en-US" altLang="zh-TW" dirty="0" smtClean="0"/>
              <a:t>When TA sends mails from new host, your log file must show something like:</a:t>
            </a:r>
            <a:endParaRPr lang="en-US" altLang="zh-TW" dirty="0"/>
          </a:p>
          <a:p>
            <a:pPr lvl="1"/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19200" y="5717435"/>
            <a:ext cx="7702750" cy="75713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450 4.2.0 &lt;lctseng@nasa.lctseng.nctucs.net&gt;: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Recipient address rejected: 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Greylisted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,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see http://postgrey.schweikert.ch/help/nasa.lctseng.nctucs.net.html</a:t>
            </a:r>
            <a:endParaRPr kumimoji="0" lang="en-US" altLang="zh-TW" sz="1600" b="1" dirty="0">
              <a:solidFill>
                <a:schemeClr val="bg1"/>
              </a:solidFill>
              <a:latin typeface="Consolas" panose="020B0609020204030204" pitchFamily="49" charset="0"/>
              <a:ea typeface="SimSun" panose="02010600030101010101" pitchFamily="2" charset="-12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219200" y="2590800"/>
            <a:ext cx="6356227" cy="75713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 err="1" smtClean="0">
                <a:solidFill>
                  <a:srgbClr val="FFFF0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rcpt</a:t>
            </a:r>
            <a:r>
              <a:rPr kumimoji="0" lang="en-US" altLang="zh-TW" sz="1600" dirty="0" smtClean="0">
                <a:solidFill>
                  <a:srgbClr val="FFFF0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 to: lctseng@nasa.lctseng.nctucs.net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554 5.7.1 &lt;linuxhome.cs.nctu.edu.tw[140.113.235.150]&gt;: </a:t>
            </a:r>
            <a:br>
              <a:rPr kumimoji="0"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  <a:ea typeface="SimSun" panose="02010600030101010101" pitchFamily="2" charset="-122"/>
              </a:rPr>
            </a:br>
            <a:r>
              <a:rPr kumimoji="0"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         </a:t>
            </a:r>
            <a:r>
              <a:rPr kumimoji="0" lang="en-US" altLang="zh-TW" sz="1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Client host rejected: Access denied</a:t>
            </a:r>
          </a:p>
        </p:txBody>
      </p:sp>
    </p:spTree>
    <p:extLst>
      <p:ext uri="{BB962C8B-B14F-4D97-AF65-F5344CB8AC3E}">
        <p14:creationId xmlns:p14="http://schemas.microsoft.com/office/powerpoint/2010/main" val="179216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Requirement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– DKIM (</a:t>
            </a:r>
            <a:r>
              <a:rPr lang="en-US" altLang="zh-TW" dirty="0" smtClean="0">
                <a:solidFill>
                  <a:srgbClr val="FF0000"/>
                </a:solidFill>
              </a:rPr>
              <a:t>10%</a:t>
            </a:r>
            <a:r>
              <a:rPr lang="en-US" altLang="zh-TW" dirty="0" smtClean="0"/>
              <a:t>)</a:t>
            </a: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Make sure mails send from your domain have correct DKIM signature </a:t>
            </a:r>
          </a:p>
          <a:p>
            <a:r>
              <a:rPr lang="en-US" altLang="zh-TW" dirty="0" smtClean="0"/>
              <a:t>You should have a dedicated DNS server to finish this part</a:t>
            </a:r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74576" y="2743200"/>
            <a:ext cx="8604448" cy="297312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n-NO" altLang="zh-TW" sz="1600" dirty="0" smtClean="0">
                <a:solidFill>
                  <a:srgbClr val="FFFF00"/>
                </a:solidFill>
                <a:latin typeface="Consolas" panose="020B0609020204030204" pitchFamily="49" charset="0"/>
              </a:rPr>
              <a:t>smtp.mailfrom=lctseng@nasa.lctseng.nctucs.net</a:t>
            </a:r>
            <a:r>
              <a:rPr lang="nn-NO" altLang="zh-TW" sz="1600" dirty="0">
                <a:solidFill>
                  <a:srgbClr val="FFFF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n-NO" altLang="zh-TW" sz="1600" dirty="0">
                <a:solidFill>
                  <a:srgbClr val="FFFF00"/>
                </a:solidFill>
                <a:latin typeface="Consolas" panose="020B0609020204030204" pitchFamily="49" charset="0"/>
              </a:rPr>
              <a:t>       dkim=pass header.i=@nasa.lctseng.nctucs.net;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n-NO" altLang="zh-TW" sz="1600" dirty="0">
                <a:solidFill>
                  <a:srgbClr val="FFFF00"/>
                </a:solidFill>
                <a:latin typeface="Consolas" panose="020B0609020204030204" pitchFamily="49" charset="0"/>
              </a:rPr>
              <a:t>       dkim=pass header.i=@nasa.lctseng.nctucs.net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n-NO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Received: from demo1.nasa.lctseng.nctucs.net (localhost [127.0.0.1])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n-NO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	by localhost (Postfix) with ESMTP id AF1AF28C;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n-NO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	Thu, 10 Mar 2016 16:44:40 +0800 (CST)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n-NO" altLang="zh-TW" sz="1600" dirty="0">
                <a:solidFill>
                  <a:srgbClr val="FFFF00"/>
                </a:solidFill>
                <a:latin typeface="Consolas" panose="020B0609020204030204" pitchFamily="49" charset="0"/>
              </a:rPr>
              <a:t>DKIM-Signature: v=1; a=rsa-sha256; c=relaxed/simple;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n-NO" altLang="zh-TW" sz="1600" dirty="0">
                <a:solidFill>
                  <a:srgbClr val="FFFF00"/>
                </a:solidFill>
                <a:latin typeface="Consolas" panose="020B0609020204030204" pitchFamily="49" charset="0"/>
              </a:rPr>
              <a:t>	d=nasa.lctseng.nctucs.net; s=default; t=1457599480;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n-NO" altLang="zh-TW" sz="1600" dirty="0">
                <a:solidFill>
                  <a:srgbClr val="FFFF00"/>
                </a:solidFill>
                <a:latin typeface="Consolas" panose="020B0609020204030204" pitchFamily="49" charset="0"/>
              </a:rPr>
              <a:t>	bh=q5cyARPl5zX/knmvCnEy11G7/r6gcljJ44qrvv5DErY=;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n-NO" altLang="zh-TW" sz="1600" dirty="0">
                <a:solidFill>
                  <a:srgbClr val="FFFF00"/>
                </a:solidFill>
                <a:latin typeface="Consolas" panose="020B0609020204030204" pitchFamily="49" charset="0"/>
              </a:rPr>
              <a:t>	h=To:From:Subject:Date;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n-NO" altLang="zh-TW" sz="1600" dirty="0">
                <a:solidFill>
                  <a:srgbClr val="FFFF00"/>
                </a:solidFill>
                <a:latin typeface="Consolas" panose="020B0609020204030204" pitchFamily="49" charset="0"/>
              </a:rPr>
              <a:t>	b=A9hItAg0uAU3Fj2UsQeNcdl8YisfX5O/qnp4KM210bMEw3u4acdRvx79ByOJ2fPiz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n-NO" altLang="zh-TW" sz="1600" dirty="0">
                <a:solidFill>
                  <a:srgbClr val="FFFF00"/>
                </a:solidFill>
                <a:latin typeface="Consolas" panose="020B0609020204030204" pitchFamily="49" charset="0"/>
              </a:rPr>
              <a:t>	 //0VhBDRKn80NjpnJVNeAU7t9ChEi2RABbI7Kj1VDfs2b/OmJqdbs9G2jaCoellzvj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n-NO" altLang="zh-TW" sz="1600" dirty="0">
                <a:solidFill>
                  <a:srgbClr val="FFFF00"/>
                </a:solidFill>
                <a:latin typeface="Consolas" panose="020B0609020204030204" pitchFamily="49" charset="0"/>
              </a:rPr>
              <a:t>	 hPUn8YvP4zPA8VFz+Hxph6czMEAozoM6YJP3s6mQ=</a:t>
            </a:r>
          </a:p>
        </p:txBody>
      </p:sp>
    </p:spTree>
    <p:extLst>
      <p:ext uri="{BB962C8B-B14F-4D97-AF65-F5344CB8AC3E}">
        <p14:creationId xmlns:p14="http://schemas.microsoft.com/office/powerpoint/2010/main" val="182926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Requirement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– SPF + SRS </a:t>
            </a: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Enable SPF check for incoming mails (</a:t>
            </a:r>
            <a:r>
              <a:rPr lang="en-US" altLang="zh-TW" dirty="0" smtClean="0">
                <a:solidFill>
                  <a:srgbClr val="FF0000"/>
                </a:solidFill>
              </a:rPr>
              <a:t>3%</a:t>
            </a:r>
            <a:r>
              <a:rPr lang="en-US" altLang="zh-TW" dirty="0" smtClean="0"/>
              <a:t>)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Add SPF into your DNS server (</a:t>
            </a:r>
            <a:r>
              <a:rPr lang="en-US" altLang="zh-TW" dirty="0">
                <a:solidFill>
                  <a:srgbClr val="FF0000"/>
                </a:solidFill>
              </a:rPr>
              <a:t>4%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Enable SRS (</a:t>
            </a:r>
            <a:r>
              <a:rPr lang="en-US" altLang="zh-TW" dirty="0">
                <a:solidFill>
                  <a:srgbClr val="FF0000"/>
                </a:solidFill>
              </a:rPr>
              <a:t>3%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90600" y="5606635"/>
            <a:ext cx="8087503" cy="97872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Received-SPF: </a:t>
            </a:r>
            <a:r>
              <a:rPr kumimoji="0" lang="en-US" altLang="zh-TW" sz="1600" dirty="0">
                <a:solidFill>
                  <a:srgbClr val="FFFF0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pass</a:t>
            </a: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 (google.com: domain of </a:t>
            </a:r>
            <a:r>
              <a:rPr kumimoji="0" lang="en-US" altLang="zh-TW" sz="1600" dirty="0">
                <a:solidFill>
                  <a:srgbClr val="FFFF0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SRS0=o35H=PH=cs.nctu.edu.tw=lctseng@demo1.nasa.lctseng.nctucs.net</a:t>
            </a: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 designates 140.113.168.238 as permitted sender) client-</a:t>
            </a:r>
            <a:r>
              <a:rPr kumimoji="0"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ip</a:t>
            </a: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=140.113.168.238</a:t>
            </a:r>
            <a:r>
              <a:rPr kumimoji="0"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;</a:t>
            </a:r>
            <a:endParaRPr kumimoji="0" lang="en-US" altLang="zh-TW" sz="1600" dirty="0">
              <a:solidFill>
                <a:schemeClr val="bg1"/>
              </a:solidFill>
              <a:latin typeface="Consolas" panose="020B0609020204030204" pitchFamily="49" charset="0"/>
              <a:ea typeface="SimSun" panose="02010600030101010101" pitchFamily="2" charset="-12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90600" y="2091781"/>
            <a:ext cx="7641030" cy="97872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Received-SPF: pass (</a:t>
            </a:r>
            <a:r>
              <a:rPr lang="en-US" altLang="zh-TW" sz="1600" dirty="0">
                <a:solidFill>
                  <a:srgbClr val="FFFF00"/>
                </a:solidFill>
                <a:latin typeface="Consolas" panose="020B0609020204030204" pitchFamily="49" charset="0"/>
              </a:rPr>
              <a:t>demo1.nasa.lctseng.nctucs.net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:</a:t>
            </a:r>
            <a:b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</a:b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domain of gmail.com designates 209.85.161.182 as permitted sender) client-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ip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=209.85.161.182; 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envelope-from=lctseng@gmail.com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; 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helo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=mail-yw0-f182.google.com;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90600" y="3939475"/>
            <a:ext cx="8087503" cy="75713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Received-SPF: </a:t>
            </a:r>
            <a:r>
              <a:rPr lang="en-US" altLang="zh-TW" sz="1600" dirty="0">
                <a:solidFill>
                  <a:srgbClr val="FFFF00"/>
                </a:solidFill>
                <a:latin typeface="Consolas" panose="020B0609020204030204" pitchFamily="49" charset="0"/>
              </a:rPr>
              <a:t>pass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 (google.com: </a:t>
            </a:r>
            <a:r>
              <a:rPr lang="en-US" altLang="zh-TW" sz="1600" dirty="0">
                <a:solidFill>
                  <a:srgbClr val="FFFF00"/>
                </a:solidFill>
                <a:latin typeface="Consolas" panose="020B0609020204030204" pitchFamily="49" charset="0"/>
              </a:rPr>
              <a:t>domain of lctseng@nasa.lctseng.nctucs.net designates 140.113.168.238 as permitted sender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) client-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ip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=140.113.168.238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endParaRPr lang="en-US" altLang="zh-TW" sz="16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09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Bonus</a:t>
            </a:r>
            <a:r>
              <a:rPr lang="zh-TW" altLang="en-US" dirty="0" smtClean="0"/>
              <a:t> </a:t>
            </a:r>
            <a:r>
              <a:rPr lang="en-US" altLang="zh-TW" dirty="0" smtClean="0"/>
              <a:t>– Webmail</a:t>
            </a: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Install one of these webmail systems</a:t>
            </a:r>
          </a:p>
          <a:p>
            <a:pPr lvl="1"/>
            <a:r>
              <a:rPr lang="en-US" altLang="zh-TW" dirty="0" smtClean="0"/>
              <a:t>Horde </a:t>
            </a:r>
            <a:endParaRPr lang="en-US" altLang="zh-TW" dirty="0"/>
          </a:p>
          <a:p>
            <a:pPr lvl="1"/>
            <a:r>
              <a:rPr lang="en-US" altLang="zh-TW" dirty="0" err="1" smtClean="0"/>
              <a:t>Roundcube</a:t>
            </a:r>
            <a:r>
              <a:rPr lang="en-US" altLang="zh-TW" dirty="0" smtClean="0"/>
              <a:t> </a:t>
            </a:r>
            <a:endParaRPr lang="en-US" altLang="zh-TW" dirty="0"/>
          </a:p>
          <a:p>
            <a:pPr lvl="1"/>
            <a:r>
              <a:rPr lang="en-US" altLang="zh-TW" dirty="0" err="1" smtClean="0"/>
              <a:t>Squirrelmail</a:t>
            </a:r>
            <a:r>
              <a:rPr lang="en-US" altLang="zh-TW" dirty="0" smtClean="0"/>
              <a:t> </a:t>
            </a:r>
          </a:p>
          <a:p>
            <a:r>
              <a:rPr lang="en-US" altLang="zh-TW" dirty="0" smtClean="0"/>
              <a:t>Can receive mails (via POP or IMAP) – </a:t>
            </a:r>
            <a:r>
              <a:rPr lang="en-US" altLang="zh-TW" dirty="0" smtClean="0">
                <a:solidFill>
                  <a:srgbClr val="FF0000"/>
                </a:solidFill>
              </a:rPr>
              <a:t>5%</a:t>
            </a:r>
          </a:p>
          <a:p>
            <a:r>
              <a:rPr lang="en-US" altLang="zh-TW" dirty="0" smtClean="0"/>
              <a:t>Can send mails (via SMTP) – </a:t>
            </a:r>
            <a:r>
              <a:rPr lang="en-US" altLang="zh-TW" dirty="0" smtClean="0">
                <a:solidFill>
                  <a:srgbClr val="FF0000"/>
                </a:solidFill>
              </a:rPr>
              <a:t>5%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 smtClean="0"/>
              <a:t>You may need a dedicated HTTP server to finish this part</a:t>
            </a:r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92879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1371600" y="2603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Deadline</a:t>
            </a:r>
          </a:p>
        </p:txBody>
      </p:sp>
      <p:sp>
        <p:nvSpPr>
          <p:cNvPr id="10243" name="內容版面配置區 2"/>
          <p:cNvSpPr>
            <a:spLocks noGrp="1"/>
          </p:cNvSpPr>
          <p:nvPr>
            <p:ph idx="4294967295"/>
          </p:nvPr>
        </p:nvSpPr>
        <p:spPr>
          <a:xfrm>
            <a:off x="1371600" y="1447800"/>
            <a:ext cx="7772400" cy="5105400"/>
          </a:xfrm>
        </p:spPr>
        <p:txBody>
          <a:bodyPr/>
          <a:lstStyle/>
          <a:p>
            <a:r>
              <a:rPr lang="en-US" altLang="zh-TW" dirty="0" smtClean="0"/>
              <a:t>Demo week</a:t>
            </a:r>
            <a:r>
              <a:rPr lang="en-US" altLang="zh-TW" smtClean="0"/>
              <a:t>: </a:t>
            </a:r>
            <a:r>
              <a:rPr lang="en-US" altLang="zh-TW" smtClean="0">
                <a:solidFill>
                  <a:srgbClr val="FF0000"/>
                </a:solidFill>
              </a:rPr>
              <a:t>5/23~5/27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en-US" altLang="zh-TW" dirty="0" smtClean="0"/>
              <a:t>Subject to minor adjustment</a:t>
            </a:r>
          </a:p>
          <a:p>
            <a:r>
              <a:rPr lang="en-US" altLang="zh-TW" dirty="0" smtClean="0"/>
              <a:t>Please start your work </a:t>
            </a:r>
            <a:r>
              <a:rPr lang="en-US" altLang="zh-TW" dirty="0" smtClean="0">
                <a:solidFill>
                  <a:srgbClr val="FF0000"/>
                </a:solidFill>
              </a:rPr>
              <a:t>ASAP!</a:t>
            </a:r>
          </a:p>
        </p:txBody>
      </p:sp>
    </p:spTree>
    <p:extLst>
      <p:ext uri="{BB962C8B-B14F-4D97-AF65-F5344CB8AC3E}">
        <p14:creationId xmlns:p14="http://schemas.microsoft.com/office/powerpoint/2010/main" val="14047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>
                <a:effectLst/>
              </a:rPr>
              <a:t>Help!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CSCC (EC building 3F)</a:t>
            </a:r>
          </a:p>
          <a:p>
            <a:r>
              <a:rPr lang="en-US" altLang="zh-TW" dirty="0" smtClean="0"/>
              <a:t>ta@nasa.cs.nctu.edu.tw</a:t>
            </a:r>
          </a:p>
          <a:p>
            <a:r>
              <a:rPr lang="en-US" altLang="zh-TW" dirty="0" smtClean="0">
                <a:ea typeface="新細明體" panose="02020500000000000000" pitchFamily="18" charset="-120"/>
              </a:rPr>
              <a:t>IRC </a:t>
            </a:r>
            <a:r>
              <a:rPr lang="en-US" altLang="zh-TW" dirty="0">
                <a:solidFill>
                  <a:schemeClr val="tx1"/>
                </a:solidFill>
                <a:ea typeface="新細明體" panose="02020500000000000000" pitchFamily="18" charset="-120"/>
              </a:rPr>
              <a:t>channel #</a:t>
            </a:r>
            <a:r>
              <a:rPr lang="en-US" altLang="zh-TW" dirty="0" err="1">
                <a:solidFill>
                  <a:schemeClr val="tx1"/>
                </a:solidFill>
                <a:ea typeface="新細明體" panose="02020500000000000000" pitchFamily="18" charset="-120"/>
              </a:rPr>
              <a:t>nctuNASA</a:t>
            </a:r>
            <a:r>
              <a:rPr lang="en-US" altLang="zh-TW" dirty="0">
                <a:solidFill>
                  <a:schemeClr val="tx1"/>
                </a:solidFill>
                <a:ea typeface="新細明體" panose="02020500000000000000" pitchFamily="18" charset="-120"/>
              </a:rPr>
              <a:t> </a:t>
            </a:r>
            <a:endParaRPr lang="en-US" altLang="zh-TW" dirty="0" smtClean="0">
              <a:solidFill>
                <a:schemeClr val="tx1"/>
              </a:solidFill>
              <a:ea typeface="新細明體" panose="02020500000000000000" pitchFamily="18" charset="-120"/>
            </a:endParaRPr>
          </a:p>
          <a:p>
            <a:pPr lvl="1"/>
            <a:r>
              <a:rPr lang="en-US" altLang="zh-TW" dirty="0" err="1" smtClean="0">
                <a:solidFill>
                  <a:schemeClr val="tx1"/>
                </a:solidFill>
                <a:ea typeface="新細明體" panose="02020500000000000000" pitchFamily="18" charset="-120"/>
              </a:rPr>
              <a:t>passwd</a:t>
            </a:r>
            <a:r>
              <a:rPr lang="en-US" altLang="zh-TW" dirty="0">
                <a:solidFill>
                  <a:schemeClr val="tx1"/>
                </a:solidFill>
                <a:ea typeface="新細明體" panose="02020500000000000000" pitchFamily="18" charset="-120"/>
              </a:rPr>
              <a:t>: </a:t>
            </a:r>
            <a:r>
              <a:rPr lang="en-US" altLang="zh-TW" dirty="0" err="1">
                <a:solidFill>
                  <a:schemeClr val="tx1"/>
                </a:solidFill>
                <a:ea typeface="新細明體" panose="02020500000000000000" pitchFamily="18" charset="-120"/>
              </a:rPr>
              <a:t>ILoveCSCC</a:t>
            </a:r>
            <a:endParaRPr lang="en-US" altLang="zh-TW" dirty="0">
              <a:solidFill>
                <a:schemeClr val="tx1"/>
              </a:solidFill>
              <a:ea typeface="新細明體" panose="02020500000000000000" pitchFamily="18" charset="-120"/>
            </a:endParaRPr>
          </a:p>
          <a:p>
            <a:pPr lvl="1"/>
            <a:r>
              <a:rPr lang="en-US" altLang="zh-TW" dirty="0">
                <a:ea typeface="新細明體" panose="02020500000000000000" pitchFamily="18" charset="-120"/>
              </a:rPr>
              <a:t>Use screen or </a:t>
            </a:r>
            <a:r>
              <a:rPr lang="en-US" altLang="zh-TW" dirty="0" err="1">
                <a:ea typeface="新細明體" panose="02020500000000000000" pitchFamily="18" charset="-120"/>
              </a:rPr>
              <a:t>tmux</a:t>
            </a:r>
            <a:r>
              <a:rPr lang="en-US" altLang="zh-TW" dirty="0">
                <a:ea typeface="新細明體" panose="02020500000000000000" pitchFamily="18" charset="-120"/>
              </a:rPr>
              <a:t> to stay online, so TAs can tag you to answer your questions. </a:t>
            </a:r>
          </a:p>
          <a:p>
            <a:r>
              <a:rPr lang="en-US" altLang="zh-TW" dirty="0" smtClean="0"/>
              <a:t>Before you ask a question…</a:t>
            </a: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提問的智慧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/>
              <a:t>How To Ask Questions The Smart Way</a:t>
            </a:r>
            <a:endParaRPr lang="en-US" altLang="zh-TW" dirty="0" smtClean="0"/>
          </a:p>
          <a:p>
            <a:pPr lvl="1"/>
            <a:r>
              <a:rPr lang="en-US" altLang="zh-TW" dirty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mis.ndhu.edu.tw/docu/question.htm</a:t>
            </a:r>
            <a:r>
              <a:rPr lang="zh-TW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712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Requirement – Prepare Your Environment</a:t>
            </a: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r>
              <a:rPr lang="en-US" altLang="zh-TW" dirty="0" smtClean="0"/>
              <a:t>Get </a:t>
            </a:r>
            <a:r>
              <a:rPr lang="en-US" altLang="zh-TW" dirty="0"/>
              <a:t>you own domain </a:t>
            </a:r>
            <a:endParaRPr lang="zh-TW" altLang="en-US" dirty="0"/>
          </a:p>
          <a:p>
            <a:pPr lvl="1"/>
            <a:r>
              <a:rPr lang="en-US" altLang="zh-TW" dirty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nctucs.net</a:t>
            </a:r>
            <a:r>
              <a:rPr lang="en-US" altLang="zh-TW" dirty="0" smtClean="0"/>
              <a:t> </a:t>
            </a:r>
            <a:endParaRPr lang="zh-TW" altLang="en-US" dirty="0"/>
          </a:p>
          <a:p>
            <a:pPr lvl="1"/>
            <a:r>
              <a:rPr lang="en-US" altLang="zh-TW" dirty="0"/>
              <a:t>Add a MX record for your mail server </a:t>
            </a:r>
          </a:p>
          <a:p>
            <a:r>
              <a:rPr lang="en-US" altLang="zh-TW" dirty="0" smtClean="0"/>
              <a:t>You must have different hostname and domain name</a:t>
            </a:r>
          </a:p>
          <a:p>
            <a:r>
              <a:rPr lang="en-US" altLang="zh-TW" dirty="0" smtClean="0"/>
              <a:t>Example</a:t>
            </a:r>
          </a:p>
          <a:p>
            <a:pPr lvl="1"/>
            <a:r>
              <a:rPr lang="en-US" altLang="zh-TW" dirty="0" smtClean="0"/>
              <a:t>Assume your domain name is “nasa.lctseng.nctucs.net”</a:t>
            </a:r>
          </a:p>
          <a:p>
            <a:pPr lvl="1"/>
            <a:r>
              <a:rPr lang="en-US" altLang="zh-TW" dirty="0" smtClean="0"/>
              <a:t>Then your server’s hostname should be</a:t>
            </a:r>
            <a:br>
              <a:rPr lang="en-US" altLang="zh-TW" dirty="0" smtClean="0"/>
            </a:br>
            <a:r>
              <a:rPr lang="en-US" altLang="zh-TW" dirty="0" smtClean="0"/>
              <a:t>“myhost.nasa.lctseng.nctucs.net”</a:t>
            </a:r>
            <a:endParaRPr lang="en-US" altLang="zh-TW" dirty="0"/>
          </a:p>
          <a:p>
            <a:pPr lvl="1"/>
            <a:r>
              <a:rPr lang="en-US" altLang="zh-TW" dirty="0" smtClean="0"/>
              <a:t>DO NOT use your domain name as your hostname</a:t>
            </a:r>
            <a:endParaRPr lang="en-US" altLang="zh-TW" dirty="0"/>
          </a:p>
          <a:p>
            <a:r>
              <a:rPr lang="en-US" altLang="zh-TW" dirty="0" smtClean="0"/>
              <a:t>Some parts of this homework need a dedicated DNS server</a:t>
            </a:r>
            <a:br>
              <a:rPr lang="en-US" altLang="zh-TW" dirty="0" smtClean="0"/>
            </a:br>
            <a:r>
              <a:rPr lang="en-US" altLang="zh-TW" dirty="0" smtClean="0"/>
              <a:t>you should build your own BIND DNS server</a:t>
            </a:r>
          </a:p>
          <a:p>
            <a:pPr lvl="1"/>
            <a:r>
              <a:rPr lang="en-US" altLang="zh-TW" dirty="0" smtClean="0"/>
              <a:t>You can use the server in homework 3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12083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Requirement - Overview</a:t>
            </a: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r>
              <a:rPr lang="en-US" altLang="zh-TW" dirty="0" smtClean="0"/>
              <a:t>Build a mail system (Total 100%)</a:t>
            </a:r>
          </a:p>
          <a:p>
            <a:pPr lvl="1"/>
            <a:r>
              <a:rPr lang="en-US" altLang="zh-TW" dirty="0" smtClean="0"/>
              <a:t>SMTP Server  (</a:t>
            </a:r>
            <a:r>
              <a:rPr lang="en-US" altLang="zh-TW" dirty="0" smtClean="0">
                <a:solidFill>
                  <a:srgbClr val="FF0000"/>
                </a:solidFill>
              </a:rPr>
              <a:t>15</a:t>
            </a:r>
            <a:r>
              <a:rPr lang="en-US" altLang="zh-TW" dirty="0">
                <a:solidFill>
                  <a:srgbClr val="FF0000"/>
                </a:solidFill>
              </a:rPr>
              <a:t>%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POP3/IMAP Server (</a:t>
            </a:r>
            <a:r>
              <a:rPr lang="en-US" altLang="zh-TW" dirty="0" smtClean="0">
                <a:solidFill>
                  <a:srgbClr val="FF0000"/>
                </a:solidFill>
              </a:rPr>
              <a:t>16%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MTA Filter: Spam/virus Filter (</a:t>
            </a:r>
            <a:r>
              <a:rPr lang="en-US" altLang="zh-TW" dirty="0" smtClean="0">
                <a:solidFill>
                  <a:srgbClr val="FF0000"/>
                </a:solidFill>
              </a:rPr>
              <a:t>12%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MDA Filter: procmail (</a:t>
            </a:r>
            <a:r>
              <a:rPr lang="en-US" altLang="zh-TW" dirty="0">
                <a:solidFill>
                  <a:srgbClr val="FF0000"/>
                </a:solidFill>
              </a:rPr>
              <a:t>5%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Address Rewriting (</a:t>
            </a:r>
            <a:r>
              <a:rPr lang="en-US" altLang="zh-TW" dirty="0" smtClean="0">
                <a:solidFill>
                  <a:srgbClr val="FF0000"/>
                </a:solidFill>
              </a:rPr>
              <a:t>16%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Multi-Domain (</a:t>
            </a:r>
            <a:r>
              <a:rPr lang="en-US" altLang="zh-TW" dirty="0" smtClean="0">
                <a:solidFill>
                  <a:srgbClr val="FF0000"/>
                </a:solidFill>
              </a:rPr>
              <a:t>4%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/>
              <a:t>(Advanced) Client-based Anti-spam (</a:t>
            </a:r>
            <a:r>
              <a:rPr lang="en-US" altLang="zh-TW" dirty="0">
                <a:solidFill>
                  <a:srgbClr val="FF0000"/>
                </a:solidFill>
              </a:rPr>
              <a:t>12</a:t>
            </a:r>
            <a:r>
              <a:rPr lang="en-US" altLang="zh-TW" dirty="0" smtClean="0">
                <a:solidFill>
                  <a:srgbClr val="FF0000"/>
                </a:solidFill>
              </a:rPr>
              <a:t>%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(</a:t>
            </a:r>
            <a:r>
              <a:rPr lang="en-US" altLang="zh-TW" dirty="0"/>
              <a:t>Advanced</a:t>
            </a:r>
            <a:r>
              <a:rPr lang="en-US" altLang="zh-TW" dirty="0" smtClean="0"/>
              <a:t>) DKIM (</a:t>
            </a:r>
            <a:r>
              <a:rPr lang="en-US" altLang="zh-TW" dirty="0">
                <a:solidFill>
                  <a:srgbClr val="FF0000"/>
                </a:solidFill>
              </a:rPr>
              <a:t>10%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/>
              <a:t>(Advanced</a:t>
            </a:r>
            <a:r>
              <a:rPr lang="en-US" altLang="zh-TW" dirty="0" smtClean="0"/>
              <a:t>) SPF + SRS 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10%</a:t>
            </a:r>
            <a:r>
              <a:rPr lang="en-US" altLang="zh-TW" dirty="0"/>
              <a:t>)</a:t>
            </a:r>
            <a:endParaRPr lang="en-US" altLang="zh-TW" dirty="0" smtClean="0"/>
          </a:p>
          <a:p>
            <a:r>
              <a:rPr lang="en-US" altLang="zh-TW" dirty="0" smtClean="0"/>
              <a:t>Bonus: (</a:t>
            </a:r>
            <a:r>
              <a:rPr lang="en-US" altLang="zh-TW" sz="2000" dirty="0">
                <a:solidFill>
                  <a:srgbClr val="FF0000"/>
                </a:solidFill>
                <a:ea typeface="華康標楷體(P)" pitchFamily="66" charset="-120"/>
              </a:rPr>
              <a:t>10%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Webmail</a:t>
            </a:r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Requirement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– SMTP Server</a:t>
            </a: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SMTP (</a:t>
            </a:r>
            <a:r>
              <a:rPr lang="en-US" altLang="zh-TW" dirty="0" smtClean="0">
                <a:solidFill>
                  <a:srgbClr val="FF0000"/>
                </a:solidFill>
              </a:rPr>
              <a:t>5%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Can send mail via telnet</a:t>
            </a:r>
          </a:p>
          <a:p>
            <a:r>
              <a:rPr lang="en-US" altLang="zh-TW" dirty="0" smtClean="0"/>
              <a:t>Authentication</a:t>
            </a:r>
            <a:r>
              <a:rPr lang="zh-TW" altLang="en-US" dirty="0" smtClean="0"/>
              <a:t> 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5%</a:t>
            </a:r>
            <a:r>
              <a:rPr lang="en-US" altLang="zh-TW" dirty="0"/>
              <a:t>)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SASL</a:t>
            </a:r>
          </a:p>
          <a:p>
            <a:pPr lvl="1"/>
            <a:r>
              <a:rPr lang="en-US" altLang="zh-TW" dirty="0" smtClean="0"/>
              <a:t>Allow your system accounts to send mails to other domain</a:t>
            </a:r>
          </a:p>
          <a:p>
            <a:pPr lvl="1"/>
            <a:r>
              <a:rPr lang="en-US" altLang="zh-TW" dirty="0" smtClean="0"/>
              <a:t>Test from other machines (bsd1~6 or linux1~6)</a:t>
            </a:r>
          </a:p>
          <a:p>
            <a:r>
              <a:rPr lang="en-US" altLang="zh-TW" dirty="0" smtClean="0"/>
              <a:t>SMTPs</a:t>
            </a:r>
          </a:p>
          <a:p>
            <a:pPr lvl="1"/>
            <a:r>
              <a:rPr lang="en-US" altLang="zh-TW" dirty="0" smtClean="0"/>
              <a:t>STARTTLS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2%</a:t>
            </a:r>
            <a:r>
              <a:rPr lang="en-US" altLang="zh-TW" dirty="0" smtClean="0"/>
              <a:t>)</a:t>
            </a:r>
          </a:p>
          <a:p>
            <a:pPr lvl="2"/>
            <a:r>
              <a:rPr lang="en-US" altLang="zh-TW" dirty="0" smtClean="0"/>
              <a:t>Only need to show “STARTTLS” in EHLO reply</a:t>
            </a:r>
          </a:p>
          <a:p>
            <a:pPr lvl="1"/>
            <a:r>
              <a:rPr lang="en-US" altLang="zh-TW" dirty="0" smtClean="0"/>
              <a:t>SMTPs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3%</a:t>
            </a:r>
            <a:r>
              <a:rPr lang="en-US" altLang="zh-TW" dirty="0" smtClean="0"/>
              <a:t>)</a:t>
            </a:r>
          </a:p>
          <a:p>
            <a:pPr lvl="2"/>
            <a:r>
              <a:rPr lang="en-US" altLang="zh-TW" dirty="0" smtClean="0"/>
              <a:t>Can send mail via </a:t>
            </a:r>
            <a:r>
              <a:rPr lang="en-US" altLang="zh-TW" dirty="0" err="1" smtClean="0"/>
              <a:t>openssl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s_client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4709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Requirement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– POP3/IMAP Server</a:t>
            </a: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543800" cy="5257800"/>
          </a:xfrm>
        </p:spPr>
        <p:txBody>
          <a:bodyPr/>
          <a:lstStyle/>
          <a:p>
            <a:r>
              <a:rPr lang="en-US" altLang="zh-TW" dirty="0" smtClean="0"/>
              <a:t>POP (</a:t>
            </a:r>
            <a:r>
              <a:rPr lang="en-US" altLang="zh-TW" dirty="0" smtClean="0">
                <a:solidFill>
                  <a:srgbClr val="FF0000"/>
                </a:solidFill>
              </a:rPr>
              <a:t>5%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Retrieve mails via POP protocol</a:t>
            </a:r>
          </a:p>
          <a:p>
            <a:pPr lvl="1"/>
            <a:r>
              <a:rPr lang="en-US" altLang="zh-TW" dirty="0" smtClean="0"/>
              <a:t>Must prove you can receive mails</a:t>
            </a:r>
          </a:p>
          <a:p>
            <a:pPr lvl="2"/>
            <a:r>
              <a:rPr lang="en-US" altLang="zh-TW" dirty="0" smtClean="0"/>
              <a:t>Using MUA or Webmail. Any method you can prove it is ok</a:t>
            </a:r>
          </a:p>
          <a:p>
            <a:pPr lvl="1"/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1%</a:t>
            </a:r>
            <a:r>
              <a:rPr lang="en-US" altLang="zh-TW" dirty="0" smtClean="0"/>
              <a:t> for only showing in telnet</a:t>
            </a:r>
          </a:p>
          <a:p>
            <a:r>
              <a:rPr lang="en-US" altLang="zh-TW" dirty="0" smtClean="0"/>
              <a:t>IMAP</a:t>
            </a:r>
            <a:r>
              <a:rPr lang="zh-TW" altLang="en-US" dirty="0" smtClean="0"/>
              <a:t> 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5%</a:t>
            </a:r>
            <a:r>
              <a:rPr lang="en-US" altLang="zh-TW" dirty="0"/>
              <a:t>)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Same as POP</a:t>
            </a:r>
          </a:p>
          <a:p>
            <a:r>
              <a:rPr lang="en-US" altLang="zh-TW" dirty="0" smtClean="0"/>
              <a:t>POP3s and IMAPs (</a:t>
            </a:r>
            <a:r>
              <a:rPr lang="en-US" altLang="zh-TW" dirty="0">
                <a:solidFill>
                  <a:srgbClr val="FF0000"/>
                </a:solidFill>
              </a:rPr>
              <a:t>3</a:t>
            </a:r>
            <a:r>
              <a:rPr lang="en-US" altLang="zh-TW" dirty="0" smtClean="0">
                <a:solidFill>
                  <a:srgbClr val="FF0000"/>
                </a:solidFill>
              </a:rPr>
              <a:t>%</a:t>
            </a:r>
            <a:r>
              <a:rPr lang="en-US" altLang="zh-TW" dirty="0" smtClean="0"/>
              <a:t> each, </a:t>
            </a:r>
            <a:r>
              <a:rPr lang="en-US" altLang="zh-TW" dirty="0"/>
              <a:t>total 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6%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Use </a:t>
            </a:r>
            <a:r>
              <a:rPr lang="en-US" altLang="zh-TW" dirty="0" err="1" smtClean="0"/>
              <a:t>openssl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s_client</a:t>
            </a:r>
            <a:r>
              <a:rPr lang="en-US" altLang="zh-TW" dirty="0" smtClean="0"/>
              <a:t> to show your service is working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Zero point</a:t>
            </a:r>
            <a:r>
              <a:rPr lang="en-US" altLang="zh-TW" dirty="0" smtClean="0"/>
              <a:t> here if you do not finish the corresponding plain text protocol part </a:t>
            </a:r>
          </a:p>
          <a:p>
            <a:r>
              <a:rPr lang="en-US" altLang="zh-TW" dirty="0" smtClean="0"/>
              <a:t>Remark</a:t>
            </a:r>
          </a:p>
          <a:p>
            <a:pPr lvl="1"/>
            <a:r>
              <a:rPr lang="en-US" altLang="zh-TW" dirty="0" smtClean="0"/>
              <a:t>If you can retrieve mails via POP3s or IMAPs, then you don’t need to show plain text POP3 and IMAP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19615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Requirement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– </a:t>
            </a:r>
            <a:r>
              <a:rPr lang="en-US" altLang="zh-TW" dirty="0"/>
              <a:t>MTA </a:t>
            </a:r>
            <a:r>
              <a:rPr lang="en-US" altLang="zh-TW" dirty="0" smtClean="0"/>
              <a:t>Filter</a:t>
            </a: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410200"/>
          </a:xfrm>
        </p:spPr>
        <p:txBody>
          <a:bodyPr/>
          <a:lstStyle/>
          <a:p>
            <a:r>
              <a:rPr lang="en-US" altLang="zh-TW" dirty="0" smtClean="0"/>
              <a:t>Setup amavisd-new and install filter services</a:t>
            </a:r>
          </a:p>
          <a:p>
            <a:r>
              <a:rPr lang="en-US" altLang="zh-TW" dirty="0" err="1" smtClean="0"/>
              <a:t>SpamAssassin</a:t>
            </a:r>
            <a:r>
              <a:rPr lang="en-US" altLang="zh-TW" dirty="0" smtClean="0"/>
              <a:t> (</a:t>
            </a:r>
            <a:r>
              <a:rPr lang="en-US" altLang="zh-TW" dirty="0">
                <a:solidFill>
                  <a:srgbClr val="FF0000"/>
                </a:solidFill>
              </a:rPr>
              <a:t>6</a:t>
            </a:r>
            <a:r>
              <a:rPr lang="en-US" altLang="zh-TW" dirty="0" smtClean="0">
                <a:solidFill>
                  <a:srgbClr val="FF0000"/>
                </a:solidFill>
              </a:rPr>
              <a:t>%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Send (or forward) a spam mail to your mail server</a:t>
            </a:r>
          </a:p>
          <a:p>
            <a:pPr lvl="1"/>
            <a:r>
              <a:rPr lang="en-US" altLang="zh-TW" dirty="0" smtClean="0"/>
              <a:t>Must show spam tag in subject or envelope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r>
              <a:rPr lang="en-US" altLang="zh-TW" dirty="0" err="1" smtClean="0"/>
              <a:t>ClamAV</a:t>
            </a:r>
            <a:endParaRPr lang="en-US" altLang="zh-TW" dirty="0"/>
          </a:p>
          <a:p>
            <a:pPr lvl="1"/>
            <a:r>
              <a:rPr lang="en-US" altLang="zh-TW" dirty="0" smtClean="0"/>
              <a:t>Send EICAR to your server</a:t>
            </a:r>
          </a:p>
          <a:p>
            <a:pPr lvl="1"/>
            <a:r>
              <a:rPr lang="en-US" altLang="zh-TW" dirty="0" smtClean="0"/>
              <a:t>Must discard the virus(</a:t>
            </a:r>
            <a:r>
              <a:rPr lang="en-US" altLang="zh-TW" dirty="0">
                <a:solidFill>
                  <a:srgbClr val="FF0000"/>
                </a:solidFill>
              </a:rPr>
              <a:t>5</a:t>
            </a:r>
            <a:r>
              <a:rPr lang="en-US" altLang="zh-TW" dirty="0" smtClean="0">
                <a:solidFill>
                  <a:srgbClr val="FF0000"/>
                </a:solidFill>
              </a:rPr>
              <a:t>%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Forward alert mails from </a:t>
            </a:r>
            <a:r>
              <a:rPr lang="en-US" altLang="zh-TW" dirty="0" err="1" smtClean="0"/>
              <a:t>virusalert</a:t>
            </a:r>
            <a:r>
              <a:rPr lang="en-US" altLang="zh-TW" dirty="0" smtClean="0"/>
              <a:t> to your own mailbox  (</a:t>
            </a:r>
            <a:r>
              <a:rPr lang="en-US" altLang="zh-TW" dirty="0" smtClean="0">
                <a:solidFill>
                  <a:srgbClr val="FF0000"/>
                </a:solidFill>
              </a:rPr>
              <a:t>1%</a:t>
            </a:r>
            <a:r>
              <a:rPr lang="en-US" altLang="zh-TW" dirty="0" smtClean="0"/>
              <a:t>)</a:t>
            </a:r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52600" y="3171735"/>
            <a:ext cx="6468437" cy="120032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X-Virus-Scanned: amavisd-new at nasa.lctseng.ncatucs.net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X-Spam-Flag: YES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X-Spam-Score: 4.85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X-Spam-Level: ****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X-Spam-Status: Yes, score=4.85 </a:t>
            </a:r>
            <a:r>
              <a:rPr kumimoji="0"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tagged_above</a:t>
            </a: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=2 required=3</a:t>
            </a:r>
          </a:p>
        </p:txBody>
      </p:sp>
    </p:spTree>
    <p:extLst>
      <p:ext uri="{BB962C8B-B14F-4D97-AF65-F5344CB8AC3E}">
        <p14:creationId xmlns:p14="http://schemas.microsoft.com/office/powerpoint/2010/main" val="53356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Requirement</a:t>
            </a:r>
            <a:r>
              <a:rPr lang="zh-TW" altLang="en-US" dirty="0"/>
              <a:t> </a:t>
            </a:r>
            <a:r>
              <a:rPr lang="en-US" altLang="zh-TW" dirty="0"/>
              <a:t>– </a:t>
            </a:r>
            <a:r>
              <a:rPr lang="en-US" altLang="zh-TW" dirty="0" smtClean="0"/>
              <a:t>MDA </a:t>
            </a:r>
            <a:r>
              <a:rPr lang="en-US" altLang="zh-TW" dirty="0"/>
              <a:t>Filter</a:t>
            </a:r>
            <a:endParaRPr lang="en-US" altLang="zh-TW" dirty="0" smtClean="0"/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Use procmail</a:t>
            </a:r>
          </a:p>
          <a:p>
            <a:r>
              <a:rPr lang="en-US" altLang="zh-TW" dirty="0" smtClean="0"/>
              <a:t>ASCII Text Filter 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2%</a:t>
            </a:r>
            <a:r>
              <a:rPr lang="en-US" altLang="zh-TW" dirty="0"/>
              <a:t>)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Discard mails containing keyword “Best price today”</a:t>
            </a:r>
          </a:p>
          <a:p>
            <a:r>
              <a:rPr lang="en-US" altLang="zh-TW" dirty="0" smtClean="0"/>
              <a:t>Chinese Filter (</a:t>
            </a:r>
            <a:r>
              <a:rPr lang="en-US" altLang="zh-TW" dirty="0">
                <a:solidFill>
                  <a:srgbClr val="FF0000"/>
                </a:solidFill>
              </a:rPr>
              <a:t>2%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/>
              <a:t>Discard mails containing keyword </a:t>
            </a:r>
            <a:r>
              <a:rPr lang="en-US" altLang="zh-TW" dirty="0" smtClean="0"/>
              <a:t>“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五五六六</a:t>
            </a:r>
            <a:r>
              <a:rPr lang="en-US" altLang="zh-TW" dirty="0" smtClean="0"/>
              <a:t>”</a:t>
            </a:r>
            <a:endParaRPr lang="en-US" altLang="zh-TW" dirty="0"/>
          </a:p>
          <a:p>
            <a:r>
              <a:rPr lang="en-US" altLang="zh-TW" dirty="0" smtClean="0"/>
              <a:t>Logging </a:t>
            </a:r>
            <a:r>
              <a:rPr lang="en-US" altLang="zh-TW" dirty="0"/>
              <a:t> 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1%</a:t>
            </a:r>
            <a:r>
              <a:rPr lang="en-US" altLang="zh-TW" dirty="0" smtClean="0"/>
              <a:t>)</a:t>
            </a:r>
            <a:endParaRPr lang="zh-TW" altLang="en-US" dirty="0"/>
          </a:p>
          <a:p>
            <a:pPr lvl="1"/>
            <a:r>
              <a:rPr lang="en-US" altLang="zh-TW" dirty="0"/>
              <a:t>Record all log to /</a:t>
            </a:r>
            <a:r>
              <a:rPr lang="en-US" altLang="zh-TW" dirty="0" err="1"/>
              <a:t>var</a:t>
            </a:r>
            <a:r>
              <a:rPr lang="en-US" altLang="zh-TW" dirty="0"/>
              <a:t>/log/procmail.log 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97358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Requirement</a:t>
            </a:r>
            <a:r>
              <a:rPr lang="zh-TW" altLang="en-US" dirty="0"/>
              <a:t> </a:t>
            </a:r>
            <a:r>
              <a:rPr lang="en-US" altLang="zh-TW" dirty="0"/>
              <a:t>– Address </a:t>
            </a:r>
            <a:r>
              <a:rPr lang="en-US" altLang="zh-TW" dirty="0" smtClean="0"/>
              <a:t>Rewriting (1)</a:t>
            </a: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r>
              <a:rPr lang="en-US" altLang="zh-TW" dirty="0" smtClean="0"/>
              <a:t>Transport</a:t>
            </a:r>
            <a:r>
              <a:rPr lang="zh-TW" altLang="en-US" dirty="0" smtClean="0"/>
              <a:t> 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4%</a:t>
            </a:r>
            <a:r>
              <a:rPr lang="en-US" altLang="zh-TW" dirty="0"/>
              <a:t>)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next-hop destination of nasa.cs.nctu.edu.tw would be </a:t>
            </a:r>
            <a:r>
              <a:rPr lang="en-US" altLang="zh-TW" dirty="0" smtClean="0"/>
              <a:t>nahw4.nctucs.net </a:t>
            </a:r>
          </a:p>
          <a:p>
            <a:pPr lvl="1"/>
            <a:r>
              <a:rPr lang="en-US" altLang="zh-TW" dirty="0" smtClean="0"/>
              <a:t>Your mail server </a:t>
            </a:r>
            <a:r>
              <a:rPr lang="en-US" altLang="zh-TW" dirty="0" smtClean="0">
                <a:solidFill>
                  <a:srgbClr val="FF0000"/>
                </a:solidFill>
              </a:rPr>
              <a:t>shouldn’t</a:t>
            </a:r>
            <a:r>
              <a:rPr lang="en-US" altLang="zh-TW" dirty="0" smtClean="0"/>
              <a:t> reject mails for @ nasa.cs.nctu.edu.tw</a:t>
            </a:r>
          </a:p>
          <a:p>
            <a:pPr lvl="2"/>
            <a:r>
              <a:rPr lang="en-US" altLang="zh-TW" dirty="0" smtClean="0"/>
              <a:t>You may have to modify $</a:t>
            </a:r>
            <a:r>
              <a:rPr lang="en-US" altLang="zh-TW" dirty="0" err="1" smtClean="0"/>
              <a:t>mydestination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When demo, telnet to your mail server and send mail to nasa.cs.nctu.edu.tw</a:t>
            </a:r>
          </a:p>
          <a:p>
            <a:pPr lvl="1"/>
            <a:r>
              <a:rPr lang="en-US" altLang="zh-TW" dirty="0" smtClean="0"/>
              <a:t>In your mail log, should have</a:t>
            </a:r>
          </a:p>
          <a:p>
            <a:pPr lvl="1"/>
            <a:endParaRPr lang="zh-TW" altLang="en-US" dirty="0"/>
          </a:p>
          <a:p>
            <a:r>
              <a:rPr lang="en-US" altLang="zh-TW" dirty="0" smtClean="0"/>
              <a:t>Alias (</a:t>
            </a:r>
            <a:r>
              <a:rPr lang="en-US" altLang="zh-TW" dirty="0" smtClean="0">
                <a:solidFill>
                  <a:srgbClr val="FF0000"/>
                </a:solidFill>
              </a:rPr>
              <a:t>4%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err="1" smtClean="0"/>
              <a:t>demo@your.domain</a:t>
            </a:r>
            <a:r>
              <a:rPr lang="en-US" altLang="zh-TW" dirty="0" smtClean="0"/>
              <a:t> </a:t>
            </a:r>
            <a:r>
              <a:rPr lang="zh-TW" altLang="en-US" dirty="0" smtClean="0"/>
              <a:t>→ </a:t>
            </a:r>
            <a:r>
              <a:rPr lang="en-US" altLang="zh-TW" dirty="0" smtClean="0"/>
              <a:t>&lt;demo-name&gt;@nasa.cs.nctu.edu.tw </a:t>
            </a:r>
          </a:p>
          <a:p>
            <a:pPr lvl="2"/>
            <a:r>
              <a:rPr lang="en-US" altLang="zh-TW" dirty="0" smtClean="0"/>
              <a:t>&lt;demo-name&gt; will be replace by names that assigned by TAs</a:t>
            </a:r>
          </a:p>
          <a:p>
            <a:pPr lvl="2"/>
            <a:r>
              <a:rPr lang="en-US" altLang="zh-TW" dirty="0" smtClean="0"/>
              <a:t>You should be able to change it during demo</a:t>
            </a:r>
          </a:p>
          <a:p>
            <a:pPr lvl="2"/>
            <a:r>
              <a:rPr lang="en-US" altLang="zh-TW" dirty="0" smtClean="0"/>
              <a:t>Example: forward to y3nch@nasa.cs.nctu.edu.tw</a:t>
            </a:r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pPr lvl="2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43569" y="4343400"/>
            <a:ext cx="8600431" cy="31393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to=&lt;lctseng@nasa.cs.nctu.edu.tw&gt;, relay=nahw4.nctucs.net[140.113.17.225]:25</a:t>
            </a:r>
          </a:p>
        </p:txBody>
      </p:sp>
    </p:spTree>
    <p:extLst>
      <p:ext uri="{BB962C8B-B14F-4D97-AF65-F5344CB8AC3E}">
        <p14:creationId xmlns:p14="http://schemas.microsoft.com/office/powerpoint/2010/main" val="396344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Requirement</a:t>
            </a:r>
            <a:r>
              <a:rPr lang="zh-TW" altLang="en-US" dirty="0"/>
              <a:t> </a:t>
            </a:r>
            <a:r>
              <a:rPr lang="en-US" altLang="zh-TW" dirty="0"/>
              <a:t>– Address </a:t>
            </a:r>
            <a:r>
              <a:rPr lang="en-US" altLang="zh-TW" dirty="0" smtClean="0"/>
              <a:t>Rewriting (2)</a:t>
            </a: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Rewriting</a:t>
            </a:r>
            <a:r>
              <a:rPr lang="zh-TW" altLang="en-US" dirty="0" smtClean="0"/>
              <a:t> 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4%</a:t>
            </a:r>
            <a:r>
              <a:rPr lang="en-US" altLang="zh-TW" dirty="0"/>
              <a:t>)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Redirect </a:t>
            </a:r>
            <a:r>
              <a:rPr lang="en-US" altLang="zh-TW" dirty="0" err="1" smtClean="0"/>
              <a:t>user+demo@your.domain</a:t>
            </a:r>
            <a:r>
              <a:rPr lang="en-US" altLang="zh-TW" dirty="0" smtClean="0"/>
              <a:t> </a:t>
            </a:r>
            <a:r>
              <a:rPr lang="en-US" altLang="zh-TW" dirty="0"/>
              <a:t>to </a:t>
            </a:r>
            <a:r>
              <a:rPr lang="en-US" altLang="zh-TW" dirty="0" err="1" smtClean="0"/>
              <a:t>user@your.domain</a:t>
            </a:r>
            <a:r>
              <a:rPr lang="en-US" altLang="zh-TW" dirty="0" smtClean="0"/>
              <a:t> </a:t>
            </a:r>
          </a:p>
          <a:p>
            <a:r>
              <a:rPr lang="en-US" altLang="zh-TW" dirty="0" smtClean="0"/>
              <a:t>Address masquerading</a:t>
            </a:r>
            <a:r>
              <a:rPr lang="zh-TW" altLang="en-US" dirty="0" smtClean="0"/>
              <a:t> 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4</a:t>
            </a:r>
            <a:r>
              <a:rPr lang="en-US" altLang="zh-TW" dirty="0" smtClean="0">
                <a:solidFill>
                  <a:srgbClr val="FF0000"/>
                </a:solidFill>
              </a:rPr>
              <a:t>%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When sending mail using ‘mail’ command</a:t>
            </a:r>
          </a:p>
          <a:p>
            <a:pPr lvl="1"/>
            <a:r>
              <a:rPr lang="en-US" altLang="zh-TW" dirty="0" smtClean="0"/>
              <a:t>From </a:t>
            </a:r>
            <a:r>
              <a:rPr lang="en-US" altLang="zh-TW" dirty="0" err="1" smtClean="0"/>
              <a:t>user@your.domain</a:t>
            </a:r>
            <a:r>
              <a:rPr lang="en-US" altLang="zh-TW" dirty="0" smtClean="0"/>
              <a:t> </a:t>
            </a:r>
            <a:r>
              <a:rPr lang="en-US" altLang="zh-TW" dirty="0"/>
              <a:t>instead of </a:t>
            </a:r>
            <a:r>
              <a:rPr lang="en-US" altLang="zh-TW" dirty="0" err="1" smtClean="0">
                <a:hlinkClick r:id="rId2"/>
              </a:rPr>
              <a:t>user@hostname.your.domain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All users </a:t>
            </a:r>
            <a:r>
              <a:rPr lang="en-US" altLang="zh-TW" dirty="0"/>
              <a:t>except </a:t>
            </a:r>
            <a:r>
              <a:rPr lang="en-US" altLang="zh-TW" dirty="0" smtClean="0"/>
              <a:t>root</a:t>
            </a:r>
          </a:p>
          <a:p>
            <a:pPr lvl="1"/>
            <a:endParaRPr lang="en-US" altLang="zh-TW" dirty="0"/>
          </a:p>
          <a:p>
            <a:pPr marL="457200" lvl="1" indent="0">
              <a:buNone/>
            </a:pPr>
            <a:endParaRPr lang="en-US" altLang="zh-TW" dirty="0"/>
          </a:p>
          <a:p>
            <a:pPr marL="457200" lvl="1" indent="0">
              <a:buNone/>
            </a:pPr>
            <a:endParaRPr lang="en-US" altLang="zh-TW" dirty="0" smtClean="0"/>
          </a:p>
          <a:p>
            <a:pPr marL="457200" lvl="1" indent="0">
              <a:buNone/>
            </a:pPr>
            <a:endParaRPr lang="en-US" altLang="zh-TW" dirty="0" smtClean="0"/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altLang="zh-TW" dirty="0" smtClean="0"/>
              <a:t>Remark</a:t>
            </a:r>
          </a:p>
          <a:p>
            <a:pPr marL="742950" lvl="2" indent="-342900">
              <a:buFont typeface="Wingdings" panose="05000000000000000000" pitchFamily="2" charset="2"/>
              <a:buChar char="q"/>
            </a:pPr>
            <a:r>
              <a:rPr lang="en-US" altLang="zh-TW" dirty="0" smtClean="0"/>
              <a:t> </a:t>
            </a:r>
            <a:r>
              <a:rPr lang="en-US" altLang="zh-TW" dirty="0"/>
              <a:t>“user” should be replaced with </a:t>
            </a:r>
            <a:r>
              <a:rPr lang="en-US" altLang="zh-TW" dirty="0" smtClean="0"/>
              <a:t>any account on your server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2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" y="3886200"/>
            <a:ext cx="8229600" cy="133882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1500" dirty="0">
                <a:solidFill>
                  <a:schemeClr val="bg1"/>
                </a:solidFill>
                <a:latin typeface="Consolas" panose="020B0609020204030204" pitchFamily="49" charset="0"/>
              </a:rPr>
              <a:t>-Queue ID- --Size-- ----Arrival Time---- -Sender/Recipient-------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1500" dirty="0">
                <a:solidFill>
                  <a:schemeClr val="bg1"/>
                </a:solidFill>
                <a:latin typeface="Consolas" panose="020B0609020204030204" pitchFamily="49" charset="0"/>
              </a:rPr>
              <a:t>867F126D*       383 Tue Mar 22 00:03:52  </a:t>
            </a:r>
            <a:r>
              <a:rPr lang="en-US" altLang="zh-TW" sz="1500" dirty="0">
                <a:solidFill>
                  <a:srgbClr val="FFFF00"/>
                </a:solidFill>
                <a:latin typeface="Consolas" panose="020B0609020204030204" pitchFamily="49" charset="0"/>
              </a:rPr>
              <a:t>root@demo1.nasa</a:t>
            </a:r>
            <a:r>
              <a:rPr lang="en-US" altLang="zh-TW" sz="1500" dirty="0">
                <a:solidFill>
                  <a:schemeClr val="bg1"/>
                </a:solidFill>
                <a:latin typeface="Consolas" panose="020B0609020204030204" pitchFamily="49" charset="0"/>
              </a:rPr>
              <a:t>.lctseng.nctucs.net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1500" dirty="0">
                <a:solidFill>
                  <a:schemeClr val="bg1"/>
                </a:solidFill>
                <a:latin typeface="Consolas" panose="020B0609020204030204" pitchFamily="49" charset="0"/>
              </a:rPr>
              <a:t>                                         lctseng@cs.nctu.edu.tw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zh-TW" sz="15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1500" dirty="0">
                <a:solidFill>
                  <a:schemeClr val="bg1"/>
                </a:solidFill>
                <a:latin typeface="Consolas" panose="020B0609020204030204" pitchFamily="49" charset="0"/>
              </a:rPr>
              <a:t>DF287285*       377 Tue Mar 22 00:04:00  </a:t>
            </a:r>
            <a:r>
              <a:rPr lang="en-US" altLang="zh-TW" sz="1500" dirty="0">
                <a:solidFill>
                  <a:srgbClr val="FFFF00"/>
                </a:solidFill>
                <a:latin typeface="Consolas" panose="020B0609020204030204" pitchFamily="49" charset="0"/>
              </a:rPr>
              <a:t>lctseng@nasa</a:t>
            </a:r>
            <a:r>
              <a:rPr lang="en-US" altLang="zh-TW" sz="1500" dirty="0">
                <a:solidFill>
                  <a:schemeClr val="bg1"/>
                </a:solidFill>
                <a:latin typeface="Consolas" panose="020B0609020204030204" pitchFamily="49" charset="0"/>
              </a:rPr>
              <a:t>.lctseng.nctucs.net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1500" dirty="0">
                <a:solidFill>
                  <a:schemeClr val="bg1"/>
                </a:solidFill>
                <a:latin typeface="Consolas" panose="020B0609020204030204" pitchFamily="49" charset="0"/>
              </a:rPr>
              <a:t>                                         lctseng@cs.nctu.edu.tw</a:t>
            </a:r>
          </a:p>
        </p:txBody>
      </p:sp>
    </p:spTree>
    <p:extLst>
      <p:ext uri="{BB962C8B-B14F-4D97-AF65-F5344CB8AC3E}">
        <p14:creationId xmlns:p14="http://schemas.microsoft.com/office/powerpoint/2010/main" val="52553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C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SCC" id="{F0C4BA69-6315-4797-B476-8B32AF6D4DBC}" vid="{C2A01E83-36D3-4966-9054-FF11822CE3D5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CSCC</Template>
  <TotalTime>5842</TotalTime>
  <Words>957</Words>
  <Application>Microsoft Office PowerPoint</Application>
  <PresentationFormat>如螢幕大小 (4:3)</PresentationFormat>
  <Paragraphs>205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9" baseType="lpstr">
      <vt:lpstr>Futura Md BT</vt:lpstr>
      <vt:lpstr>SimSun</vt:lpstr>
      <vt:lpstr>華康標楷體(P)</vt:lpstr>
      <vt:lpstr>華康儷中黑(P)</vt:lpstr>
      <vt:lpstr>華康儷粗黑(P)</vt:lpstr>
      <vt:lpstr>微軟正黑體</vt:lpstr>
      <vt:lpstr>新細明體</vt:lpstr>
      <vt:lpstr>Arial</vt:lpstr>
      <vt:lpstr>Calibri</vt:lpstr>
      <vt:lpstr>Consolas</vt:lpstr>
      <vt:lpstr>Times New Roman</vt:lpstr>
      <vt:lpstr>Wingdings</vt:lpstr>
      <vt:lpstr>CSCC</vt:lpstr>
      <vt:lpstr>Network Administration Practice Homework4 – Mail System</vt:lpstr>
      <vt:lpstr>Requirement – Prepare Your Environment</vt:lpstr>
      <vt:lpstr>Requirement - Overview</vt:lpstr>
      <vt:lpstr>Requirement – SMTP Server</vt:lpstr>
      <vt:lpstr>Requirement – POP3/IMAP Server</vt:lpstr>
      <vt:lpstr>Requirement – MTA Filter</vt:lpstr>
      <vt:lpstr>Requirement – MDA Filter</vt:lpstr>
      <vt:lpstr>Requirement – Address Rewriting (1)</vt:lpstr>
      <vt:lpstr>Requirement – Address Rewriting (2)</vt:lpstr>
      <vt:lpstr>Requirement – Multi-Domain</vt:lpstr>
      <vt:lpstr>Requirement – Client-based Anti-spam</vt:lpstr>
      <vt:lpstr>Requirement – DKIM (10%)</vt:lpstr>
      <vt:lpstr>Requirement – SPF + SRS </vt:lpstr>
      <vt:lpstr>Bonus – Webmail</vt:lpstr>
      <vt:lpstr>Deadline</vt:lpstr>
      <vt:lpstr>Help!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Liang-Chi Tseng</dc:creator>
  <cp:keywords>CSCC</cp:keywords>
  <cp:lastModifiedBy>Liang-Chi Tseng</cp:lastModifiedBy>
  <cp:revision>391</cp:revision>
  <cp:lastPrinted>1601-01-01T00:00:00Z</cp:lastPrinted>
  <dcterms:created xsi:type="dcterms:W3CDTF">1601-01-01T00:00:00Z</dcterms:created>
  <dcterms:modified xsi:type="dcterms:W3CDTF">2016-05-05T13:55:38Z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