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1"/>
  </p:notesMasterIdLst>
  <p:sldIdLst>
    <p:sldId id="256" r:id="rId2"/>
    <p:sldId id="330" r:id="rId3"/>
    <p:sldId id="328" r:id="rId4"/>
    <p:sldId id="29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5" r:id="rId15"/>
    <p:sldId id="286" r:id="rId16"/>
    <p:sldId id="266" r:id="rId17"/>
    <p:sldId id="329" r:id="rId18"/>
    <p:sldId id="360" r:id="rId19"/>
    <p:sldId id="353" r:id="rId20"/>
    <p:sldId id="331" r:id="rId21"/>
    <p:sldId id="379" r:id="rId22"/>
    <p:sldId id="332" r:id="rId23"/>
    <p:sldId id="334" r:id="rId24"/>
    <p:sldId id="336" r:id="rId25"/>
    <p:sldId id="338" r:id="rId26"/>
    <p:sldId id="339" r:id="rId27"/>
    <p:sldId id="340" r:id="rId28"/>
    <p:sldId id="345" r:id="rId29"/>
    <p:sldId id="346" r:id="rId30"/>
    <p:sldId id="347" r:id="rId31"/>
    <p:sldId id="354" r:id="rId32"/>
    <p:sldId id="341" r:id="rId33"/>
    <p:sldId id="342" r:id="rId34"/>
    <p:sldId id="343" r:id="rId35"/>
    <p:sldId id="344" r:id="rId36"/>
    <p:sldId id="348" r:id="rId37"/>
    <p:sldId id="349" r:id="rId38"/>
    <p:sldId id="350" r:id="rId39"/>
    <p:sldId id="351" r:id="rId40"/>
    <p:sldId id="355" r:id="rId41"/>
    <p:sldId id="352" r:id="rId42"/>
    <p:sldId id="356" r:id="rId43"/>
    <p:sldId id="357" r:id="rId44"/>
    <p:sldId id="358" r:id="rId45"/>
    <p:sldId id="359" r:id="rId46"/>
    <p:sldId id="361" r:id="rId47"/>
    <p:sldId id="362" r:id="rId48"/>
    <p:sldId id="363" r:id="rId49"/>
    <p:sldId id="366" r:id="rId50"/>
    <p:sldId id="365" r:id="rId51"/>
    <p:sldId id="367" r:id="rId52"/>
    <p:sldId id="333" r:id="rId53"/>
    <p:sldId id="267" r:id="rId54"/>
    <p:sldId id="268" r:id="rId55"/>
    <p:sldId id="368" r:id="rId56"/>
    <p:sldId id="269" r:id="rId57"/>
    <p:sldId id="270" r:id="rId58"/>
    <p:sldId id="337" r:id="rId59"/>
    <p:sldId id="272" r:id="rId60"/>
    <p:sldId id="273" r:id="rId61"/>
    <p:sldId id="274" r:id="rId62"/>
    <p:sldId id="275" r:id="rId63"/>
    <p:sldId id="325" r:id="rId64"/>
    <p:sldId id="276" r:id="rId65"/>
    <p:sldId id="278" r:id="rId66"/>
    <p:sldId id="277" r:id="rId67"/>
    <p:sldId id="279" r:id="rId68"/>
    <p:sldId id="280" r:id="rId69"/>
    <p:sldId id="281" r:id="rId70"/>
    <p:sldId id="282" r:id="rId71"/>
    <p:sldId id="283" r:id="rId72"/>
    <p:sldId id="284" r:id="rId73"/>
    <p:sldId id="293" r:id="rId74"/>
    <p:sldId id="287" r:id="rId75"/>
    <p:sldId id="288" r:id="rId76"/>
    <p:sldId id="289" r:id="rId77"/>
    <p:sldId id="290" r:id="rId78"/>
    <p:sldId id="291" r:id="rId79"/>
    <p:sldId id="326" r:id="rId80"/>
    <p:sldId id="294" r:id="rId81"/>
    <p:sldId id="295" r:id="rId82"/>
    <p:sldId id="296" r:id="rId83"/>
    <p:sldId id="297" r:id="rId84"/>
    <p:sldId id="298" r:id="rId85"/>
    <p:sldId id="299" r:id="rId86"/>
    <p:sldId id="300" r:id="rId87"/>
    <p:sldId id="301" r:id="rId88"/>
    <p:sldId id="302" r:id="rId89"/>
    <p:sldId id="303" r:id="rId90"/>
    <p:sldId id="304" r:id="rId91"/>
    <p:sldId id="305" r:id="rId92"/>
    <p:sldId id="306" r:id="rId93"/>
    <p:sldId id="307" r:id="rId94"/>
    <p:sldId id="308" r:id="rId95"/>
    <p:sldId id="309" r:id="rId96"/>
    <p:sldId id="310" r:id="rId97"/>
    <p:sldId id="311" r:id="rId98"/>
    <p:sldId id="312" r:id="rId99"/>
    <p:sldId id="313" r:id="rId100"/>
    <p:sldId id="327" r:id="rId101"/>
    <p:sldId id="314" r:id="rId102"/>
    <p:sldId id="316" r:id="rId103"/>
    <p:sldId id="315" r:id="rId104"/>
    <p:sldId id="317" r:id="rId105"/>
    <p:sldId id="318" r:id="rId106"/>
    <p:sldId id="319" r:id="rId107"/>
    <p:sldId id="369" r:id="rId108"/>
    <p:sldId id="370" r:id="rId109"/>
    <p:sldId id="371" r:id="rId110"/>
    <p:sldId id="320" r:id="rId111"/>
    <p:sldId id="321" r:id="rId112"/>
    <p:sldId id="322" r:id="rId113"/>
    <p:sldId id="323" r:id="rId114"/>
    <p:sldId id="372" r:id="rId115"/>
    <p:sldId id="373" r:id="rId116"/>
    <p:sldId id="374" r:id="rId117"/>
    <p:sldId id="376" r:id="rId118"/>
    <p:sldId id="377" r:id="rId119"/>
    <p:sldId id="378" r:id="rId12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753" autoAdjust="0"/>
  </p:normalViewPr>
  <p:slideViewPr>
    <p:cSldViewPr>
      <p:cViewPr varScale="1">
        <p:scale>
          <a:sx n="67" d="100"/>
          <a:sy n="67" d="100"/>
        </p:scale>
        <p:origin x="15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0F2A5F6F-E141-4A43-8E07-6513EFE772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2857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CF64301-EAE0-4238-8078-469974F53F74}" type="slidenum">
              <a:rPr lang="en-US" altLang="zh-TW"/>
              <a:pPr/>
              <a:t>77</a:t>
            </a:fld>
            <a:endParaRPr lang="en-US" altLang="zh-TW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465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20344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38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88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86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56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2650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23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95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75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6618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5822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rnd">
                <a:solidFill>
                  <a:srgbClr val="99CCFF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0CE592C2-5D8B-4B5F-909D-2F181A839CD1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mailto:kdent@example.com" TargetMode="External"/><Relationship Id="rId2" Type="http://schemas.openxmlformats.org/officeDocument/2006/relationships/hyperlink" Target="mailto:info@or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n.wikipedia.org/wiki/EICAR_test_file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COMPATIBILITY_README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4954" TargetMode="External"/><Relationship Id="rId2" Type="http://schemas.openxmlformats.org/officeDocument/2006/relationships/hyperlink" Target="http://tools.ietf.org/html/rfc255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stfix.org/SASL_README.html" TargetMode="External"/><Relationship Id="rId4" Type="http://schemas.openxmlformats.org/officeDocument/2006/relationships/hyperlink" Target="http://wiki2.dovecot.org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iki2.dovecot.org/QuickConfiguration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ail.cs.nctu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postconf.5.html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chwong@csie.nctu.edu.tw" TargetMode="External"/><Relationship Id="rId2" Type="http://schemas.openxmlformats.org/officeDocument/2006/relationships/hyperlink" Target="mailto:chwong@cs.nctu.edu.t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ctseng@cs.nctu.edu.tw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mailto:CEO@xyz.com.tw" TargetMode="External"/><Relationship Id="rId2" Type="http://schemas.openxmlformats.org/officeDocument/2006/relationships/hyperlink" Target="mailto:CEO@abc.com.tw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mailto:kdent@example.com" TargetMode="External"/><Relationship Id="rId2" Type="http://schemas.openxmlformats.org/officeDocument/2006/relationships/hyperlink" Target="mailto:info@or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ea typeface="新細明體" pitchFamily="18" charset="-120"/>
              </a:rPr>
              <a:t>Postfix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lctseng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-US" altLang="zh-TW" dirty="0"/>
              <a:t>Liang-Chi Tseng</a:t>
            </a:r>
            <a:endParaRPr lang="zh-TW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Architecture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Message OUT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Other delivery agent (MDA)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Specify in /usr/local/etc/postfix/master.cf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How a client program connects to a service and what daemon program runs when a service is requested</a:t>
            </a:r>
          </a:p>
          <a:p>
            <a:pPr lvl="3" eaLnBrk="1" hangingPunct="1">
              <a:lnSpc>
                <a:spcPct val="90000"/>
              </a:lnSpc>
            </a:pPr>
            <a:endParaRPr lang="en-US" altLang="zh-TW" smtClean="0">
              <a:ea typeface="新細明體" panose="02020500000000000000" pitchFamily="18" charset="-120"/>
            </a:endParaRPr>
          </a:p>
          <a:p>
            <a:pPr lvl="3" eaLnBrk="1" hangingPunct="1">
              <a:lnSpc>
                <a:spcPct val="90000"/>
              </a:lnSpc>
            </a:pPr>
            <a:endParaRPr lang="en-US" altLang="zh-TW" smtClean="0">
              <a:ea typeface="新細明體" panose="02020500000000000000" pitchFamily="18" charset="-12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altLang="zh-TW" smtClean="0">
              <a:ea typeface="新細明體" panose="02020500000000000000" pitchFamily="18" charset="-12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altLang="zh-TW" smtClean="0">
              <a:ea typeface="新細明體" panose="02020500000000000000" pitchFamily="18" charset="-12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lmtp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Local Mail Transfer Protocol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Used for deliveries between mail systems on the same network even the same host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Such as postfix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 POP/IMAP to store message in store with POP/IMAP proprietary format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pipe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Used to deliver message to external program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67000" y="2743200"/>
            <a:ext cx="5784850" cy="13684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pickup    fifo  n       -       n       60      1       pickup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cleanup   unix  n       -       n       -       0       cleanup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bounce    unix  -       -       n       -       0       bounce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defer     unix  -       -       n       -       0       bounce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smtp      unix  -       -       n       -       -       smtp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relay     unix  -       -       n       -       -       smtp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Anti-Spam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Client Detection Rules (8)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 startAt="6"/>
            </a:pPr>
            <a:r>
              <a:rPr lang="en-US" altLang="zh-TW" dirty="0" smtClean="0">
                <a:ea typeface="新細明體" panose="02020500000000000000" pitchFamily="18" charset="-120"/>
              </a:rPr>
              <a:t>Policy Service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panose="02020500000000000000" pitchFamily="18" charset="-120"/>
              </a:rPr>
              <a:t>Postfix SMTP server sends in a delegated SMTPD access policy request to one special service (policy </a:t>
            </a:r>
            <a:r>
              <a:rPr lang="en-US" altLang="zh-TW" dirty="0" err="1" smtClean="0">
                <a:ea typeface="新細明體" panose="02020500000000000000" pitchFamily="18" charset="-120"/>
              </a:rPr>
              <a:t>serivce</a:t>
            </a:r>
            <a:r>
              <a:rPr lang="en-US" altLang="zh-TW" dirty="0" smtClean="0">
                <a:ea typeface="新細明體" panose="02020500000000000000" pitchFamily="18" charset="-120"/>
              </a:rPr>
              <a:t>).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panose="02020500000000000000" pitchFamily="18" charset="-120"/>
              </a:rPr>
              <a:t>Policy service replies actions allowed in Postfix SMTPD access table.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panose="02020500000000000000" pitchFamily="18" charset="-120"/>
              </a:rPr>
              <a:t>Usage:</a:t>
            </a:r>
          </a:p>
          <a:p>
            <a:pPr marL="1257300" lvl="2" indent="-342900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check_policy_service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i="1" dirty="0" err="1" smtClean="0">
                <a:ea typeface="新細明體" panose="02020500000000000000" pitchFamily="18" charset="-120"/>
              </a:rPr>
              <a:t>servicename</a:t>
            </a:r>
            <a:endParaRPr lang="en-US" altLang="zh-TW" i="1" dirty="0" smtClean="0">
              <a:ea typeface="新細明體" panose="02020500000000000000" pitchFamily="18" charset="-120"/>
            </a:endParaRPr>
          </a:p>
          <a:p>
            <a:pPr marL="457200" indent="-457200" eaLnBrk="1" hangingPunct="1"/>
            <a:endParaRPr lang="en-US" altLang="zh-TW" dirty="0" smtClean="0"/>
          </a:p>
          <a:p>
            <a:pPr marL="838200" lvl="1" indent="-381000" eaLnBrk="1" hangingPunct="1"/>
            <a:r>
              <a:rPr lang="en-US" altLang="zh-TW" dirty="0" smtClean="0"/>
              <a:t>Example: Grey Listing (Using </a:t>
            </a:r>
            <a:r>
              <a:rPr lang="en-US" altLang="zh-TW" dirty="0" err="1" smtClean="0"/>
              <a:t>Postgrey</a:t>
            </a:r>
            <a:r>
              <a:rPr lang="en-US" altLang="zh-TW" dirty="0" smtClean="0"/>
              <a:t>)</a:t>
            </a:r>
          </a:p>
          <a:p>
            <a:pPr marL="1257300" lvl="2" indent="-342900" eaLnBrk="1" hangingPunct="1"/>
            <a:r>
              <a:rPr lang="en-US" altLang="zh-TW" dirty="0" err="1" smtClean="0"/>
              <a:t>Postgrey</a:t>
            </a:r>
            <a:r>
              <a:rPr lang="en-US" altLang="zh-TW" dirty="0" smtClean="0"/>
              <a:t> daemon runs on port:10023</a:t>
            </a:r>
          </a:p>
          <a:p>
            <a:pPr marL="1257300" lvl="2" indent="-342900" eaLnBrk="1" hangingPunct="1"/>
            <a:r>
              <a:rPr lang="en-US" altLang="zh-TW" dirty="0" smtClean="0"/>
              <a:t>Don’t need to specify it in master.cf</a:t>
            </a:r>
          </a:p>
          <a:p>
            <a:pPr marL="1257300" lvl="2" indent="-342900" eaLnBrk="1" hangingPunct="1"/>
            <a:r>
              <a:rPr lang="en-US" altLang="zh-TW" dirty="0" smtClean="0"/>
              <a:t>In main.cf:</a:t>
            </a:r>
          </a:p>
          <a:p>
            <a:pPr marL="1676400" lvl="3" indent="-304800" eaLnBrk="1" hangingPunct="1">
              <a:buFontTx/>
              <a:buNone/>
            </a:pPr>
            <a:r>
              <a:rPr lang="en-US" altLang="zh-TW" dirty="0" err="1" smtClean="0"/>
              <a:t>smtpd_recipient_restrictions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check_policy_service</a:t>
            </a:r>
            <a:r>
              <a:rPr lang="en-US" altLang="zh-TW" dirty="0" smtClean="0"/>
              <a:t> inet:127.0.0.1:10023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Anti-Spam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Client Detection Rules (8)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zh-TW" sz="2000" smtClean="0">
                <a:ea typeface="新細明體" panose="02020500000000000000" pitchFamily="18" charset="-120"/>
              </a:rPr>
              <a:t>smtpd_client_restrictions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check_client_access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reject_unknown_client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permit_mynetworks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reject_rbl_client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reject_rhsbl_client</a:t>
            </a:r>
          </a:p>
          <a:p>
            <a:pPr marL="0" indent="0" eaLnBrk="1" hangingPunct="1"/>
            <a:endParaRPr lang="en-US" altLang="zh-TW" sz="2000" smtClean="0">
              <a:ea typeface="新細明體" panose="02020500000000000000" pitchFamily="18" charset="-120"/>
            </a:endParaRPr>
          </a:p>
          <a:p>
            <a:pPr marL="0" indent="0" eaLnBrk="1" hangingPunct="1"/>
            <a:r>
              <a:rPr lang="en-US" altLang="zh-TW" sz="2000" smtClean="0">
                <a:ea typeface="新細明體" panose="02020500000000000000" pitchFamily="18" charset="-120"/>
              </a:rPr>
              <a:t>smtpd_helo_restrictions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check_helo_access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reject_invalid_hostname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reject_unknown_hostname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reject_non_fqdn_hostname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47800"/>
            <a:ext cx="4038600" cy="4648200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err="1" smtClean="0">
                <a:ea typeface="新細明體" panose="02020500000000000000" pitchFamily="18" charset="-120"/>
              </a:rPr>
              <a:t>smtpd_sender_restrictions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check_sender_access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reject_unknown_sender_domain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reject_rhsbl_sender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0" indent="0" eaLnBrk="1" hangingPunct="1"/>
            <a:endParaRPr lang="en-US" altLang="zh-TW" sz="2000" dirty="0" smtClean="0">
              <a:ea typeface="新細明體" panose="02020500000000000000" pitchFamily="18" charset="-120"/>
            </a:endParaRPr>
          </a:p>
          <a:p>
            <a:pPr marL="0" indent="0" eaLnBrk="1" hangingPunct="1"/>
            <a:endParaRPr lang="en-US" altLang="zh-TW" sz="2000" dirty="0" smtClean="0">
              <a:ea typeface="新細明體" panose="02020500000000000000" pitchFamily="18" charset="-120"/>
            </a:endParaRPr>
          </a:p>
          <a:p>
            <a:pPr marL="0" indent="0" eaLnBrk="1" hangingPunct="1"/>
            <a:r>
              <a:rPr lang="en-US" altLang="zh-TW" sz="2000" dirty="0" err="1" smtClean="0">
                <a:ea typeface="新細明體" panose="02020500000000000000" pitchFamily="18" charset="-120"/>
              </a:rPr>
              <a:t>smtpd_recipient_restrictions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check_recipient_access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permit_auth_destination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reject_unauth_destination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reject_unknown_recipient_domain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reject_non_fqdn_recipient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check_policy_service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0" indent="0" eaLnBrk="1" hangingPunct="1"/>
            <a:endParaRPr lang="en-US" altLang="zh-TW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Postfix Anti-Spam configuration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SMTP Conversation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  <a:hlinkClick r:id="rId2"/>
              </a:rPr>
              <a:t>info@ora.com</a:t>
            </a:r>
            <a:r>
              <a:rPr lang="en-US" altLang="zh-TW" sz="1800" smtClean="0">
                <a:ea typeface="新細明體" panose="02020500000000000000" pitchFamily="18" charset="-120"/>
              </a:rPr>
              <a:t> </a:t>
            </a:r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 smtp.example.com  </a:t>
            </a:r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  <a:hlinkClick r:id="rId3"/>
              </a:rPr>
              <a:t>kdent@example.com</a:t>
            </a:r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endParaRPr lang="en-US" altLang="zh-TW" sz="1800" smtClean="0">
              <a:ea typeface="新細明體" panose="02020500000000000000" pitchFamily="18" charset="-120"/>
            </a:endParaRPr>
          </a:p>
        </p:txBody>
      </p:sp>
      <p:pic>
        <p:nvPicPr>
          <p:cNvPr id="67588" name="Picture 4" descr="img2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4279" r="13829" b="10161"/>
          <a:stretch>
            <a:fillRect/>
          </a:stretch>
        </p:blipFill>
        <p:spPr bwMode="auto">
          <a:xfrm>
            <a:off x="1371600" y="2362200"/>
            <a:ext cx="6705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1066800" y="4953000"/>
            <a:ext cx="6858000" cy="173513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Anti-Spam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Content-Checking rules (1)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4 rules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header_checks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Check for message headers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mime_header_checks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Check for MIME headers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nested_header_checks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Check for attached message headers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body_check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Check for message body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All rules use lookup tables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header_checks = regexp:/usr/local/etc/postfix/header_checks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body_checks = pcre:/usr/local/etc/postfix/body_checks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Anti-Spam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Content-Checking rules (2)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Content-checking lookup table</a:t>
            </a: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Regular_Expression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	Action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Actions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REJECT message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WARN message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Logs a rejection without actually rejecting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IGNORE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Delete matched line of headers or body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HOLD message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DISCARD message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Claim successful delivery but silently discard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FILTER message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Send message through a separate content filter (may be external program)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Anti-Spam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Content-Checking rules (3)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Example of header check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header_checks = regexp:/usr/local/etc/postfix/header_checks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In /usr/local/etc/postfix/header_checks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>
                <a:ea typeface="新細明體" panose="02020500000000000000" pitchFamily="18" charset="-120"/>
              </a:rPr>
              <a:t>	/take advantage now/		REJECT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>
                <a:ea typeface="新細明體" panose="02020500000000000000" pitchFamily="18" charset="-120"/>
              </a:rPr>
              <a:t>	/repair your credit/		REJECT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18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Example of body check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body_checks = regexp:/usr/local/etc/postfix/body_checks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In /usr/local/etc/postfix/body_checks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>
                <a:ea typeface="新細明體" panose="02020500000000000000" pitchFamily="18" charset="-120"/>
              </a:rPr>
              <a:t>	/lowest rates.*\!/		REJECT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>
                <a:ea typeface="新細明體" panose="02020500000000000000" pitchFamily="18" charset="-120"/>
              </a:rPr>
              <a:t>	/[:alpha:]&lt;!--.*--&gt;[:alpha:]/	REJECT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External Filters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Filtering can be done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MTA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MDA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MUA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※ </a:t>
            </a:r>
            <a:r>
              <a:rPr lang="en-US" altLang="zh-TW" sz="1800" smtClean="0">
                <a:ea typeface="新細明體" panose="02020500000000000000" pitchFamily="18" charset="-120"/>
              </a:rPr>
              <a:t>Combination of MTA and MUA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Adding some extra headers or modifying subject in MTA, and filtering in MUA.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External filters for postfix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Command-based filtering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New process is started for every message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Accept message from </a:t>
            </a:r>
            <a:r>
              <a:rPr lang="en-US" altLang="zh-TW" sz="1600" smtClean="0">
                <a:solidFill>
                  <a:srgbClr val="FF0000"/>
                </a:solidFill>
                <a:ea typeface="新細明體" panose="02020500000000000000" pitchFamily="18" charset="-120"/>
              </a:rPr>
              <a:t>STDIN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Daemon-based filtering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Stay resident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Accept message via SMTP or LMTP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MDA Filter: </a:t>
            </a:r>
            <a:r>
              <a:rPr lang="en-US" altLang="zh-TW" dirty="0" err="1" smtClean="0"/>
              <a:t>Procmail</a:t>
            </a:r>
            <a:r>
              <a:rPr lang="en-US" altLang="zh-TW" dirty="0" smtClean="0"/>
              <a:t>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Install </a:t>
            </a:r>
            <a:r>
              <a:rPr lang="en-US" altLang="zh-TW" dirty="0" err="1" smtClean="0"/>
              <a:t>procmail</a:t>
            </a:r>
            <a:r>
              <a:rPr lang="en-US" altLang="zh-TW" dirty="0" smtClean="0"/>
              <a:t> (port or package)</a:t>
            </a:r>
          </a:p>
          <a:p>
            <a:r>
              <a:rPr lang="en-US" altLang="zh-TW" dirty="0" smtClean="0"/>
              <a:t>Enable </a:t>
            </a:r>
            <a:r>
              <a:rPr lang="en-US" altLang="zh-TW" dirty="0" err="1" smtClean="0"/>
              <a:t>Procmail</a:t>
            </a:r>
            <a:r>
              <a:rPr lang="en-US" altLang="zh-TW" dirty="0" smtClean="0"/>
              <a:t> in Postfix</a:t>
            </a:r>
          </a:p>
          <a:p>
            <a:pPr lvl="1"/>
            <a:r>
              <a:rPr lang="en-US" altLang="zh-TW" dirty="0" smtClean="0"/>
              <a:t>In main.cf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Create configuration file</a:t>
            </a:r>
          </a:p>
          <a:p>
            <a:pPr lvl="1"/>
            <a:r>
              <a:rPr lang="en-US" altLang="zh-TW" dirty="0" smtClean="0"/>
              <a:t>Create 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procmailrc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Create log files</a:t>
            </a:r>
          </a:p>
          <a:p>
            <a:pPr lvl="1"/>
            <a:r>
              <a:rPr lang="en-US" altLang="zh-TW" dirty="0" smtClean="0"/>
              <a:t>touch 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/log/procmail.log</a:t>
            </a:r>
          </a:p>
          <a:p>
            <a:r>
              <a:rPr lang="en-US" altLang="zh-TW" dirty="0" smtClean="0"/>
              <a:t>Create directories (optional)</a:t>
            </a:r>
          </a:p>
          <a:p>
            <a:pPr lvl="1"/>
            <a:r>
              <a:rPr lang="en-US" altLang="zh-TW" dirty="0" err="1"/>
              <a:t>m</a:t>
            </a:r>
            <a:r>
              <a:rPr lang="en-US" altLang="zh-TW" dirty="0" err="1" smtClean="0"/>
              <a:t>kdir</a:t>
            </a:r>
            <a:r>
              <a:rPr lang="en-US" altLang="zh-TW" dirty="0" smtClean="0"/>
              <a:t> -p /</a:t>
            </a:r>
            <a:r>
              <a:rPr lang="en-US" altLang="zh-TW" dirty="0" err="1" smtClean="0"/>
              <a:t>tmp</a:t>
            </a:r>
            <a:r>
              <a:rPr lang="en-US" altLang="zh-TW" dirty="0" smtClean="0"/>
              <a:t>/trash</a:t>
            </a:r>
            <a:endParaRPr lang="zh-TW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76400" y="2743200"/>
            <a:ext cx="4785284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mailbox_command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 /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usr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/local/bin/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procmail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81600" y="3311604"/>
            <a:ext cx="3438762" cy="25299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VERBOSE=off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LOGFILE=/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var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/log/procmail.log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:0b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* ^Subject:.*GGWP.*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/dev/null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:0b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* ^Subject:.*LOL.*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tmp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/trash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203358" y="5702360"/>
            <a:ext cx="101021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 err="1" smtClean="0">
                <a:solidFill>
                  <a:srgbClr val="FF0000"/>
                </a:solidFill>
              </a:rPr>
              <a:t>procmailrc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MDA Filter: </a:t>
            </a:r>
            <a:r>
              <a:rPr lang="en-US" altLang="zh-TW" dirty="0" err="1" smtClean="0"/>
              <a:t>Procmail</a:t>
            </a:r>
            <a:r>
              <a:rPr lang="en-US" altLang="zh-TW" dirty="0" smtClean="0"/>
              <a:t> (2-1)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 Filter Chinese Text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Encoding problem</a:t>
            </a:r>
          </a:p>
          <a:p>
            <a:pPr lvl="1"/>
            <a:r>
              <a:rPr lang="en-US" altLang="zh-TW" dirty="0" smtClean="0"/>
              <a:t>We need to set two types of encoded Chinese text</a:t>
            </a:r>
          </a:p>
          <a:p>
            <a:pPr lvl="1"/>
            <a:r>
              <a:rPr lang="en-US" altLang="zh-TW" dirty="0" smtClean="0"/>
              <a:t>Base64 and Quote-Printable</a:t>
            </a:r>
          </a:p>
          <a:p>
            <a:r>
              <a:rPr lang="en-US" altLang="zh-TW" dirty="0" smtClean="0"/>
              <a:t>Tool: </a:t>
            </a:r>
            <a:r>
              <a:rPr lang="en-US" altLang="zh-TW" dirty="0" err="1" smtClean="0"/>
              <a:t>mmencode</a:t>
            </a:r>
            <a:r>
              <a:rPr lang="en-US" altLang="zh-TW" dirty="0" smtClean="0"/>
              <a:t>  (port or package)</a:t>
            </a:r>
          </a:p>
          <a:p>
            <a:r>
              <a:rPr lang="en-US" altLang="zh-TW" dirty="0" smtClean="0"/>
              <a:t>Generate encoded text </a:t>
            </a:r>
          </a:p>
          <a:p>
            <a:pPr lvl="1"/>
            <a:r>
              <a:rPr lang="en-US" altLang="zh-TW" dirty="0"/>
              <a:t>F</a:t>
            </a:r>
            <a:r>
              <a:rPr lang="en-US" altLang="zh-TW" dirty="0" smtClean="0"/>
              <a:t>ilter “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減肥</a:t>
            </a:r>
            <a:r>
              <a:rPr lang="en-US" altLang="zh-TW" dirty="0" smtClean="0"/>
              <a:t>”</a:t>
            </a:r>
          </a:p>
          <a:p>
            <a:pPr lvl="1"/>
            <a:r>
              <a:rPr lang="en-US" altLang="zh-TW" dirty="0" smtClean="0"/>
              <a:t>Generate Base64 code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Generate QP code</a:t>
            </a:r>
          </a:p>
          <a:p>
            <a:pPr lvl="1"/>
            <a:endParaRPr lang="zh-TW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52600" y="4343400"/>
            <a:ext cx="4191000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&gt; 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echo -n "</a:t>
            </a:r>
            <a:r>
              <a:rPr kumimoji="0" lang="zh-TW" alt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減肥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" | </a:t>
            </a: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mmencode</a:t>
            </a:r>
            <a:endParaRPr kumimoji="0" lang="en-US" altLang="zh-TW" sz="1600" dirty="0" smtClean="0">
              <a:solidFill>
                <a:srgbClr val="FFFF00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5rib6IKl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33550" y="5522369"/>
            <a:ext cx="4191000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&gt; 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echo -n "</a:t>
            </a:r>
            <a:r>
              <a:rPr kumimoji="0" lang="zh-TW" alt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減肥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" | </a:t>
            </a: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mmencode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-q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=E6=B8=9B=E8=82=A5=</a:t>
            </a:r>
          </a:p>
        </p:txBody>
      </p:sp>
    </p:spTree>
    <p:extLst>
      <p:ext uri="{BB962C8B-B14F-4D97-AF65-F5344CB8AC3E}">
        <p14:creationId xmlns:p14="http://schemas.microsoft.com/office/powerpoint/2010/main" val="29680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MDA Filter: </a:t>
            </a:r>
            <a:r>
              <a:rPr lang="en-US" altLang="zh-TW" dirty="0" err="1" smtClean="0"/>
              <a:t>Procmail</a:t>
            </a:r>
            <a:r>
              <a:rPr lang="en-US" altLang="zh-TW" dirty="0" smtClean="0"/>
              <a:t> (2-2)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 Filter Chinese Text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Write two rules to filter Chinese text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Log file</a:t>
            </a:r>
          </a:p>
          <a:p>
            <a:pPr lvl="1"/>
            <a:endParaRPr lang="zh-TW" alt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600" y="1905000"/>
            <a:ext cx="4495800" cy="23083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#</a:t>
            </a:r>
            <a:r>
              <a:rPr kumimoji="0" lang="zh-TW" alt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Base64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:0b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* ^Subject:.*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5rib6IKl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.*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/dev/null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# Quote-Printable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:0b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* ^Subject:.*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=E6=B8=9B=E8=82=A5=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.*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/dev/null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71600" y="4648200"/>
            <a:ext cx="7239000" cy="7571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From lctseng@nasa.lctseng.nctucs.net  Wed Mar  9 12:14:46 2016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Subject: =?UTF-8?B?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5rib6IKl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?=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Folder: /dev/null                                         1</a:t>
            </a:r>
          </a:p>
        </p:txBody>
      </p:sp>
    </p:spTree>
    <p:extLst>
      <p:ext uri="{BB962C8B-B14F-4D97-AF65-F5344CB8AC3E}">
        <p14:creationId xmlns:p14="http://schemas.microsoft.com/office/powerpoint/2010/main" val="27426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Message Flow in Postfix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1825625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helene@oreilly.com </a:t>
            </a:r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 frank@postfix.org (doel@onlamp.com)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Phase1: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Helene compose mail using her MUA, and then call postfix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600" smtClean="0">
                <a:ea typeface="新細明體" panose="02020500000000000000" pitchFamily="18" charset="-120"/>
              </a:rPr>
              <a:t>s sendmail command to send it</a:t>
            </a:r>
          </a:p>
        </p:txBody>
      </p:sp>
      <p:pic>
        <p:nvPicPr>
          <p:cNvPr id="12292" name="Picture 4" descr="img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6720" r="12590" b="8167"/>
          <a:stretch>
            <a:fillRect/>
          </a:stretch>
        </p:blipFill>
        <p:spPr bwMode="auto">
          <a:xfrm>
            <a:off x="2590800" y="3048000"/>
            <a:ext cx="44196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Command-Based Filtering (1)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Usage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Postfix delivers message to this filter via 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smtClean="0">
                <a:ea typeface="新細明體" panose="02020500000000000000" pitchFamily="18" charset="-120"/>
              </a:rPr>
              <a:t>pipe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mailer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Program that accepts content on its STDIN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Program gives the filtered message back to Postfix using the 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sendmail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command (with same queue ID)</a:t>
            </a:r>
          </a:p>
        </p:txBody>
      </p:sp>
      <p:pic>
        <p:nvPicPr>
          <p:cNvPr id="72708" name="Picture 4" descr="img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t="3064" r="17590" b="14230"/>
          <a:stretch>
            <a:fillRect/>
          </a:stretch>
        </p:blipFill>
        <p:spPr bwMode="auto">
          <a:xfrm>
            <a:off x="1905000" y="3429000"/>
            <a:ext cx="53340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Command-Based Filtering (2)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Configuration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Prepare your filter program	(/usr/local/bin/simple_filt)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Modify master.cf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990600" y="2895600"/>
            <a:ext cx="77724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細明體" panose="02020509000000000000" pitchFamily="49" charset="-120"/>
              </a:rPr>
              <a:t>#==========================================================================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細明體" panose="02020509000000000000" pitchFamily="49" charset="-120"/>
              </a:rPr>
              <a:t># service type  private </a:t>
            </a:r>
            <a:r>
              <a:rPr lang="en-US" altLang="zh-TW" sz="1400" dirty="0" err="1">
                <a:ea typeface="細明體" panose="02020509000000000000" pitchFamily="49" charset="-120"/>
              </a:rPr>
              <a:t>unpriv</a:t>
            </a:r>
            <a:r>
              <a:rPr lang="en-US" altLang="zh-TW" sz="1400" dirty="0">
                <a:ea typeface="細明體" panose="02020509000000000000" pitchFamily="49" charset="-120"/>
              </a:rPr>
              <a:t>  </a:t>
            </a:r>
            <a:r>
              <a:rPr lang="en-US" altLang="zh-TW" sz="1400" dirty="0" err="1">
                <a:ea typeface="細明體" panose="02020509000000000000" pitchFamily="49" charset="-120"/>
              </a:rPr>
              <a:t>chroot</a:t>
            </a:r>
            <a:r>
              <a:rPr lang="en-US" altLang="zh-TW" sz="1400" dirty="0">
                <a:ea typeface="細明體" panose="02020509000000000000" pitchFamily="49" charset="-120"/>
              </a:rPr>
              <a:t>  wakeup  </a:t>
            </a:r>
            <a:r>
              <a:rPr lang="en-US" altLang="zh-TW" sz="1400" dirty="0" err="1">
                <a:ea typeface="細明體" panose="02020509000000000000" pitchFamily="49" charset="-120"/>
              </a:rPr>
              <a:t>maxproc</a:t>
            </a:r>
            <a:r>
              <a:rPr lang="en-US" altLang="zh-TW" sz="1400" dirty="0">
                <a:ea typeface="細明體" panose="02020509000000000000" pitchFamily="49" charset="-120"/>
              </a:rPr>
              <a:t> command + </a:t>
            </a:r>
            <a:r>
              <a:rPr lang="en-US" altLang="zh-TW" sz="1400" dirty="0" err="1">
                <a:ea typeface="細明體" panose="02020509000000000000" pitchFamily="49" charset="-120"/>
              </a:rPr>
              <a:t>args</a:t>
            </a:r>
            <a:endParaRPr lang="en-US" altLang="zh-TW" sz="1400" dirty="0"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細明體" panose="02020509000000000000" pitchFamily="49" charset="-120"/>
              </a:rPr>
              <a:t>#==========================================================================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細明體" panose="02020509000000000000" pitchFamily="49" charset="-120"/>
              </a:rPr>
              <a:t>filter  unix  -	  n        </a:t>
            </a:r>
            <a:r>
              <a:rPr lang="en-US" altLang="zh-TW" sz="1400" dirty="0" err="1">
                <a:ea typeface="細明體" panose="02020509000000000000" pitchFamily="49" charset="-120"/>
              </a:rPr>
              <a:t>n</a:t>
            </a:r>
            <a:r>
              <a:rPr lang="en-US" altLang="zh-TW" sz="1400" dirty="0">
                <a:ea typeface="細明體" panose="02020509000000000000" pitchFamily="49" charset="-120"/>
              </a:rPr>
              <a:t>      -       -       pipe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細明體" panose="02020509000000000000" pitchFamily="49" charset="-120"/>
              </a:rPr>
              <a:t>	flags=</a:t>
            </a:r>
            <a:r>
              <a:rPr lang="en-US" altLang="zh-TW" sz="1400" dirty="0" err="1">
                <a:ea typeface="細明體" panose="02020509000000000000" pitchFamily="49" charset="-120"/>
              </a:rPr>
              <a:t>Rq</a:t>
            </a:r>
            <a:r>
              <a:rPr lang="en-US" altLang="zh-TW" sz="1400" dirty="0">
                <a:ea typeface="細明體" panose="02020509000000000000" pitchFamily="49" charset="-120"/>
              </a:rPr>
              <a:t> user=filter </a:t>
            </a:r>
            <a:r>
              <a:rPr lang="en-US" altLang="zh-TW" sz="1400" dirty="0" err="1">
                <a:ea typeface="細明體" panose="02020509000000000000" pitchFamily="49" charset="-120"/>
              </a:rPr>
              <a:t>argv</a:t>
            </a:r>
            <a:r>
              <a:rPr lang="en-US" altLang="zh-TW" sz="1400" dirty="0">
                <a:ea typeface="細明體" panose="02020509000000000000" pitchFamily="49" charset="-120"/>
              </a:rPr>
              <a:t>=/</a:t>
            </a:r>
            <a:r>
              <a:rPr lang="en-US" altLang="zh-TW" sz="1400" dirty="0" err="1">
                <a:ea typeface="細明體" panose="02020509000000000000" pitchFamily="49" charset="-120"/>
              </a:rPr>
              <a:t>usr</a:t>
            </a:r>
            <a:r>
              <a:rPr lang="en-US" altLang="zh-TW" sz="1400" dirty="0">
                <a:ea typeface="細明體" panose="02020509000000000000" pitchFamily="49" charset="-120"/>
              </a:rPr>
              <a:t>/local/bin/</a:t>
            </a:r>
            <a:r>
              <a:rPr lang="en-US" altLang="zh-TW" sz="1400" dirty="0" err="1">
                <a:ea typeface="細明體" panose="02020509000000000000" pitchFamily="49" charset="-120"/>
              </a:rPr>
              <a:t>simple_filt</a:t>
            </a:r>
            <a:r>
              <a:rPr lang="en-US" altLang="zh-TW" sz="1400" dirty="0">
                <a:ea typeface="細明體" panose="02020509000000000000" pitchFamily="49" charset="-120"/>
              </a:rPr>
              <a:t> -f ${sender} - -${recipient}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err="1">
                <a:ea typeface="細明體" panose="02020509000000000000" pitchFamily="49" charset="-120"/>
              </a:rPr>
              <a:t>smtpd</a:t>
            </a:r>
            <a:r>
              <a:rPr lang="en-US" altLang="zh-TW" sz="1400" dirty="0">
                <a:ea typeface="細明體" panose="02020509000000000000" pitchFamily="49" charset="-120"/>
              </a:rPr>
              <a:t>    </a:t>
            </a:r>
            <a:r>
              <a:rPr lang="en-US" altLang="zh-TW" sz="1400" dirty="0" err="1">
                <a:ea typeface="細明體" panose="02020509000000000000" pitchFamily="49" charset="-120"/>
              </a:rPr>
              <a:t>inet</a:t>
            </a:r>
            <a:r>
              <a:rPr lang="en-US" altLang="zh-TW" sz="1400" dirty="0">
                <a:ea typeface="細明體" panose="02020509000000000000" pitchFamily="49" charset="-120"/>
              </a:rPr>
              <a:t>  n       -        n      -       -       </a:t>
            </a:r>
            <a:r>
              <a:rPr lang="en-US" altLang="zh-TW" sz="1400" dirty="0" err="1">
                <a:ea typeface="細明體" panose="02020509000000000000" pitchFamily="49" charset="-120"/>
              </a:rPr>
              <a:t>smtpd</a:t>
            </a:r>
            <a:endParaRPr lang="en-US" altLang="zh-TW" sz="1400" dirty="0"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細明體" panose="02020509000000000000" pitchFamily="49" charset="-120"/>
              </a:rPr>
              <a:t>	-o </a:t>
            </a:r>
            <a:r>
              <a:rPr lang="en-US" altLang="zh-TW" sz="1400" dirty="0" err="1" smtClean="0">
                <a:ea typeface="細明體" panose="02020509000000000000" pitchFamily="49" charset="-120"/>
              </a:rPr>
              <a:t>content_filter</a:t>
            </a:r>
            <a:r>
              <a:rPr lang="en-US" altLang="zh-TW" sz="1400" dirty="0" smtClean="0">
                <a:ea typeface="細明體" panose="02020509000000000000" pitchFamily="49" charset="-120"/>
              </a:rPr>
              <a:t>=filter</a:t>
            </a:r>
            <a:r>
              <a:rPr lang="en-US" altLang="zh-TW" sz="1400" dirty="0">
                <a:ea typeface="細明體" panose="02020509000000000000" pitchFamily="49" charset="-12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Daemon-Based Filtering (1)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Usage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Message is passed back and forth between Postfix and filtering daemon via SMTP or LMTP</a:t>
            </a:r>
          </a:p>
        </p:txBody>
      </p:sp>
      <p:grpSp>
        <p:nvGrpSpPr>
          <p:cNvPr id="74756" name="Group 8"/>
          <p:cNvGrpSpPr>
            <a:grpSpLocks/>
          </p:cNvGrpSpPr>
          <p:nvPr/>
        </p:nvGrpSpPr>
        <p:grpSpPr bwMode="auto">
          <a:xfrm>
            <a:off x="1981200" y="2819400"/>
            <a:ext cx="5486400" cy="4014788"/>
            <a:chOff x="1248" y="1776"/>
            <a:chExt cx="3456" cy="2529"/>
          </a:xfrm>
        </p:grpSpPr>
        <p:pic>
          <p:nvPicPr>
            <p:cNvPr id="74757" name="Picture 4" descr="img29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87" t="3062" r="19037" b="5042"/>
            <a:stretch>
              <a:fillRect/>
            </a:stretch>
          </p:blipFill>
          <p:spPr bwMode="auto">
            <a:xfrm>
              <a:off x="1248" y="1776"/>
              <a:ext cx="3456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8" name="Rectangle 5"/>
            <p:cNvSpPr>
              <a:spLocks noChangeArrowheads="1"/>
            </p:cNvSpPr>
            <p:nvPr/>
          </p:nvSpPr>
          <p:spPr bwMode="auto">
            <a:xfrm>
              <a:off x="2880" y="4037"/>
              <a:ext cx="300" cy="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5000"/>
                </a:spcBef>
                <a:buFont typeface="Wingdings" panose="05000000000000000000" pitchFamily="2" charset="2"/>
                <a:buChar char="q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華康儷中黑(P)" pitchFamily="34" charset="-12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panose="05000000000000000000" pitchFamily="2" charset="2"/>
                <a:buChar char="Ø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200" b="1" i="1">
                  <a:latin typeface="Arial" panose="020B0604020202020204" pitchFamily="34" charset="0"/>
                  <a:ea typeface="新細明體" panose="02020500000000000000" pitchFamily="18" charset="-120"/>
                </a:rPr>
                <a:t>10024</a:t>
              </a:r>
            </a:p>
          </p:txBody>
        </p:sp>
        <p:sp>
          <p:nvSpPr>
            <p:cNvPr id="74759" name="Rectangle 6"/>
            <p:cNvSpPr>
              <a:spLocks noChangeArrowheads="1"/>
            </p:cNvSpPr>
            <p:nvPr/>
          </p:nvSpPr>
          <p:spPr bwMode="auto">
            <a:xfrm>
              <a:off x="3924" y="3627"/>
              <a:ext cx="300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5000"/>
                </a:spcBef>
                <a:buFont typeface="Wingdings" panose="05000000000000000000" pitchFamily="2" charset="2"/>
                <a:buChar char="q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華康儷中黑(P)" pitchFamily="34" charset="-12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panose="05000000000000000000" pitchFamily="2" charset="2"/>
                <a:buChar char="Ø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200" b="1" i="1">
                  <a:latin typeface="Arial" panose="020B0604020202020204" pitchFamily="34" charset="0"/>
                  <a:ea typeface="新細明體" panose="02020500000000000000" pitchFamily="18" charset="-120"/>
                </a:rPr>
                <a:t>10025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Daemon-Based Filtering (2)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dirty="0" smtClean="0">
                <a:ea typeface="新細明體" pitchFamily="18" charset="-120"/>
              </a:rPr>
              <a:t>- </a:t>
            </a:r>
            <a:r>
              <a:rPr lang="en-US" altLang="zh-TW" dirty="0" err="1">
                <a:ea typeface="新細明體" pitchFamily="18" charset="-120"/>
              </a:rPr>
              <a:t>a</a:t>
            </a:r>
            <a:r>
              <a:rPr lang="en-US" altLang="zh-TW" dirty="0" err="1" smtClean="0">
                <a:ea typeface="新細明體" pitchFamily="18" charset="-120"/>
              </a:rPr>
              <a:t>mavisd</a:t>
            </a:r>
            <a:r>
              <a:rPr lang="en-US" altLang="zh-TW" dirty="0" smtClean="0">
                <a:ea typeface="新細明體" pitchFamily="18" charset="-120"/>
              </a:rPr>
              <a:t>-new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Primary daemon: </a:t>
            </a:r>
            <a:r>
              <a:rPr lang="en-US" altLang="zh-TW" sz="2000" dirty="0" err="1" smtClean="0">
                <a:ea typeface="新細明體" panose="02020500000000000000" pitchFamily="18" charset="-120"/>
              </a:rPr>
              <a:t>amavisd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-new</a:t>
            </a:r>
          </a:p>
          <a:p>
            <a:pPr lvl="1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Cooperate with other programs</a:t>
            </a:r>
          </a:p>
          <a:p>
            <a:pPr lvl="1" eaLnBrk="1" hangingPunct="1"/>
            <a:r>
              <a:rPr lang="en-US" altLang="zh-TW" sz="1600" dirty="0" err="1" smtClean="0">
                <a:ea typeface="新細明體" panose="02020500000000000000" pitchFamily="18" charset="-120"/>
              </a:rPr>
              <a:t>Clamav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(anti-virus),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SpamAssassin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(anti-spam)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Configuration for </a:t>
            </a:r>
            <a:r>
              <a:rPr lang="en-US" altLang="zh-TW" sz="2000" dirty="0" err="1" smtClean="0">
                <a:ea typeface="新細明體" panose="02020500000000000000" pitchFamily="18" charset="-120"/>
              </a:rPr>
              <a:t>amavisd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Install and configure your content filter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security/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amavisd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-new (port or package)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Modify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amavisd.conf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to send message back</a:t>
            </a:r>
          </a:p>
          <a:p>
            <a:pPr lvl="3" eaLnBrk="1" hangingPunct="1"/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Edit 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rc.conf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Edit main.cf to let postfix use filtering daemon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zh-TW" sz="1600" dirty="0" smtClean="0">
              <a:ea typeface="新細明體" panose="02020500000000000000" pitchFamily="18" charset="-12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4419600"/>
            <a:ext cx="281940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amavisd_enable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="YES"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78000" y="5181600"/>
            <a:ext cx="580390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content_filter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smtp-amavis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:[127.0.0.1]:10024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47900" y="3719905"/>
            <a:ext cx="525780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$forward_method = 'smtp:127.0.0.1:10025';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Daemon-Based Filtering (3)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dirty="0" smtClean="0">
                <a:ea typeface="新細明體" pitchFamily="18" charset="-120"/>
              </a:rPr>
              <a:t>- </a:t>
            </a:r>
            <a:r>
              <a:rPr lang="en-US" altLang="zh-TW" dirty="0" err="1">
                <a:ea typeface="新細明體" pitchFamily="18" charset="-120"/>
              </a:rPr>
              <a:t>a</a:t>
            </a:r>
            <a:r>
              <a:rPr lang="en-US" altLang="zh-TW" dirty="0" err="1" smtClean="0">
                <a:ea typeface="新細明體" pitchFamily="18" charset="-120"/>
              </a:rPr>
              <a:t>mavisd</a:t>
            </a:r>
            <a:r>
              <a:rPr lang="en-US" altLang="zh-TW" dirty="0" smtClean="0">
                <a:ea typeface="新細明體" pitchFamily="18" charset="-120"/>
              </a:rPr>
              <a:t>-new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822575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Configuration 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Edit master.cf to add two additional services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2363688"/>
            <a:ext cx="7467600" cy="319472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smtp-amavis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unix -      -       n       -       10      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-o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smtp_data_done_timeout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=1200s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-o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smtp_never_send_ehlo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=yes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-o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notify_classes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protocol,resource,software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127.0.0.1:10025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inet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n  -       n       -       -      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-o </a:t>
            </a: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content_filter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-o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mynetworks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=127.0.0.0/8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-o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local_recipient_maps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-o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notify_classes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protocol,resource,software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-o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myhostname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=localhost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-o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smtpd_client_restrictions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-o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smtpd_sender_restrictions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-o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smtpd_recipient_restrictions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permit_mynetworks,reject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-o </a:t>
            </a: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smtpd_tls_security_level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243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Daemon-Based Filtering (4)</a:t>
            </a:r>
            <a:br>
              <a:rPr lang="en-US" altLang="zh-TW" smtClean="0"/>
            </a:br>
            <a:r>
              <a:rPr lang="en-US" altLang="zh-TW" smtClean="0"/>
              <a:t>	- amavisd-new</a:t>
            </a:r>
            <a:endParaRPr lang="en-US" altLang="zh-TW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Now, your </a:t>
            </a:r>
            <a:r>
              <a:rPr lang="en-US" altLang="zh-TW" dirty="0" err="1" smtClean="0"/>
              <a:t>amavisd</a:t>
            </a:r>
            <a:r>
              <a:rPr lang="en-US" altLang="zh-TW" dirty="0" smtClean="0"/>
              <a:t>-new is ready</a:t>
            </a:r>
          </a:p>
          <a:p>
            <a:pPr lvl="1"/>
            <a:r>
              <a:rPr lang="en-US" altLang="zh-TW" dirty="0" smtClean="0"/>
              <a:t>With </a:t>
            </a:r>
            <a:r>
              <a:rPr lang="en-US" altLang="zh-TW" dirty="0" err="1" smtClean="0"/>
              <a:t>SpamAssassin</a:t>
            </a:r>
            <a:r>
              <a:rPr lang="en-US" altLang="zh-TW" dirty="0" smtClean="0"/>
              <a:t> installed</a:t>
            </a:r>
          </a:p>
          <a:p>
            <a:pPr lvl="1"/>
            <a:r>
              <a:rPr lang="en-US" altLang="zh-TW" dirty="0" smtClean="0"/>
              <a:t>Run “</a:t>
            </a:r>
            <a:r>
              <a:rPr lang="en-US" altLang="zh-TW" dirty="0" err="1" smtClean="0"/>
              <a:t>sa</a:t>
            </a:r>
            <a:r>
              <a:rPr lang="en-US" altLang="zh-TW" dirty="0" smtClean="0"/>
              <a:t>-update” to update the </a:t>
            </a:r>
            <a:r>
              <a:rPr lang="en-US" altLang="zh-TW" dirty="0" err="1" smtClean="0"/>
              <a:t>SpamAssassin</a:t>
            </a:r>
            <a:r>
              <a:rPr lang="en-US" altLang="zh-TW" dirty="0" smtClean="0"/>
              <a:t> rules</a:t>
            </a:r>
          </a:p>
          <a:p>
            <a:pPr lvl="1"/>
            <a:r>
              <a:rPr lang="en-US" altLang="zh-TW" dirty="0" smtClean="0"/>
              <a:t>Edit </a:t>
            </a:r>
            <a:r>
              <a:rPr lang="en-US" altLang="zh-TW" dirty="0" err="1" smtClean="0"/>
              <a:t>SpamAssassin</a:t>
            </a:r>
            <a:r>
              <a:rPr lang="en-US" altLang="zh-TW" dirty="0" smtClean="0"/>
              <a:t> configuration in </a:t>
            </a:r>
            <a:r>
              <a:rPr lang="en-US" altLang="zh-TW" dirty="0" err="1" smtClean="0"/>
              <a:t>amavisd.conf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E.g. Change spam detect level</a:t>
            </a:r>
          </a:p>
          <a:p>
            <a:pPr lvl="2"/>
            <a:endParaRPr lang="en-US" altLang="zh-TW" dirty="0"/>
          </a:p>
          <a:p>
            <a:pPr lvl="1"/>
            <a:endParaRPr lang="en-US" altLang="zh-TW" dirty="0" smtClean="0"/>
          </a:p>
          <a:p>
            <a:pPr lvl="2"/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57400" y="3352800"/>
            <a:ext cx="403860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$sa_tag2_level_deflt = 3.0;</a:t>
            </a:r>
            <a:endParaRPr kumimoji="0" lang="en-US" altLang="zh-TW" sz="1600" dirty="0" smtClean="0">
              <a:solidFill>
                <a:srgbClr val="FFFF00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2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Daemon-Based Filtering (5)</a:t>
            </a:r>
            <a:br>
              <a:rPr lang="en-US" altLang="zh-TW" dirty="0" smtClean="0"/>
            </a:br>
            <a:r>
              <a:rPr lang="en-US" altLang="zh-TW" dirty="0" smtClean="0"/>
              <a:t>	- </a:t>
            </a:r>
            <a:r>
              <a:rPr lang="en-US" altLang="zh-TW" dirty="0" err="1" smtClean="0"/>
              <a:t>amavisd</a:t>
            </a:r>
            <a:r>
              <a:rPr lang="en-US" altLang="zh-TW" dirty="0" smtClean="0"/>
              <a:t>-new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mail source in SPAM-detected mail</a:t>
            </a:r>
          </a:p>
          <a:p>
            <a:pPr lvl="2"/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1905000"/>
            <a:ext cx="7772400" cy="455201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Received: from demo1.nasa.lctseng.nctucs.net (localhost [127.0.0.1])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by localhost (Postfix) with ESMTP id 1A945274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for &lt;lctseng@nasa.lctseng.nctucs.net&gt;; Wed,  9 Mar 2016 14:14:39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X-Virus-Scanned: </a:t>
            </a:r>
            <a:r>
              <a:rPr kumimoji="0" lang="en-US" altLang="zh-TW" sz="14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amavisd</a:t>
            </a:r>
            <a:r>
              <a:rPr kumimoji="0"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-new at nasa.lctseng.ncatucs.net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X-Spam-Flag: YES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X-Spam-Score: 4.85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X-Spam-Level: ****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X-Spam-Status: Yes, score=4.85 </a:t>
            </a:r>
            <a:r>
              <a:rPr kumimoji="0" lang="en-US" altLang="zh-TW" sz="14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tagged_above</a:t>
            </a:r>
            <a:r>
              <a:rPr kumimoji="0"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=2 required=3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tests=[FREEMAIL_ENVFROM_END_DIGIT=0.25, FREEMAIL_FROM=0.001,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HTML_FONT_LOW_CONTRAST=0.001, HTML_MESSAGE=0.001,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RCVD_IN_DNSWL_LOW=-0.7, RCVD_IN_MSPIKE_H3=-0.01,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RCVD_IN_MSPIKE_WL=-0.01, T_REMOTE_IMAGE=0.01, URIBL_ABUSE_SURBL=1.948,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URIBL_BLACK=1.7, URIBL_WS_SURBL=1.659]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autolearn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=no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autolearn_force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=no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Authentication-Results: demo1.nasa.lctseng.nctucs.net (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amavisd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-new);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dkim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=pass (2048-bit key) header.d=gmail.com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Received: from demo1.nasa.lctseng.nctucs.net ([127.0.0.1])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by demo1.nasa.lctseng.nctucs.net (demo1.nasa.lctseng.nctucs.net [127.0.0.1]) (</a:t>
            </a:r>
            <a:r>
              <a:rPr kumimoji="0" lang="en-US" altLang="zh-TW" sz="14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amavisd</a:t>
            </a:r>
            <a:r>
              <a:rPr kumimoji="0"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-new, port 10024)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with SMTP id CjRyliYl5l6x for &lt;lctseng@nasa.lctseng.nctucs.net&gt;;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Wed,  9 Mar 2016 14:14:38 +0800 (CST)</a:t>
            </a:r>
            <a:endParaRPr kumimoji="0" lang="en-US" altLang="zh-TW" sz="1400" dirty="0" smtClean="0">
              <a:solidFill>
                <a:srgbClr val="FFFF00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25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Daemon-Based Filtering (6)</a:t>
            </a:r>
            <a:br>
              <a:rPr lang="en-US" altLang="zh-TW" dirty="0" smtClean="0"/>
            </a:br>
            <a:r>
              <a:rPr lang="en-US" altLang="zh-TW" dirty="0" smtClean="0"/>
              <a:t>	- </a:t>
            </a:r>
            <a:r>
              <a:rPr lang="en-US" altLang="zh-TW" dirty="0" err="1" smtClean="0"/>
              <a:t>amavisd</a:t>
            </a:r>
            <a:r>
              <a:rPr lang="en-US" altLang="zh-TW" dirty="0" smtClean="0"/>
              <a:t>-new + </a:t>
            </a:r>
            <a:r>
              <a:rPr lang="en-US" altLang="zh-TW" dirty="0" err="1" smtClean="0"/>
              <a:t>ClamAV</a:t>
            </a:r>
            <a:endParaRPr lang="en-US" altLang="zh-TW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amavisd</a:t>
            </a:r>
            <a:r>
              <a:rPr lang="en-US" altLang="zh-TW" dirty="0" smtClean="0"/>
              <a:t>-new supports lots of anti-virus scanner</a:t>
            </a:r>
          </a:p>
          <a:p>
            <a:r>
              <a:rPr lang="en-US" altLang="zh-TW" dirty="0" smtClean="0"/>
              <a:t>Anti-virus with </a:t>
            </a:r>
            <a:r>
              <a:rPr lang="en-US" altLang="zh-TW" dirty="0" err="1" smtClean="0"/>
              <a:t>ClamAV</a:t>
            </a:r>
            <a:endParaRPr lang="en-US" altLang="zh-TW" dirty="0"/>
          </a:p>
          <a:p>
            <a:pPr lvl="1"/>
            <a:r>
              <a:rPr lang="en-US" altLang="zh-TW" dirty="0" smtClean="0"/>
              <a:t>Install security/</a:t>
            </a:r>
            <a:r>
              <a:rPr lang="en-US" altLang="zh-TW" dirty="0" err="1" smtClean="0"/>
              <a:t>clamav</a:t>
            </a:r>
            <a:r>
              <a:rPr lang="en-US" altLang="zh-TW" dirty="0" smtClean="0"/>
              <a:t> (port or package)</a:t>
            </a:r>
          </a:p>
          <a:p>
            <a:pPr lvl="1"/>
            <a:r>
              <a:rPr lang="en-US" altLang="zh-TW" dirty="0" smtClean="0"/>
              <a:t>Edit 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rc.conf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Update virus database</a:t>
            </a:r>
          </a:p>
          <a:p>
            <a:pPr lvl="2"/>
            <a:r>
              <a:rPr lang="en-US" altLang="zh-TW" dirty="0" smtClean="0"/>
              <a:t>Run “</a:t>
            </a:r>
            <a:r>
              <a:rPr lang="en-US" altLang="zh-TW" dirty="0" err="1" smtClean="0"/>
              <a:t>freshclam</a:t>
            </a:r>
            <a:r>
              <a:rPr lang="en-US" altLang="zh-TW" dirty="0" smtClean="0"/>
              <a:t>”</a:t>
            </a:r>
          </a:p>
          <a:p>
            <a:pPr lvl="1"/>
            <a:r>
              <a:rPr lang="en-US" altLang="zh-TW" dirty="0" smtClean="0"/>
              <a:t>Specify to use </a:t>
            </a:r>
            <a:r>
              <a:rPr lang="en-US" altLang="zh-TW" dirty="0" err="1" smtClean="0"/>
              <a:t>clamav</a:t>
            </a:r>
            <a:r>
              <a:rPr lang="en-US" altLang="zh-TW" dirty="0" smtClean="0"/>
              <a:t> in </a:t>
            </a:r>
            <a:r>
              <a:rPr lang="en-US" altLang="zh-TW" dirty="0" err="1" smtClean="0"/>
              <a:t>amavisd.conf</a:t>
            </a:r>
            <a:endParaRPr lang="en-US" altLang="zh-TW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62025" y="4648200"/>
            <a:ext cx="7772400" cy="164352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@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av_scanners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(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0" lang="en-US" altLang="zh-TW" sz="14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['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ClamAV-clamd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',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\&amp;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ask_daemon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, ["CONTSCAN {}\n", "/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var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/run/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clamav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clamd.sock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"],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qr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/\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bOK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$/m,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qr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/\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bFOUND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$/m,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qr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/^.*?: (?!Infected Archive)(.*) FOUND$/m ],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0" lang="en-US" altLang="zh-TW" sz="14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3124200"/>
            <a:ext cx="403860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clamav_clamd_enable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="YES"</a:t>
            </a:r>
            <a:endParaRPr kumimoji="0" lang="en-US" altLang="zh-TW" sz="1600" dirty="0" smtClean="0">
              <a:solidFill>
                <a:srgbClr val="FFFF00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01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Daemon-Based Filtering (7)</a:t>
            </a:r>
            <a:br>
              <a:rPr lang="en-US" altLang="zh-TW" dirty="0" smtClean="0"/>
            </a:br>
            <a:r>
              <a:rPr lang="en-US" altLang="zh-TW" dirty="0" smtClean="0"/>
              <a:t>	- </a:t>
            </a:r>
            <a:r>
              <a:rPr lang="en-US" altLang="zh-TW" dirty="0" err="1" smtClean="0"/>
              <a:t>amavisd</a:t>
            </a:r>
            <a:r>
              <a:rPr lang="en-US" altLang="zh-TW" dirty="0" smtClean="0"/>
              <a:t>-new + </a:t>
            </a:r>
            <a:r>
              <a:rPr lang="en-US" altLang="zh-TW" dirty="0" err="1" smtClean="0"/>
              <a:t>ClamAV</a:t>
            </a:r>
            <a:endParaRPr lang="en-US" altLang="zh-TW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Set alias for “</a:t>
            </a:r>
            <a:r>
              <a:rPr lang="en-US" altLang="zh-TW" dirty="0" err="1" smtClean="0"/>
              <a:t>virusalert</a:t>
            </a:r>
            <a:r>
              <a:rPr lang="en-US" altLang="zh-TW" dirty="0" smtClean="0"/>
              <a:t>” user</a:t>
            </a:r>
          </a:p>
          <a:p>
            <a:pPr lvl="1"/>
            <a:r>
              <a:rPr lang="en-US" altLang="zh-TW" dirty="0" smtClean="0"/>
              <a:t>When there is an infected mail, it will send a notification to this user</a:t>
            </a:r>
          </a:p>
          <a:p>
            <a:pPr lvl="1"/>
            <a:r>
              <a:rPr lang="en-US" altLang="zh-TW" dirty="0" smtClean="0"/>
              <a:t>Alias to “root” or “postmaster”</a:t>
            </a:r>
            <a:endParaRPr lang="en-US" altLang="zh-TW" dirty="0"/>
          </a:p>
          <a:p>
            <a:r>
              <a:rPr lang="en-US" altLang="zh-TW" dirty="0" smtClean="0"/>
              <a:t>Start </a:t>
            </a:r>
            <a:r>
              <a:rPr lang="en-US" altLang="zh-TW" dirty="0" err="1" smtClean="0"/>
              <a:t>ClamAV</a:t>
            </a:r>
            <a:r>
              <a:rPr lang="en-US" altLang="zh-TW" dirty="0" smtClean="0"/>
              <a:t> and restart </a:t>
            </a:r>
            <a:r>
              <a:rPr lang="en-US" altLang="zh-TW" dirty="0" err="1" smtClean="0"/>
              <a:t>amavisd</a:t>
            </a:r>
            <a:r>
              <a:rPr lang="en-US" altLang="zh-TW" dirty="0" smtClean="0"/>
              <a:t>-new</a:t>
            </a:r>
          </a:p>
          <a:p>
            <a:pPr lvl="1"/>
            <a:r>
              <a:rPr lang="en-US" altLang="zh-TW" dirty="0" smtClean="0"/>
              <a:t>service </a:t>
            </a:r>
            <a:r>
              <a:rPr lang="en-US" altLang="zh-TW" dirty="0" err="1" smtClean="0"/>
              <a:t>clamav-clamd</a:t>
            </a:r>
            <a:r>
              <a:rPr lang="en-US" altLang="zh-TW" dirty="0" smtClean="0"/>
              <a:t> start</a:t>
            </a:r>
          </a:p>
          <a:p>
            <a:pPr lvl="1"/>
            <a:r>
              <a:rPr lang="en-US" altLang="zh-TW" dirty="0" smtClean="0"/>
              <a:t>service </a:t>
            </a:r>
            <a:r>
              <a:rPr lang="en-US" altLang="zh-TW" dirty="0" err="1" smtClean="0"/>
              <a:t>amavisd</a:t>
            </a:r>
            <a:r>
              <a:rPr lang="en-US" altLang="zh-TW" dirty="0" smtClean="0"/>
              <a:t> restart</a:t>
            </a:r>
          </a:p>
          <a:p>
            <a:r>
              <a:rPr lang="en-US" altLang="zh-TW" dirty="0" smtClean="0"/>
              <a:t>Send a test virus by EICAR organization </a:t>
            </a:r>
          </a:p>
          <a:p>
            <a:pPr lvl="1"/>
            <a:r>
              <a:rPr lang="en-US" altLang="zh-TW" dirty="0" smtClean="0"/>
              <a:t>Plain text</a:t>
            </a:r>
          </a:p>
          <a:p>
            <a:pPr lvl="1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1"/>
            <a:r>
              <a:rPr lang="en-US" altLang="zh-TW" dirty="0" smtClean="0"/>
              <a:t>Reference: </a:t>
            </a:r>
            <a:r>
              <a:rPr lang="en-US" altLang="zh-TW" dirty="0" smtClean="0">
                <a:hlinkClick r:id="rId2"/>
              </a:rPr>
              <a:t>https://en.wikipedia.org/wiki/EICAR_test_file</a:t>
            </a:r>
            <a:r>
              <a:rPr lang="en-US" altLang="zh-TW" dirty="0" smtClean="0"/>
              <a:t> </a:t>
            </a:r>
          </a:p>
          <a:p>
            <a:pPr lvl="2"/>
            <a:endParaRPr lang="en-US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724400"/>
            <a:ext cx="7086600" cy="4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Daemon-Based Filtering (8)</a:t>
            </a:r>
            <a:br>
              <a:rPr lang="en-US" altLang="zh-TW" dirty="0" smtClean="0"/>
            </a:br>
            <a:r>
              <a:rPr lang="en-US" altLang="zh-TW" dirty="0" smtClean="0"/>
              <a:t>	- </a:t>
            </a:r>
            <a:r>
              <a:rPr lang="en-US" altLang="zh-TW" dirty="0" err="1" smtClean="0"/>
              <a:t>amavisd</a:t>
            </a:r>
            <a:r>
              <a:rPr lang="en-US" altLang="zh-TW" dirty="0" smtClean="0"/>
              <a:t>-new + </a:t>
            </a:r>
            <a:r>
              <a:rPr lang="en-US" altLang="zh-TW" dirty="0" err="1" smtClean="0"/>
              <a:t>ClamAV</a:t>
            </a:r>
            <a:endParaRPr lang="en-US" altLang="zh-TW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Result of sending EICAR test mail</a:t>
            </a:r>
          </a:p>
          <a:p>
            <a:pPr lvl="2"/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6172200" cy="47310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66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Message Flow in Postfix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Phase2: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smtpd on postfix.org takes this message and invoke cleanup then put in incoming queue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local DA find that frank is an alias, so it resubmits it through cleanup daemon for further delivery</a:t>
            </a:r>
          </a:p>
        </p:txBody>
      </p:sp>
      <p:pic>
        <p:nvPicPr>
          <p:cNvPr id="13316" name="Picture 4" descr="im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6425" r="17111" b="13254"/>
          <a:stretch>
            <a:fillRect/>
          </a:stretch>
        </p:blipFill>
        <p:spPr bwMode="auto">
          <a:xfrm>
            <a:off x="2514600" y="3581400"/>
            <a:ext cx="5486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Message Flow in Postfix (3)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Phase3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smtpd on onlamp.com takes this message and invoke cleanup then put in incoming queue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Local delivery to message store</a:t>
            </a:r>
          </a:p>
        </p:txBody>
      </p:sp>
      <p:pic>
        <p:nvPicPr>
          <p:cNvPr id="14340" name="Picture 4" descr="img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8" t="6425" r="15605" b="13254"/>
          <a:stretch>
            <a:fillRect/>
          </a:stretch>
        </p:blipFill>
        <p:spPr bwMode="auto">
          <a:xfrm>
            <a:off x="2362200" y="3581400"/>
            <a:ext cx="4800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Message Store Format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The Mbox format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Store messages in single file for each user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Each message start with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From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line and continued with message headers and body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Mbox format has file-locking problem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The Maildir format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Use structure of directories to store email messages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Each message is in its owned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Three subdirectories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cur, new and tmp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Maildir format has scalability problem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Quick in locating and deleting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Related parameters (in main.cf)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mail_spool_directory = /var/spool/mail		(Mbox)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mail_spool_directory = /var/spool/mail/		(Maildir)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Postfix and POP/IMAP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POP vs. IMAP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Both are used to retrieve mail from server for remote clients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POP has to download entire message, while IMAP can download headers only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POP can download only single mailbox, while IMAP can let you maintain multiple mailboxes and folders on server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Cooperation between Postfix and POP/IMAP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Postfix and POP/IMAP must agree on the type of mailbox format and style of locking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Standard message store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Unstandard message store (using LMTP)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Such as Cyrus IMAP or Dovecot</a:t>
            </a:r>
          </a:p>
        </p:txBody>
      </p:sp>
      <p:pic>
        <p:nvPicPr>
          <p:cNvPr id="16388" name="Picture 4" descr="img0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2" t="17279" r="38469" b="25856"/>
          <a:stretch>
            <a:fillRect/>
          </a:stretch>
        </p:blipFill>
        <p:spPr bwMode="auto">
          <a:xfrm>
            <a:off x="6629400" y="3048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img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9" t="11290" r="36421" b="15591"/>
          <a:stretch>
            <a:fillRect/>
          </a:stretch>
        </p:blipFill>
        <p:spPr bwMode="auto">
          <a:xfrm>
            <a:off x="7162800" y="4876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Postfix Configuration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Two most important configuration files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/usr/local/etc/postfix/main.cf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Core configuration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/usr/local/etc/postfix/master.cf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Which postfix service should invoke which program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Edit configuration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Using text editor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postconf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% postconf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mtClean="0">
                <a:ea typeface="新細明體" panose="02020500000000000000" pitchFamily="18" charset="-120"/>
              </a:rPr>
              <a:t>e myhostname=nabsd.cs.nctu.edu.tw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% postconf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mtClean="0">
                <a:ea typeface="新細明體" panose="02020500000000000000" pitchFamily="18" charset="-120"/>
              </a:rPr>
              <a:t>d myhostname	(print default setting)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% postconf myhostname		(print current setting)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Reload postfix whenever there is a change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# postfix reload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# /usr/local/etc/rc.d/postfix reload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 smtClean="0"/>
              <a:t>Step by Step Examples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 smtClean="0"/>
              <a:t>Let’s learn from examples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82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by Step 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Build a Basic MTA</a:t>
            </a:r>
          </a:p>
          <a:p>
            <a:pPr lvl="1"/>
            <a:r>
              <a:rPr lang="en-US" altLang="zh-TW" dirty="0" smtClean="0"/>
              <a:t>Send test mails to verify your MTA</a:t>
            </a:r>
          </a:p>
          <a:p>
            <a:pPr lvl="1"/>
            <a:r>
              <a:rPr lang="en-US" altLang="zh-TW" dirty="0" smtClean="0"/>
              <a:t>Check whether your mail is sent or not</a:t>
            </a:r>
          </a:p>
          <a:p>
            <a:r>
              <a:rPr lang="en-US" altLang="zh-TW" dirty="0" smtClean="0"/>
              <a:t>MTA Authentication</a:t>
            </a:r>
          </a:p>
          <a:p>
            <a:r>
              <a:rPr lang="en-US" altLang="zh-TW" dirty="0" smtClean="0"/>
              <a:t>MTA Encryption</a:t>
            </a:r>
          </a:p>
          <a:p>
            <a:r>
              <a:rPr lang="en-US" altLang="zh-TW" dirty="0" smtClean="0"/>
              <a:t>MAA for POP3 and IMAP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47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 smtClean="0"/>
              <a:t>Build a</a:t>
            </a:r>
            <a:r>
              <a:rPr lang="zh-TW" altLang="en-US" dirty="0" smtClean="0"/>
              <a:t> </a:t>
            </a:r>
            <a:r>
              <a:rPr lang="en-US" altLang="zh-TW" dirty="0" smtClean="0"/>
              <a:t>Basic MTA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 smtClean="0"/>
              <a:t>Can send mails to other domain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143125" y="3962400"/>
            <a:ext cx="6187474" cy="2663040"/>
            <a:chOff x="4728913" y="4876800"/>
            <a:chExt cx="4186487" cy="1801831"/>
          </a:xfrm>
        </p:grpSpPr>
        <p:pic>
          <p:nvPicPr>
            <p:cNvPr id="7" name="Picture 7" descr="img16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5" r="1770" b="3424"/>
            <a:stretch>
              <a:fillRect/>
            </a:stretch>
          </p:blipFill>
          <p:spPr bwMode="auto">
            <a:xfrm>
              <a:off x="4728913" y="4876800"/>
              <a:ext cx="4186487" cy="1801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 bwMode="auto">
            <a:xfrm>
              <a:off x="5578543" y="5410200"/>
              <a:ext cx="18288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7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 dirty="0" smtClean="0"/>
              <a:t>A very long topic</a:t>
            </a:r>
          </a:p>
          <a:p>
            <a:r>
              <a:rPr lang="en-US" altLang="zh-TW" dirty="0" smtClean="0"/>
              <a:t>Step-by-step examples </a:t>
            </a:r>
            <a:r>
              <a:rPr lang="en-US" altLang="zh-TW" dirty="0"/>
              <a:t>a</a:t>
            </a:r>
            <a:r>
              <a:rPr lang="en-US" altLang="zh-TW" dirty="0" smtClean="0"/>
              <a:t>fter brief introduction</a:t>
            </a:r>
          </a:p>
          <a:p>
            <a:r>
              <a:rPr lang="en-US" altLang="zh-TW" dirty="0" smtClean="0"/>
              <a:t>Outline</a:t>
            </a:r>
          </a:p>
          <a:p>
            <a:pPr lvl="1"/>
            <a:r>
              <a:rPr lang="en-US" altLang="zh-TW" dirty="0" smtClean="0"/>
              <a:t>Brief introduction to Postfix</a:t>
            </a:r>
          </a:p>
          <a:p>
            <a:pPr lvl="1"/>
            <a:r>
              <a:rPr lang="en-US" altLang="zh-TW" dirty="0" smtClean="0"/>
              <a:t>Step by step examples</a:t>
            </a:r>
          </a:p>
          <a:p>
            <a:pPr lvl="2"/>
            <a:r>
              <a:rPr lang="en-US" altLang="zh-TW" dirty="0" smtClean="0"/>
              <a:t>Build a basic MTA that can send mails to other domain</a:t>
            </a:r>
          </a:p>
          <a:p>
            <a:pPr lvl="3"/>
            <a:r>
              <a:rPr lang="en-US" altLang="zh-TW" dirty="0" smtClean="0"/>
              <a:t>Clients from localhost only</a:t>
            </a:r>
          </a:p>
          <a:p>
            <a:pPr lvl="2"/>
            <a:r>
              <a:rPr lang="en-US" altLang="zh-TW" dirty="0" smtClean="0"/>
              <a:t>Add authentication to MTA so that other host can send with your host</a:t>
            </a:r>
          </a:p>
          <a:p>
            <a:pPr lvl="2"/>
            <a:r>
              <a:rPr lang="en-US" altLang="zh-TW" dirty="0" smtClean="0"/>
              <a:t>Add encryption</a:t>
            </a:r>
          </a:p>
          <a:p>
            <a:pPr lvl="2"/>
            <a:r>
              <a:rPr lang="en-US" altLang="zh-TW" dirty="0" smtClean="0"/>
              <a:t>Basic MTA/MDA/MAA that you can receive mails from other domain</a:t>
            </a:r>
          </a:p>
          <a:p>
            <a:pPr lvl="1"/>
            <a:r>
              <a:rPr lang="en-US" altLang="zh-TW" dirty="0" smtClean="0"/>
              <a:t>Detailed Postfix </a:t>
            </a:r>
            <a:r>
              <a:rPr lang="en-US" altLang="zh-TW" dirty="0"/>
              <a:t>c</a:t>
            </a:r>
            <a:r>
              <a:rPr lang="en-US" altLang="zh-TW" dirty="0" smtClean="0"/>
              <a:t>onfiguration</a:t>
            </a:r>
          </a:p>
          <a:p>
            <a:pPr lvl="2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19067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a basic MTA(1)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an send mails to other domain</a:t>
            </a:r>
          </a:p>
          <a:p>
            <a:r>
              <a:rPr lang="en-US" altLang="zh-TW" dirty="0" smtClean="0"/>
              <a:t>Install Postfix from port (need customization</a:t>
            </a:r>
            <a:r>
              <a:rPr lang="en-US" altLang="zh-TW" dirty="0" smtClean="0"/>
              <a:t>) (</a:t>
            </a:r>
            <a:r>
              <a:rPr lang="en-US" altLang="zh-TW" dirty="0" smtClean="0">
                <a:solidFill>
                  <a:srgbClr val="FF0000"/>
                </a:solidFill>
              </a:rPr>
              <a:t>version 2.11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mail/postfix</a:t>
            </a:r>
          </a:p>
          <a:p>
            <a:pPr lvl="2"/>
            <a:r>
              <a:rPr lang="en-US" altLang="zh-TW" dirty="0"/>
              <a:t>mail/postfix211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SASL</a:t>
            </a:r>
          </a:p>
          <a:p>
            <a:pPr lvl="1"/>
            <a:r>
              <a:rPr lang="en-US" altLang="zh-TW" dirty="0" smtClean="0"/>
              <a:t>DOVECOT2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14600"/>
            <a:ext cx="533773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a basic </a:t>
            </a:r>
            <a:r>
              <a:rPr lang="en-US" altLang="zh-TW" dirty="0" smtClean="0"/>
              <a:t>MTA(2)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default version of Postfix is changed to 3.1</a:t>
            </a:r>
          </a:p>
          <a:p>
            <a:r>
              <a:rPr lang="en-US" altLang="zh-TW" dirty="0" smtClean="0"/>
              <a:t>You can install them from package</a:t>
            </a:r>
          </a:p>
          <a:p>
            <a:r>
              <a:rPr lang="en-US" altLang="zh-TW" dirty="0" smtClean="0"/>
              <a:t>There may be some compatibility issue</a:t>
            </a:r>
          </a:p>
          <a:p>
            <a:pPr lvl="1"/>
            <a:r>
              <a:rPr lang="en-US" altLang="zh-TW" dirty="0" smtClean="0"/>
              <a:t>All configuration in this slide is based on Postfix 2.11</a:t>
            </a:r>
          </a:p>
          <a:p>
            <a:pPr lvl="1"/>
            <a:r>
              <a:rPr lang="en-US" altLang="zh-TW" dirty="0" smtClean="0"/>
              <a:t>Postfix can </a:t>
            </a:r>
            <a:r>
              <a:rPr lang="en-US" altLang="zh-TW" dirty="0"/>
              <a:t>run in </a:t>
            </a:r>
            <a:r>
              <a:rPr lang="en-US" altLang="zh-TW" dirty="0" smtClean="0"/>
              <a:t>backwards-compatible mode</a:t>
            </a:r>
          </a:p>
          <a:p>
            <a:r>
              <a:rPr lang="en-US" altLang="zh-TW" dirty="0"/>
              <a:t>Reference: </a:t>
            </a:r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www.postfix.org/COMPATIBILITY_README.html</a:t>
            </a:r>
            <a:r>
              <a:rPr lang="en-US" altLang="zh-TW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92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a basic </a:t>
            </a:r>
            <a:r>
              <a:rPr lang="en-US" altLang="zh-TW" dirty="0" smtClean="0"/>
              <a:t>MTA(3)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During installation</a:t>
            </a:r>
          </a:p>
          <a:p>
            <a:pPr lvl="1"/>
            <a:r>
              <a:rPr lang="en-US" altLang="zh-TW" dirty="0" smtClean="0"/>
              <a:t>Would you like to activate Postfix in 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/mail/</a:t>
            </a:r>
            <a:r>
              <a:rPr lang="en-US" altLang="zh-TW" dirty="0" err="1" smtClean="0"/>
              <a:t>mailer.conf</a:t>
            </a:r>
            <a:r>
              <a:rPr lang="en-US" altLang="zh-TW" dirty="0" smtClean="0"/>
              <a:t> [n]?</a:t>
            </a:r>
          </a:p>
          <a:p>
            <a:pPr lvl="1"/>
            <a:r>
              <a:rPr lang="en-US" altLang="zh-TW" dirty="0" smtClean="0"/>
              <a:t>Answer “y” here</a:t>
            </a:r>
          </a:p>
          <a:p>
            <a:r>
              <a:rPr lang="en-US" altLang="zh-TW" dirty="0" smtClean="0"/>
              <a:t>After installation</a:t>
            </a:r>
          </a:p>
          <a:p>
            <a:pPr lvl="1"/>
            <a:r>
              <a:rPr lang="en-US" altLang="zh-TW" dirty="0" smtClean="0"/>
              <a:t>Disable “</a:t>
            </a:r>
            <a:r>
              <a:rPr lang="en-US" altLang="zh-TW" dirty="0" err="1" smtClean="0"/>
              <a:t>sendmail</a:t>
            </a:r>
            <a:r>
              <a:rPr lang="en-US" altLang="zh-TW" dirty="0" smtClean="0"/>
              <a:t>” program</a:t>
            </a:r>
          </a:p>
          <a:p>
            <a:pPr lvl="2"/>
            <a:r>
              <a:rPr lang="en-US" altLang="zh-TW" dirty="0" smtClean="0"/>
              <a:t>service </a:t>
            </a:r>
            <a:r>
              <a:rPr lang="en-US" altLang="zh-TW" dirty="0" err="1" smtClean="0"/>
              <a:t>sendmail</a:t>
            </a:r>
            <a:r>
              <a:rPr lang="en-US" altLang="zh-TW" dirty="0" smtClean="0"/>
              <a:t> stop</a:t>
            </a:r>
          </a:p>
          <a:p>
            <a:pPr lvl="2"/>
            <a:r>
              <a:rPr lang="en-US" altLang="zh-TW" dirty="0" smtClean="0"/>
              <a:t>In 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rc.conf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2"/>
            <a:r>
              <a:rPr lang="en-US" altLang="zh-TW" dirty="0" smtClean="0"/>
              <a:t>In 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periodic.conf</a:t>
            </a:r>
            <a:r>
              <a:rPr lang="en-US" altLang="zh-TW" dirty="0" smtClean="0"/>
              <a:t> (create if not exists)</a:t>
            </a:r>
          </a:p>
          <a:p>
            <a:pPr lvl="3"/>
            <a:endParaRPr lang="zh-TW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62200" y="4191000"/>
            <a:ext cx="265329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sendmail_enable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="NONE"</a:t>
            </a:r>
            <a:endParaRPr kumimoji="0" lang="en-US" altLang="zh-TW" sz="16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62200" y="4808854"/>
            <a:ext cx="4448654" cy="9787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daily_clean_hoststat_enable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="NO"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daily_status_mail_rejects_enable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="NO"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daily_status_include_submit_mailq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="NO"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daily_submit_queuerun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="NO"</a:t>
            </a:r>
            <a:endParaRPr kumimoji="0" lang="en-US" altLang="zh-TW" sz="16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30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a basic </a:t>
            </a:r>
            <a:r>
              <a:rPr lang="en-US" altLang="zh-TW" dirty="0" smtClean="0"/>
              <a:t>MTA(4)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 smtClean="0"/>
              <a:t>After installation</a:t>
            </a:r>
          </a:p>
          <a:p>
            <a:pPr lvl="1"/>
            <a:r>
              <a:rPr lang="en-US" altLang="zh-TW" dirty="0" smtClean="0"/>
              <a:t>Enable postfix</a:t>
            </a:r>
          </a:p>
          <a:p>
            <a:pPr lvl="2"/>
            <a:r>
              <a:rPr lang="en-US" altLang="zh-TW" dirty="0" smtClean="0"/>
              <a:t>Edit 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rc.conf</a:t>
            </a:r>
            <a:endParaRPr lang="en-US" altLang="zh-TW" dirty="0"/>
          </a:p>
          <a:p>
            <a:pPr marL="914400" lvl="2" indent="0">
              <a:buNone/>
            </a:pPr>
            <a:endParaRPr lang="en-US" altLang="zh-TW" dirty="0" smtClean="0"/>
          </a:p>
          <a:p>
            <a:pPr lvl="2"/>
            <a:r>
              <a:rPr lang="en-US" altLang="zh-TW" dirty="0" smtClean="0"/>
              <a:t>service</a:t>
            </a:r>
            <a:r>
              <a:rPr lang="zh-TW" altLang="en-US" dirty="0" smtClean="0"/>
              <a:t> </a:t>
            </a:r>
            <a:r>
              <a:rPr lang="en-US" altLang="zh-TW" dirty="0" smtClean="0"/>
              <a:t>postfix start</a:t>
            </a:r>
          </a:p>
          <a:p>
            <a:r>
              <a:rPr lang="en-US" altLang="zh-TW" dirty="0" smtClean="0"/>
              <a:t>Set up DNS records</a:t>
            </a:r>
          </a:p>
          <a:p>
            <a:pPr lvl="1"/>
            <a:r>
              <a:rPr lang="en-US" altLang="zh-TW" dirty="0" smtClean="0"/>
              <a:t>Some domains will reject mails from hosts without DNS record</a:t>
            </a:r>
          </a:p>
          <a:p>
            <a:pPr lvl="1"/>
            <a:r>
              <a:rPr lang="en-US" altLang="zh-TW" dirty="0" smtClean="0"/>
              <a:t>Suppose the hostname is “demo1.nasa.lctseng.nctucs.net”</a:t>
            </a:r>
          </a:p>
          <a:p>
            <a:pPr lvl="1"/>
            <a:r>
              <a:rPr lang="en-US" altLang="zh-TW" dirty="0" smtClean="0"/>
              <a:t>Set up these records</a:t>
            </a:r>
          </a:p>
          <a:p>
            <a:pPr lvl="2"/>
            <a:r>
              <a:rPr lang="en-US" altLang="zh-TW" dirty="0" smtClean="0"/>
              <a:t>(A record) demo1.nasa.lctseng.nctucs.net</a:t>
            </a:r>
          </a:p>
          <a:p>
            <a:pPr lvl="2"/>
            <a:r>
              <a:rPr lang="en-US" altLang="zh-TW" dirty="0" smtClean="0"/>
              <a:t>(A record) nasa.lctseng.nctucs.net</a:t>
            </a:r>
          </a:p>
          <a:p>
            <a:pPr lvl="2"/>
            <a:r>
              <a:rPr lang="en-US" altLang="zh-TW" dirty="0" smtClean="0"/>
              <a:t>(MX record) nasa.lctseng.nctucs.net</a:t>
            </a:r>
          </a:p>
          <a:p>
            <a:pPr lvl="3"/>
            <a:r>
              <a:rPr lang="en-US" altLang="zh-TW" dirty="0" smtClean="0"/>
              <a:t>Points to “demo1.nasa.lctseng.nctucs.net”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62200" y="2657429"/>
            <a:ext cx="242887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postfix_enable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="YES"</a:t>
            </a:r>
            <a:endParaRPr kumimoji="0" lang="en-US" altLang="zh-TW" sz="16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74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a basic </a:t>
            </a:r>
            <a:r>
              <a:rPr lang="en-US" altLang="zh-TW" dirty="0" smtClean="0"/>
              <a:t>MTA(5)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 smtClean="0"/>
              <a:t>Set up MTA identity</a:t>
            </a:r>
          </a:p>
          <a:p>
            <a:pPr lvl="1"/>
            <a:r>
              <a:rPr lang="en-US" altLang="zh-TW" dirty="0" smtClean="0"/>
              <a:t>See </a:t>
            </a:r>
            <a:r>
              <a:rPr lang="en-US" altLang="zh-TW" dirty="0" smtClean="0">
                <a:hlinkClick r:id="rId2" action="ppaction://hlinksldjump"/>
              </a:rPr>
              <a:t>Postfix Configuration: MTA identity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 main.cf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Reload or restart postfix to apply changes</a:t>
            </a:r>
          </a:p>
          <a:p>
            <a:pPr lvl="1"/>
            <a:r>
              <a:rPr lang="en-US" altLang="zh-TW" dirty="0" smtClean="0"/>
              <a:t>postfix reload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2667000"/>
            <a:ext cx="6629400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</a:rPr>
              <a:t>myhostname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= demo1.nasa.lctseng.nctucs.net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</a:rPr>
              <a:t>mydomain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myorigin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 </a:t>
            </a:r>
            <a:r>
              <a:rPr kumimoji="0" lang="en-US" altLang="zh-TW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$</a:t>
            </a:r>
            <a:r>
              <a:rPr kumimoji="0" lang="en-US" altLang="zh-TW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myhostname</a:t>
            </a:r>
            <a:endParaRPr kumimoji="0" lang="en-US" altLang="zh-TW" sz="1600" dirty="0" smtClean="0">
              <a:solidFill>
                <a:schemeClr val="accent1">
                  <a:lumMod val="20000"/>
                  <a:lumOff val="80000"/>
                </a:schemeClr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mydestination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</a:t>
            </a:r>
            <a:r>
              <a:rPr kumimoji="0"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$</a:t>
            </a:r>
            <a:r>
              <a:rPr kumimoji="0" lang="en-US" altLang="zh-TW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myhostname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, localhost.</a:t>
            </a:r>
            <a:r>
              <a:rPr kumimoji="0"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$</a:t>
            </a:r>
            <a:r>
              <a:rPr kumimoji="0" lang="en-US" altLang="zh-TW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mydomain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      localhost, </a:t>
            </a:r>
            <a:r>
              <a:rPr kumimoji="0"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$</a:t>
            </a:r>
            <a:r>
              <a:rPr kumimoji="0" lang="en-US" altLang="zh-TW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mydomain</a:t>
            </a:r>
            <a:endParaRPr kumimoji="0" lang="en-US" altLang="zh-TW" sz="1600" dirty="0">
              <a:solidFill>
                <a:schemeClr val="accent1">
                  <a:lumMod val="20000"/>
                  <a:lumOff val="80000"/>
                </a:schemeClr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93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Send test mails to verify your MTA(1)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 smtClean="0"/>
              <a:t>“telnet” or “mail” command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1836152"/>
            <a:ext cx="4855816" cy="493981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&gt;</a:t>
            </a:r>
            <a:r>
              <a:rPr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 telnet localhost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Trying 127.0.0.1...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Connected to localhost.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EHLO localhost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250-PIPELINING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250-SIZE 10240000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250-VRFY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250-ETRN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250-ENHANCEDSTATUSCODES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250-8BITMIME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 DSN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smtClean="0">
                <a:solidFill>
                  <a:srgbClr val="FFFF00"/>
                </a:solidFill>
                <a:latin typeface="Consolas" panose="020B0609020204030204" pitchFamily="49" charset="0"/>
              </a:rPr>
              <a:t>MAIL FROM: 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 2.1.0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smtClean="0">
                <a:solidFill>
                  <a:srgbClr val="FFFF00"/>
                </a:solidFill>
                <a:latin typeface="Consolas" panose="020B0609020204030204" pitchFamily="49" charset="0"/>
              </a:rPr>
              <a:t>RCPT TO: 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lctseng@cs.nctu.edu.tw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 2.1.5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DATA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354 End data with &lt;CR&gt;&lt;LF&gt;.&lt;CR&gt;&lt;LF&gt;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Subject: This is test mail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altLang="zh-TW" sz="14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DATA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 2.0.0 Ok: queued as 3C868150</a:t>
            </a:r>
            <a:endParaRPr kumimoji="0" lang="en-US" altLang="zh-TW" sz="14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943600" y="6368534"/>
            <a:ext cx="74892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telnet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Send test mails to verify your MTA(2)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 smtClean="0"/>
              <a:t>The “mail” command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See man page for more details</a:t>
            </a:r>
          </a:p>
          <a:p>
            <a:r>
              <a:rPr lang="en-US" altLang="zh-TW" dirty="0" smtClean="0"/>
              <a:t>Result (</a:t>
            </a:r>
            <a:r>
              <a:rPr lang="en-US" altLang="zh-TW" dirty="0" err="1" smtClean="0"/>
              <a:t>gmail</a:t>
            </a:r>
            <a:r>
              <a:rPr lang="en-US" altLang="zh-TW" dirty="0" smtClean="0"/>
              <a:t>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4557658" cy="10618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&gt; </a:t>
            </a:r>
            <a:r>
              <a:rPr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mail -s "test from </a:t>
            </a:r>
            <a:r>
              <a:rPr lang="en-US" altLang="zh-TW" sz="1400" dirty="0" err="1" smtClean="0">
                <a:solidFill>
                  <a:srgbClr val="FFFF00"/>
                </a:solidFill>
                <a:latin typeface="Consolas" panose="020B0609020204030204" pitchFamily="49" charset="0"/>
              </a:rPr>
              <a:t>nasa</a:t>
            </a:r>
            <a:r>
              <a:rPr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"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This is test mail </a:t>
            </a:r>
            <a:r>
              <a:rPr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from 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NASA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regards,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admin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i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(Press </a:t>
            </a:r>
            <a:r>
              <a:rPr lang="en-US" altLang="zh-TW" sz="1400" i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Ctrl+D</a:t>
            </a:r>
            <a:r>
              <a:rPr lang="en-US" altLang="zh-TW" sz="1400" i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  <a:endParaRPr kumimoji="0" lang="en-US" altLang="zh-TW" sz="1400" b="1" i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34000" y="2778075"/>
            <a:ext cx="60785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</a:t>
            </a:r>
            <a:r>
              <a:rPr lang="en-US" altLang="zh-TW" dirty="0" smtClean="0">
                <a:solidFill>
                  <a:srgbClr val="FF0000"/>
                </a:solidFill>
              </a:rPr>
              <a:t>ail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43375"/>
            <a:ext cx="4765043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88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Send test mails to verify your MTA(3)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 smtClean="0"/>
              <a:t>Mail source text of last example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8334333" cy="474591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Delivered-To: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Received: by 10.129.125.135 with SMTP id y129csp874822ywc;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      Sun, 6 Mar 2016 02:39:22 -0800 (PST)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X-Received: by 10.98.87.90 with SMTP id l87mr25639644pfb.70.1457260762400;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      Sun, 06 Mar 2016 02:39:22 -0800 (PST)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Return-Path: &lt;lctseng@nasa.lctseng.nctucs.net&gt;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Received: from demo1.nasa.lctseng.nctucs.net </a:t>
            </a:r>
            <a:r>
              <a:rPr lang="en-US" altLang="zh-TW" sz="1400" dirty="0">
                <a:solidFill>
                  <a:srgbClr val="FF9900"/>
                </a:solidFill>
                <a:latin typeface="Consolas" panose="020B0609020204030204" pitchFamily="49" charset="0"/>
              </a:rPr>
              <a:t>…(omitted)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        by mx.google.com with ESMTP id bz6si20406744pad.30.2016.03.06.02.39.21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        for &lt;lctseng@gmail.com&gt;;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        Sun, 06 Mar 2016 02:39:21 -0800 (PST)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Received-SPF: neutral (google.com: 140.113.168.238 is neither permitted </a:t>
            </a:r>
            <a:r>
              <a:rPr lang="en-US" altLang="zh-TW" sz="1400" dirty="0">
                <a:solidFill>
                  <a:srgbClr val="FF9900"/>
                </a:solidFill>
                <a:latin typeface="Consolas" panose="020B0609020204030204" pitchFamily="49" charset="0"/>
              </a:rPr>
              <a:t>…(omitted)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Authentication-Results: mx.google.com;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       </a:t>
            </a:r>
            <a:r>
              <a:rPr lang="en-US" altLang="zh-TW" sz="1400" dirty="0" err="1">
                <a:solidFill>
                  <a:srgbClr val="FFFF00"/>
                </a:solidFill>
                <a:latin typeface="Consolas" panose="020B0609020204030204" pitchFamily="49" charset="0"/>
              </a:rPr>
              <a:t>spf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=neutral (google.com: 140.113.168.238 is neither permitted </a:t>
            </a:r>
            <a:r>
              <a:rPr lang="en-US" altLang="zh-TW" sz="1400" dirty="0">
                <a:solidFill>
                  <a:srgbClr val="FF9900"/>
                </a:solidFill>
                <a:latin typeface="Consolas" panose="020B0609020204030204" pitchFamily="49" charset="0"/>
              </a:rPr>
              <a:t>…(omitted)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Received: by demo1.nasa.lctseng.nctucs.net (Postfix, from </a:t>
            </a:r>
            <a:r>
              <a:rPr lang="en-US" altLang="zh-TW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userid</a:t>
            </a:r>
            <a:r>
              <a:rPr lang="en-US" altLang="zh-TW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1001)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	id 6D916162; Sun,  6 Mar 2016 18:38:04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Subject: test from </a:t>
            </a:r>
            <a:r>
              <a:rPr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nasa</a:t>
            </a:r>
            <a:endParaRPr lang="en-US" altLang="zh-TW" sz="1400" dirty="0" smtClean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Message-Id: &lt;20160306103804.6D916162@demo1.nasa.lctseng.nctucs.net&gt;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Date: Sun,  6 Mar 2016 18:38:04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From: lctseng@nasa.lctseng.nctucs.net (lctseng)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400" dirty="0" smtClean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This is test mail from NASA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regards,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admin</a:t>
            </a:r>
            <a:endParaRPr kumimoji="0" lang="en-US" altLang="zh-TW" sz="1400" b="1" i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73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Check whether your mail is sent or not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 smtClean="0"/>
              <a:t>Sometimes, we do not receive mails immediately</a:t>
            </a:r>
          </a:p>
          <a:p>
            <a:r>
              <a:rPr lang="en-US" altLang="zh-TW" dirty="0" smtClean="0"/>
              <a:t>There may be some errors when your MTA sending mails to other domain</a:t>
            </a:r>
          </a:p>
          <a:p>
            <a:r>
              <a:rPr lang="en-US" altLang="zh-TW" dirty="0" smtClean="0"/>
              <a:t>Mails will stay in queues</a:t>
            </a:r>
          </a:p>
          <a:p>
            <a:pPr lvl="1"/>
            <a:r>
              <a:rPr lang="en-US" altLang="zh-TW" dirty="0" smtClean="0"/>
              <a:t>Contain information about each mail</a:t>
            </a:r>
          </a:p>
          <a:p>
            <a:r>
              <a:rPr lang="en-US" altLang="zh-TW" dirty="0" smtClean="0"/>
              <a:t>Tools to management mail queues</a:t>
            </a:r>
          </a:p>
          <a:p>
            <a:pPr lvl="1"/>
            <a:r>
              <a:rPr lang="en-US" altLang="zh-TW" dirty="0" smtClean="0"/>
              <a:t>See </a:t>
            </a:r>
            <a:r>
              <a:rPr lang="en-US" altLang="zh-TW" dirty="0" smtClean="0">
                <a:hlinkClick r:id="rId2" action="ppaction://hlinksldjump"/>
              </a:rPr>
              <a:t>Postfix Configuration: </a:t>
            </a:r>
            <a:r>
              <a:rPr lang="en-US" altLang="zh-TW" dirty="0" smtClean="0">
                <a:ea typeface="新細明體" pitchFamily="18" charset="-120"/>
                <a:hlinkClick r:id="rId2" action="ppaction://hlinksldjump"/>
              </a:rPr>
              <a:t>Queue Management - Queue Tools</a:t>
            </a:r>
            <a:r>
              <a:rPr lang="en-US" altLang="zh-TW" dirty="0" smtClean="0">
                <a:ea typeface="新細明體" pitchFamily="18" charset="-120"/>
              </a:rPr>
              <a:t> </a:t>
            </a:r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220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Check whether your mail is sent or not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 smtClean="0"/>
              <a:t>Example for rejected mails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Problem</a:t>
            </a:r>
          </a:p>
          <a:p>
            <a:pPr lvl="2"/>
            <a:r>
              <a:rPr lang="en-US" altLang="zh-TW" dirty="0"/>
              <a:t>T</a:t>
            </a:r>
            <a:r>
              <a:rPr lang="en-US" altLang="zh-TW" dirty="0" smtClean="0"/>
              <a:t>he destination MX cannot verify the </a:t>
            </a:r>
            <a:r>
              <a:rPr lang="en-US" altLang="zh-TW" dirty="0" smtClean="0">
                <a:solidFill>
                  <a:srgbClr val="FF0000"/>
                </a:solidFill>
              </a:rPr>
              <a:t>domain of sender host</a:t>
            </a:r>
          </a:p>
          <a:p>
            <a:pPr lvl="1"/>
            <a:r>
              <a:rPr lang="en-US" altLang="zh-TW" dirty="0" smtClean="0"/>
              <a:t>Reason</a:t>
            </a:r>
          </a:p>
          <a:p>
            <a:pPr lvl="2"/>
            <a:r>
              <a:rPr lang="en-US" altLang="zh-TW" dirty="0" smtClean="0"/>
              <a:t>You may forget to set up correct DNS record</a:t>
            </a:r>
          </a:p>
          <a:p>
            <a:pPr lvl="1"/>
            <a:r>
              <a:rPr lang="en-US" altLang="zh-TW" dirty="0" smtClean="0"/>
              <a:t>This mail will </a:t>
            </a:r>
            <a:r>
              <a:rPr lang="en-US" altLang="zh-TW" dirty="0" smtClean="0">
                <a:solidFill>
                  <a:srgbClr val="FF0000"/>
                </a:solidFill>
              </a:rPr>
              <a:t>NOT</a:t>
            </a:r>
            <a:r>
              <a:rPr lang="en-US" altLang="zh-TW" dirty="0" smtClean="0"/>
              <a:t> be delivered until you set up your DNS 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24984" y="2057400"/>
            <a:ext cx="7738016" cy="14496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-Queue ID- --Size-- ----Arrival Time---- -Sender/Recipient-------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3C868150        377 Sun Mar  6 18:23:11 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(host csmx3.cs.nctu.edu.tw[140.113.235.119] said: 450 4.1.8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&lt;lctseng@nasa.lctseng.nctucs.net&gt;: </a:t>
            </a:r>
            <a:r>
              <a:rPr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Sender address rejected: Domain not found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(in reply </a:t>
            </a:r>
            <a:r>
              <a:rPr lang="en-US" altLang="zh-TW" sz="1400" smtClean="0">
                <a:solidFill>
                  <a:schemeClr val="bg1"/>
                </a:solidFill>
                <a:latin typeface="Consolas" panose="020B0609020204030204" pitchFamily="49" charset="0"/>
              </a:rPr>
              <a:t>to RCPT TO </a:t>
            </a: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command)) lctseng@cs.nctu.edu.tw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400" dirty="0" smtClean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-- 0 Kbytes in 1 Request.</a:t>
            </a:r>
            <a:endParaRPr kumimoji="0" lang="en-US" altLang="zh-TW" sz="1400" b="1" i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91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Postfix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273050" indent="-273050" eaLnBrk="1" hangingPunct="1">
              <a:lnSpc>
                <a:spcPct val="90000"/>
              </a:lnSpc>
            </a:pPr>
            <a:r>
              <a:rPr lang="en-US" altLang="zh-TW" sz="2800" smtClean="0"/>
              <a:t>Free and open source mail transfer agent (MTA)</a:t>
            </a:r>
          </a:p>
          <a:p>
            <a:pPr marL="639763" lvl="1" indent="-273050" eaLnBrk="1" hangingPunct="1">
              <a:lnSpc>
                <a:spcPct val="90000"/>
              </a:lnSpc>
            </a:pPr>
            <a:r>
              <a:rPr lang="en-US" altLang="zh-TW" sz="2400" smtClean="0"/>
              <a:t>For the routing and delivery of email</a:t>
            </a:r>
          </a:p>
          <a:p>
            <a:pPr marL="639763" lvl="1" indent="-273050" eaLnBrk="1" hangingPunct="1">
              <a:lnSpc>
                <a:spcPct val="90000"/>
              </a:lnSpc>
            </a:pPr>
            <a:r>
              <a:rPr lang="en-US" altLang="zh-TW" sz="2400" smtClean="0"/>
              <a:t>Intended as a fast, easy-to-administer, and secure alternative to the widely-used Sendmail</a:t>
            </a:r>
          </a:p>
          <a:p>
            <a:pPr marL="639763" lvl="1" indent="-273050" eaLnBrk="1" hangingPunct="1">
              <a:lnSpc>
                <a:spcPct val="90000"/>
              </a:lnSpc>
            </a:pPr>
            <a:r>
              <a:rPr lang="en-US" altLang="zh-TW" sz="2400" smtClean="0"/>
              <a:t>Formerly VMailer / IBM Secure Mailer</a:t>
            </a:r>
          </a:p>
          <a:p>
            <a:pPr lvl="2" indent="-411163" eaLnBrk="1" hangingPunct="1">
              <a:lnSpc>
                <a:spcPct val="90000"/>
              </a:lnSpc>
            </a:pPr>
            <a:r>
              <a:rPr lang="en-US" altLang="zh-TW" sz="2000" smtClean="0"/>
              <a:t>By Wietse Venema at the IBM Thomas J. Watson Research Center</a:t>
            </a:r>
          </a:p>
          <a:p>
            <a:pPr marL="639763" lvl="1" indent="-273050" eaLnBrk="1" hangingPunct="1">
              <a:lnSpc>
                <a:spcPct val="90000"/>
              </a:lnSpc>
            </a:pPr>
            <a:r>
              <a:rPr lang="en-US" altLang="zh-TW" sz="2400" smtClean="0"/>
              <a:t>IBM Public License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US" altLang="zh-TW" sz="2800" smtClean="0"/>
              <a:t>First released in mid-1999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US" altLang="zh-TW" sz="2800" smtClean="0"/>
              <a:t>http://www.postfix.org</a:t>
            </a:r>
          </a:p>
          <a:p>
            <a:pPr marL="639763" lvl="1" indent="-273050" eaLnBrk="1" hangingPunct="1">
              <a:lnSpc>
                <a:spcPct val="90000"/>
              </a:lnSpc>
            </a:pPr>
            <a:r>
              <a:rPr lang="en-US" altLang="zh-TW" sz="2400" smtClean="0"/>
              <a:t>http://www.postfix.org/documentation.html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1DAF93C6-AB3D-49EC-9083-65BF0D673FB2}" type="slidenum">
              <a:rPr lang="zh-TW" alt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華康儷中黑(P)" pitchFamily="34" charset="-120"/>
              </a:rPr>
              <a:pPr algn="ctr" eaLnBrk="1" hangingPunct="1"/>
              <a:t>3</a:t>
            </a:fld>
            <a:endParaRPr lang="zh-TW" altLang="en-US" sz="1400" b="1">
              <a:solidFill>
                <a:srgbClr val="FFFFFF"/>
              </a:solidFill>
              <a:latin typeface="Times New Roman" panose="02020603050405020304" pitchFamily="18" charset="0"/>
              <a:ea typeface="華康儷中黑(P)" pitchFamily="34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Check whether your mail is sent or not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r>
              <a:rPr lang="en-US" altLang="zh-TW" dirty="0" smtClean="0"/>
              <a:t>Example for deferred mails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Problem</a:t>
            </a:r>
          </a:p>
          <a:p>
            <a:pPr lvl="2"/>
            <a:r>
              <a:rPr lang="en-US" altLang="zh-TW" dirty="0" smtClean="0"/>
              <a:t>The mail is deferred for a short time </a:t>
            </a:r>
            <a:endParaRPr lang="en-US" altLang="zh-TW" dirty="0"/>
          </a:p>
          <a:p>
            <a:pPr lvl="1"/>
            <a:r>
              <a:rPr lang="en-US" altLang="zh-TW" dirty="0" smtClean="0"/>
              <a:t>Reason</a:t>
            </a:r>
          </a:p>
          <a:p>
            <a:pPr lvl="2"/>
            <a:r>
              <a:rPr lang="en-US" altLang="zh-TW" dirty="0" smtClean="0"/>
              <a:t>Destination host wants to examine our server is a spamming host or not</a:t>
            </a:r>
          </a:p>
          <a:p>
            <a:pPr lvl="1"/>
            <a:r>
              <a:rPr lang="en-US" altLang="zh-TW" dirty="0" smtClean="0"/>
              <a:t>The mail will be delivered after a short time</a:t>
            </a:r>
          </a:p>
          <a:p>
            <a:pPr lvl="2"/>
            <a:r>
              <a:rPr lang="en-US" altLang="zh-TW" dirty="0" smtClean="0"/>
              <a:t>Generally within 30 minutes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6564" y="1981200"/>
            <a:ext cx="7340471" cy="164352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-Queue ID- --Size-- ----Arrival Time---- -Sender/Recipient-------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3C868150        377 Sun Mar  6 18:23:11 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(host csmx1.cs.nctu.edu.tw[140.113.235.104] said: 450 4.2.0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&lt;lctseng@cs.nctu.edu.tw&gt;: </a:t>
            </a:r>
            <a:r>
              <a:rPr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Recipient address rejected: </a:t>
            </a:r>
            <a:r>
              <a:rPr lang="en-US" altLang="zh-TW" sz="1400" dirty="0" err="1" smtClean="0">
                <a:solidFill>
                  <a:srgbClr val="FFFF00"/>
                </a:solidFill>
                <a:latin typeface="Consolas" panose="020B0609020204030204" pitchFamily="49" charset="0"/>
              </a:rPr>
              <a:t>Greylisted</a:t>
            </a: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see http://postgrey.schweikert.ch/help/cs.nctu.edu.tw.html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(in reply </a:t>
            </a:r>
            <a:r>
              <a:rPr lang="en-US" altLang="zh-TW" sz="1400" smtClean="0">
                <a:solidFill>
                  <a:schemeClr val="bg1"/>
                </a:solidFill>
                <a:latin typeface="Consolas" panose="020B0609020204030204" pitchFamily="49" charset="0"/>
              </a:rPr>
              <a:t>to RCPT TO </a:t>
            </a: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command))    lctseng@cs.nctu.edu.tw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400" dirty="0" smtClean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-- 0 Kbytes in 1 Request.</a:t>
            </a:r>
          </a:p>
        </p:txBody>
      </p:sp>
    </p:spTree>
    <p:extLst>
      <p:ext uri="{BB962C8B-B14F-4D97-AF65-F5344CB8AC3E}">
        <p14:creationId xmlns:p14="http://schemas.microsoft.com/office/powerpoint/2010/main" val="21973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 smtClean="0"/>
              <a:t>MTA Authentication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>
          <a:xfrm>
            <a:off x="2128837" y="3400425"/>
            <a:ext cx="6786563" cy="2095500"/>
          </a:xfrm>
        </p:spPr>
        <p:txBody>
          <a:bodyPr/>
          <a:lstStyle/>
          <a:p>
            <a:r>
              <a:rPr lang="en-US" altLang="zh-TW" dirty="0" smtClean="0"/>
              <a:t>We don’t want unauthorized user to access our MTA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4811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authentication(1)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In previous example, only localhost can send mail to other domain</a:t>
            </a:r>
          </a:p>
          <a:p>
            <a:r>
              <a:rPr lang="en-US" altLang="zh-TW" dirty="0" smtClean="0"/>
              <a:t>If you try telnet on other host, when you try to send mails to other domain, you will get: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That is because you have following lines in main.cf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So Postfix only trust clients from localhost</a:t>
            </a:r>
          </a:p>
          <a:p>
            <a:pPr lvl="1"/>
            <a:r>
              <a:rPr lang="en-US" altLang="zh-TW" dirty="0" smtClean="0"/>
              <a:t>See </a:t>
            </a:r>
            <a:r>
              <a:rPr lang="en-US" altLang="zh-TW" dirty="0" smtClean="0">
                <a:hlinkClick r:id="rId2" action="ppaction://hlinksldjump"/>
              </a:rPr>
              <a:t>Postfix Configuration: Relay Control</a:t>
            </a:r>
            <a:endParaRPr lang="en-US" altLang="zh-TW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3048000"/>
            <a:ext cx="5153975" cy="1837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&gt; </a:t>
            </a:r>
            <a:r>
              <a:rPr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MAIL FROM: 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lctseng@demo1.nasa.lctseng.nctucs.net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 2.1.0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RCPT TO: 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454 4.7.1 &lt;lctseng@gmail.com&gt;: Relay access denied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600" y="5284027"/>
            <a:ext cx="662940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</a:rPr>
              <a:t>mynetworks_style</a:t>
            </a:r>
            <a:r>
              <a:rPr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= host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05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authentication(2)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351780"/>
          </a:xfrm>
        </p:spPr>
        <p:txBody>
          <a:bodyPr/>
          <a:lstStyle/>
          <a:p>
            <a:r>
              <a:rPr lang="en-US" altLang="zh-TW" dirty="0" smtClean="0"/>
              <a:t>How to let SMTP clients outside from trust networks get the same privileges as trusted hosts?</a:t>
            </a:r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an send mails to other domain, not only </a:t>
            </a:r>
            <a:r>
              <a:rPr lang="en-US" altLang="zh-TW" dirty="0" smtClean="0">
                <a:solidFill>
                  <a:srgbClr val="FF0000"/>
                </a:solidFill>
                <a:latin typeface="Consolas" panose="020B0609020204030204" pitchFamily="49" charset="0"/>
              </a:rPr>
              <a:t>$</a:t>
            </a:r>
            <a:r>
              <a:rPr lang="en-US" altLang="zh-TW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mydestination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We need authentication (account and password)</a:t>
            </a:r>
          </a:p>
          <a:p>
            <a:r>
              <a:rPr lang="en-US" altLang="zh-TW" dirty="0" smtClean="0"/>
              <a:t>SASL Authentication</a:t>
            </a:r>
          </a:p>
          <a:p>
            <a:pPr lvl="1"/>
            <a:r>
              <a:rPr lang="en-US" altLang="zh-TW" dirty="0" smtClean="0"/>
              <a:t>Simple Authentication and Security Layer</a:t>
            </a:r>
          </a:p>
          <a:p>
            <a:pPr lvl="1"/>
            <a:r>
              <a:rPr lang="en-US" altLang="zh-TW" dirty="0" smtClean="0">
                <a:hlinkClick r:id="rId2"/>
              </a:rPr>
              <a:t>RFC 2554</a:t>
            </a:r>
            <a:r>
              <a:rPr lang="en-US" altLang="zh-TW" dirty="0" smtClean="0"/>
              <a:t>, </a:t>
            </a:r>
            <a:r>
              <a:rPr lang="en-US" altLang="zh-TW" dirty="0" smtClean="0">
                <a:hlinkClick r:id="rId3"/>
              </a:rPr>
              <a:t>RFC 4954</a:t>
            </a:r>
            <a:endParaRPr lang="en-US" altLang="zh-TW" dirty="0" smtClean="0"/>
          </a:p>
          <a:p>
            <a:r>
              <a:rPr lang="en-US" altLang="zh-TW" dirty="0" smtClean="0"/>
              <a:t>To configure SASL for Postfix, we need another daemon</a:t>
            </a:r>
          </a:p>
          <a:p>
            <a:pPr lvl="1"/>
            <a:r>
              <a:rPr lang="en-US" altLang="zh-TW" dirty="0" smtClean="0"/>
              <a:t>Dovecot SASL (we use it in our example)</a:t>
            </a:r>
          </a:p>
          <a:p>
            <a:pPr lvl="1"/>
            <a:r>
              <a:rPr lang="en-US" altLang="zh-TW" dirty="0" smtClean="0"/>
              <a:t>Cyrus SASL</a:t>
            </a:r>
            <a:endParaRPr lang="en-US" altLang="zh-TW" dirty="0"/>
          </a:p>
          <a:p>
            <a:r>
              <a:rPr lang="en-US" altLang="zh-TW" dirty="0" smtClean="0"/>
              <a:t>References</a:t>
            </a:r>
          </a:p>
          <a:p>
            <a:pPr lvl="1"/>
            <a:r>
              <a:rPr lang="en-US" altLang="zh-TW" dirty="0" smtClean="0">
                <a:hlinkClick r:id="rId4"/>
              </a:rPr>
              <a:t>http://wiki2.dovecot.org/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>
                <a:hlinkClick r:id="rId5"/>
              </a:rPr>
              <a:t>http://www.postfix.org/SASL_README.html</a:t>
            </a:r>
            <a:r>
              <a:rPr lang="en-US" altLang="zh-TW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5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authentication(3)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Dovecot SASL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Installation</a:t>
            </a:r>
          </a:p>
          <a:p>
            <a:pPr lvl="1"/>
            <a:r>
              <a:rPr lang="en-US" altLang="zh-TW" dirty="0" smtClean="0"/>
              <a:t>mail/dovecot2</a:t>
            </a:r>
          </a:p>
          <a:p>
            <a:pPr lvl="1"/>
            <a:r>
              <a:rPr lang="en-US" altLang="zh-TW" dirty="0" smtClean="0"/>
              <a:t>Should be installed when you install Postfix (dependency)</a:t>
            </a:r>
          </a:p>
          <a:p>
            <a:pPr lvl="1"/>
            <a:r>
              <a:rPr lang="en-US" altLang="zh-TW" dirty="0" smtClean="0"/>
              <a:t>Note: dovecot still have version 1.x, but it is obsolete</a:t>
            </a:r>
          </a:p>
          <a:p>
            <a:r>
              <a:rPr lang="en-US" altLang="zh-TW" dirty="0" smtClean="0"/>
              <a:t>Enable Dovecot SASL daemon</a:t>
            </a:r>
          </a:p>
          <a:p>
            <a:pPr lvl="1"/>
            <a:r>
              <a:rPr lang="en-US" altLang="zh-TW" dirty="0" smtClean="0"/>
              <a:t>In 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rc.conf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Copy configuration files</a:t>
            </a:r>
          </a:p>
          <a:p>
            <a:pPr lvl="1"/>
            <a:endParaRPr lang="en-US" altLang="zh-TW" dirty="0" smtClean="0"/>
          </a:p>
          <a:p>
            <a:pPr marL="457200" lvl="1" indent="0">
              <a:buNone/>
            </a:pPr>
            <a:endParaRPr lang="en-US" altLang="zh-TW" dirty="0"/>
          </a:p>
          <a:p>
            <a:pPr lvl="1"/>
            <a:r>
              <a:rPr lang="en-US" altLang="zh-TW" dirty="0" smtClean="0"/>
              <a:t>Create SSL keys for Dovecot (self-signed or use Let’s Encrypt)</a:t>
            </a:r>
          </a:p>
          <a:p>
            <a:pPr lvl="2"/>
            <a:r>
              <a:rPr lang="en-US" altLang="zh-TW" dirty="0" smtClean="0"/>
              <a:t>Change path for SSL files in 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usr</a:t>
            </a:r>
            <a:r>
              <a:rPr lang="en-US" altLang="zh-TW" dirty="0" smtClean="0">
                <a:solidFill>
                  <a:srgbClr val="FF0000"/>
                </a:solidFill>
              </a:rPr>
              <a:t>/local/</a:t>
            </a:r>
            <a:r>
              <a:rPr lang="en-US" altLang="zh-TW" dirty="0" err="1" smtClean="0">
                <a:solidFill>
                  <a:srgbClr val="FF0000"/>
                </a:solidFill>
              </a:rPr>
              <a:t>etc</a:t>
            </a:r>
            <a:r>
              <a:rPr lang="en-US" altLang="zh-TW" dirty="0" smtClean="0">
                <a:solidFill>
                  <a:srgbClr val="FF0000"/>
                </a:solidFill>
              </a:rPr>
              <a:t>/dovecot/</a:t>
            </a:r>
            <a:r>
              <a:rPr lang="en-US" altLang="zh-TW" dirty="0" err="1" smtClean="0">
                <a:solidFill>
                  <a:srgbClr val="FF0000"/>
                </a:solidFill>
              </a:rPr>
              <a:t>conf.d</a:t>
            </a:r>
            <a:r>
              <a:rPr lang="en-US" altLang="zh-TW" dirty="0" smtClean="0">
                <a:solidFill>
                  <a:srgbClr val="FF0000"/>
                </a:solidFill>
              </a:rPr>
              <a:t>/10-ssl.conf</a:t>
            </a:r>
          </a:p>
          <a:p>
            <a:pPr lvl="2"/>
            <a:r>
              <a:rPr lang="en-US" altLang="zh-TW" dirty="0" smtClean="0"/>
              <a:t>In fact, these are mainly for POP3s and IMAPs, not SASL in Postfix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service dovecot start</a:t>
            </a:r>
          </a:p>
          <a:p>
            <a:pPr lvl="2"/>
            <a:endParaRPr lang="en-US" altLang="zh-TW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3834644"/>
            <a:ext cx="242887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dovecot_enable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="YES"</a:t>
            </a:r>
            <a:endParaRPr kumimoji="0" lang="en-US" altLang="zh-TW" sz="16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4648200"/>
            <a:ext cx="5458546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cp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-R /</a:t>
            </a: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usr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/local/</a:t>
            </a: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etc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/dovecot/example-</a:t>
            </a: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config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/* \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              /</a:t>
            </a: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usr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/local/</a:t>
            </a: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etc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/dovecot</a:t>
            </a:r>
          </a:p>
        </p:txBody>
      </p:sp>
    </p:spTree>
    <p:extLst>
      <p:ext uri="{BB962C8B-B14F-4D97-AF65-F5344CB8AC3E}">
        <p14:creationId xmlns:p14="http://schemas.microsoft.com/office/powerpoint/2010/main" val="16915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authentication(4)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Postfix with Dovecot SASL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Set up Dovecot SASL authenticate (using system account)</a:t>
            </a:r>
          </a:p>
          <a:p>
            <a:pPr lvl="1"/>
            <a:r>
              <a:rPr lang="en-US" altLang="zh-TW" dirty="0" smtClean="0"/>
              <a:t>In 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/dovecot/</a:t>
            </a:r>
            <a:r>
              <a:rPr lang="en-US" altLang="zh-TW" dirty="0" err="1" smtClean="0"/>
              <a:t>conf.d</a:t>
            </a:r>
            <a:r>
              <a:rPr lang="en-US" altLang="zh-TW" dirty="0" smtClean="0"/>
              <a:t>/10-master.conf: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In 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/dovecot/</a:t>
            </a:r>
            <a:r>
              <a:rPr lang="en-US" altLang="zh-TW" dirty="0" err="1" smtClean="0"/>
              <a:t>conf.d</a:t>
            </a:r>
            <a:r>
              <a:rPr lang="en-US" altLang="zh-TW" dirty="0" smtClean="0"/>
              <a:t>/10-auth.conf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2"/>
            <a:endParaRPr lang="en-US" altLang="zh-TW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2362200"/>
            <a:ext cx="5682966" cy="20867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service </a:t>
            </a: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auth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unix_listener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/</a:t>
            </a: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var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/spool/postfix/private/</a:t>
            </a: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auth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  mode = 0660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 user =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  group = postfix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52600" y="4953000"/>
            <a:ext cx="3438762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auth_mechanisms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= plain login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67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authentication(5)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Postfix with Dovecot SASL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Set up Dovecot SASL in Postfix</a:t>
            </a:r>
          </a:p>
          <a:p>
            <a:pPr lvl="1"/>
            <a:r>
              <a:rPr lang="en-US" altLang="zh-TW" dirty="0" smtClean="0"/>
              <a:t>In main.cf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Restart/Reload Dovecot and Postfix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2"/>
            <a:endParaRPr lang="en-US" altLang="zh-TW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580648" cy="27515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# Set SASL to Dovecot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</a:rPr>
              <a:t>smtpd_sasl_type</a:t>
            </a: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= dovecot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# Specify the UNIX socket path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smtpd_sasl_path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private/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auth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# Enable SASL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smtpd_sasl_auth_enable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yes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# For client capability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broken_sasl_auth_clients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 yes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#</a:t>
            </a:r>
            <a:r>
              <a:rPr kumimoji="0" lang="zh-TW" alt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Allow SASL authenticated clients</a:t>
            </a:r>
            <a:endParaRPr kumimoji="0" lang="en-US" altLang="zh-TW" sz="1600" dirty="0">
              <a:solidFill>
                <a:schemeClr val="accent1">
                  <a:lumMod val="20000"/>
                  <a:lumOff val="80000"/>
                </a:schemeClr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</a:rPr>
              <a:t>smtpd_recipient_restrictions</a:t>
            </a:r>
            <a:r>
              <a:rPr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= </a:t>
            </a:r>
            <a:r>
              <a:rPr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permit_mynetworks</a:t>
            </a: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</a:t>
            </a:r>
            <a:r>
              <a:rPr lang="en-US" altLang="zh-TW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permit_sasl_authenticated</a:t>
            </a:r>
            <a:r>
              <a:rPr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</a:t>
            </a:r>
            <a:r>
              <a:rPr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reject_unauth_destination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04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authentication(6)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Now you can authenticate your identity in SMTP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2057400"/>
            <a:ext cx="5458546" cy="36379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&gt; </a:t>
            </a:r>
            <a:r>
              <a:rPr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EHLO linuxhome.cs.nctu.edu.tw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250-PIPELINING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250-SIZE 10240000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250-VRFY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250-ETRN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250-AUTH PLAIN LOGIN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250-AUTH=PLAIN LOGIN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250-ENHANCEDSTATUSCODES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250-8BITMIME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 DSN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447800" y="4495800"/>
            <a:ext cx="22860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57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authentication(7)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The account and password are encoded in Base64</a:t>
            </a:r>
          </a:p>
          <a:p>
            <a:pPr lvl="1"/>
            <a:r>
              <a:rPr lang="en-US" altLang="zh-TW" dirty="0" smtClean="0"/>
              <a:t>If you have </a:t>
            </a:r>
            <a:r>
              <a:rPr lang="en-US" altLang="zh-TW" dirty="0" err="1" smtClean="0"/>
              <a:t>perl</a:t>
            </a:r>
            <a:r>
              <a:rPr lang="en-US" altLang="zh-TW" dirty="0" smtClean="0"/>
              <a:t> installed, suggest your account is </a:t>
            </a:r>
            <a:r>
              <a:rPr lang="en-US" altLang="zh-TW" dirty="0" smtClean="0">
                <a:solidFill>
                  <a:srgbClr val="FF0000"/>
                </a:solidFill>
              </a:rPr>
              <a:t>test</a:t>
            </a:r>
            <a:r>
              <a:rPr lang="en-US" altLang="zh-TW" dirty="0" smtClean="0"/>
              <a:t> and password is </a:t>
            </a:r>
            <a:r>
              <a:rPr lang="en-US" altLang="zh-TW" dirty="0" err="1" smtClean="0">
                <a:solidFill>
                  <a:srgbClr val="FF0000"/>
                </a:solidFill>
              </a:rPr>
              <a:t>testpassword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It will generate encoded account and password</a:t>
            </a:r>
          </a:p>
          <a:p>
            <a:pPr lvl="2"/>
            <a:r>
              <a:rPr lang="en-US" altLang="zh-TW" dirty="0" smtClean="0"/>
              <a:t>For example: AHRlc3QAdGVzdHBhc3N3b3Jk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56871" y="2590800"/>
            <a:ext cx="7439857" cy="2862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perl</a:t>
            </a: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-MMIME::Base64 -e 'print encode_base64("\000</a:t>
            </a:r>
            <a:r>
              <a:rPr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test</a:t>
            </a: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\000</a:t>
            </a:r>
            <a:r>
              <a:rPr lang="en-US" altLang="zh-TW" sz="1400" dirty="0">
                <a:solidFill>
                  <a:srgbClr val="FFFF00"/>
                </a:solidFill>
                <a:latin typeface="Consolas" panose="020B0609020204030204" pitchFamily="49" charset="0"/>
              </a:rPr>
              <a:t>testpassword</a:t>
            </a:r>
            <a:r>
              <a:rPr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");'</a:t>
            </a:r>
            <a:endParaRPr kumimoji="0" lang="en-US" altLang="zh-TW" sz="1400" b="1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05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authentication(8)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Use the encoded account and password to authenticate it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1828800"/>
            <a:ext cx="7702750" cy="496751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&gt; </a:t>
            </a:r>
            <a:r>
              <a:rPr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AUTH PLAIN </a:t>
            </a:r>
            <a:r>
              <a:rPr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AHRlc3QAdGVzdHBhc3N3b3Jk</a:t>
            </a:r>
            <a:endParaRPr lang="en-US" altLang="zh-TW" sz="16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235 2.7.0 Authentication successful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smtClean="0">
                <a:solidFill>
                  <a:srgbClr val="FFFF00"/>
                </a:solidFill>
                <a:latin typeface="Consolas" panose="020B0609020204030204" pitchFamily="49" charset="0"/>
              </a:rPr>
              <a:t>MAIL FROM: </a:t>
            </a: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 2.1.0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smtClean="0">
                <a:solidFill>
                  <a:srgbClr val="FFFF00"/>
                </a:solidFill>
                <a:latin typeface="Consolas" panose="020B0609020204030204" pitchFamily="49" charset="0"/>
              </a:rPr>
              <a:t>RCPT TO: </a:t>
            </a:r>
            <a:r>
              <a:rPr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lctseng@gmail.com</a:t>
            </a:r>
            <a:endParaRPr lang="en-US" altLang="zh-TW" sz="16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 2.1.5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DATA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354 End data with &lt;CR&gt;&lt;LF&gt;.&lt;CR&gt;&lt;LF&gt;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To: </a:t>
            </a:r>
            <a:r>
              <a:rPr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lctseng@gmail.com</a:t>
            </a:r>
            <a:endParaRPr lang="en-US" altLang="zh-TW" sz="16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Subject: This is </a:t>
            </a:r>
            <a:r>
              <a:rPr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authenticated </a:t>
            </a: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client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Message-Id: &lt;20160307120109.861A9154@demo1.nasa.lctseng.nctucs.net&gt;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Date: Mon,  7 Mar 2016 15:01:09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From: lctseng@demo1.nasa.lctseng.nctucs.net (lctseng)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altLang="zh-TW" sz="16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Test Mail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rgbClr val="FFFF00"/>
                </a:solidFill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250 2.0.0 Ok: queued as F3D59171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219200" y="2971800"/>
            <a:ext cx="4038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86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ostfix_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76200"/>
            <a:ext cx="5027612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字方塊 5"/>
          <p:cNvSpPr txBox="1">
            <a:spLocks noChangeArrowheads="1"/>
          </p:cNvSpPr>
          <p:nvPr/>
        </p:nvSpPr>
        <p:spPr bwMode="auto">
          <a:xfrm>
            <a:off x="5429250" y="334963"/>
            <a:ext cx="3379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http://www.postfix.org/OVERVIEW.html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 smtClean="0"/>
              <a:t>MTA Encryption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 smtClean="0"/>
              <a:t>The Internet is dangerous. </a:t>
            </a:r>
            <a:br>
              <a:rPr lang="en-US" altLang="zh-TW" dirty="0" smtClean="0"/>
            </a:br>
            <a:r>
              <a:rPr lang="en-US" altLang="zh-TW" dirty="0" smtClean="0"/>
              <a:t>We need to protect </a:t>
            </a:r>
            <a:r>
              <a:rPr lang="en-US" altLang="zh-TW" dirty="0"/>
              <a:t>ourselves from sniffing.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8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encryption(1)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In previous example, all SMTP sessions are in </a:t>
            </a:r>
            <a:r>
              <a:rPr lang="en-US" altLang="zh-TW" dirty="0" smtClean="0">
                <a:solidFill>
                  <a:srgbClr val="FF0000"/>
                </a:solidFill>
              </a:rPr>
              <a:t>plain text</a:t>
            </a:r>
          </a:p>
          <a:p>
            <a:pPr lvl="1"/>
            <a:r>
              <a:rPr lang="en-US" altLang="zh-TW" dirty="0" smtClean="0"/>
              <a:t>Your encoded authentication information is in danger!</a:t>
            </a:r>
          </a:p>
          <a:p>
            <a:r>
              <a:rPr lang="en-US" altLang="zh-TW" dirty="0" smtClean="0"/>
              <a:t>We need encryption over SSL/TLS</a:t>
            </a:r>
          </a:p>
          <a:p>
            <a:pPr lvl="1"/>
            <a:r>
              <a:rPr lang="en-US" altLang="zh-TW" dirty="0" smtClean="0"/>
              <a:t>Like HTTP can be enhanced to HTTPs</a:t>
            </a:r>
          </a:p>
          <a:p>
            <a:pPr lvl="1"/>
            <a:r>
              <a:rPr lang="en-US" altLang="zh-TW" dirty="0" smtClean="0"/>
              <a:t>Postfix supports two kinds of encryption</a:t>
            </a:r>
          </a:p>
          <a:p>
            <a:pPr lvl="2"/>
            <a:r>
              <a:rPr lang="en-US" altLang="zh-TW" dirty="0" smtClean="0"/>
              <a:t>SMTP over TLS</a:t>
            </a:r>
          </a:p>
          <a:p>
            <a:pPr lvl="2"/>
            <a:r>
              <a:rPr lang="en-US" altLang="zh-TW" dirty="0" smtClean="0"/>
              <a:t>SMTPs</a:t>
            </a:r>
          </a:p>
          <a:p>
            <a:r>
              <a:rPr lang="en-US" altLang="zh-TW" dirty="0" smtClean="0"/>
              <a:t>Before we enable SMTP over TLS (or SMTPs), you need SSL keys and certificates</a:t>
            </a:r>
          </a:p>
          <a:p>
            <a:pPr lvl="1"/>
            <a:r>
              <a:rPr lang="en-US" altLang="zh-TW" dirty="0" smtClean="0"/>
              <a:t>Again, just </a:t>
            </a:r>
            <a:r>
              <a:rPr lang="en-US" altLang="zh-TW" dirty="0"/>
              <a:t>l</a:t>
            </a:r>
            <a:r>
              <a:rPr lang="en-US" altLang="zh-TW" dirty="0" smtClean="0"/>
              <a:t>ike HTTPs</a:t>
            </a:r>
          </a:p>
          <a:p>
            <a:pPr lvl="1"/>
            <a:r>
              <a:rPr lang="en-US" altLang="zh-TW" dirty="0" smtClean="0"/>
              <a:t>Self-signed or use Let’s Encrypt</a:t>
            </a:r>
          </a:p>
          <a:p>
            <a:pPr lvl="1"/>
            <a:r>
              <a:rPr lang="en-US" altLang="zh-TW" dirty="0" smtClean="0"/>
              <a:t>You can use the same certificates/keys as Dovecot’s</a:t>
            </a:r>
          </a:p>
          <a:p>
            <a:pPr lvl="2"/>
            <a:r>
              <a:rPr lang="en-US" altLang="zh-TW" dirty="0" smtClean="0"/>
              <a:t>In main.cf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6248400"/>
            <a:ext cx="4673074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smtpd_tls_cert_file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 /path/to/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cert.pem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smtpd_tls_key_file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 /path/to/</a:t>
            </a:r>
            <a:r>
              <a:rPr kumimoji="0" lang="en-US" altLang="zh-TW" sz="1600" dirty="0" err="1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key.pem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45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encryption(2-1) 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 Set up SMTP over TLS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Recommended for SMTP encryption</a:t>
            </a:r>
          </a:p>
          <a:p>
            <a:r>
              <a:rPr lang="en-US" altLang="zh-TW" dirty="0" smtClean="0"/>
              <a:t>Use the same port as SMTP (port 25)</a:t>
            </a:r>
          </a:p>
          <a:p>
            <a:r>
              <a:rPr lang="en-US" altLang="zh-TW" dirty="0"/>
              <a:t>N</a:t>
            </a:r>
            <a:r>
              <a:rPr lang="en-US" altLang="zh-TW" dirty="0" smtClean="0"/>
              <a:t>o force encryption</a:t>
            </a:r>
          </a:p>
          <a:p>
            <a:pPr lvl="1"/>
            <a:r>
              <a:rPr lang="en-US" altLang="zh-TW" dirty="0" smtClean="0"/>
              <a:t>Client can choose whether to encrypt mails or not</a:t>
            </a:r>
          </a:p>
          <a:p>
            <a:pPr lvl="1"/>
            <a:r>
              <a:rPr lang="en-US" altLang="zh-TW" dirty="0" smtClean="0"/>
              <a:t>But server can configured to force encryption</a:t>
            </a:r>
          </a:p>
          <a:p>
            <a:r>
              <a:rPr lang="en-US" altLang="zh-TW" dirty="0" smtClean="0"/>
              <a:t>In main.cf</a:t>
            </a:r>
          </a:p>
          <a:p>
            <a:pPr lvl="1"/>
            <a:r>
              <a:rPr lang="en-US" altLang="zh-TW" dirty="0" smtClean="0"/>
              <a:t>No force encryption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Force encryption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Reload Postfix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4419600"/>
            <a:ext cx="3550972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smtpd_tls_security_level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 may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52600" y="5172468"/>
            <a:ext cx="3999813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smtpd_tls_security_level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 encrypt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78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encryption(2-2) 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 Set up SMTP over TLS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Now your server supports SMTP over TLS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If you use force encryption, you must STARTTLS before sending mails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00" y="1828800"/>
            <a:ext cx="5458546" cy="3416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&gt; 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EHLO linuxhome.cs.nctu.edu.tw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250-PIPELINING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250-SIZE 10240000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250-VRFY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250-ETRN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250-STARTTLS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250-ENHANCEDSTATUSCODES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250-8BITMIME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250 DSN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00400" y="6044339"/>
            <a:ext cx="5234125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MAIL FROM: 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530 5.7.0 Must issue a STARTTLS command first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2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encryption(3-1) 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 Set up SMTPs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Alternative way to encrypt SMTP sessions</a:t>
            </a:r>
          </a:p>
          <a:p>
            <a:r>
              <a:rPr lang="en-US" altLang="zh-TW" dirty="0" smtClean="0"/>
              <a:t>Use different port: 465</a:t>
            </a:r>
          </a:p>
          <a:p>
            <a:r>
              <a:rPr lang="en-US" altLang="zh-TW" dirty="0" smtClean="0"/>
              <a:t>Force encryption</a:t>
            </a:r>
          </a:p>
          <a:p>
            <a:r>
              <a:rPr lang="en-US" altLang="zh-TW" dirty="0" smtClean="0"/>
              <a:t>Can coexist with SMTP over TLS</a:t>
            </a:r>
          </a:p>
          <a:p>
            <a:r>
              <a:rPr lang="en-US" altLang="zh-TW" dirty="0" smtClean="0"/>
              <a:t>In master.cf</a:t>
            </a:r>
          </a:p>
          <a:p>
            <a:pPr lvl="1"/>
            <a:r>
              <a:rPr lang="en-US" altLang="zh-TW" dirty="0" smtClean="0"/>
              <a:t>Uncomment these lines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This will open port 465 for SMTPs and use “</a:t>
            </a:r>
            <a:r>
              <a:rPr lang="en-US" altLang="zh-TW" dirty="0" err="1" smtClean="0"/>
              <a:t>smtps</a:t>
            </a:r>
            <a:r>
              <a:rPr lang="en-US" altLang="zh-TW" dirty="0" smtClean="0"/>
              <a:t>” as syslog name</a:t>
            </a:r>
          </a:p>
          <a:p>
            <a:r>
              <a:rPr lang="en-US" altLang="zh-TW" dirty="0" smtClean="0"/>
              <a:t>Reload Postfix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3512" y="3991610"/>
            <a:ext cx="7029488" cy="7571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smtps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inet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n       -       n       -       -      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-o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syslog_name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=postfix/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smtps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-o </a:t>
            </a: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smtpd_tls_wrappermode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=yes</a:t>
            </a:r>
            <a:endParaRPr kumimoji="0" lang="en-US" altLang="zh-TW" sz="1600" dirty="0">
              <a:solidFill>
                <a:srgbClr val="FFFF00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16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MTA encryption(3-2) 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 Set up SMTPs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Now you can use SSL clients to use SMTPs</a:t>
            </a:r>
          </a:p>
          <a:p>
            <a:pPr lvl="1"/>
            <a:r>
              <a:rPr lang="en-US" altLang="zh-TW" dirty="0" smtClean="0"/>
              <a:t>telnet may not work in encrypted sessions</a:t>
            </a:r>
          </a:p>
          <a:p>
            <a:pPr lvl="1"/>
            <a:r>
              <a:rPr lang="en-US" altLang="zh-TW" dirty="0" smtClean="0"/>
              <a:t>SSL client: 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Important note</a:t>
            </a:r>
          </a:p>
          <a:p>
            <a:pPr lvl="2"/>
            <a:r>
              <a:rPr lang="en-US" altLang="zh-TW" dirty="0" smtClean="0"/>
              <a:t>In </a:t>
            </a:r>
            <a:r>
              <a:rPr lang="en-US" altLang="zh-TW" dirty="0" err="1" smtClean="0"/>
              <a:t>openssl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s_client</a:t>
            </a:r>
            <a:r>
              <a:rPr lang="en-US" altLang="zh-TW" dirty="0" smtClean="0"/>
              <a:t>, DO NOT use capital character “R”</a:t>
            </a:r>
          </a:p>
          <a:p>
            <a:pPr lvl="3"/>
            <a:r>
              <a:rPr lang="en-US" altLang="zh-TW" dirty="0" smtClean="0"/>
              <a:t>“R” is a special command in </a:t>
            </a:r>
            <a:r>
              <a:rPr lang="en-US" altLang="zh-TW" dirty="0" err="1" smtClean="0"/>
              <a:t>openssl</a:t>
            </a:r>
            <a:r>
              <a:rPr lang="en-US" altLang="zh-TW" dirty="0"/>
              <a:t> </a:t>
            </a:r>
            <a:r>
              <a:rPr lang="en-US" altLang="zh-TW" dirty="0" err="1" smtClean="0"/>
              <a:t>s_client</a:t>
            </a:r>
            <a:r>
              <a:rPr lang="en-US" altLang="zh-TW" dirty="0"/>
              <a:t> </a:t>
            </a:r>
            <a:r>
              <a:rPr lang="en-US" altLang="zh-TW" dirty="0" smtClean="0"/>
              <a:t>(for </a:t>
            </a:r>
            <a:r>
              <a:rPr lang="en-US" altLang="zh-TW" dirty="0"/>
              <a:t>renegotiating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So use “</a:t>
            </a:r>
            <a:r>
              <a:rPr lang="en-US" altLang="zh-TW" dirty="0" err="1" smtClean="0"/>
              <a:t>rcpt</a:t>
            </a:r>
            <a:r>
              <a:rPr lang="en-US" altLang="zh-TW" dirty="0" smtClean="0"/>
              <a:t> to” instead of  “RCPT TO”</a:t>
            </a:r>
          </a:p>
          <a:p>
            <a:pPr lvl="3"/>
            <a:r>
              <a:rPr lang="en-US" altLang="zh-TW" dirty="0" smtClean="0"/>
              <a:t>For SMTP, they are all the same</a:t>
            </a:r>
          </a:p>
          <a:p>
            <a:pPr lvl="2"/>
            <a:r>
              <a:rPr lang="en-US" altLang="zh-TW" dirty="0" smtClean="0"/>
              <a:t>If you use “R”, you will see following output (NOT a part of SMTP)</a:t>
            </a:r>
          </a:p>
          <a:p>
            <a:pPr lvl="2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95400" y="5029200"/>
            <a:ext cx="7590539" cy="164352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RENEGOTIATING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depth=2 O = Digital Signature Trust Co., CN = DST Root CA X3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verify return:1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depth=1 C = US, O = Let's Encrypt, CN = Let's Encrypt Authority X1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verify return:1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depth=0 CN = 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verify return:1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8912" y="2643021"/>
            <a:ext cx="4112023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openssl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s_client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–connect 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host:port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41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MAA for POP3 and IMAP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 smtClean="0"/>
              <a:t>Read mails from remote host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143125" y="3962400"/>
            <a:ext cx="6187474" cy="2663040"/>
            <a:chOff x="4728913" y="4876800"/>
            <a:chExt cx="4186487" cy="1801831"/>
          </a:xfrm>
        </p:grpSpPr>
        <p:pic>
          <p:nvPicPr>
            <p:cNvPr id="7" name="Picture 7" descr="img16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5" r="1770" b="3424"/>
            <a:stretch>
              <a:fillRect/>
            </a:stretch>
          </p:blipFill>
          <p:spPr bwMode="auto">
            <a:xfrm>
              <a:off x="4728913" y="4876800"/>
              <a:ext cx="4186487" cy="1801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 bwMode="auto">
            <a:xfrm>
              <a:off x="8203543" y="6114179"/>
              <a:ext cx="591963" cy="475026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0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MAA for POP3 and IMAP (1)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 Read mails from terminal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In fact, you mail server can receive mails now</a:t>
            </a:r>
          </a:p>
          <a:p>
            <a:pPr lvl="1"/>
            <a:r>
              <a:rPr lang="en-US" altLang="zh-TW" dirty="0" smtClean="0"/>
              <a:t>But all messages are store in local disk</a:t>
            </a:r>
          </a:p>
          <a:p>
            <a:r>
              <a:rPr lang="en-US" altLang="zh-TW" dirty="0" smtClean="0"/>
              <a:t>To read mails, you must login via ssh</a:t>
            </a:r>
          </a:p>
          <a:p>
            <a:pPr lvl="1"/>
            <a:r>
              <a:rPr lang="en-US" altLang="zh-TW" dirty="0" smtClean="0"/>
              <a:t>Built-in command to read mail: “mail”</a:t>
            </a:r>
          </a:p>
          <a:p>
            <a:pPr lvl="1"/>
            <a:r>
              <a:rPr lang="en-US" altLang="zh-TW" dirty="0" smtClean="0"/>
              <a:t>Friendly command-line MUA: “mutt”</a:t>
            </a:r>
          </a:p>
          <a:p>
            <a:pPr lvl="2"/>
            <a:r>
              <a:rPr lang="en-US" altLang="zh-TW" dirty="0" smtClean="0"/>
              <a:t>Packages: </a:t>
            </a:r>
          </a:p>
          <a:p>
            <a:pPr lvl="3"/>
            <a:r>
              <a:rPr lang="en-US" altLang="zh-TW" dirty="0" err="1" smtClean="0"/>
              <a:t>zh</a:t>
            </a:r>
            <a:r>
              <a:rPr lang="en-US" altLang="zh-TW" dirty="0" smtClean="0"/>
              <a:t>-mutt (Chinese version)</a:t>
            </a:r>
          </a:p>
          <a:p>
            <a:pPr lvl="3"/>
            <a:r>
              <a:rPr lang="en-US" altLang="zh-TW" dirty="0" smtClean="0"/>
              <a:t>mutt (English version)</a:t>
            </a:r>
          </a:p>
          <a:p>
            <a:pPr lvl="2"/>
            <a:r>
              <a:rPr lang="en-US" altLang="zh-TW" dirty="0" smtClean="0"/>
              <a:t>Ports:</a:t>
            </a:r>
          </a:p>
          <a:p>
            <a:pPr lvl="3"/>
            <a:r>
              <a:rPr lang="en-US" altLang="zh-TW" dirty="0" err="1" smtClean="0"/>
              <a:t>chinese</a:t>
            </a:r>
            <a:r>
              <a:rPr lang="en-US" altLang="zh-TW" dirty="0" smtClean="0"/>
              <a:t>/mutt</a:t>
            </a:r>
          </a:p>
          <a:p>
            <a:pPr lvl="3"/>
            <a:r>
              <a:rPr lang="en-US" altLang="zh-TW" dirty="0" smtClean="0"/>
              <a:t>mail/mutt</a:t>
            </a:r>
          </a:p>
          <a:p>
            <a:r>
              <a:rPr lang="en-US" altLang="zh-TW" dirty="0" smtClean="0"/>
              <a:t>How to read mails from remote host? </a:t>
            </a:r>
          </a:p>
          <a:p>
            <a:pPr lvl="1"/>
            <a:r>
              <a:rPr lang="en-US" altLang="zh-TW" dirty="0" smtClean="0"/>
              <a:t>MUA like Outlook, Thunderbird, or even Gmail</a:t>
            </a:r>
          </a:p>
          <a:p>
            <a:pPr lvl="1"/>
            <a:r>
              <a:rPr lang="en-US" altLang="zh-TW" dirty="0" smtClean="0"/>
              <a:t>We need MAA</a:t>
            </a:r>
          </a:p>
        </p:txBody>
      </p:sp>
    </p:spTree>
    <p:extLst>
      <p:ext uri="{BB962C8B-B14F-4D97-AF65-F5344CB8AC3E}">
        <p14:creationId xmlns:p14="http://schemas.microsoft.com/office/powerpoint/2010/main" val="12870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MAA for POP3 and IMAP (</a:t>
            </a:r>
            <a:r>
              <a:rPr lang="en-US" altLang="zh-TW" dirty="0"/>
              <a:t>2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Fortunately, the Dovecot already provides POP3 and IMAP services</a:t>
            </a:r>
          </a:p>
          <a:p>
            <a:pPr lvl="1"/>
            <a:r>
              <a:rPr lang="en-US" altLang="zh-TW" dirty="0" smtClean="0"/>
              <a:t>Include SSL versions: POP3s, IMAPs</a:t>
            </a:r>
          </a:p>
          <a:p>
            <a:pPr lvl="2"/>
            <a:r>
              <a:rPr lang="en-US" altLang="zh-TW" dirty="0" smtClean="0"/>
              <a:t>That why we need SSL certificates and keys for Dovecot</a:t>
            </a:r>
          </a:p>
          <a:p>
            <a:r>
              <a:rPr lang="en-US" altLang="zh-TW" dirty="0" smtClean="0"/>
              <a:t>When you activate Dovecot service, these MAA services are also brought up. </a:t>
            </a:r>
          </a:p>
          <a:p>
            <a:r>
              <a:rPr lang="en-US" altLang="zh-TW" dirty="0" smtClean="0"/>
              <a:t>But you cannot access mail directly, you need some configuration</a:t>
            </a:r>
          </a:p>
          <a:p>
            <a:pPr lvl="1"/>
            <a:r>
              <a:rPr lang="en-US" altLang="zh-TW" dirty="0" smtClean="0"/>
              <a:t>Configuration files are in : 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/dovecot/</a:t>
            </a:r>
          </a:p>
          <a:p>
            <a:pPr lvl="1"/>
            <a:r>
              <a:rPr lang="en-US" altLang="zh-TW" dirty="0" smtClean="0"/>
              <a:t>There are many files included by </a:t>
            </a:r>
            <a:r>
              <a:rPr lang="en-US" altLang="zh-TW" dirty="0" err="1" smtClean="0"/>
              <a:t>dovecot.conf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In </a:t>
            </a:r>
            <a:r>
              <a:rPr lang="en-US" altLang="zh-TW" dirty="0" err="1" smtClean="0"/>
              <a:t>conf.d</a:t>
            </a:r>
            <a:r>
              <a:rPr lang="en-US" altLang="zh-TW" dirty="0"/>
              <a:t> </a:t>
            </a:r>
            <a:r>
              <a:rPr lang="en-US" altLang="zh-TW" dirty="0" smtClean="0"/>
              <a:t>directory</a:t>
            </a:r>
          </a:p>
          <a:p>
            <a:pPr lvl="2"/>
            <a:r>
              <a:rPr lang="en-US" altLang="zh-TW" dirty="0" smtClean="0"/>
              <a:t>Splitting configuration files is easier to management</a:t>
            </a:r>
          </a:p>
          <a:p>
            <a:pPr lvl="1"/>
            <a:r>
              <a:rPr lang="en-US" altLang="zh-TW" dirty="0" smtClean="0"/>
              <a:t>Reference: </a:t>
            </a:r>
            <a:r>
              <a:rPr lang="en-US" altLang="zh-TW" dirty="0" smtClean="0">
                <a:hlinkClick r:id="rId2"/>
              </a:rPr>
              <a:t>http://wiki2.dovecot.org/QuickConfiguration</a:t>
            </a:r>
            <a:r>
              <a:rPr lang="en-US" altLang="zh-TW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6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MAA for POP3 and IMAP (3)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 Dovecot Configuration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Allow GID = 0 to access mail (optional)</a:t>
            </a:r>
          </a:p>
          <a:p>
            <a:pPr lvl="1"/>
            <a:r>
              <a:rPr lang="en-US" altLang="zh-TW" dirty="0" smtClean="0"/>
              <a:t>By default, Dovecot  do not allow users with GID = 0 to access mail. If your users are in wheel group, you need following settings</a:t>
            </a:r>
          </a:p>
          <a:p>
            <a:pPr lvl="1"/>
            <a:r>
              <a:rPr lang="en-US" altLang="zh-TW" dirty="0" smtClean="0"/>
              <a:t>In </a:t>
            </a:r>
            <a:r>
              <a:rPr lang="en-US" altLang="zh-TW" dirty="0" err="1" smtClean="0"/>
              <a:t>dovecot.conf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en-US" altLang="zh-TW" dirty="0" smtClean="0"/>
              <a:t>Specify the mail location</a:t>
            </a:r>
          </a:p>
          <a:p>
            <a:pPr lvl="1"/>
            <a:r>
              <a:rPr lang="en-US" altLang="zh-TW" dirty="0" smtClean="0"/>
              <a:t>In </a:t>
            </a:r>
            <a:r>
              <a:rPr lang="en-US" altLang="zh-TW" dirty="0" err="1" smtClean="0"/>
              <a:t>conf.d</a:t>
            </a:r>
            <a:r>
              <a:rPr lang="en-US" altLang="zh-TW" dirty="0" smtClean="0"/>
              <a:t>/10-mail.conf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Add authenticate configuration to use PAM module</a:t>
            </a:r>
          </a:p>
          <a:p>
            <a:pPr lvl="1"/>
            <a:r>
              <a:rPr lang="en-US" altLang="zh-TW" dirty="0" smtClean="0"/>
              <a:t>Dovecot use system PAM module to authenticate</a:t>
            </a:r>
          </a:p>
          <a:p>
            <a:pPr lvl="1"/>
            <a:r>
              <a:rPr lang="en-US" altLang="zh-TW" dirty="0" smtClean="0"/>
              <a:t>Allow system users to access mails</a:t>
            </a:r>
            <a:endParaRPr lang="en-US" altLang="zh-TW" dirty="0"/>
          </a:p>
          <a:p>
            <a:pPr lvl="1"/>
            <a:r>
              <a:rPr lang="en-US" altLang="zh-TW" dirty="0" smtClean="0"/>
              <a:t>Create a new file: 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pam.d</a:t>
            </a:r>
            <a:r>
              <a:rPr lang="en-US" altLang="zh-TW" dirty="0" smtClean="0"/>
              <a:t>/dovecot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2971800"/>
            <a:ext cx="231666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first_valid_gid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0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8800" y="4191000"/>
            <a:ext cx="5346335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fr-FR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mail_location = mbox:~/mail:INBOX=/var/mail/%u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0" y="6265938"/>
            <a:ext cx="4112023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auth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required        pam_unix.so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account required        pam_unix.so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1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Role of Postfix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MTA that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Receive and deliver email over the network via SMTP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Local delivery directly or use other mail delivery agent</a:t>
            </a:r>
          </a:p>
        </p:txBody>
      </p:sp>
      <p:pic>
        <p:nvPicPr>
          <p:cNvPr id="6148" name="Picture 4" descr="img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 t="8601" b="11111"/>
          <a:stretch>
            <a:fillRect/>
          </a:stretch>
        </p:blipFill>
        <p:spPr bwMode="auto">
          <a:xfrm>
            <a:off x="1676400" y="3200400"/>
            <a:ext cx="6019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MAA for POP3 and IMAP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After restart Dovecot, your MAA is ready</a:t>
            </a:r>
          </a:p>
          <a:p>
            <a:r>
              <a:rPr lang="en-US" altLang="zh-TW" dirty="0" smtClean="0"/>
              <a:t>To check these services, you can use “telnet” or </a:t>
            </a:r>
            <a:br>
              <a:rPr lang="en-US" altLang="zh-TW" dirty="0" smtClean="0"/>
            </a:br>
            <a:r>
              <a:rPr lang="en-US" altLang="zh-TW" dirty="0" smtClean="0"/>
              <a:t>“</a:t>
            </a:r>
            <a:r>
              <a:rPr lang="en-US" altLang="zh-TW" dirty="0" err="1" smtClean="0"/>
              <a:t>openssl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s_client</a:t>
            </a:r>
            <a:r>
              <a:rPr lang="en-US" altLang="zh-TW" dirty="0" smtClean="0"/>
              <a:t>”</a:t>
            </a:r>
          </a:p>
          <a:p>
            <a:pPr lvl="1"/>
            <a:r>
              <a:rPr lang="en-US" altLang="zh-TW" dirty="0" smtClean="0"/>
              <a:t>POP3: 110</a:t>
            </a:r>
          </a:p>
          <a:p>
            <a:pPr lvl="1"/>
            <a:r>
              <a:rPr lang="en-US" altLang="zh-TW" dirty="0" smtClean="0"/>
              <a:t>POP3s: 995</a:t>
            </a:r>
          </a:p>
          <a:p>
            <a:pPr lvl="1"/>
            <a:r>
              <a:rPr lang="en-US" altLang="zh-TW" dirty="0" smtClean="0"/>
              <a:t>IMAP: 143</a:t>
            </a:r>
          </a:p>
          <a:p>
            <a:pPr lvl="1"/>
            <a:r>
              <a:rPr lang="en-US" altLang="zh-TW" dirty="0" smtClean="0"/>
              <a:t>IMAPs: 993</a:t>
            </a:r>
          </a:p>
          <a:p>
            <a:r>
              <a:rPr lang="en-US" altLang="zh-TW" dirty="0" smtClean="0"/>
              <a:t>Messages for these services when you connect to the server</a:t>
            </a:r>
          </a:p>
          <a:p>
            <a:pPr lvl="1"/>
            <a:r>
              <a:rPr lang="en-US" altLang="zh-TW" dirty="0" smtClean="0"/>
              <a:t>POP3</a:t>
            </a:r>
          </a:p>
          <a:p>
            <a:pPr marL="0" indent="0">
              <a:buNone/>
            </a:pPr>
            <a:endParaRPr lang="en-US" altLang="zh-TW" dirty="0" smtClean="0"/>
          </a:p>
          <a:p>
            <a:pPr lvl="1"/>
            <a:r>
              <a:rPr lang="en-US" altLang="zh-TW" dirty="0" smtClean="0"/>
              <a:t>IMAP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5029200"/>
            <a:ext cx="2204450" cy="313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+OK Dovecot ready.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6010049"/>
            <a:ext cx="6917278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* OK [CAPABILITY IMAP4rev1 LITERAL+ SASL-IR LOGIN-REFERRALS </a:t>
            </a:r>
            <a:b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</a:b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ID ENABLE IDLE AUTH=PLAIN AUTH=LOGIN] Dovecot ready.</a:t>
            </a:r>
            <a:endParaRPr kumimoji="0" lang="en-US" altLang="zh-TW" sz="1600" dirty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11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MAA for POP3 and IMAP (5)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30020"/>
            <a:ext cx="7772400" cy="5123180"/>
          </a:xfrm>
        </p:spPr>
        <p:txBody>
          <a:bodyPr/>
          <a:lstStyle/>
          <a:p>
            <a:r>
              <a:rPr lang="en-US" altLang="zh-TW" dirty="0" smtClean="0"/>
              <a:t>Set up MUAs like Outlook or Thunderbird</a:t>
            </a:r>
          </a:p>
          <a:p>
            <a:pPr lvl="1"/>
            <a:r>
              <a:rPr lang="en-US" altLang="zh-TW" dirty="0" smtClean="0"/>
              <a:t>You can see the tutorial in CS mail server, they should be similar to set up your server</a:t>
            </a:r>
          </a:p>
          <a:p>
            <a:pPr lvl="1"/>
            <a:r>
              <a:rPr lang="en-US" altLang="zh-TW" dirty="0" smtClean="0"/>
              <a:t>Settings for Gmail is also available</a:t>
            </a:r>
          </a:p>
          <a:p>
            <a:pPr lvl="1"/>
            <a:r>
              <a:rPr lang="en-US" altLang="zh-TW" dirty="0" smtClean="0">
                <a:hlinkClick r:id="rId2"/>
              </a:rPr>
              <a:t>https://mail.cs.nctu.edu.tw/</a:t>
            </a:r>
            <a:r>
              <a:rPr lang="en-US" altLang="zh-TW" dirty="0" smtClean="0"/>
              <a:t> 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" y="4191000"/>
            <a:ext cx="2971800" cy="2096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191000"/>
            <a:ext cx="3048000" cy="213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91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 smtClean="0"/>
              <a:t>Postfix Configuration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/>
              <a:t>Reference: </a:t>
            </a:r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www.postfix.org/postconf.5.html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51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Lookup tables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Parameters that use external files to store values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Such as </a:t>
            </a:r>
            <a:r>
              <a:rPr lang="en-US" altLang="zh-TW" dirty="0" err="1" smtClean="0">
                <a:ea typeface="新細明體" panose="02020500000000000000" pitchFamily="18" charset="-120"/>
              </a:rPr>
              <a:t>mydestination</a:t>
            </a:r>
            <a:r>
              <a:rPr lang="en-US" altLang="zh-TW" dirty="0" smtClean="0">
                <a:ea typeface="新細明體" panose="02020500000000000000" pitchFamily="18" charset="-120"/>
              </a:rPr>
              <a:t>, </a:t>
            </a:r>
            <a:r>
              <a:rPr lang="en-US" altLang="zh-TW" dirty="0" err="1" smtClean="0">
                <a:ea typeface="新細明體" panose="02020500000000000000" pitchFamily="18" charset="-120"/>
              </a:rPr>
              <a:t>mynetwork</a:t>
            </a:r>
            <a:r>
              <a:rPr lang="en-US" altLang="zh-TW" dirty="0" smtClean="0">
                <a:ea typeface="新細明體" panose="02020500000000000000" pitchFamily="18" charset="-120"/>
              </a:rPr>
              <a:t>, </a:t>
            </a:r>
            <a:r>
              <a:rPr lang="en-US" altLang="zh-TW" dirty="0" err="1" smtClean="0">
                <a:ea typeface="新細明體" panose="02020500000000000000" pitchFamily="18" charset="-120"/>
              </a:rPr>
              <a:t>relay_domains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Text-based table is ok, but time-consuming when table is large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Lookup tables syntax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Key	values</a:t>
            </a:r>
          </a:p>
          <a:p>
            <a:pPr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postmap</a:t>
            </a:r>
            <a:r>
              <a:rPr lang="en-US" altLang="zh-TW" dirty="0" smtClean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postmap</a:t>
            </a:r>
            <a:r>
              <a:rPr lang="en-US" altLang="zh-TW" dirty="0" smtClean="0">
                <a:ea typeface="新細明體" panose="02020500000000000000" pitchFamily="18" charset="-120"/>
              </a:rPr>
              <a:t> 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/access 			(generate database)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postmap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dirty="0" smtClean="0">
                <a:ea typeface="新細明體" panose="02020500000000000000" pitchFamily="18" charset="-120"/>
              </a:rPr>
              <a:t>q 140.113.235.150 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/access	(query)</a:t>
            </a:r>
          </a:p>
          <a:p>
            <a:pPr lvl="2" eaLnBrk="1" hangingPunct="1"/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7138" y="4937760"/>
            <a:ext cx="2653290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140.113.235.150 REJECT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140.113.235     OK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964088" y="5379000"/>
            <a:ext cx="133882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etc</a:t>
            </a:r>
            <a:r>
              <a:rPr lang="en-US" altLang="zh-TW" dirty="0" smtClean="0">
                <a:solidFill>
                  <a:srgbClr val="FF0000"/>
                </a:solidFill>
              </a:rPr>
              <a:t>/access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92882" y="4937760"/>
            <a:ext cx="4160113" cy="8679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&gt; </a:t>
            </a:r>
            <a:r>
              <a:rPr kumimoji="0" lang="en-US" altLang="zh-TW" sz="14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postmap</a:t>
            </a:r>
            <a:r>
              <a:rPr kumimoji="0"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-q 140.113.235.150 /</a:t>
            </a:r>
            <a:r>
              <a:rPr kumimoji="0" lang="en-US" altLang="zh-TW" sz="14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etc</a:t>
            </a:r>
            <a:r>
              <a:rPr kumimoji="0" lang="en-US" altLang="zh-TW" sz="14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/access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REJECT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&gt; </a:t>
            </a:r>
            <a:r>
              <a:rPr kumimoji="0" lang="en-US" altLang="zh-TW" sz="1400" dirty="0" err="1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postmap</a:t>
            </a:r>
            <a:r>
              <a:rPr kumimoji="0" lang="en-US" altLang="zh-TW" sz="1400" dirty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-q 140.113.235 /</a:t>
            </a:r>
            <a:r>
              <a:rPr kumimoji="0" lang="en-US" altLang="zh-TW" sz="1400" dirty="0" err="1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etc</a:t>
            </a:r>
            <a:r>
              <a:rPr kumimoji="0" lang="en-US" altLang="zh-TW" sz="1400" dirty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/access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Lookup tables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Database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postconf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List all available database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postconf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default_database_type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Use databased-lookup table in</a:t>
            </a:r>
            <a:br>
              <a:rPr lang="en-US" altLang="zh-TW" sz="2000" dirty="0" smtClean="0">
                <a:ea typeface="新細明體" panose="02020500000000000000" pitchFamily="18" charset="-120"/>
              </a:rPr>
            </a:br>
            <a:r>
              <a:rPr lang="en-US" altLang="zh-TW" sz="2000" dirty="0" smtClean="0">
                <a:ea typeface="新細明體" panose="02020500000000000000" pitchFamily="18" charset="-120"/>
              </a:rPr>
              <a:t>main.cf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Parameter =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type:name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o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r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Parameter = option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type:name</a:t>
            </a:r>
            <a:endParaRPr lang="en-US" altLang="zh-TW" sz="1600" dirty="0" smtClean="0">
              <a:ea typeface="新細明體" panose="02020500000000000000" pitchFamily="18" charset="-12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86400" y="1374775"/>
            <a:ext cx="3179763" cy="2740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chemeClr val="bg1"/>
                </a:solidFill>
                <a:ea typeface="SimSun" panose="02010600030101010101" pitchFamily="2" charset="-122"/>
              </a:rPr>
              <a:t>% </a:t>
            </a:r>
            <a:r>
              <a:rPr kumimoji="0" lang="en-US" altLang="zh-TW" sz="1600" b="1" dirty="0" err="1">
                <a:solidFill>
                  <a:schemeClr val="bg1"/>
                </a:solidFill>
                <a:ea typeface="SimSun" panose="02010600030101010101" pitchFamily="2" charset="-122"/>
              </a:rPr>
              <a:t>postconf</a:t>
            </a:r>
            <a:r>
              <a:rPr kumimoji="0" lang="en-US" altLang="zh-TW" sz="1600" b="1" dirty="0">
                <a:solidFill>
                  <a:schemeClr val="bg1"/>
                </a:solidFill>
                <a:ea typeface="SimSun" panose="02010600030101010101" pitchFamily="2" charset="-122"/>
              </a:rPr>
              <a:t> -m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chemeClr val="bg1"/>
                </a:solidFill>
                <a:ea typeface="SimSun" panose="02010600030101010101" pitchFamily="2" charset="-122"/>
              </a:rPr>
              <a:t>btree</a:t>
            </a:r>
            <a:endParaRPr kumimoji="0" lang="en-US" altLang="zh-TW" sz="16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chemeClr val="bg1"/>
                </a:solidFill>
                <a:ea typeface="SimSun" panose="02010600030101010101" pitchFamily="2" charset="-122"/>
              </a:rPr>
              <a:t>cidr</a:t>
            </a:r>
            <a:endParaRPr kumimoji="0" lang="en-US" altLang="zh-TW" sz="16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chemeClr val="bg1"/>
                </a:solidFill>
                <a:ea typeface="SimSun" panose="02010600030101010101" pitchFamily="2" charset="-122"/>
              </a:rPr>
              <a:t>environ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chemeClr val="bg1"/>
                </a:solidFill>
                <a:ea typeface="SimSun" panose="02010600030101010101" pitchFamily="2" charset="-122"/>
              </a:rPr>
              <a:t>hash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chemeClr val="bg1"/>
                </a:solidFill>
                <a:ea typeface="SimSun" panose="02010600030101010101" pitchFamily="2" charset="-122"/>
              </a:rPr>
              <a:t>pcre</a:t>
            </a:r>
            <a:endParaRPr kumimoji="0" lang="en-US" altLang="zh-TW" sz="16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chemeClr val="bg1"/>
                </a:solidFill>
                <a:ea typeface="SimSun" panose="02010600030101010101" pitchFamily="2" charset="-122"/>
              </a:rPr>
              <a:t>proxy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chemeClr val="bg1"/>
                </a:solidFill>
                <a:ea typeface="SimSun" panose="02010600030101010101" pitchFamily="2" charset="-122"/>
              </a:rPr>
              <a:t>regexp</a:t>
            </a:r>
            <a:endParaRPr kumimoji="0" lang="en-US" altLang="zh-TW" sz="16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chemeClr val="bg1"/>
                </a:solidFill>
                <a:ea typeface="SimSun" panose="02010600030101010101" pitchFamily="2" charset="-122"/>
              </a:rPr>
              <a:t>static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chemeClr val="bg1"/>
                </a:solidFill>
                <a:ea typeface="SimSun" panose="02010600030101010101" pitchFamily="2" charset="-122"/>
              </a:rPr>
              <a:t>unix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chemeClr val="bg1"/>
                </a:solidFill>
                <a:ea typeface="SimSun" panose="02010600030101010101" pitchFamily="2" charset="-122"/>
              </a:rPr>
              <a:t>% </a:t>
            </a:r>
            <a:r>
              <a:rPr kumimoji="0" lang="en-US" altLang="zh-TW" sz="1600" b="1" dirty="0" err="1">
                <a:solidFill>
                  <a:schemeClr val="bg1"/>
                </a:solidFill>
                <a:ea typeface="SimSun" panose="02010600030101010101" pitchFamily="2" charset="-122"/>
              </a:rPr>
              <a:t>postconf</a:t>
            </a:r>
            <a:r>
              <a:rPr kumimoji="0" lang="en-US" altLang="zh-TW" sz="1600" b="1" dirty="0">
                <a:solidFill>
                  <a:schemeClr val="bg1"/>
                </a:solidFill>
                <a:ea typeface="SimSun" panose="02010600030101010101" pitchFamily="2" charset="-122"/>
              </a:rPr>
              <a:t> </a:t>
            </a:r>
            <a:r>
              <a:rPr kumimoji="0" lang="en-US" altLang="zh-TW" sz="1600" b="1" dirty="0" err="1">
                <a:solidFill>
                  <a:schemeClr val="bg1"/>
                </a:solidFill>
                <a:ea typeface="SimSun" panose="02010600030101010101" pitchFamily="2" charset="-122"/>
              </a:rPr>
              <a:t>default_database_type</a:t>
            </a:r>
            <a:endParaRPr kumimoji="0" lang="en-US" altLang="zh-TW" sz="16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chemeClr val="bg1"/>
                </a:solidFill>
                <a:ea typeface="SimSun" panose="02010600030101010101" pitchFamily="2" charset="-122"/>
              </a:rPr>
              <a:t>default_database_type</a:t>
            </a:r>
            <a:r>
              <a:rPr kumimoji="0" lang="en-US" altLang="zh-TW" sz="1600" b="1" dirty="0">
                <a:solidFill>
                  <a:schemeClr val="bg1"/>
                </a:solidFill>
                <a:ea typeface="SimSun" panose="02010600030101010101" pitchFamily="2" charset="-122"/>
              </a:rPr>
              <a:t> = hash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Postfix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Lookup tables (3)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Example: Reject SMTP clients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In main.cf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6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6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Try SMTP clients from rejected host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1800" dirty="0" smtClean="0">
              <a:ea typeface="新細明體" panose="02020500000000000000" pitchFamily="18" charset="-12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2133600"/>
            <a:ext cx="5147563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smtpd_client_restrictions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</a:t>
            </a:r>
            <a:r>
              <a:rPr kumimoji="0" lang="en-US" altLang="zh-TW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check_client_access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hash:/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etc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/access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3358741"/>
            <a:ext cx="6356227" cy="7571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rcpt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to: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554 5.7.1 &lt;linuxhome.cs.nctu.edu.tw[140.113.235.150]&gt;: </a:t>
            </a:r>
            <a:b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</a:b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      </a:t>
            </a:r>
            <a:r>
              <a:rPr kumimoji="0" lang="en-US" altLang="zh-TW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Client host rejected: Access denied</a:t>
            </a:r>
          </a:p>
        </p:txBody>
      </p:sp>
    </p:spTree>
    <p:extLst>
      <p:ext uri="{BB962C8B-B14F-4D97-AF65-F5344CB8AC3E}">
        <p14:creationId xmlns:p14="http://schemas.microsoft.com/office/powerpoint/2010/main" val="3925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Postfix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Lookup tables (4)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Regular expression tables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More flexible for matching keys in lookup tables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Two regular expression libraries used in Postfix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POSIX extended regular expression	(regexp, default)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Perl-Compatible regular expression	(PCRE)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Usage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/pattern/		value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It is useful to use regular expression tables to do checks, such as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header_checks parameters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body_checks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system-wide aliases files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Using aliases in Postfix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err="1" smtClean="0">
                <a:ea typeface="新細明體" panose="02020500000000000000" pitchFamily="18" charset="-120"/>
              </a:rPr>
              <a:t>alias_maps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/aliases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err="1" smtClean="0">
                <a:ea typeface="新細明體" panose="02020500000000000000" pitchFamily="18" charset="-120"/>
              </a:rPr>
              <a:t>alias_maps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/aliases,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nis:mail.aliases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err="1" smtClean="0">
                <a:ea typeface="新細明體" panose="02020500000000000000" pitchFamily="18" charset="-120"/>
              </a:rPr>
              <a:t>alias_database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/aliases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Tell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newaliases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command which aliases file to build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err="1">
                <a:ea typeface="新細明體" panose="02020500000000000000" pitchFamily="18" charset="-120"/>
              </a:rPr>
              <a:t>a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lias_maps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: may not control by Postfix (may be NIS)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err="1" smtClean="0">
                <a:ea typeface="新細明體" panose="02020500000000000000" pitchFamily="18" charset="-120"/>
              </a:rPr>
              <a:t>alias_database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: under control by Postfix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To Build alias database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postalias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/aliases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Alias file format (same as </a:t>
            </a:r>
            <a:r>
              <a:rPr lang="en-US" altLang="zh-TW" sz="2000" dirty="0" err="1" smtClean="0">
                <a:ea typeface="新細明體" panose="02020500000000000000" pitchFamily="18" charset="-120"/>
              </a:rPr>
              <a:t>sendmail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RHS can be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Email address, filename, |command, :include: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Alias restriction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err="1" smtClean="0">
                <a:ea typeface="新細明體" panose="02020500000000000000" pitchFamily="18" charset="-120"/>
              </a:rPr>
              <a:t>allow_mail_to_commands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= alias, forward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err="1" smtClean="0">
                <a:ea typeface="新細明體" panose="02020500000000000000" pitchFamily="18" charset="-120"/>
              </a:rPr>
              <a:t>allow_mail_to_files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= alias,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MTA Identity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Four related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myhostname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myhostname = nabsd.cs.nctu.edu.tw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If un-specified, postfix will use 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‘</a:t>
            </a:r>
            <a:r>
              <a:rPr lang="en-US" altLang="zh-TW" sz="1600" smtClean="0">
                <a:ea typeface="新細明體" panose="02020500000000000000" pitchFamily="18" charset="-120"/>
              </a:rPr>
              <a:t>hostname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600" smtClean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mydomain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mydomain = cs.nctu.edu.tw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If un-specified, postfix use myhostname minus the first component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myorigin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myorigin = $mydomain	(default is myhostname)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Used to append unqualified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mydestination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List all the domains that postfix should accept for local delivery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mydestination = $myhostname, localhost.$mydomain $mydomain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This is the CS situation that mx will route mail to mailgate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mydestination = $myhostname, localhost.$mydomain</a:t>
            </a:r>
          </a:p>
        </p:txBody>
      </p:sp>
      <p:sp>
        <p:nvSpPr>
          <p:cNvPr id="2" name="向左箭號 1">
            <a:hlinkClick r:id="rId2" action="ppaction://hlinksldjump"/>
          </p:cNvPr>
          <p:cNvSpPr/>
          <p:nvPr/>
        </p:nvSpPr>
        <p:spPr bwMode="auto">
          <a:xfrm>
            <a:off x="8610600" y="6400800"/>
            <a:ext cx="304800" cy="304800"/>
          </a:xfrm>
          <a:prstGeom prst="lef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9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Relay Control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Open relay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A mail server that permit anyone to relay mails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Often abused by spammer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Denied by other domains due to blacklist mechanism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By default, postfix is not an open relay</a:t>
            </a:r>
          </a:p>
          <a:p>
            <a:pPr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A mail server should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Relay mail for trusted user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Such as smtp.cs.nctu.edu.tw trust all authenticated users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Relay mail for trusted domain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Such as smtp.csie.nctu.edu.tw trust </a:t>
            </a:r>
            <a:r>
              <a:rPr lang="en-US" altLang="zh-TW" u="sng" dirty="0" smtClean="0">
                <a:ea typeface="新細明體" panose="02020500000000000000" pitchFamily="18" charset="-120"/>
              </a:rPr>
              <a:t>nctu.edu.tw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Postfix Architecture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Modular-design MTA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Not like sendmail of monolithic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Decompose into several individual program that each one handle specific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The most important daemon: </a:t>
            </a:r>
            <a:r>
              <a:rPr lang="en-US" altLang="zh-TW" smtClean="0">
                <a:latin typeface="SimSun" panose="02010600030101010101" pitchFamily="2" charset="-122"/>
                <a:ea typeface="SimSun" panose="02010600030101010101" pitchFamily="2" charset="-122"/>
              </a:rPr>
              <a:t>master</a:t>
            </a:r>
            <a:r>
              <a:rPr lang="en-US" altLang="zh-TW" smtClean="0">
                <a:ea typeface="新細明體" panose="02020500000000000000" pitchFamily="18" charset="-120"/>
              </a:rPr>
              <a:t> daemon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Reside in memory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Get configuration information from master.cf and main.cf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Invoke other process to do jobs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Major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Receive mail and put in queue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Queue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Delivery mail from queue </a:t>
            </a:r>
          </a:p>
        </p:txBody>
      </p:sp>
      <p:pic>
        <p:nvPicPr>
          <p:cNvPr id="7172" name="Picture 4" descr="img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12404" r="14098" b="31783"/>
          <a:stretch>
            <a:fillRect/>
          </a:stretch>
        </p:blipFill>
        <p:spPr bwMode="auto">
          <a:xfrm>
            <a:off x="1295400" y="5334000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Relay Control (2)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Restricting relay access by mynetworks_style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mynetworks_style = subnet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Allow relaying from other hosts in the same subnet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mynetworks_style = host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Allow relaying for only local machine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mynetworks_style = class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Any host in the same class A, B or C</a:t>
            </a:r>
          </a:p>
          <a:p>
            <a:pPr eaLnBrk="1" hangingPunct="1">
              <a:lnSpc>
                <a:spcPct val="8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Restricting relay access by mynetworks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List individual IP or subnets in network/netmask notation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 in /usr/local/etc/postfix/mynetworks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127.0.0.0/8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140.113.0.0/16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10.113.0.0/16</a:t>
            </a:r>
          </a:p>
          <a:p>
            <a:pPr eaLnBrk="1" hangingPunct="1">
              <a:lnSpc>
                <a:spcPct val="8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Relay depends on what kind of your mail server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smtp.cs.nctu.edu.tw will be different from csmx1.cs.nctu.edu.tw</a:t>
            </a:r>
          </a:p>
        </p:txBody>
      </p:sp>
      <p:sp>
        <p:nvSpPr>
          <p:cNvPr id="4" name="向左箭號 3">
            <a:hlinkClick r:id="rId2" action="ppaction://hlinksldjump"/>
          </p:cNvPr>
          <p:cNvSpPr/>
          <p:nvPr/>
        </p:nvSpPr>
        <p:spPr bwMode="auto">
          <a:xfrm>
            <a:off x="8610600" y="6400800"/>
            <a:ext cx="304800" cy="304800"/>
          </a:xfrm>
          <a:prstGeom prst="lef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master.cf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07181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/usr/local/etc/postfix/master.cf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Define what services the master daemon can invoke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Each row defines a service and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Each column contains a specific configuration option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371600" y="3200400"/>
            <a:ext cx="6940550" cy="2857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service type  private unpriv  chroot  wakeup  maxproc command + args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              (yes)   (yes)   (yes)   (never) (100)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smtp      inet  n       -       n       -       -       smtpd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pickup    fifo  n       -       n       60      1       pickup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cleanup   unix  n       -       n       -       0       cleanup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qmgr      fifo  n       -       n       300     1       qmgr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tlsmgr    unix  -       -       n       1000?   1       tlsmgr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rewrite   unix  -       -       n       -       -       trivial-rewrite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bounce    unix  -       -       n       -       0       bounce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flush     unix  n       -       n       1000?   0       flush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127.0.0.1:10025 inet    n       -       n       -       -       smtpd</a:t>
            </a:r>
            <a:endParaRPr kumimoji="0" lang="en-US" altLang="zh-TW" sz="1400" b="1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master.cf (2)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Configuration options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Service name and transport 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inet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Network socket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In this type, name can be combination of IP:Port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unix and fifo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Unix domain socket and named pipe respectively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Inter-process communication through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private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Access to this component is restricted to the Postfix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unpriv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Run with the least amount of privilege required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y will run with the account defined in “mail_owner”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n will run with root privilege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master.cf (3)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chroot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chroot</a:t>
            </a:r>
            <a:r>
              <a:rPr lang="en-US" altLang="zh-TW" dirty="0" smtClean="0">
                <a:ea typeface="新細明體" panose="02020500000000000000" pitchFamily="18" charset="-120"/>
              </a:rPr>
              <a:t> location is defined in 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queue_directory</a:t>
            </a:r>
            <a:r>
              <a:rPr lang="en-US" altLang="zh-TW" dirty="0" smtClean="0">
                <a:ea typeface="新細明體" panose="02020500000000000000" pitchFamily="18" charset="-120"/>
              </a:rPr>
              <a:t>” 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wakeup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Periodic wake up to do jobs, such as pickup daemon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maxproc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Number of processes that can be invoked simultaneously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Default count is defined in 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default_process_limit</a:t>
            </a:r>
            <a:r>
              <a:rPr lang="en-US" altLang="zh-TW" dirty="0" smtClean="0">
                <a:ea typeface="新細明體" panose="02020500000000000000" pitchFamily="18" charset="-120"/>
              </a:rPr>
              <a:t>”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0:</a:t>
            </a:r>
            <a:r>
              <a:rPr lang="zh-TW" altLang="en-US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ea typeface="新細明體" panose="02020500000000000000" pitchFamily="18" charset="-120"/>
              </a:rPr>
              <a:t>no limitation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command + </a:t>
            </a:r>
            <a:r>
              <a:rPr lang="en-US" altLang="zh-TW" dirty="0" err="1" smtClean="0">
                <a:ea typeface="新細明體" panose="02020500000000000000" pitchFamily="18" charset="-120"/>
              </a:rPr>
              <a:t>args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Default path is defined in 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daemon_directory</a:t>
            </a:r>
            <a:r>
              <a:rPr lang="en-US" altLang="zh-TW" dirty="0" smtClean="0">
                <a:ea typeface="新細明體" panose="02020500000000000000" pitchFamily="18" charset="-120"/>
              </a:rPr>
              <a:t>”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libexec</a:t>
            </a:r>
            <a:r>
              <a:rPr lang="en-US" altLang="zh-TW" dirty="0" smtClean="0">
                <a:ea typeface="新細明體" panose="02020500000000000000" pitchFamily="18" charset="-120"/>
              </a:rPr>
              <a:t>/postfix </a:t>
            </a:r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Receiving limits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5029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Enforce limits on incoming mail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The number of recipients for single delivery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smtpd_recipient_limit</a:t>
            </a:r>
            <a:r>
              <a:rPr lang="en-US" altLang="zh-TW" dirty="0" smtClean="0">
                <a:ea typeface="新細明體" panose="02020500000000000000" pitchFamily="18" charset="-120"/>
              </a:rPr>
              <a:t> = 1000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Message size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message_size_limit</a:t>
            </a:r>
            <a:r>
              <a:rPr lang="en-US" altLang="zh-TW" dirty="0" smtClean="0">
                <a:ea typeface="新細明體" panose="02020500000000000000" pitchFamily="18" charset="-120"/>
              </a:rPr>
              <a:t> = 10240000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The number of errors before breaking off communication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Postfix keep a counter of errors for each client and increase delay time once there is error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E.g. No such user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smtpd_error_sleep_time</a:t>
            </a:r>
            <a:r>
              <a:rPr lang="en-US" altLang="zh-TW" dirty="0" smtClean="0">
                <a:ea typeface="新細明體" panose="02020500000000000000" pitchFamily="18" charset="-120"/>
              </a:rPr>
              <a:t> = 1s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Delay all responses if there are too many errors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Between soft and hard limit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smtpd_soft_error_limit</a:t>
            </a:r>
            <a:r>
              <a:rPr lang="en-US" altLang="zh-TW" dirty="0" smtClean="0">
                <a:ea typeface="新細明體" panose="02020500000000000000" pitchFamily="18" charset="-120"/>
              </a:rPr>
              <a:t> = 10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smtpd_hard_error_limit</a:t>
            </a:r>
            <a:r>
              <a:rPr lang="en-US" altLang="zh-TW" dirty="0" smtClean="0">
                <a:ea typeface="新細明體" panose="02020500000000000000" pitchFamily="18" charset="-120"/>
              </a:rPr>
              <a:t> = 20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Force disconnect if exceeds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Rewriting address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細明體" panose="02020509000000000000" pitchFamily="49" charset="-120"/>
              </a:rPr>
              <a:t>For unqualified address</a:t>
            </a:r>
          </a:p>
          <a:p>
            <a:pPr lvl="1" eaLnBrk="1" hangingPunct="1"/>
            <a:r>
              <a:rPr lang="en-US" altLang="zh-TW" sz="1800" dirty="0" smtClean="0">
                <a:ea typeface="細明體" panose="02020509000000000000" pitchFamily="49" charset="-120"/>
              </a:rPr>
              <a:t>To append “</a:t>
            </a:r>
            <a:r>
              <a:rPr lang="en-US" altLang="zh-TW" sz="1800" dirty="0" err="1" smtClean="0">
                <a:ea typeface="細明體" panose="02020509000000000000" pitchFamily="49" charset="-120"/>
              </a:rPr>
              <a:t>myorigin</a:t>
            </a:r>
            <a:r>
              <a:rPr lang="en-US" altLang="zh-TW" sz="1800" dirty="0" smtClean="0">
                <a:ea typeface="細明體" panose="02020509000000000000" pitchFamily="49" charset="-120"/>
              </a:rPr>
              <a:t>” to local name.</a:t>
            </a:r>
          </a:p>
          <a:p>
            <a:pPr lvl="2" eaLnBrk="1" hangingPunct="1"/>
            <a:r>
              <a:rPr lang="en-US" altLang="zh-TW" sz="1600" dirty="0" err="1" smtClean="0">
                <a:ea typeface="細明體" panose="02020509000000000000" pitchFamily="49" charset="-120"/>
              </a:rPr>
              <a:t>append_at_myorigin</a:t>
            </a:r>
            <a:r>
              <a:rPr lang="en-US" altLang="zh-TW" sz="1600" dirty="0" smtClean="0">
                <a:ea typeface="細明體" panose="02020509000000000000" pitchFamily="49" charset="-120"/>
              </a:rPr>
              <a:t> = yes </a:t>
            </a:r>
          </a:p>
          <a:p>
            <a:pPr lvl="1" eaLnBrk="1" hangingPunct="1"/>
            <a:r>
              <a:rPr lang="en-US" altLang="zh-TW" sz="1800" dirty="0" smtClean="0">
                <a:ea typeface="細明體" panose="02020509000000000000" pitchFamily="49" charset="-120"/>
              </a:rPr>
              <a:t>To append “</a:t>
            </a:r>
            <a:r>
              <a:rPr lang="en-US" altLang="zh-TW" sz="1800" dirty="0" err="1" smtClean="0">
                <a:ea typeface="細明體" panose="02020509000000000000" pitchFamily="49" charset="-120"/>
              </a:rPr>
              <a:t>mydomain</a:t>
            </a:r>
            <a:r>
              <a:rPr lang="en-US" altLang="zh-TW" sz="1800" dirty="0" smtClean="0">
                <a:ea typeface="細明體" panose="02020509000000000000" pitchFamily="49" charset="-120"/>
              </a:rPr>
              <a:t>” to address that contain only host.</a:t>
            </a:r>
          </a:p>
          <a:p>
            <a:pPr lvl="2" eaLnBrk="1" hangingPunct="1"/>
            <a:r>
              <a:rPr lang="en-US" altLang="zh-TW" sz="1600" dirty="0" err="1" smtClean="0">
                <a:ea typeface="細明體" panose="02020509000000000000" pitchFamily="49" charset="-120"/>
              </a:rPr>
              <a:t>append_dot_mydomain</a:t>
            </a:r>
            <a:r>
              <a:rPr lang="en-US" altLang="zh-TW" sz="1600" dirty="0" smtClean="0">
                <a:ea typeface="細明體" panose="02020509000000000000" pitchFamily="49" charset="-120"/>
              </a:rPr>
              <a:t> = yes</a:t>
            </a:r>
          </a:p>
          <a:p>
            <a:pPr eaLnBrk="1" hangingPunct="1"/>
            <a:r>
              <a:rPr lang="en-US" altLang="zh-TW" sz="2000" dirty="0" smtClean="0">
                <a:ea typeface="細明體" panose="02020509000000000000" pitchFamily="49" charset="-120"/>
              </a:rPr>
              <a:t>Masquerading hostname</a:t>
            </a:r>
          </a:p>
          <a:p>
            <a:pPr lvl="1" eaLnBrk="1" hangingPunct="1"/>
            <a:r>
              <a:rPr lang="en-US" altLang="zh-TW" sz="1800" dirty="0" smtClean="0">
                <a:ea typeface="細明體" panose="02020509000000000000" pitchFamily="49" charset="-120"/>
              </a:rPr>
              <a:t>Hide the names of internal hosts to make all addresses appear as if they come from the mail gateway </a:t>
            </a:r>
          </a:p>
          <a:p>
            <a:pPr lvl="1" eaLnBrk="1" hangingPunct="1"/>
            <a:r>
              <a:rPr lang="en-US" altLang="zh-TW" sz="1800" dirty="0" smtClean="0">
                <a:ea typeface="細明體" panose="02020509000000000000" pitchFamily="49" charset="-120"/>
              </a:rPr>
              <a:t>It is often used in out-going mail gateway</a:t>
            </a:r>
          </a:p>
          <a:p>
            <a:pPr lvl="2" eaLnBrk="1" hangingPunct="1"/>
            <a:r>
              <a:rPr lang="en-US" altLang="zh-TW" sz="1200" dirty="0" err="1" smtClean="0">
                <a:ea typeface="細明體" panose="02020509000000000000" pitchFamily="49" charset="-120"/>
              </a:rPr>
              <a:t>masquerade_domains</a:t>
            </a:r>
            <a:r>
              <a:rPr lang="en-US" altLang="zh-TW" sz="1200" dirty="0" smtClean="0">
                <a:ea typeface="細明體" panose="02020509000000000000" pitchFamily="49" charset="-120"/>
              </a:rPr>
              <a:t> = cs.nctu.edu.tw</a:t>
            </a:r>
          </a:p>
          <a:p>
            <a:pPr lvl="2" eaLnBrk="1" hangingPunct="1"/>
            <a:r>
              <a:rPr lang="en-US" altLang="zh-TW" sz="1200" dirty="0" err="1" smtClean="0">
                <a:ea typeface="細明體" panose="02020509000000000000" pitchFamily="49" charset="-120"/>
              </a:rPr>
              <a:t>masquerade_domains</a:t>
            </a:r>
            <a:r>
              <a:rPr lang="en-US" altLang="zh-TW" sz="1200" dirty="0" smtClean="0">
                <a:ea typeface="細明體" panose="02020509000000000000" pitchFamily="49" charset="-120"/>
              </a:rPr>
              <a:t> = !chairman.cs.nctu.edu.tw cs.nctu.edu.tw</a:t>
            </a:r>
          </a:p>
          <a:p>
            <a:pPr lvl="2" eaLnBrk="1" hangingPunct="1"/>
            <a:r>
              <a:rPr lang="en-US" altLang="zh-TW" sz="1200" dirty="0" err="1" smtClean="0">
                <a:ea typeface="細明體" panose="02020509000000000000" pitchFamily="49" charset="-120"/>
              </a:rPr>
              <a:t>masquerade_exceptions</a:t>
            </a:r>
            <a:r>
              <a:rPr lang="en-US" altLang="zh-TW" sz="1200" dirty="0" smtClean="0">
                <a:ea typeface="細明體" panose="02020509000000000000" pitchFamily="49" charset="-120"/>
              </a:rPr>
              <a:t> = admin, root</a:t>
            </a:r>
          </a:p>
          <a:p>
            <a:pPr lvl="1" eaLnBrk="1" hangingPunct="1"/>
            <a:r>
              <a:rPr lang="en-US" altLang="zh-TW" sz="1800" dirty="0" smtClean="0">
                <a:ea typeface="細明體" panose="02020509000000000000" pitchFamily="49" charset="-120"/>
              </a:rPr>
              <a:t>Rewrite to all envelope and header address excepts envelope recipient address</a:t>
            </a:r>
          </a:p>
          <a:p>
            <a:pPr lvl="2" eaLnBrk="1" hangingPunct="1"/>
            <a:r>
              <a:rPr lang="en-US" altLang="zh-TW" sz="1200" dirty="0" err="1" smtClean="0">
                <a:ea typeface="細明體" panose="02020509000000000000" pitchFamily="49" charset="-120"/>
              </a:rPr>
              <a:t>masquerade_class</a:t>
            </a:r>
            <a:r>
              <a:rPr lang="en-US" altLang="zh-TW" sz="1200" dirty="0" smtClean="0">
                <a:ea typeface="細明體" panose="02020509000000000000" pitchFamily="49" charset="-120"/>
              </a:rPr>
              <a:t> = </a:t>
            </a:r>
            <a:r>
              <a:rPr lang="en-US" altLang="zh-TW" sz="1200" dirty="0" err="1" smtClean="0">
                <a:ea typeface="細明體" panose="02020509000000000000" pitchFamily="49" charset="-120"/>
              </a:rPr>
              <a:t>envelope_sender</a:t>
            </a:r>
            <a:r>
              <a:rPr lang="en-US" altLang="zh-TW" sz="1200" dirty="0" smtClean="0">
                <a:ea typeface="細明體" panose="02020509000000000000" pitchFamily="49" charset="-120"/>
              </a:rPr>
              <a:t>, </a:t>
            </a:r>
            <a:r>
              <a:rPr lang="en-US" altLang="zh-TW" sz="1200" dirty="0" err="1" smtClean="0">
                <a:ea typeface="細明體" panose="02020509000000000000" pitchFamily="49" charset="-120"/>
              </a:rPr>
              <a:t>header_sender</a:t>
            </a:r>
            <a:r>
              <a:rPr lang="en-US" altLang="zh-TW" sz="1200" dirty="0" smtClean="0">
                <a:ea typeface="細明體" panose="02020509000000000000" pitchFamily="49" charset="-120"/>
              </a:rPr>
              <a:t>, </a:t>
            </a:r>
            <a:r>
              <a:rPr lang="en-US" altLang="zh-TW" sz="1200" dirty="0" err="1" smtClean="0">
                <a:ea typeface="細明體" panose="02020509000000000000" pitchFamily="49" charset="-120"/>
              </a:rPr>
              <a:t>header_recipient</a:t>
            </a:r>
            <a:endParaRPr lang="en-US" altLang="zh-TW" sz="1200" dirty="0" smtClean="0">
              <a:ea typeface="細明體" panose="0202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Rewriting address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Canonical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Rewrite both </a:t>
            </a:r>
            <a:r>
              <a:rPr lang="en-US" altLang="zh-TW" sz="1800" dirty="0" smtClean="0">
                <a:solidFill>
                  <a:schemeClr val="accent2"/>
                </a:solidFill>
                <a:ea typeface="新細明體" panose="02020500000000000000" pitchFamily="18" charset="-120"/>
              </a:rPr>
              <a:t>header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and </a:t>
            </a:r>
            <a:r>
              <a:rPr lang="en-US" altLang="zh-TW" sz="1800" dirty="0" smtClean="0">
                <a:solidFill>
                  <a:schemeClr val="accent2"/>
                </a:solidFill>
                <a:ea typeface="新細明體" panose="02020500000000000000" pitchFamily="18" charset="-120"/>
              </a:rPr>
              <a:t>envelope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800" u="sng" dirty="0" smtClean="0">
                <a:solidFill>
                  <a:schemeClr val="hlink"/>
                </a:solidFill>
                <a:ea typeface="新細明體" panose="02020500000000000000" pitchFamily="18" charset="-120"/>
              </a:rPr>
              <a:t>recursively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invoked by </a:t>
            </a:r>
            <a:r>
              <a:rPr lang="en-US" altLang="zh-TW" sz="1800" dirty="0" smtClean="0">
                <a:solidFill>
                  <a:schemeClr val="accent2"/>
                </a:solidFill>
                <a:ea typeface="新細明體" panose="02020500000000000000" pitchFamily="18" charset="-120"/>
              </a:rPr>
              <a:t>cleanup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daemon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Configuration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 smtClean="0">
                <a:ea typeface="新細明體" panose="02020500000000000000" pitchFamily="18" charset="-120"/>
              </a:rPr>
              <a:t>canonical_maps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/postfix/canonical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 smtClean="0"/>
              <a:t>canonical_classes</a:t>
            </a:r>
            <a:r>
              <a:rPr lang="en-US" altLang="zh-TW" sz="1600" dirty="0" smtClean="0"/>
              <a:t> = </a:t>
            </a:r>
            <a:r>
              <a:rPr lang="en-US" altLang="zh-TW" sz="1600" dirty="0" err="1" smtClean="0"/>
              <a:t>envelope_sender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envelope_recipient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header_sender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header_recipient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/postfix/canonical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200" dirty="0" smtClean="0">
                <a:ea typeface="新細明體" panose="02020500000000000000" pitchFamily="18" charset="-120"/>
              </a:rPr>
              <a:t>lctseng@cs.nctu.edu.tw	lctseng.NETADM@cs.nctu.edu.tw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200" dirty="0" smtClean="0">
                <a:ea typeface="新細明體" panose="02020500000000000000" pitchFamily="18" charset="-120"/>
              </a:rPr>
              <a:t>lctseng@cs.nctu.edu.tw	lctseng@nabsd.cs.nctu.edu.tw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err="1" smtClean="0">
                <a:ea typeface="新細明體" panose="02020500000000000000" pitchFamily="18" charset="-120"/>
              </a:rPr>
              <a:t>Simlar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maps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 smtClean="0">
                <a:ea typeface="新細明體" panose="02020500000000000000" pitchFamily="18" charset="-120"/>
              </a:rPr>
              <a:t>sender_canonical_maps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 smtClean="0">
                <a:ea typeface="新細明體" panose="02020500000000000000" pitchFamily="18" charset="-120"/>
              </a:rPr>
              <a:t>recipient_canonical_maps</a:t>
            </a:r>
            <a:endParaRPr lang="en-US" altLang="zh-TW" sz="160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Rewriting address (3)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Relocated users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Used to inform sender that the recipient is moved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relocated_maps</a:t>
            </a:r>
            <a:r>
              <a:rPr lang="en-US" altLang="zh-TW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/local/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/postfix/relocated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@nabsd.cs.nctu.edu.tw	nasa.cs.nctu.edu.tw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alice@nasa.cs.nctu.edu.tw	bob@abc.com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Unknown users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Not local user and not found in maps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Default action: reject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81200" y="3657600"/>
            <a:ext cx="6917278" cy="7571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rcpt</a:t>
            </a:r>
            <a:r>
              <a:rPr kumimoji="0" lang="en-US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to: alice@nasa.lctseng.nctucs.net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550 5.1.6 &lt;alice@nasa.lctseng.nctucs.net&gt;: </a:t>
            </a:r>
            <a:b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</a:b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  Recipient address rejected: User has moved to bob@abc.com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Queue Management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queue manage daemon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qmgr daemon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Queue directories (under /var/spool/postfix)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active, bounce, corrupt, deferred, hold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Message movement between queues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Temporary problem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 deferred queue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qmgr takes messages alternatively between incoming and deferred queue to active queue</a:t>
            </a:r>
            <a:endParaRPr lang="en-US" altLang="zh-TW" smtClean="0">
              <a:ea typeface="新細明體" panose="02020500000000000000" pitchFamily="18" charset="-120"/>
            </a:endParaRPr>
          </a:p>
        </p:txBody>
      </p:sp>
      <p:pic>
        <p:nvPicPr>
          <p:cNvPr id="32772" name="Picture 4" descr="img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11755" r="12590" b="17714"/>
          <a:stretch>
            <a:fillRect/>
          </a:stretch>
        </p:blipFill>
        <p:spPr bwMode="auto">
          <a:xfrm>
            <a:off x="1981200" y="4572000"/>
            <a:ext cx="52578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Queue Scheduling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Double delay in deferred messages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Between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minimal_backoff_time</a:t>
            </a:r>
            <a:r>
              <a:rPr lang="en-US" altLang="zh-TW" dirty="0" smtClean="0">
                <a:ea typeface="新細明體" panose="02020500000000000000" pitchFamily="18" charset="-120"/>
              </a:rPr>
              <a:t> = 1000s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maximal_backoff_time</a:t>
            </a:r>
            <a:r>
              <a:rPr lang="en-US" altLang="zh-TW" dirty="0" smtClean="0">
                <a:ea typeface="新細明體" panose="02020500000000000000" pitchFamily="18" charset="-120"/>
              </a:rPr>
              <a:t> = 4000s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qmgr</a:t>
            </a:r>
            <a:r>
              <a:rPr lang="en-US" altLang="zh-TW" dirty="0" smtClean="0">
                <a:ea typeface="新細明體" panose="02020500000000000000" pitchFamily="18" charset="-120"/>
              </a:rPr>
              <a:t> daemon periodically scan deferred queue for reborn messages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queue_run_delay</a:t>
            </a:r>
            <a:r>
              <a:rPr lang="en-US" altLang="zh-TW" dirty="0" smtClean="0">
                <a:ea typeface="新細明體" panose="02020500000000000000" pitchFamily="18" charset="-120"/>
              </a:rPr>
              <a:t> = 1000s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Deferred </a:t>
            </a:r>
            <a:r>
              <a:rPr lang="en-US" altLang="zh-TW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 bounce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maximal_queue_lifetime</a:t>
            </a:r>
            <a:r>
              <a:rPr lang="en-US" altLang="zh-TW" dirty="0" smtClean="0">
                <a:ea typeface="新細明體" panose="02020500000000000000" pitchFamily="18" charset="-120"/>
              </a:rPr>
              <a:t> = 5d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Exceeds </a:t>
            </a:r>
            <a:r>
              <a:rPr lang="zh-TW" altLang="en-US" dirty="0" smtClean="0">
                <a:ea typeface="新細明體" panose="02020500000000000000" pitchFamily="18" charset="-120"/>
              </a:rPr>
              <a:t>→ </a:t>
            </a:r>
            <a:r>
              <a:rPr lang="en-US" altLang="zh-TW" dirty="0" smtClean="0">
                <a:ea typeface="新細明體" panose="02020500000000000000" pitchFamily="18" charset="-120"/>
              </a:rPr>
              <a:t>this messages is </a:t>
            </a:r>
            <a:r>
              <a:rPr lang="en-US" altLang="zh-TW" dirty="0" smtClean="0"/>
              <a:t>undeliverable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Set to 0: </a:t>
            </a:r>
            <a:r>
              <a:rPr lang="en-US" altLang="zh-TW" dirty="0"/>
              <a:t>mail delivery should be tried only once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Architecture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Message 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Four 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Local submission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postdrop command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maildrop directory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pickup daemon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cleanup daemon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Header validation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address translation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incoming directory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Network submission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smtpd daemon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Local forwarding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Resubmit for such as .forward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Notification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defer daemon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bounce daemon</a:t>
            </a:r>
          </a:p>
        </p:txBody>
      </p:sp>
      <p:pic>
        <p:nvPicPr>
          <p:cNvPr id="8196" name="Picture 4" descr="img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5501" r="29167" b="11977"/>
          <a:stretch>
            <a:fillRect/>
          </a:stretch>
        </p:blipFill>
        <p:spPr bwMode="auto">
          <a:xfrm>
            <a:off x="5562600" y="304800"/>
            <a:ext cx="3352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img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t="2963" r="24648" b="22963"/>
          <a:stretch>
            <a:fillRect/>
          </a:stretch>
        </p:blipFill>
        <p:spPr bwMode="auto">
          <a:xfrm>
            <a:off x="5105400" y="3810000"/>
            <a:ext cx="3429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160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Local submission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149850" y="6324600"/>
            <a:ext cx="178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Network submission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Message Delivery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Controlling outgoing messages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When there are lots of messages in queue for the same destination, it should be careful not to overwhelm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If concurrent delivery is success, postfix can increase concurrency between: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initial_destination_concurrency = 5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default_destination_concurrency_limit = 20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40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Under control by 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maxproc in /usr/local/etc/postfix/master.cf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default_process_limit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40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You can override the default_destination_concurrency_limit for any transport mailer: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smtp_destination_concurrency_limit = 25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local_destination_concurrency_limit = 10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4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Control how many recipients for a single outgoing message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default_destination_recipient_limit = 50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40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You can override it for any transport mailer in the same idea: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smtp_destination_recipient_limit 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Error Notification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354888" cy="4648200"/>
          </a:xfrm>
        </p:spPr>
        <p:txBody>
          <a:bodyPr/>
          <a:lstStyle/>
          <a:p>
            <a:pPr marL="0" indent="0" eaLnBrk="1" hangingPunct="1"/>
            <a:r>
              <a:rPr lang="en-US" altLang="zh-TW" sz="2000" smtClean="0">
                <a:ea typeface="新細明體" panose="02020500000000000000" pitchFamily="18" charset="-120"/>
              </a:rPr>
              <a:t>Sending error messages to administrator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Set notify_classes parameter to list error classes that should be generated and sent to administrator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Ex: notify_classes = resource, software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Error classes</a:t>
            </a:r>
          </a:p>
        </p:txBody>
      </p:sp>
      <p:graphicFrame>
        <p:nvGraphicFramePr>
          <p:cNvPr id="35954" name="Group 114"/>
          <p:cNvGraphicFramePr>
            <a:graphicFrameLocks noGrp="1"/>
          </p:cNvGraphicFramePr>
          <p:nvPr>
            <p:ph sz="half" idx="2"/>
          </p:nvPr>
        </p:nvGraphicFramePr>
        <p:xfrm>
          <a:off x="1600200" y="3200400"/>
          <a:ext cx="6959600" cy="3170240"/>
        </p:xfrm>
        <a:graphic>
          <a:graphicData uri="http://schemas.openxmlformats.org/drawingml/2006/table">
            <a:tbl>
              <a:tblPr/>
              <a:tblGrid>
                <a:gridCol w="1106488"/>
                <a:gridCol w="3563937"/>
                <a:gridCol w="2289175"/>
              </a:tblGrid>
              <a:tr h="57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 Class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Description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Noticed Recipient</a:t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(all default to postmaster)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bounce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headers of bounced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bounce_notice_recipient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2bounce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undeliverable bounced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2boucne_notice_recipient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delay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headers of delayed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delay_notice_recipient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policy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transcript when mail is reject due to</a:t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anti-spam restrictions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protocol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transcript that has SMTP error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resource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notice because of resource pro.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software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notice because of software pro.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Queue Management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Queue Tools (1)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postqueue command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postqueue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p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Generate sendmail mailq output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postqueue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Attempt to deliver all queued mail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postqueue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s cs.nctu.edu.tw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Schedule immediate delivery of all mail queued for site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postsuper command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postsuper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d DBA3F1A9	(from incoming, active, deferred, hold)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postsuper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d ALL 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Delete queued messages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postsuper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h DBA3F1A9	(from incoming, active, deferred)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postsuper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h ALL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Put messages </a:t>
            </a:r>
            <a:r>
              <a:rPr lang="en-US" altLang="zh-TW" sz="140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400" smtClean="0">
                <a:ea typeface="新細明體" panose="02020500000000000000" pitchFamily="18" charset="-120"/>
              </a:rPr>
              <a:t>on hold</a:t>
            </a:r>
            <a:r>
              <a:rPr lang="en-US" altLang="zh-TW" sz="140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400" smtClean="0">
                <a:ea typeface="新細明體" panose="02020500000000000000" pitchFamily="18" charset="-120"/>
              </a:rPr>
              <a:t> so that no attempt is made to deliver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postsuper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H DBA3F1A9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postsuper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H ALL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Release messages in hold queue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postsuper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r DBA3F1A9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postsuper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r ALL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Requeue messages into maildrop queue</a:t>
            </a:r>
          </a:p>
        </p:txBody>
      </p:sp>
      <p:pic>
        <p:nvPicPr>
          <p:cNvPr id="36868" name="Picture 4" descr="img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2" t="7837" r="32182" b="21632"/>
          <a:stretch>
            <a:fillRect/>
          </a:stretch>
        </p:blipFill>
        <p:spPr bwMode="auto">
          <a:xfrm>
            <a:off x="5867400" y="152400"/>
            <a:ext cx="3124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Queue Tools (2)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2438400" cy="4648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postcat 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Display the contents of a queue file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71800" y="1365250"/>
            <a:ext cx="5942332" cy="52629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SimSun" panose="02010600030101010101" pitchFamily="2" charset="-122"/>
              </a:rPr>
              <a:t>nabsd</a:t>
            </a:r>
            <a:r>
              <a:rPr kumimoji="0" lang="en-US" altLang="zh-TW" sz="1400" b="1" dirty="0">
                <a:solidFill>
                  <a:schemeClr val="accent1">
                    <a:lumMod val="20000"/>
                    <a:lumOff val="80000"/>
                  </a:schemeClr>
                </a:solidFill>
                <a:ea typeface="SimSun" panose="02010600030101010101" pitchFamily="2" charset="-122"/>
              </a:rPr>
              <a:t> [/home/lctseng] -lctseng- </a:t>
            </a:r>
            <a:r>
              <a:rPr kumimoji="0" lang="en-US" altLang="zh-TW" sz="1400" b="1" dirty="0" smtClean="0">
                <a:solidFill>
                  <a:srgbClr val="FFFF00"/>
                </a:solidFill>
                <a:ea typeface="SimSun" panose="02010600030101010101" pitchFamily="2" charset="-122"/>
              </a:rPr>
              <a:t>sudo </a:t>
            </a:r>
            <a:r>
              <a:rPr kumimoji="0" lang="en-US" altLang="zh-TW" sz="1400" b="1" dirty="0" err="1" smtClean="0">
                <a:solidFill>
                  <a:srgbClr val="FFFF00"/>
                </a:solidFill>
                <a:ea typeface="SimSun" panose="02010600030101010101" pitchFamily="2" charset="-122"/>
              </a:rPr>
              <a:t>postqueue</a:t>
            </a:r>
            <a:r>
              <a:rPr kumimoji="0" lang="en-US" altLang="zh-TW" sz="1400" b="1" dirty="0" smtClean="0">
                <a:solidFill>
                  <a:srgbClr val="FFFF00"/>
                </a:solidFill>
                <a:ea typeface="SimSun" panose="02010600030101010101" pitchFamily="2" charset="-122"/>
              </a:rPr>
              <a:t> -p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-Queue ID- --Size-- ----Arrival Time---- -Sender/Recipient-------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DEC003B50E2      344 Tue May  8 19:58:37  lctseng@nabsd.cs.nctu.edu.tw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         (connect to chbsd.cs.nctu.edu.tw[140.113.17.212]: Connection refused)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                                         lctseng@chbsd.cs.nctu.edu.tw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-- 0 Kbytes in 1 Request.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SimSun" panose="02010600030101010101" pitchFamily="2" charset="-122"/>
              </a:rPr>
              <a:t>nabsd</a:t>
            </a:r>
            <a:r>
              <a:rPr kumimoji="0" lang="en-US" altLang="zh-TW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SimSun" panose="02010600030101010101" pitchFamily="2" charset="-122"/>
              </a:rPr>
              <a:t> [/home/lctseng] -lctseng- </a:t>
            </a:r>
            <a:r>
              <a:rPr kumimoji="0" lang="en-US" altLang="zh-TW" sz="1400" b="1" dirty="0" smtClean="0">
                <a:solidFill>
                  <a:srgbClr val="FFFF00"/>
                </a:solidFill>
                <a:ea typeface="SimSun" panose="02010600030101010101" pitchFamily="2" charset="-122"/>
              </a:rPr>
              <a:t>sudo </a:t>
            </a:r>
            <a:r>
              <a:rPr kumimoji="0" lang="en-US" altLang="zh-TW" sz="1400" b="1" dirty="0" err="1" smtClean="0">
                <a:solidFill>
                  <a:srgbClr val="FFFF00"/>
                </a:solidFill>
                <a:ea typeface="SimSun" panose="02010600030101010101" pitchFamily="2" charset="-122"/>
              </a:rPr>
              <a:t>postcat</a:t>
            </a:r>
            <a:r>
              <a:rPr kumimoji="0" lang="en-US" altLang="zh-TW" sz="1400" b="1" dirty="0" smtClean="0">
                <a:solidFill>
                  <a:srgbClr val="FFFF00"/>
                </a:solidFill>
                <a:ea typeface="SimSun" panose="02010600030101010101" pitchFamily="2" charset="-122"/>
              </a:rPr>
              <a:t> -q DEC003B50E2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*** ENVELOPE RECORDS deferred/D/DEC003B50E2 ***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message_size</a:t>
            </a: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:             344             252               1               0             344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message_arrival_time</a:t>
            </a: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: Tue May  8 19:58:37 2007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create_time</a:t>
            </a: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: Tue May  8 19:58:37 2007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named_attribute</a:t>
            </a: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: </a:t>
            </a:r>
            <a:r>
              <a:rPr kumimoji="0" lang="en-US" altLang="zh-TW" sz="1400" b="1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rewrite_context</a:t>
            </a: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=local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sender_fullname</a:t>
            </a: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: </a:t>
            </a:r>
            <a:r>
              <a:rPr kumimoji="0" lang="en-US" altLang="zh-TW" sz="1400" b="1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Tsung-Hsi</a:t>
            </a: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 </a:t>
            </a:r>
            <a:r>
              <a:rPr kumimoji="0" lang="en-US" altLang="zh-TW" sz="1400" b="1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Weng</a:t>
            </a:r>
            <a:endParaRPr kumimoji="0" lang="en-US" altLang="zh-TW" sz="1400" b="1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sender: lctseng@nabsd.cs.nctu.edu.tw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original_recipient</a:t>
            </a: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: lctseng@chbsd.cs.nctu.edu.tw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recipient: lctseng@chbsd.cs.nctu.edu.tw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*** MESSAGE CONTENTS deferred/D/DEC003B50E2 ***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Received: by nabsd.cs.nctu.edu.tw (Postfix, from </a:t>
            </a:r>
            <a:r>
              <a:rPr kumimoji="0" lang="en-US" altLang="zh-TW" sz="1400" b="1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userid</a:t>
            </a: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 1001)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 id DEC003B50E2; Tue,  8 May 2007 19:58:37 +0800 (CST)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To: lctseng@chbsd.cs.nctu.edu.tw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Subject: Testing Mail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Message-Id: &lt;20070508115837.DEC003B50E2@nabsd.cs.nctu.edu.tw&gt;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Date: Tue,  8 May 2007 19:58:37 +0800 (CST)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From: lctseng@nabsd.cs.nctu.edu.tw (Liang-Chi Tseng)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hello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*** HEADER EXTRACTED deferred/D/DEC003B50E2 ***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*** MESSAGE FILE END deferred/D/DEC003B50E2 ***</a:t>
            </a:r>
            <a:endParaRPr kumimoji="0" lang="en-US" altLang="zh-TW" sz="14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sp>
        <p:nvSpPr>
          <p:cNvPr id="5" name="向左箭號 4">
            <a:hlinkClick r:id="rId2" action="ppaction://hlinksldjump"/>
          </p:cNvPr>
          <p:cNvSpPr/>
          <p:nvPr/>
        </p:nvSpPr>
        <p:spPr bwMode="auto">
          <a:xfrm>
            <a:off x="8610600" y="6400800"/>
            <a:ext cx="304800" cy="304800"/>
          </a:xfrm>
          <a:prstGeom prst="lef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Transport Maps (1)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Transport maps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It override default transport types for delivery of messages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err="1" smtClean="0">
                <a:ea typeface="新細明體" panose="02020500000000000000" pitchFamily="18" charset="-120"/>
              </a:rPr>
              <a:t>transport_maps</a:t>
            </a:r>
            <a:r>
              <a:rPr lang="en-US" altLang="zh-TW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/local/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/postfix/transport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dirty="0" err="1" smtClean="0">
                <a:ea typeface="新細明體" panose="02020500000000000000" pitchFamily="18" charset="-120"/>
              </a:rPr>
              <a:t>domain_or_address</a:t>
            </a:r>
            <a:r>
              <a:rPr lang="en-US" altLang="zh-TW" dirty="0" smtClean="0">
                <a:ea typeface="新細明體" panose="02020500000000000000" pitchFamily="18" charset="-120"/>
              </a:rPr>
              <a:t>	</a:t>
            </a:r>
            <a:r>
              <a:rPr lang="en-US" altLang="zh-TW" dirty="0" err="1" smtClean="0">
                <a:ea typeface="新細明體" panose="02020500000000000000" pitchFamily="18" charset="-120"/>
              </a:rPr>
              <a:t>transport:nexthop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csie.nctu.edu.tw		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smtp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:[mailgate.csie.nctu.edu.tw]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cs.nctu.edu.tw		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smtp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:[csmailgate.cs.nctu.edu.tw]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cis.nctu.edu.tw		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smtp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:[mail.cis.nctu.edu.tw]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example.com		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smtp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:[192.168.23.56]:20025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orillynet.com		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smtp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ora.com			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maildrop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kdent@ora.com		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error:no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mail accepted for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kdent</a:t>
            </a:r>
            <a:endParaRPr lang="en-US" altLang="zh-TW" sz="160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Transport Maps (2)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One usage in transport map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Postponing mail relay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dirty="0" smtClean="0">
                <a:ea typeface="新細明體" panose="02020500000000000000" pitchFamily="18" charset="-120"/>
              </a:rPr>
              <a:t>Such as ISP has to postpone until customer network is online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I am an ISP, and I has a mail server that is MX for abc.com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In 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/postfix/transport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abc.com	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ondemand</a:t>
            </a: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In /usr/local/etc/postfix/master.cf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ondemand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   unix    -    -    n    -    -    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smtp</a:t>
            </a: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In /usr/local/etc/postfix/main.cf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defer_transports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ondemand</a:t>
            </a: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transport_maps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/postfix/transport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Whenever the customer network is online, do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$ 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postqueue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4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f abc.com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4267200" y="4267200"/>
            <a:ext cx="4550390" cy="646331"/>
            <a:chOff x="2796144" y="5574268"/>
            <a:chExt cx="4550390" cy="646331"/>
          </a:xfrm>
        </p:grpSpPr>
        <p:sp>
          <p:nvSpPr>
            <p:cNvPr id="5" name="文字方塊 4"/>
            <p:cNvSpPr txBox="1"/>
            <p:nvPr/>
          </p:nvSpPr>
          <p:spPr>
            <a:xfrm>
              <a:off x="4853544" y="5574268"/>
              <a:ext cx="249299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No auto deliver </a:t>
              </a:r>
              <a:br>
                <a:rPr lang="en-US" altLang="zh-TW" dirty="0" smtClean="0">
                  <a:solidFill>
                    <a:srgbClr val="FF0000"/>
                  </a:solidFill>
                </a:rPr>
              </a:br>
              <a:r>
                <a:rPr lang="en-US" altLang="zh-TW" dirty="0" smtClean="0">
                  <a:solidFill>
                    <a:srgbClr val="FF0000"/>
                  </a:solidFill>
                </a:rPr>
                <a:t>for this transport name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直線單箭頭接點 5"/>
            <p:cNvCxnSpPr>
              <a:stCxn id="5" idx="1"/>
            </p:cNvCxnSpPr>
            <p:nvPr/>
          </p:nvCxnSpPr>
          <p:spPr bwMode="auto">
            <a:xfrm flipH="1" flipV="1">
              <a:off x="2796144" y="5879068"/>
              <a:ext cx="2057400" cy="183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Inbound Mail Gateway (1)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1825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Inbound Mail Gateway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Accept all mail for a network from the Internet and relays it to internal mail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csmx1.cs.nctu.edu.tw is a IMG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csmailgate.cs.nctu.edu.tw is internal mail system</a:t>
            </a:r>
          </a:p>
        </p:txBody>
      </p:sp>
      <p:pic>
        <p:nvPicPr>
          <p:cNvPr id="40964" name="Picture 4" descr="img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5176" r="6561" b="9435"/>
          <a:stretch>
            <a:fillRect/>
          </a:stretch>
        </p:blipFill>
        <p:spPr bwMode="auto">
          <a:xfrm>
            <a:off x="1828800" y="3200400"/>
            <a:ext cx="63246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Inbound Mail Gateway (2)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572000"/>
          </a:xfrm>
        </p:spPr>
        <p:txBody>
          <a:bodyPr/>
          <a:lstStyle/>
          <a:p>
            <a:pPr marL="457200" indent="-457200" eaLnBrk="1" hangingPunct="1"/>
            <a:r>
              <a:rPr lang="en-US" altLang="zh-TW" dirty="0" smtClean="0">
                <a:ea typeface="新細明體" panose="02020500000000000000" pitchFamily="18" charset="-120"/>
              </a:rPr>
              <a:t>To be IMG, suppose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panose="02020500000000000000" pitchFamily="18" charset="-120"/>
              </a:rPr>
              <a:t>You are administrator for cs.nctu.edu.tw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panose="02020500000000000000" pitchFamily="18" charset="-120"/>
              </a:rPr>
              <a:t>You have to be the IMG for secureLab.cs.nctu.edu.tw and javaLab.cs.nctu.edu.tw </a:t>
            </a:r>
          </a:p>
          <a:p>
            <a:pPr marL="838200" lvl="1" indent="-381000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sz="1600" dirty="0" smtClean="0">
                <a:ea typeface="新細明體" panose="02020500000000000000" pitchFamily="18" charset="-120"/>
              </a:rPr>
              <a:t>The MX record for secureLab.cs.nctu.edu.tw and javaLab.cs.nctu.edu.tw should point to csmx1.cs.nctu.edu.tw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sz="1600" dirty="0" smtClean="0">
                <a:ea typeface="新細明體" panose="02020500000000000000" pitchFamily="18" charset="-120"/>
              </a:rPr>
              <a:t>In csmx1.cs.nctu.edu.tw, 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relay_domains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= secureLab.cs.nctu.edu.tw javaLab.cs.nctu.edu.tw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transport_maps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/postfix/transport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secureLab.cs.nctu.edu.tw	relay:[secureLab.cs.nctu.edu.tw]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javaLab.cs.nctu.edu.tw		relay:[javaLab.cs.nctu.edu.tw]</a:t>
            </a:r>
          </a:p>
          <a:p>
            <a:pPr marL="838200" lvl="1" indent="-381000" eaLnBrk="1" hangingPunct="1">
              <a:buFontTx/>
              <a:buAutoNum type="arabicPeriod" startAt="3"/>
            </a:pPr>
            <a:r>
              <a:rPr lang="en-US" altLang="zh-TW" sz="1600" dirty="0" smtClean="0">
                <a:ea typeface="新細明體" panose="02020500000000000000" pitchFamily="18" charset="-120"/>
              </a:rPr>
              <a:t>In secureLab.cs.nctu.edu.tw ( and so do javaLab.cs.nctu.edu.tw)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mydestination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= secureLab.cs.nctu.edu.tw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Outbound Mail Gateway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7244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Outbound Mail Gateway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Accept mails from inside network and relay them to Internet hosts on behalf of internal mail servers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To be OMG, suppose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You are administrator for cs.nctu.edu.tw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You have to be the OMG for secureLab.cs.nctu.edu.tw and javaLab.cs.nctu.edu.tw</a:t>
            </a:r>
          </a:p>
          <a:p>
            <a:pPr marL="838200" lvl="1" indent="-381000" eaLnBrk="1" hangingPunct="1">
              <a:lnSpc>
                <a:spcPct val="80000"/>
              </a:lnSpc>
            </a:pP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zh-TW" sz="1800" dirty="0" smtClean="0">
                <a:ea typeface="新細明體" panose="02020500000000000000" pitchFamily="18" charset="-120"/>
              </a:rPr>
              <a:t>In csmailer.cs.nctu.edu.tw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zh-TW" sz="1800" dirty="0" smtClean="0">
                <a:ea typeface="新細明體" panose="02020500000000000000" pitchFamily="18" charset="-120"/>
              </a:rPr>
              <a:t>	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mynetworks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mynetworks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zh-TW" sz="1800" dirty="0" smtClean="0">
                <a:ea typeface="新細明體" panose="02020500000000000000" pitchFamily="18" charset="-120"/>
              </a:rPr>
              <a:t>	secureLab.cs.nctu.edu.tw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zh-TW" sz="1800" dirty="0" smtClean="0">
                <a:ea typeface="新細明體" panose="02020500000000000000" pitchFamily="18" charset="-120"/>
              </a:rPr>
              <a:t>	javaLab.cs.nctu.edu.tw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altLang="zh-TW" sz="1800" dirty="0" smtClean="0">
                <a:ea typeface="新細明體" panose="02020500000000000000" pitchFamily="18" charset="-120"/>
              </a:rPr>
              <a:t>All students in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secureLab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javaLab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will configure there MUA (ex. outlook) to use secureLab/javaLab.cs.nctu.edu.tw to be the SMTP server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altLang="zh-TW" sz="1800" dirty="0" smtClean="0">
                <a:ea typeface="新細明體" panose="02020500000000000000" pitchFamily="18" charset="-120"/>
              </a:rPr>
              <a:t>In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secureLab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/javaLab.cs.nctu.edu.tw, 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zh-TW" sz="1800" dirty="0" smtClean="0">
                <a:ea typeface="新細明體" panose="02020500000000000000" pitchFamily="18" charset="-120"/>
              </a:rPr>
              <a:t>	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relayhost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= [csmailer.cs.nctu.edu.tw]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590800" y="6172200"/>
            <a:ext cx="4925090" cy="369332"/>
            <a:chOff x="2034144" y="5608558"/>
            <a:chExt cx="4925090" cy="369332"/>
          </a:xfrm>
        </p:grpSpPr>
        <p:sp>
          <p:nvSpPr>
            <p:cNvPr id="5" name="文字方塊 4"/>
            <p:cNvSpPr txBox="1"/>
            <p:nvPr/>
          </p:nvSpPr>
          <p:spPr>
            <a:xfrm>
              <a:off x="2491344" y="5608558"/>
              <a:ext cx="446789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The next-hop destination of non-local mail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直線單箭頭接點 5"/>
            <p:cNvCxnSpPr>
              <a:stCxn id="5" idx="1"/>
            </p:cNvCxnSpPr>
            <p:nvPr/>
          </p:nvCxnSpPr>
          <p:spPr bwMode="auto">
            <a:xfrm flipH="1" flipV="1">
              <a:off x="2034144" y="5608558"/>
              <a:ext cx="457200" cy="1846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/>
              <a:t>Advanced Aliasing –</a:t>
            </a:r>
            <a:br>
              <a:rPr lang="en-US" altLang="zh-TW" sz="3000" smtClean="0"/>
            </a:br>
            <a:r>
              <a:rPr lang="en-US" altLang="zh-TW" sz="3000" smtClean="0"/>
              <a:t>	Virtual Alias Maps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ea typeface="新細明體" panose="02020500000000000000" pitchFamily="18" charset="-120"/>
              </a:rPr>
              <a:t>Virtual Alias Map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anose="02020500000000000000" pitchFamily="18" charset="-120"/>
              </a:rPr>
              <a:t>It </a:t>
            </a:r>
            <a:r>
              <a:rPr lang="en-US" altLang="zh-TW" dirty="0" smtClean="0"/>
              <a:t>rewrites recipient addresses for all local, all virtual, and all remote mail </a:t>
            </a:r>
            <a:r>
              <a:rPr lang="en-US" altLang="zh-TW" dirty="0" smtClean="0">
                <a:solidFill>
                  <a:schemeClr val="hlink"/>
                </a:solidFill>
              </a:rPr>
              <a:t>destinations</a:t>
            </a:r>
            <a:r>
              <a:rPr lang="en-US" altLang="zh-TW" dirty="0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200" dirty="0"/>
              <a:t>R</a:t>
            </a:r>
            <a:r>
              <a:rPr lang="en-US" altLang="zh-TW" sz="2200" dirty="0" smtClean="0"/>
              <a:t>oute </a:t>
            </a:r>
            <a:r>
              <a:rPr lang="en-US" altLang="zh-TW" sz="2200" dirty="0"/>
              <a:t>virtual email addresses to real users on the system</a:t>
            </a:r>
            <a:endParaRPr lang="en-US" altLang="zh-TW" sz="2200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err="1" smtClean="0">
                <a:ea typeface="新細明體" panose="02020500000000000000" pitchFamily="18" charset="-120"/>
              </a:rPr>
              <a:t>virtual_alias_maps</a:t>
            </a:r>
            <a:r>
              <a:rPr lang="en-US" altLang="zh-TW" sz="24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2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2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2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2400" dirty="0" smtClean="0">
                <a:ea typeface="新細明體" panose="02020500000000000000" pitchFamily="18" charset="-120"/>
              </a:rPr>
              <a:t>/postfix/virtual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 err="1" smtClean="0">
                <a:ea typeface="新細明體" panose="02020500000000000000" pitchFamily="18" charset="-120"/>
              </a:rPr>
              <a:t>src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-address			</a:t>
            </a:r>
            <a:r>
              <a:rPr lang="en-US" altLang="zh-TW" sz="2000" dirty="0" err="1" smtClean="0">
                <a:ea typeface="新細明體" panose="02020500000000000000" pitchFamily="18" charset="-120"/>
              </a:rPr>
              <a:t>dst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-address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lctseng@csie.nctu.edu.tw		@chbsd.cs.nctu.edu.tw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@csie.nctu.edu.tw			@cs.nctu.edu.tw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lctseng				lctseng@gmai1.com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/>
              <a:t>Applying regular expression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 err="1" smtClean="0"/>
              <a:t>virtual_alias_maps</a:t>
            </a:r>
            <a:r>
              <a:rPr lang="en-US" altLang="zh-TW" sz="2000" dirty="0" smtClean="0"/>
              <a:t> = </a:t>
            </a:r>
            <a:r>
              <a:rPr lang="en-US" altLang="zh-TW" sz="2000" dirty="0" err="1" smtClean="0"/>
              <a:t>pcre</a:t>
            </a:r>
            <a:r>
              <a:rPr lang="en-US" altLang="zh-TW" sz="2000" dirty="0" smtClean="0"/>
              <a:t>:/</a:t>
            </a:r>
            <a:r>
              <a:rPr lang="en-US" altLang="zh-TW" sz="2000" dirty="0" err="1" smtClean="0"/>
              <a:t>usr</a:t>
            </a:r>
            <a:r>
              <a:rPr lang="en-US" altLang="zh-TW" sz="2000" dirty="0" smtClean="0"/>
              <a:t>/local/</a:t>
            </a:r>
            <a:r>
              <a:rPr lang="en-US" altLang="zh-TW" sz="2000" dirty="0" err="1" smtClean="0"/>
              <a:t>etc</a:t>
            </a:r>
            <a:r>
              <a:rPr lang="en-US" altLang="zh-TW" sz="2000" dirty="0" smtClean="0"/>
              <a:t>/postfix/virtual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lctseng@csie</a:t>
            </a:r>
            <a:r>
              <a:rPr lang="en-US" altLang="zh-TW" dirty="0" smtClean="0">
                <a:ea typeface="新細明體" panose="02020500000000000000" pitchFamily="18" charset="-120"/>
              </a:rPr>
              <a:t>\.</a:t>
            </a:r>
            <a:r>
              <a:rPr lang="en-US" altLang="zh-TW" dirty="0" err="1" smtClean="0">
                <a:ea typeface="新細明體" panose="02020500000000000000" pitchFamily="18" charset="-120"/>
              </a:rPr>
              <a:t>nctu</a:t>
            </a:r>
            <a:r>
              <a:rPr lang="en-US" altLang="zh-TW" dirty="0" smtClean="0">
                <a:ea typeface="新細明體" panose="02020500000000000000" pitchFamily="18" charset="-120"/>
              </a:rPr>
              <a:t>\.</a:t>
            </a:r>
            <a:r>
              <a:rPr lang="en-US" altLang="zh-TW" dirty="0" err="1" smtClean="0">
                <a:ea typeface="新細明體" panose="02020500000000000000" pitchFamily="18" charset="-120"/>
              </a:rPr>
              <a:t>edu</a:t>
            </a:r>
            <a:r>
              <a:rPr lang="en-US" altLang="zh-TW" dirty="0" smtClean="0">
                <a:ea typeface="新細明體" panose="02020500000000000000" pitchFamily="18" charset="-120"/>
              </a:rPr>
              <a:t>\.</a:t>
            </a:r>
            <a:r>
              <a:rPr lang="en-US" altLang="zh-TW" dirty="0" err="1" smtClean="0">
                <a:ea typeface="新細明體" panose="02020500000000000000" pitchFamily="18" charset="-120"/>
              </a:rPr>
              <a:t>tw</a:t>
            </a:r>
            <a:r>
              <a:rPr lang="en-US" altLang="zh-TW" dirty="0" smtClean="0">
                <a:ea typeface="新細明體" panose="02020500000000000000" pitchFamily="18" charset="-120"/>
              </a:rPr>
              <a:t>/		@chbsd.cs.nctu.edu.tw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/@</a:t>
            </a:r>
            <a:r>
              <a:rPr lang="en-US" altLang="zh-TW" dirty="0" err="1" smtClean="0">
                <a:ea typeface="新細明體" panose="02020500000000000000" pitchFamily="18" charset="-120"/>
              </a:rPr>
              <a:t>csie</a:t>
            </a:r>
            <a:r>
              <a:rPr lang="en-US" altLang="zh-TW" dirty="0" smtClean="0">
                <a:ea typeface="新細明體" panose="02020500000000000000" pitchFamily="18" charset="-120"/>
              </a:rPr>
              <a:t>\.</a:t>
            </a:r>
            <a:r>
              <a:rPr lang="en-US" altLang="zh-TW" dirty="0" err="1" smtClean="0">
                <a:ea typeface="新細明體" panose="02020500000000000000" pitchFamily="18" charset="-120"/>
              </a:rPr>
              <a:t>nctu</a:t>
            </a:r>
            <a:r>
              <a:rPr lang="en-US" altLang="zh-TW" dirty="0" smtClean="0">
                <a:ea typeface="新細明體" panose="02020500000000000000" pitchFamily="18" charset="-120"/>
              </a:rPr>
              <a:t>\.</a:t>
            </a:r>
            <a:r>
              <a:rPr lang="en-US" altLang="zh-TW" dirty="0" err="1" smtClean="0">
                <a:ea typeface="新細明體" panose="02020500000000000000" pitchFamily="18" charset="-120"/>
              </a:rPr>
              <a:t>edu</a:t>
            </a:r>
            <a:r>
              <a:rPr lang="en-US" altLang="zh-TW" dirty="0" smtClean="0">
                <a:ea typeface="新細明體" panose="02020500000000000000" pitchFamily="18" charset="-120"/>
              </a:rPr>
              <a:t>\.</a:t>
            </a:r>
            <a:r>
              <a:rPr lang="en-US" altLang="zh-TW" dirty="0" err="1" smtClean="0">
                <a:ea typeface="新細明體" panose="02020500000000000000" pitchFamily="18" charset="-120"/>
              </a:rPr>
              <a:t>tw</a:t>
            </a:r>
            <a:r>
              <a:rPr lang="en-US" altLang="zh-TW" dirty="0" smtClean="0">
                <a:ea typeface="新細明體" panose="02020500000000000000" pitchFamily="18" charset="-120"/>
              </a:rPr>
              <a:t>/		@cs.nctu.edu.tw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/(\S+)\.(\S+)@</a:t>
            </a:r>
            <a:r>
              <a:rPr lang="en-US" altLang="zh-TW" dirty="0" err="1" smtClean="0">
                <a:solidFill>
                  <a:srgbClr val="FF0000"/>
                </a:solidFill>
              </a:rPr>
              <a:t>cs</a:t>
            </a:r>
            <a:r>
              <a:rPr lang="en-US" altLang="zh-TW" dirty="0" smtClean="0">
                <a:solidFill>
                  <a:srgbClr val="FF0000"/>
                </a:solidFill>
              </a:rPr>
              <a:t>\.</a:t>
            </a:r>
            <a:r>
              <a:rPr lang="en-US" altLang="zh-TW" dirty="0" err="1" smtClean="0">
                <a:solidFill>
                  <a:srgbClr val="FF0000"/>
                </a:solidFill>
              </a:rPr>
              <a:t>nctu</a:t>
            </a:r>
            <a:r>
              <a:rPr lang="en-US" altLang="zh-TW" dirty="0" smtClean="0">
                <a:solidFill>
                  <a:srgbClr val="FF0000"/>
                </a:solidFill>
              </a:rPr>
              <a:t>\.</a:t>
            </a:r>
            <a:r>
              <a:rPr lang="en-US" altLang="zh-TW" dirty="0" err="1" smtClean="0">
                <a:solidFill>
                  <a:srgbClr val="FF0000"/>
                </a:solidFill>
              </a:rPr>
              <a:t>edu</a:t>
            </a:r>
            <a:r>
              <a:rPr lang="en-US" altLang="zh-TW" dirty="0" smtClean="0">
                <a:solidFill>
                  <a:srgbClr val="FF0000"/>
                </a:solidFill>
              </a:rPr>
              <a:t>\.</a:t>
            </a:r>
            <a:r>
              <a:rPr lang="en-US" altLang="zh-TW" dirty="0" err="1" smtClean="0">
                <a:solidFill>
                  <a:srgbClr val="FF0000"/>
                </a:solidFill>
              </a:rPr>
              <a:t>tw</a:t>
            </a:r>
            <a:r>
              <a:rPr lang="en-US" altLang="zh-TW" dirty="0" smtClean="0">
                <a:solidFill>
                  <a:srgbClr val="FF0000"/>
                </a:solidFill>
              </a:rPr>
              <a:t>/	$1@cs.nctu.edu.tw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Architecture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Queue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Five different queues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incoming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The first queue that every incoming email will stay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active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Queue manager will move message into active queue whenever there is enough system resources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Queue manager then invokes suitable DA to delivery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deferred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Messages that cannot be delivered are moved 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These messages are sent back either with bounce or defer daemons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corrupt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Used to store damaged or unreadable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hold</a:t>
            </a:r>
          </a:p>
        </p:txBody>
      </p:sp>
      <p:sp>
        <p:nvSpPr>
          <p:cNvPr id="9220" name="文字方塊 4"/>
          <p:cNvSpPr txBox="1">
            <a:spLocks noChangeArrowheads="1"/>
          </p:cNvSpPr>
          <p:nvPr/>
        </p:nvSpPr>
        <p:spPr bwMode="auto">
          <a:xfrm>
            <a:off x="738188" y="6407150"/>
            <a:ext cx="4595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http://www.postfix.org/QSHAPE_README.html#queues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Multiple Domains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Use single system to host many domains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We use csmailgate.cs.nctu.edu.tw to host both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cs.nctu.edu.tw	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csie.nctu.edu.tw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Purpose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Can be used for final delivery on the machine 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Can be used for forwarding to destination elsewhere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Important considerations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Does the same user id with different domain should go to the same mailbox or different mailbox 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YES	(shared domain)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NO	(Separate domain)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Does every user require a system account in /etc/passwd 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YES 	(system account)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NO	(virtual account)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Multiple Domains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2400" smtClean="0">
                <a:ea typeface="新細明體" pitchFamily="18" charset="-120"/>
              </a:rPr>
              <a:t>Shared Domain with System Account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dirty="0" smtClean="0">
                <a:ea typeface="SimSun" panose="02010600030101010101" pitchFamily="2" charset="-122"/>
              </a:rPr>
              <a:t>Situation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SimSun" panose="02010600030101010101" pitchFamily="2" charset="-122"/>
              </a:rPr>
              <a:t>The mail system should accept mails for both canonical and virtual domains 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SimSun" panose="02010600030101010101" pitchFamily="2" charset="-122"/>
              </a:rPr>
              <a:t>The same mailbox for the same user id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Procedure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Modify 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mydomain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to canonical domain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Modify 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parameter to let mails to virtual domain can be local delivered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err="1" smtClean="0">
                <a:ea typeface="新細明體" panose="02020500000000000000" pitchFamily="18" charset="-120"/>
              </a:rPr>
              <a:t>mydomain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= cs.nctu.edu.tw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err="1" smtClean="0">
                <a:ea typeface="新細明體" panose="02020500000000000000" pitchFamily="18" charset="-120"/>
              </a:rPr>
              <a:t>mydestination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= $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myhostname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, $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mydomain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, csie.nctu.edu.tw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/>
              <a:t>※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In this way, mail to both </a:t>
            </a:r>
            <a:r>
              <a:rPr lang="en-US" altLang="zh-TW" sz="1600" dirty="0" smtClean="0">
                <a:ea typeface="新細明體" panose="02020500000000000000" pitchFamily="18" charset="-120"/>
                <a:hlinkClick r:id="rId2"/>
              </a:rPr>
              <a:t>lctseng@cs.nctu.edu.tw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and </a:t>
            </a:r>
            <a:r>
              <a:rPr lang="en-US" altLang="zh-TW" sz="1600" dirty="0" smtClean="0">
                <a:ea typeface="新細明體" panose="02020500000000000000" pitchFamily="18" charset="-120"/>
                <a:hlinkClick r:id="rId3"/>
              </a:rPr>
              <a:t>lctseng@csie.nctu.edu.tw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will go to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csmailgate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var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/mail/lctseng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Limitation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Can not separate </a:t>
            </a:r>
            <a:r>
              <a:rPr lang="en-US" altLang="zh-TW" sz="1800" dirty="0" smtClean="0">
                <a:ea typeface="新細明體" panose="02020500000000000000" pitchFamily="18" charset="-120"/>
                <a:hlinkClick r:id="rId4"/>
              </a:rPr>
              <a:t>lctseng@cs.nctu.edu.tw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from </a:t>
            </a:r>
            <a:r>
              <a:rPr lang="en-US" altLang="zh-TW" sz="1800" dirty="0" smtClean="0">
                <a:ea typeface="新細明體" panose="02020500000000000000" pitchFamily="18" charset="-120"/>
                <a:hlinkClick r:id="rId3"/>
              </a:rPr>
              <a:t>lctseng@csie.nctu.edu.tw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Multiple Domains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2400" smtClean="0">
                <a:ea typeface="新細明體" pitchFamily="18" charset="-120"/>
              </a:rPr>
              <a:t>Separate Domains with System Accounts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Situation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The mail system should accept mails for both canonical and virtual domains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Mailboxes are not necessarily the same for the same user 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Procedure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Modify “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mydomain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” to canonical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Modify “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virtual_alias_domains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” to accept mails to virtual 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Create “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virtual_alias_maps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” map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mydomain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cs.nctu.edu.tw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virtual_alias_domains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abc.com.tw, xyz.com.tw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virtual_alias_maps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/postfix/virtual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smtClean="0">
                <a:ea typeface="新細明體" panose="02020500000000000000" pitchFamily="18" charset="-120"/>
              </a:rPr>
              <a:t>In 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/postfix/virtual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200" dirty="0" smtClean="0">
                <a:ea typeface="新細明體" panose="02020500000000000000" pitchFamily="18" charset="-120"/>
                <a:hlinkClick r:id="rId2"/>
              </a:rPr>
              <a:t>CEO@abc.com.tw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	</a:t>
            </a:r>
            <a:r>
              <a:rPr lang="en-US" altLang="zh-TW" sz="1200" dirty="0" err="1" smtClean="0">
                <a:ea typeface="新細明體" panose="02020500000000000000" pitchFamily="18" charset="-120"/>
              </a:rPr>
              <a:t>andy</a:t>
            </a:r>
            <a:endParaRPr lang="en-US" altLang="zh-TW" sz="1200" dirty="0" smtClean="0">
              <a:ea typeface="新細明體" panose="02020500000000000000" pitchFamily="18" charset="-12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zh-TW" sz="1200" dirty="0" smtClean="0">
                <a:ea typeface="新細明體" panose="02020500000000000000" pitchFamily="18" charset="-120"/>
                <a:hlinkClick r:id="rId3"/>
              </a:rPr>
              <a:t>@xyz.com.tw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		jack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Limitation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Need to maintain UNIX account for virtual domain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Multiple Domains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2400" smtClean="0">
                <a:ea typeface="新細明體" pitchFamily="18" charset="-120"/>
              </a:rPr>
              <a:t>Separate Domains with Virtual Accounts (1)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Useful when users in virtual domains: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Do not need to login to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Only need to retrieve mail through POP/IMAP server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Modify 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virtual_mailbox_domains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to let postfix know what mails it should accepts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Or simply included in </a:t>
            </a:r>
            <a:r>
              <a:rPr lang="en-US" altLang="zh-TW" sz="16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virtual_mailbox_maps</a:t>
            </a:r>
            <a:r>
              <a:rPr lang="en-US" altLang="zh-TW" sz="16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map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Modify 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virtual_mailbox_base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and create related directory to put mails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Create 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virtual_mailbox_maps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map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Create 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var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/vmail/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abc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-domain and 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var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/vmail/xyz-domain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In 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vmailbox</a:t>
            </a:r>
            <a:endParaRPr lang="en-US" altLang="zh-TW" sz="1600" dirty="0" smtClean="0">
              <a:ea typeface="新細明體" panose="02020500000000000000" pitchFamily="18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33600" y="4572000"/>
            <a:ext cx="6805068" cy="535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virtual_mailbox_base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/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var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/vmail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virtual_mailbox_maps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= hash:/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usr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/local/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etc</a:t>
            </a:r>
            <a:r>
              <a:rPr kumimoji="0" lang="en-US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/postfix/</a:t>
            </a:r>
            <a:r>
              <a:rPr kumimoji="0" lang="en-US" altLang="zh-TW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vmailbox</a:t>
            </a:r>
            <a:endParaRPr kumimoji="0" lang="en-US" altLang="zh-TW" sz="1600" dirty="0" smtClean="0">
              <a:solidFill>
                <a:schemeClr val="bg1"/>
              </a:solidFill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3600" y="5562600"/>
            <a:ext cx="4224233" cy="9787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nn-NO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abc.com.tw      this-text-is-ignore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nn-NO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xyz.com.tw      this-text-is-ignore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nn-NO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CEO@abc.com.tw	abc-domain/CEO	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nn-NO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CEO@xyz.com.tw	xyz-domain/CEO</a:t>
            </a:r>
            <a:r>
              <a:rPr kumimoji="0" lang="nn-NO" altLang="zh-TW" sz="1600" dirty="0" smtClean="0">
                <a:solidFill>
                  <a:srgbClr val="FFFF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/</a:t>
            </a:r>
            <a:r>
              <a:rPr kumimoji="0" lang="nn-NO" altLang="zh-TW" sz="1600" dirty="0" smtClean="0">
                <a:solidFill>
                  <a:schemeClr val="bg1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392123" y="6315894"/>
            <a:ext cx="137890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>
                <a:solidFill>
                  <a:srgbClr val="FF0000"/>
                </a:solidFill>
              </a:rPr>
              <a:t>MailDir</a:t>
            </a:r>
            <a:r>
              <a:rPr lang="en-US" altLang="zh-TW" sz="1400" dirty="0" smtClean="0">
                <a:solidFill>
                  <a:srgbClr val="FF0000"/>
                </a:solidFill>
              </a:rPr>
              <a:t> format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92123" y="5937646"/>
            <a:ext cx="137890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 err="1" smtClean="0">
                <a:solidFill>
                  <a:srgbClr val="FF0000"/>
                </a:solidFill>
              </a:rPr>
              <a:t>MailBox</a:t>
            </a:r>
            <a:r>
              <a:rPr lang="en-US" altLang="zh-TW" sz="1400" dirty="0" smtClean="0">
                <a:solidFill>
                  <a:srgbClr val="FF0000"/>
                </a:solidFill>
              </a:rPr>
              <a:t> format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 bwMode="auto">
          <a:xfrm flipH="1">
            <a:off x="5715000" y="6091535"/>
            <a:ext cx="677123" cy="806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單箭頭接點 10"/>
          <p:cNvCxnSpPr>
            <a:stCxn id="6" idx="1"/>
          </p:cNvCxnSpPr>
          <p:nvPr/>
        </p:nvCxnSpPr>
        <p:spPr bwMode="auto">
          <a:xfrm flipH="1" flipV="1">
            <a:off x="5715000" y="6400800"/>
            <a:ext cx="677123" cy="689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Multiple Domains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2400" smtClean="0">
                <a:ea typeface="新細明體" pitchFamily="18" charset="-120"/>
              </a:rPr>
              <a:t>Separate Domains with Virtual Accounts (2)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Ownerships of virtual mailboxes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Simplest way: 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The same owner of POP/IMAP Servers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Flexibility in postfix</a:t>
            </a:r>
          </a:p>
          <a:p>
            <a:pPr lvl="2" eaLnBrk="1" hangingPunct="1"/>
            <a:r>
              <a:rPr lang="en-US" altLang="zh-TW" sz="1600" dirty="0" err="1" smtClean="0">
                <a:ea typeface="新細明體" panose="02020500000000000000" pitchFamily="18" charset="-120"/>
              </a:rPr>
              <a:t>virtual_uid_maps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and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virtual_gid_maps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 sz="1400" dirty="0" err="1" smtClean="0">
                <a:ea typeface="新細明體" panose="02020500000000000000" pitchFamily="18" charset="-120"/>
              </a:rPr>
              <a:t>virtual_uid_maps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static:143</a:t>
            </a:r>
          </a:p>
          <a:p>
            <a:pPr lvl="3" eaLnBrk="1" hangingPunct="1"/>
            <a:r>
              <a:rPr lang="en-US" altLang="zh-TW" sz="1400" dirty="0" err="1" smtClean="0">
                <a:ea typeface="新細明體" panose="02020500000000000000" pitchFamily="18" charset="-120"/>
              </a:rPr>
              <a:t>virtual_gid_maps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static:6</a:t>
            </a:r>
          </a:p>
          <a:p>
            <a:pPr lvl="3" eaLnBrk="1" hangingPunct="1"/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 dirty="0" err="1" smtClean="0">
                <a:ea typeface="新細明體" panose="02020500000000000000" pitchFamily="18" charset="-120"/>
              </a:rPr>
              <a:t>virtual_uid_maps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virtual_uids</a:t>
            </a: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 dirty="0" err="1" smtClean="0">
                <a:ea typeface="新細明體" panose="02020500000000000000" pitchFamily="18" charset="-120"/>
              </a:rPr>
              <a:t>virtual_uid_maps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virtual_uids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 static:143</a:t>
            </a:r>
          </a:p>
          <a:p>
            <a:pPr lvl="3" eaLnBrk="1" hangingPunct="1"/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 dirty="0" smtClean="0">
                <a:ea typeface="新細明體" panose="02020500000000000000" pitchFamily="18" charset="-120"/>
              </a:rPr>
              <a:t>In 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virtual_uids</a:t>
            </a: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4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CEO@abc.com.tw	1004</a:t>
            </a:r>
          </a:p>
          <a:p>
            <a:pPr lvl="4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CEO@xyz.com.tw	1008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How to let virtual users authenticate and retrieve their mails?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You need other mechanism or modules (out of scope now)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Handling Spam in Postfix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Nature of Spam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Spam – </a:t>
            </a:r>
            <a:r>
              <a:rPr lang="en-US" altLang="zh-TW" sz="2000" b="1" dirty="0" smtClean="0">
                <a:ea typeface="新細明體" panose="02020500000000000000" pitchFamily="18" charset="-120"/>
              </a:rPr>
              <a:t>S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imultaneously </a:t>
            </a:r>
            <a:r>
              <a:rPr lang="en-US" altLang="zh-TW" sz="2000" b="1" dirty="0" smtClean="0">
                <a:ea typeface="新細明體" panose="02020500000000000000" pitchFamily="18" charset="-120"/>
              </a:rPr>
              <a:t>P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osted </a:t>
            </a:r>
            <a:r>
              <a:rPr lang="en-US" altLang="zh-TW" sz="2000" b="1" dirty="0" smtClean="0">
                <a:ea typeface="新細明體" panose="02020500000000000000" pitchFamily="18" charset="-120"/>
              </a:rPr>
              <a:t>A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dvertising </a:t>
            </a:r>
            <a:r>
              <a:rPr lang="en-US" altLang="zh-TW" sz="2000" b="1" dirty="0" smtClean="0">
                <a:ea typeface="新細明體" panose="02020500000000000000" pitchFamily="18" charset="-120"/>
              </a:rPr>
              <a:t>M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UBE 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Unsolicited Bulk Email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UCE 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Unsolicited Commercial Email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There is no relationship between receiver and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Sender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Message content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Opt out instruction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Conceal trail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False return address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Forged header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Use misconfigured mail system to be an accomplice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Circumvent spam filters either encode message or insert random letters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Problems of Spam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Cost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Waste bandwidth and disk space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DoS like side-effect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Waste time and false deletion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Bounce messages of nonexistent users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Nonexistent return address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Forged victim return address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Detection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Aggressive spam policy may cause high false positive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Anti-Spam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Client-Based Detection (1)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Client-blocking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Use IP address, hostnames or email address supplied by clients when they connect to send a message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Compared with Spammer list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Problems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IP address, hostname, email address are forged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Innocent victim open relay host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DNSBL (DNS-based Blacklist)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Maintain large database of systems that are known to be open relays or that have been used for spam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Grey Listing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SPF – </a:t>
            </a:r>
            <a:r>
              <a:rPr lang="en-US" altLang="zh-TW" smtClean="0"/>
              <a:t>Sender Policy Framework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…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Anti-Spam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Client-Based Detection (2)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What DNSBL maintainers 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Suppose csie has a Blacklist DNS database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Suppose DNSBL Domain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dnsbl.cs.nctu.edu.tw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If 140.112.23.118 is detected as open relay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There will be a new entry in cs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mtClean="0">
                <a:ea typeface="新細明體" panose="02020500000000000000" pitchFamily="18" charset="-120"/>
              </a:rPr>
              <a:t>s blacklist DB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118.23.112.140.dnsbl.cs.nctu.edu.tw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When we receive a connection from 140.112.23.118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Compose 118.23.112.140.dnsbl.cs.nctu.edu.tw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DNS query for this hostname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Successful means this IP address is suspicious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Failed means ok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Using DNSBL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Review their service options and policies carefully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Architecture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Message OUT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Address classes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Used to determine which destinations to accept for delivery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How the delivery take place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Main address classes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Local delivery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Domain names in </a:t>
            </a:r>
            <a:r>
              <a:rPr lang="en-US" altLang="zh-TW" sz="140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400" smtClean="0">
                <a:ea typeface="新細明體" panose="02020500000000000000" pitchFamily="18" charset="-120"/>
              </a:rPr>
              <a:t>mydestination</a:t>
            </a:r>
            <a:r>
              <a:rPr lang="en-US" altLang="zh-TW" sz="140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400" smtClean="0">
                <a:ea typeface="新細明體" panose="02020500000000000000" pitchFamily="18" charset="-120"/>
              </a:rPr>
              <a:t> is local delivered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mydestination = nabsd.cs.nctu.edu.tw localhost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It will check alias and .forward file to do further delivery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Virtual alias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virtual-alias.domain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user1@virtual-alias.domain	address1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Virtual mailbox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Each recipient address can have its own mailbox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virtual_mailbox_base = /var/vmail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/var/mail/vmail/CSIE, /var/mail/vmail/CS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Relay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Transfer mail for others to not yours domain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It is common for centralize mail architecture to relay trusted domain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Deliver mail to other domain for authorized user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The queue manager will invoke the smtp DA to deliver this 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Anti-Spam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Content-Based Detection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Spam patterns in message body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Detection difficulties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Embed HTML codes within words of their message to break up phrases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Randomly inserted words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Content-based detection is slower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Anti-Spam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Action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When you detect a spam, you can: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Reject immediately during the SMTP conversation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Save spam into a suspected spam repository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Label spam and deliver it with some kind of spam tag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X-Spam-Status: Yes, hits=18.694 tagged_above=3 required=6.3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X-Spam-Level: ******************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X-Spam-Flag: YES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Postfix Anti-Spam configuration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SMTP Conversation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  <a:hlinkClick r:id="rId2"/>
              </a:rPr>
              <a:t>info@ora.com</a:t>
            </a:r>
            <a:r>
              <a:rPr lang="en-US" altLang="zh-TW" sz="1800" smtClean="0">
                <a:ea typeface="新細明體" panose="02020500000000000000" pitchFamily="18" charset="-120"/>
              </a:rPr>
              <a:t> </a:t>
            </a:r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 smtp.example.com  </a:t>
            </a:r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  <a:hlinkClick r:id="rId3"/>
              </a:rPr>
              <a:t>kdent@example.com</a:t>
            </a:r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endParaRPr lang="en-US" altLang="zh-TW" sz="1800" smtClean="0">
              <a:ea typeface="新細明體" panose="02020500000000000000" pitchFamily="18" charset="-120"/>
            </a:endParaRPr>
          </a:p>
        </p:txBody>
      </p:sp>
      <p:pic>
        <p:nvPicPr>
          <p:cNvPr id="57348" name="Picture 4" descr="img2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4279" r="13829" b="10161"/>
          <a:stretch>
            <a:fillRect/>
          </a:stretch>
        </p:blipFill>
        <p:spPr bwMode="auto">
          <a:xfrm>
            <a:off x="1371600" y="2362200"/>
            <a:ext cx="6705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1295400" y="2362200"/>
            <a:ext cx="7010400" cy="2133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Anti-Spam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Client Detection Rules (1)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001000" cy="4267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Four rules in relative detection position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Rules and their default values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smtpd_client_restrictions</a:t>
            </a:r>
            <a:r>
              <a:rPr lang="en-US" altLang="zh-TW" dirty="0" smtClean="0">
                <a:ea typeface="新細明體" panose="02020500000000000000" pitchFamily="18" charset="-120"/>
              </a:rPr>
              <a:t> =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smtpd_helo_restrictions</a:t>
            </a:r>
            <a:r>
              <a:rPr lang="en-US" altLang="zh-TW" dirty="0" smtClean="0">
                <a:ea typeface="新細明體" panose="02020500000000000000" pitchFamily="18" charset="-120"/>
              </a:rPr>
              <a:t> =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smtpd_sender_restrictions</a:t>
            </a:r>
            <a:r>
              <a:rPr lang="en-US" altLang="zh-TW" dirty="0" smtClean="0">
                <a:ea typeface="新細明體" panose="02020500000000000000" pitchFamily="18" charset="-120"/>
              </a:rPr>
              <a:t> =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smtpd_recipient_restrictions</a:t>
            </a:r>
            <a:r>
              <a:rPr lang="en-US" altLang="zh-TW" dirty="0" smtClean="0">
                <a:ea typeface="新細明體" panose="02020500000000000000" pitchFamily="18" charset="-120"/>
              </a:rPr>
              <a:t> = 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		</a:t>
            </a:r>
            <a:r>
              <a:rPr lang="en-US" altLang="zh-TW" dirty="0" err="1" smtClean="0">
                <a:ea typeface="新細明體" panose="02020500000000000000" pitchFamily="18" charset="-120"/>
              </a:rPr>
              <a:t>permit_mynetworks</a:t>
            </a:r>
            <a:r>
              <a:rPr lang="en-US" altLang="zh-TW" dirty="0" smtClean="0">
                <a:ea typeface="新細明體" panose="02020500000000000000" pitchFamily="18" charset="-120"/>
              </a:rPr>
              <a:t>, </a:t>
            </a:r>
            <a:r>
              <a:rPr lang="en-US" altLang="zh-TW" dirty="0" err="1" smtClean="0">
                <a:ea typeface="新細明體" panose="02020500000000000000" pitchFamily="18" charset="-120"/>
              </a:rPr>
              <a:t>reject_unauth_destination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Each restriction check result can be: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OK		(Accept in this restriction)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REJECT	(Reject immediately without further check)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DUNNO	(do next check)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There are 5 types of restrictions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Anti-Spam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Client Detection Rules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 smtClean="0">
                <a:ea typeface="新細明體" panose="02020500000000000000" pitchFamily="18" charset="-120"/>
              </a:rPr>
              <a:t>Access maps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List of IP addresses, hostnames, email addresses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Can be used in: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smtpd_client_restrictions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</a:t>
            </a:r>
            <a:r>
              <a:rPr lang="en-US" altLang="zh-TW" sz="1400" dirty="0" err="1" smtClean="0">
                <a:solidFill>
                  <a:srgbClr val="CC6600"/>
                </a:solidFill>
                <a:ea typeface="新細明體" panose="02020500000000000000" pitchFamily="18" charset="-120"/>
              </a:rPr>
              <a:t>check_client_access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hash:/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/access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smtpd_helo_restrictions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</a:t>
            </a:r>
            <a:r>
              <a:rPr lang="en-US" altLang="zh-TW" sz="1400" dirty="0" err="1" smtClean="0">
                <a:solidFill>
                  <a:srgbClr val="CC6600"/>
                </a:solidFill>
                <a:ea typeface="新細明體" panose="02020500000000000000" pitchFamily="18" charset="-120"/>
              </a:rPr>
              <a:t>check_helo</a:t>
            </a:r>
            <a:r>
              <a:rPr lang="en-US" altLang="zh-TW" sz="1400" dirty="0" smtClean="0">
                <a:solidFill>
                  <a:srgbClr val="CC6600"/>
                </a:solidFill>
                <a:ea typeface="新細明體" panose="02020500000000000000" pitchFamily="18" charset="-120"/>
              </a:rPr>
              <a:t> access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hash:/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helohost</a:t>
            </a: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smtpd_sender_restrictions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</a:t>
            </a:r>
            <a:r>
              <a:rPr lang="en-US" altLang="zh-TW" sz="1400" dirty="0" err="1" smtClean="0">
                <a:solidFill>
                  <a:srgbClr val="CC6600"/>
                </a:solidFill>
                <a:ea typeface="新細明體" panose="02020500000000000000" pitchFamily="18" charset="-120"/>
              </a:rPr>
              <a:t>check_sender_access</a:t>
            </a:r>
            <a:r>
              <a:rPr lang="en-US" altLang="zh-TW" sz="1400" dirty="0" smtClean="0">
                <a:solidFill>
                  <a:srgbClr val="FF99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hash:/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sender_access</a:t>
            </a: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smtpd_recipient_restrictions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</a:t>
            </a:r>
            <a:r>
              <a:rPr lang="en-US" altLang="zh-TW" sz="1400" dirty="0" err="1" smtClean="0">
                <a:solidFill>
                  <a:srgbClr val="CC6600"/>
                </a:solidFill>
                <a:ea typeface="新細明體" panose="02020500000000000000" pitchFamily="18" charset="-120"/>
              </a:rPr>
              <a:t>check_recipient_access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hash:/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recipient_access</a:t>
            </a: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lnSpc>
                <a:spcPct val="90000"/>
              </a:lnSpc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Actions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OK, REJECT, DUNNO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FILTER			(redirect to content filter)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HOLD				(put in hold queue)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DISCARD			(report success to client but drop)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4xx message or 5xx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Anti-Spam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Client Detection Rules (3)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Example of access maps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 smtClean="0">
                <a:solidFill>
                  <a:srgbClr val="CC6600"/>
                </a:solidFill>
                <a:ea typeface="新細明體" panose="02020500000000000000" pitchFamily="18" charset="-120"/>
              </a:rPr>
              <a:t>check_client_access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/access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nctu.edu.tw	OK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127.0.0.1		OK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61.30.6.207	REJECT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 smtClean="0">
                <a:solidFill>
                  <a:srgbClr val="CC6600"/>
                </a:solidFill>
                <a:ea typeface="新細明體" panose="02020500000000000000" pitchFamily="18" charset="-120"/>
              </a:rPr>
              <a:t>check_helo</a:t>
            </a:r>
            <a:r>
              <a:rPr lang="en-US" altLang="zh-TW" sz="1600" dirty="0" smtClean="0">
                <a:solidFill>
                  <a:srgbClr val="CC6600"/>
                </a:solidFill>
                <a:ea typeface="新細明體" panose="02020500000000000000" pitchFamily="18" charset="-120"/>
              </a:rPr>
              <a:t> access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hash:/postfix/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helohost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greatdeals.example.com	REJECT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oreillynet.com		OK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 smtClean="0">
                <a:solidFill>
                  <a:srgbClr val="CC6600"/>
                </a:solidFill>
                <a:ea typeface="新細明體" panose="02020500000000000000" pitchFamily="18" charset="-120"/>
              </a:rPr>
              <a:t>check_sender_access</a:t>
            </a:r>
            <a:r>
              <a:rPr lang="en-US" altLang="zh-TW" sz="1600" dirty="0" smtClean="0">
                <a:solidFill>
                  <a:srgbClr val="FF99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sender_access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</a:t>
            </a:r>
            <a:r>
              <a:rPr lang="pt-BR" altLang="zh-TW" sz="1400" dirty="0" smtClean="0">
                <a:ea typeface="新細明體" panose="02020500000000000000" pitchFamily="18" charset="-120"/>
              </a:rPr>
              <a:t>viagra.com	553 Please contact +886-3-5712121-54707.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zh-TW" sz="1400" dirty="0" smtClean="0">
                <a:ea typeface="新細明體" panose="02020500000000000000" pitchFamily="18" charset="-120"/>
              </a:rPr>
              <a:t>	aaa@		553 </a:t>
            </a:r>
            <a:r>
              <a:rPr lang="pt-BR" altLang="zh-TW" sz="1400" smtClean="0">
                <a:ea typeface="新細明體" panose="02020500000000000000" pitchFamily="18" charset="-120"/>
              </a:rPr>
              <a:t>Invalid MAIL FROM</a:t>
            </a:r>
            <a:endParaRPr lang="pt-BR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zh-TW" sz="1400" dirty="0" smtClean="0">
                <a:ea typeface="新細明體" panose="02020500000000000000" pitchFamily="18" charset="-120"/>
              </a:rPr>
              <a:t>	sales@		553 </a:t>
            </a:r>
            <a:r>
              <a:rPr lang="pt-BR" altLang="zh-TW" sz="1400" smtClean="0">
                <a:ea typeface="新細明體" panose="02020500000000000000" pitchFamily="18" charset="-120"/>
              </a:rPr>
              <a:t>Invalid MAIL FROM</a:t>
            </a:r>
            <a:endParaRPr lang="pt-BR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zh-TW" sz="1400" dirty="0" smtClean="0">
                <a:ea typeface="新細明體" panose="02020500000000000000" pitchFamily="18" charset="-120"/>
              </a:rPr>
              <a:t>	hchen@		553 </a:t>
            </a:r>
            <a:r>
              <a:rPr lang="pt-BR" altLang="zh-TW" sz="1400" smtClean="0">
                <a:ea typeface="新細明體" panose="02020500000000000000" pitchFamily="18" charset="-120"/>
              </a:rPr>
              <a:t>Invalid MAIL FROM</a:t>
            </a:r>
            <a:endParaRPr lang="pt-BR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 smtClean="0">
                <a:solidFill>
                  <a:srgbClr val="CC6600"/>
                </a:solidFill>
                <a:ea typeface="新細明體" panose="02020500000000000000" pitchFamily="18" charset="-120"/>
              </a:rPr>
              <a:t>check_recipient_access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recipient_access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bin@cs.nctu.edu.tw	553 </a:t>
            </a:r>
            <a:r>
              <a:rPr lang="en-US" altLang="zh-TW" sz="1400" smtClean="0">
                <a:ea typeface="新細明體" panose="02020500000000000000" pitchFamily="18" charset="-120"/>
              </a:rPr>
              <a:t>Invalid RCPT TO 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command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ftp@cs.nctu.edu.tw	553 </a:t>
            </a:r>
            <a:r>
              <a:rPr lang="en-US" altLang="zh-TW" sz="1400" smtClean="0">
                <a:ea typeface="新細明體" panose="02020500000000000000" pitchFamily="18" charset="-120"/>
              </a:rPr>
              <a:t>Invalid RCPT TO 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command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man@cs.nctu.edu.tw	553 </a:t>
            </a:r>
            <a:r>
              <a:rPr lang="en-US" altLang="zh-TW" sz="1400" smtClean="0">
                <a:ea typeface="新細明體" panose="02020500000000000000" pitchFamily="18" charset="-120"/>
              </a:rPr>
              <a:t>Invalid RCPT TO 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command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Anti-Spam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Client Detection Rules (4)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 startAt="2"/>
            </a:pPr>
            <a:r>
              <a:rPr lang="en-US" altLang="zh-TW" sz="2000" dirty="0" smtClean="0">
                <a:ea typeface="新細明體" panose="02020500000000000000" pitchFamily="18" charset="-120"/>
              </a:rPr>
              <a:t>Special client-checking restrictions</a:t>
            </a:r>
          </a:p>
          <a:p>
            <a:pPr marL="838200" lvl="1" indent="-381000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permit_auth_destination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Mostly used in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smtpd_recipient_restrictions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Permit request if destination address matches:</a:t>
            </a:r>
          </a:p>
          <a:p>
            <a:pPr marL="1676400" lvl="3" indent="-304800" eaLnBrk="1" hangingPunct="1"/>
            <a:r>
              <a:rPr lang="en-US" altLang="zh-TW" sz="1400" dirty="0" smtClean="0">
                <a:ea typeface="新細明體" panose="02020500000000000000" pitchFamily="18" charset="-120"/>
              </a:rPr>
              <a:t>The postfix system</a:t>
            </a:r>
            <a:r>
              <a:rPr lang="en-US" altLang="zh-TW" sz="14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s final destination setting</a:t>
            </a:r>
          </a:p>
          <a:p>
            <a:pPr marL="2114550" lvl="4" indent="-285750" eaLnBrk="1" hangingPunct="1"/>
            <a:r>
              <a:rPr lang="en-US" altLang="zh-TW" sz="1200" dirty="0" err="1" smtClean="0">
                <a:ea typeface="新細明體" panose="02020500000000000000" pitchFamily="18" charset="-120"/>
              </a:rPr>
              <a:t>mydestination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200" dirty="0" err="1" smtClean="0">
                <a:ea typeface="新細明體" panose="02020500000000000000" pitchFamily="18" charset="-120"/>
              </a:rPr>
              <a:t>inet_interfaces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200" dirty="0" err="1" smtClean="0">
                <a:ea typeface="新細明體" panose="02020500000000000000" pitchFamily="18" charset="-120"/>
              </a:rPr>
              <a:t>vitual_alias_maps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200" dirty="0" err="1" smtClean="0">
                <a:ea typeface="新細明體" panose="02020500000000000000" pitchFamily="18" charset="-120"/>
              </a:rPr>
              <a:t>virtual_mailbox_maps</a:t>
            </a:r>
            <a:endParaRPr lang="en-US" altLang="zh-TW" sz="1200" dirty="0" smtClean="0">
              <a:ea typeface="新細明體" panose="02020500000000000000" pitchFamily="18" charset="-120"/>
            </a:endParaRPr>
          </a:p>
          <a:p>
            <a:pPr marL="1676400" lvl="3" indent="-304800" eaLnBrk="1" hangingPunct="1"/>
            <a:r>
              <a:rPr lang="en-US" altLang="zh-TW" sz="1400" dirty="0" smtClean="0">
                <a:ea typeface="新細明體" panose="02020500000000000000" pitchFamily="18" charset="-120"/>
              </a:rPr>
              <a:t>The postfix system</a:t>
            </a:r>
            <a:r>
              <a:rPr lang="en-US" altLang="zh-TW" sz="14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s relay domain</a:t>
            </a:r>
          </a:p>
          <a:p>
            <a:pPr marL="2114550" lvl="4" indent="-285750" eaLnBrk="1" hangingPunct="1"/>
            <a:r>
              <a:rPr lang="en-US" altLang="zh-TW" sz="1200" dirty="0" err="1" smtClean="0">
                <a:ea typeface="新細明體" panose="02020500000000000000" pitchFamily="18" charset="-120"/>
              </a:rPr>
              <a:t>relay_domains</a:t>
            </a:r>
            <a:endParaRPr lang="en-US" altLang="zh-TW" sz="1200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Found </a:t>
            </a:r>
            <a:r>
              <a:rPr lang="en-US" altLang="zh-TW" sz="16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 OK, </a:t>
            </a:r>
            <a:r>
              <a:rPr lang="en-US" altLang="zh-TW" sz="1600" dirty="0" err="1" smtClean="0">
                <a:ea typeface="新細明體" panose="02020500000000000000" pitchFamily="18" charset="-120"/>
                <a:sym typeface="Wingdings" panose="05000000000000000000" pitchFamily="2" charset="2"/>
              </a:rPr>
              <a:t>UnFound</a:t>
            </a:r>
            <a:r>
              <a:rPr lang="en-US" altLang="zh-TW" sz="16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  DUNNO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reject_unauth_destination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Opposite to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permit_auth_destination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Found </a:t>
            </a:r>
            <a:r>
              <a:rPr lang="en-US" altLang="zh-TW" sz="16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 REJECT, </a:t>
            </a:r>
            <a:r>
              <a:rPr lang="en-US" altLang="zh-TW" sz="1600" dirty="0" err="1" smtClean="0">
                <a:ea typeface="新細明體" panose="02020500000000000000" pitchFamily="18" charset="-120"/>
                <a:sym typeface="Wingdings" panose="05000000000000000000" pitchFamily="2" charset="2"/>
              </a:rPr>
              <a:t>UnFound</a:t>
            </a:r>
            <a:r>
              <a:rPr lang="en-US" altLang="zh-TW" sz="16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  DUNNO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permit_mynetworks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Allow a request if interest IP match any address in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mynetworks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marL="1676400" lvl="3" indent="-304800" eaLnBrk="1" hangingPunct="1"/>
            <a:r>
              <a:rPr lang="en-US" altLang="zh-TW" sz="1400" dirty="0" smtClean="0">
                <a:ea typeface="新細明體" panose="02020500000000000000" pitchFamily="18" charset="-120"/>
              </a:rPr>
              <a:t>Used in 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smtpd_recipient_restrictions</a:t>
            </a: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marL="1676400" lvl="3" indent="-304800" eaLnBrk="1" hangingPunct="1"/>
            <a:r>
              <a:rPr lang="en-US" altLang="zh-TW" sz="1400" dirty="0" smtClean="0">
                <a:ea typeface="新細明體" panose="02020500000000000000" pitchFamily="18" charset="-120"/>
              </a:rPr>
              <a:t>Used in 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smtpd_client_restrictions</a:t>
            </a:r>
            <a:endParaRPr lang="en-US" altLang="zh-TW" sz="140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Anti-Spam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Client Detection Rules (5)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 startAt="3"/>
            </a:pPr>
            <a:r>
              <a:rPr lang="en-US" altLang="zh-TW" dirty="0" smtClean="0">
                <a:ea typeface="新細明體" panose="02020500000000000000" pitchFamily="18" charset="-120"/>
              </a:rPr>
              <a:t>Strict syntax restrictions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 dirty="0" smtClean="0">
                <a:ea typeface="新細明體" panose="02020500000000000000" pitchFamily="18" charset="-120"/>
              </a:rPr>
              <a:t>Restrictions that does not conform to RFC</a:t>
            </a:r>
          </a:p>
          <a:p>
            <a:pPr marL="838200" lvl="1" indent="-381000" eaLnBrk="1" hangingPunct="1">
              <a:buFontTx/>
              <a:buChar char="&gt;"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reject_invalid_hostname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/>
            <a:r>
              <a:rPr lang="en-US" altLang="zh-TW" dirty="0" smtClean="0">
                <a:ea typeface="新細明體" panose="02020500000000000000" pitchFamily="18" charset="-120"/>
              </a:rPr>
              <a:t>Reject hostname with bad syntax</a:t>
            </a:r>
          </a:p>
          <a:p>
            <a:pPr marL="838200" lvl="1" indent="-381000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reject_non_fqdn_hostname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/>
            <a:r>
              <a:rPr lang="en-US" altLang="zh-TW" dirty="0" smtClean="0">
                <a:ea typeface="新細明體" panose="02020500000000000000" pitchFamily="18" charset="-120"/>
              </a:rPr>
              <a:t>Reject hostname not in FQDN format</a:t>
            </a:r>
            <a:r>
              <a:rPr lang="zh-TW" altLang="en-US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ea typeface="新細明體" panose="02020500000000000000" pitchFamily="18" charset="-120"/>
              </a:rPr>
              <a:t>(HELO</a:t>
            </a:r>
            <a:r>
              <a:rPr lang="zh-TW" altLang="en-US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ea typeface="新細明體" panose="02020500000000000000" pitchFamily="18" charset="-120"/>
              </a:rPr>
              <a:t>or EHLO)</a:t>
            </a:r>
          </a:p>
          <a:p>
            <a:pPr marL="838200" lvl="1" indent="-381000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reject_non_fqdn_sender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reject_non_fqdn_recipient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/>
            <a:r>
              <a:rPr lang="en-US" altLang="zh-TW" dirty="0" smtClean="0">
                <a:ea typeface="新細明體" panose="02020500000000000000" pitchFamily="18" charset="-120"/>
              </a:rPr>
              <a:t>For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 smtClean="0">
                <a:ea typeface="新細明體" panose="02020500000000000000" pitchFamily="18" charset="-120"/>
              </a:rPr>
              <a:t>MAIL FROM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and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 smtClean="0">
                <a:ea typeface="新細明體" panose="02020500000000000000" pitchFamily="18" charset="-120"/>
              </a:rPr>
              <a:t>RCPT TO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command respectively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Anti-Spam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Client Detection Rules (6)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 startAt="4"/>
            </a:pPr>
            <a:r>
              <a:rPr lang="en-US" altLang="zh-TW" dirty="0" smtClean="0">
                <a:ea typeface="新細明體" panose="02020500000000000000" pitchFamily="18" charset="-120"/>
              </a:rPr>
              <a:t>DNS restrictions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 dirty="0" smtClean="0">
                <a:ea typeface="新細明體" panose="02020500000000000000" pitchFamily="18" charset="-120"/>
              </a:rPr>
              <a:t>Make sure that clients and email envelope addresses have valid DNS information</a:t>
            </a:r>
          </a:p>
          <a:p>
            <a:pPr marL="838200" lvl="1" indent="-381000" eaLnBrk="1" hangingPunct="1">
              <a:buFontTx/>
              <a:buChar char="&gt;"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Char char="&gt;"/>
            </a:pPr>
            <a:r>
              <a:rPr lang="en-US" altLang="zh-TW" dirty="0" err="1" smtClean="0">
                <a:ea typeface="新細明體" panose="02020500000000000000" pitchFamily="18" charset="-120"/>
              </a:rPr>
              <a:t>reject_unknown_client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&gt;"/>
            </a:pPr>
            <a:r>
              <a:rPr lang="en-US" altLang="zh-TW" dirty="0" smtClean="0">
                <a:ea typeface="新細明體" panose="02020500000000000000" pitchFamily="18" charset="-120"/>
              </a:rPr>
              <a:t>Reject if the client IP has no DNS PTR record</a:t>
            </a:r>
          </a:p>
          <a:p>
            <a:pPr marL="1676400" lvl="3" indent="-304800" eaLnBrk="1" hangingPunct="1"/>
            <a:r>
              <a:rPr lang="en-US" altLang="zh-TW" dirty="0" smtClean="0">
                <a:ea typeface="新細明體" panose="02020500000000000000" pitchFamily="18" charset="-120"/>
              </a:rPr>
              <a:t>215.17.113.140  IN PTR nabsd.cs.nctu.edu.tw.</a:t>
            </a:r>
          </a:p>
          <a:p>
            <a:pPr marL="1257300" lvl="2" indent="-342900" eaLnBrk="1" hangingPunct="1">
              <a:buFontTx/>
              <a:buChar char="&gt;"/>
            </a:pPr>
            <a:r>
              <a:rPr lang="en-US" altLang="zh-TW" dirty="0" smtClean="0">
                <a:ea typeface="新細明體" panose="02020500000000000000" pitchFamily="18" charset="-120"/>
              </a:rPr>
              <a:t>False detection: many normal MTAs have A records only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 dirty="0" err="1" smtClean="0">
                <a:ea typeface="新細明體" panose="02020500000000000000" pitchFamily="18" charset="-120"/>
              </a:rPr>
              <a:t>reject_unknown_hostname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&gt;"/>
            </a:pPr>
            <a:r>
              <a:rPr lang="en-US" altLang="zh-TW" dirty="0" smtClean="0">
                <a:ea typeface="新細明體" panose="02020500000000000000" pitchFamily="18" charset="-120"/>
              </a:rPr>
              <a:t>Reject if EHLO hostname has no DNS MX or A record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 dirty="0" err="1" smtClean="0">
                <a:ea typeface="新細明體" panose="02020500000000000000" pitchFamily="18" charset="-120"/>
              </a:rPr>
              <a:t>reject_unknown_sender_domain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&gt;"/>
            </a:pPr>
            <a:r>
              <a:rPr lang="en-US" altLang="zh-TW" dirty="0" smtClean="0">
                <a:ea typeface="新細明體" panose="02020500000000000000" pitchFamily="18" charset="-120"/>
              </a:rPr>
              <a:t>Reject if MAIL FROM domain name has no DNS MX or A record</a:t>
            </a:r>
          </a:p>
          <a:p>
            <a:pPr marL="1257300" lvl="2" indent="-342900" eaLnBrk="1" hangingPunct="1">
              <a:buFontTx/>
              <a:buChar char="&gt;"/>
            </a:pPr>
            <a:r>
              <a:rPr lang="en-US" altLang="zh-TW" dirty="0" smtClean="0">
                <a:ea typeface="新細明體" panose="02020500000000000000" pitchFamily="18" charset="-120"/>
              </a:rPr>
              <a:t>Spammers don’t want to receive return mails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 dirty="0" err="1" smtClean="0">
                <a:ea typeface="新細明體" panose="02020500000000000000" pitchFamily="18" charset="-120"/>
              </a:rPr>
              <a:t>reject_unknown_recipient_domain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&gt;"/>
            </a:pPr>
            <a:r>
              <a:rPr lang="en-US" altLang="zh-TW" dirty="0" smtClean="0">
                <a:ea typeface="新細明體" panose="02020500000000000000" pitchFamily="18" charset="-120"/>
              </a:rPr>
              <a:t>Reject if RCPT TO domain name has no DNS MX or A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Anti-Spam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Client Detection Rules (7)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 startAt="5"/>
            </a:pPr>
            <a:r>
              <a:rPr lang="en-US" altLang="zh-TW" sz="2000" dirty="0" smtClean="0">
                <a:ea typeface="新細明體" panose="02020500000000000000" pitchFamily="18" charset="-120"/>
              </a:rPr>
              <a:t>Real-time blacklists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Check with DNSBL services</a:t>
            </a:r>
          </a:p>
          <a:p>
            <a:pPr marL="838200" lvl="1" indent="-381000" eaLnBrk="1" hangingPunct="1">
              <a:lnSpc>
                <a:spcPct val="90000"/>
              </a:lnSpc>
            </a:pP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zh-TW" sz="1800" dirty="0" err="1" smtClean="0">
                <a:ea typeface="新細明體" panose="02020500000000000000" pitchFamily="18" charset="-120"/>
              </a:rPr>
              <a:t>reject_rbl_client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domain.tld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Reject if client IP is detect in DNSBL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zh-TW" sz="1800" dirty="0" err="1" smtClean="0">
                <a:ea typeface="新細明體" panose="02020500000000000000" pitchFamily="18" charset="-120"/>
              </a:rPr>
              <a:t>reject_rhsbl_client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domain.tld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Reject if client hostname has an A record under specified domain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zh-TW" sz="1800" dirty="0" err="1" smtClean="0">
                <a:ea typeface="新細明體" panose="02020500000000000000" pitchFamily="18" charset="-120"/>
              </a:rPr>
              <a:t>reject_rhsbl_sender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domain.tld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Reject if MAIL</a:t>
            </a:r>
            <a:r>
              <a:rPr lang="zh-TW" altLang="en-US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FROM domain in address has an A record under specified domain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zh-TW" sz="1800" dirty="0" err="1" smtClean="0">
                <a:ea typeface="新細明體" panose="02020500000000000000" pitchFamily="18" charset="-120"/>
              </a:rPr>
              <a:t>smtpd_client_restrictions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= 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altLang="zh-TW" sz="1800" dirty="0" smtClean="0">
                <a:ea typeface="新細明體" panose="02020500000000000000" pitchFamily="18" charset="-120"/>
              </a:rPr>
              <a:t>	hash:/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/access,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reject_rbl_client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relays.ordb.org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zh-TW" sz="1800" dirty="0" err="1" smtClean="0">
                <a:ea typeface="新細明體" panose="02020500000000000000" pitchFamily="18" charset="-120"/>
              </a:rPr>
              <a:t>smtpd_sender_restrictions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= 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altLang="zh-TW" sz="1800" dirty="0" smtClean="0">
                <a:ea typeface="新細明體" panose="02020500000000000000" pitchFamily="18" charset="-120"/>
              </a:rPr>
              <a:t>	hash:/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sender_access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reject_rhsbl_sender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dns.rfc-ignorant.org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9664</TotalTime>
  <Words>6536</Words>
  <Application>Microsoft Office PowerPoint</Application>
  <PresentationFormat>如螢幕大小 (4:3)</PresentationFormat>
  <Paragraphs>1648</Paragraphs>
  <Slides>119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119</vt:i4>
      </vt:variant>
    </vt:vector>
  </HeadingPairs>
  <TitlesOfParts>
    <vt:vector size="133" baseType="lpstr">
      <vt:lpstr>Futura Md BT</vt:lpstr>
      <vt:lpstr>SimSun</vt:lpstr>
      <vt:lpstr>細明體</vt:lpstr>
      <vt:lpstr>華康標楷體(P)</vt:lpstr>
      <vt:lpstr>華康儷中黑(P)</vt:lpstr>
      <vt:lpstr>華康儷粗黑(P)</vt:lpstr>
      <vt:lpstr>新細明體</vt:lpstr>
      <vt:lpstr>Arial</vt:lpstr>
      <vt:lpstr>Consolas</vt:lpstr>
      <vt:lpstr>Times</vt:lpstr>
      <vt:lpstr>Times New Roman</vt:lpstr>
      <vt:lpstr>Verdana</vt:lpstr>
      <vt:lpstr>Wingdings</vt:lpstr>
      <vt:lpstr>Computer Center</vt:lpstr>
      <vt:lpstr>Postfix</vt:lpstr>
      <vt:lpstr>Outline</vt:lpstr>
      <vt:lpstr>Postfix</vt:lpstr>
      <vt:lpstr>PowerPoint 簡報</vt:lpstr>
      <vt:lpstr>Role of Postfix</vt:lpstr>
      <vt:lpstr>Postfix Architecture</vt:lpstr>
      <vt:lpstr>Postfix Architecture –  Message IN</vt:lpstr>
      <vt:lpstr>Postfix Architecture –  Queue</vt:lpstr>
      <vt:lpstr>Postfix Architecture –  Message OUT (1)</vt:lpstr>
      <vt:lpstr>Postfix Architecture –  Message OUT (2)</vt:lpstr>
      <vt:lpstr>Message Flow in Postfix (1)</vt:lpstr>
      <vt:lpstr>Message Flow in Postfix (2)</vt:lpstr>
      <vt:lpstr>Message Flow in Postfix (3)</vt:lpstr>
      <vt:lpstr>Message Store Format</vt:lpstr>
      <vt:lpstr>Postfix and POP/IMAP</vt:lpstr>
      <vt:lpstr>Postfix Configuration</vt:lpstr>
      <vt:lpstr>Step by Step Examples</vt:lpstr>
      <vt:lpstr>Step by Step Examples</vt:lpstr>
      <vt:lpstr>Build a Basic MTA</vt:lpstr>
      <vt:lpstr>Build a basic MTA(1)</vt:lpstr>
      <vt:lpstr>Build a basic MTA(2)</vt:lpstr>
      <vt:lpstr>Build a basic MTA(3)</vt:lpstr>
      <vt:lpstr>Build a basic MTA(4)</vt:lpstr>
      <vt:lpstr>Build a basic MTA(5)</vt:lpstr>
      <vt:lpstr>Send test mails to verify your MTA(1)</vt:lpstr>
      <vt:lpstr>Send test mails to verify your MTA(2)</vt:lpstr>
      <vt:lpstr>Send test mails to verify your MTA(3)</vt:lpstr>
      <vt:lpstr>Check whether your mail is sent or not (1)</vt:lpstr>
      <vt:lpstr>Check whether your mail is sent or not (2)</vt:lpstr>
      <vt:lpstr>Check whether your mail is sent or not (3)</vt:lpstr>
      <vt:lpstr>MTA Authentication</vt:lpstr>
      <vt:lpstr>MTA authentication(1)</vt:lpstr>
      <vt:lpstr>MTA authentication(2)</vt:lpstr>
      <vt:lpstr>MTA authentication(3)  - Dovecot SASL</vt:lpstr>
      <vt:lpstr>MTA authentication(4)  - Postfix with Dovecot SASL</vt:lpstr>
      <vt:lpstr>MTA authentication(5)  - Postfix with Dovecot SASL</vt:lpstr>
      <vt:lpstr>MTA authentication(6)</vt:lpstr>
      <vt:lpstr>MTA authentication(7)</vt:lpstr>
      <vt:lpstr>MTA authentication(8)</vt:lpstr>
      <vt:lpstr>MTA Encryption</vt:lpstr>
      <vt:lpstr>MTA encryption(1) </vt:lpstr>
      <vt:lpstr>MTA encryption(2-1)   - Set up SMTP over TLS</vt:lpstr>
      <vt:lpstr>MTA encryption(2-2)   - Set up SMTP over TLS</vt:lpstr>
      <vt:lpstr>MTA encryption(3-1)   - Set up SMTPs</vt:lpstr>
      <vt:lpstr>MTA encryption(3-2)   - Set up SMTPs</vt:lpstr>
      <vt:lpstr>MAA for POP3 and IMAP</vt:lpstr>
      <vt:lpstr>MAA for POP3 and IMAP (1)  - Read mails from terminal</vt:lpstr>
      <vt:lpstr>MAA for POP3 and IMAP (2)</vt:lpstr>
      <vt:lpstr>MAA for POP3 and IMAP (3)  - Dovecot Configuration</vt:lpstr>
      <vt:lpstr>MAA for POP3 and IMAP (4)</vt:lpstr>
      <vt:lpstr>MAA for POP3 and IMAP (5)</vt:lpstr>
      <vt:lpstr>Postfix Configuration</vt:lpstr>
      <vt:lpstr>Postfix Configuration –  Lookup tables (1)</vt:lpstr>
      <vt:lpstr>Postfix Configuration –  Lookup tables (2)</vt:lpstr>
      <vt:lpstr>Postfix Configuration –  Lookup tables (3)</vt:lpstr>
      <vt:lpstr>Postfix Configuration –  Lookup tables (4)</vt:lpstr>
      <vt:lpstr>Postfix Configuration –  system-wide aliases files</vt:lpstr>
      <vt:lpstr>Postfix Configuration –  MTA Identity</vt:lpstr>
      <vt:lpstr>Postfix Configuration –  Relay Control (1)</vt:lpstr>
      <vt:lpstr>Postfix Configuration –  Relay Control (2)</vt:lpstr>
      <vt:lpstr>Postfix Configuration –  master.cf (1)</vt:lpstr>
      <vt:lpstr>Postfix Configuration –  master.cf (2)</vt:lpstr>
      <vt:lpstr>Postfix Configuration –  master.cf (3)</vt:lpstr>
      <vt:lpstr>Postfix Configuration –  Receiving limits</vt:lpstr>
      <vt:lpstr>Postfix Configuration –  Rewriting address (1)</vt:lpstr>
      <vt:lpstr>Postfix Configuration –  Rewriting address (2)</vt:lpstr>
      <vt:lpstr>Postfix Configuration –  Rewriting address (3)</vt:lpstr>
      <vt:lpstr>Queue Management</vt:lpstr>
      <vt:lpstr>Queue Management –  Queue Scheduling </vt:lpstr>
      <vt:lpstr>Queue Management –  Message Delivery</vt:lpstr>
      <vt:lpstr>Queue Management –  Error Notification</vt:lpstr>
      <vt:lpstr>Queue Management –  Queue Tools (1)</vt:lpstr>
      <vt:lpstr>Queue Management –  Queue Tools (2)</vt:lpstr>
      <vt:lpstr>Mail Relaying –  Transport Maps (1)</vt:lpstr>
      <vt:lpstr>Mail Relaying –  Transport Maps (2)</vt:lpstr>
      <vt:lpstr>Mail Relaying –  Inbound Mail Gateway (1)</vt:lpstr>
      <vt:lpstr>Mail Relaying –  Inbound Mail Gateway (2)</vt:lpstr>
      <vt:lpstr>Mail Relaying –  Outbound Mail Gateway</vt:lpstr>
      <vt:lpstr>Advanced Aliasing –  Virtual Alias Maps</vt:lpstr>
      <vt:lpstr>Multiple Domains</vt:lpstr>
      <vt:lpstr>Multiple Domains –  Shared Domain with System Account</vt:lpstr>
      <vt:lpstr>Multiple Domains –  Separate Domains with System Accounts</vt:lpstr>
      <vt:lpstr>Multiple Domains –  Separate Domains with Virtual Accounts (1)</vt:lpstr>
      <vt:lpstr>Multiple Domains –  Separate Domains with Virtual Accounts (2)</vt:lpstr>
      <vt:lpstr>Handling Spam in Postfix</vt:lpstr>
      <vt:lpstr>Nature of Spam</vt:lpstr>
      <vt:lpstr>Problems of Spam</vt:lpstr>
      <vt:lpstr>Anti-Spam –  Client-Based Detection (1) </vt:lpstr>
      <vt:lpstr>Anti-Spam –  Client-Based Detection (2)</vt:lpstr>
      <vt:lpstr>Anti-Spam –  Content-Based Detection</vt:lpstr>
      <vt:lpstr>Anti-Spam –  Action</vt:lpstr>
      <vt:lpstr>Postfix Anti-Spam configuration</vt:lpstr>
      <vt:lpstr>Postfix Anti-Spam configuration –  Client Detection Rules (1)</vt:lpstr>
      <vt:lpstr>Postfix Anti-Spam configuration –  Client Detection Rules (2)</vt:lpstr>
      <vt:lpstr>Postfix Anti-Spam configuration –  Client Detection Rules (3)</vt:lpstr>
      <vt:lpstr>Postfix Anti-Spam configuration –  Client Detection Rules (4)</vt:lpstr>
      <vt:lpstr>Postfix Anti-Spam configuration –  Client Detection Rules (5)</vt:lpstr>
      <vt:lpstr>Postfix Anti-Spam configuration –  Client Detection Rules (6)</vt:lpstr>
      <vt:lpstr>Postfix Anti-Spam configuration –  Client Detection Rules (7)</vt:lpstr>
      <vt:lpstr>Postfix Anti-Spam configuration –  Client Detection Rules (8)</vt:lpstr>
      <vt:lpstr>Postfix Anti-Spam configuration –  Client Detection Rules (8)</vt:lpstr>
      <vt:lpstr>Postfix Anti-Spam configuration</vt:lpstr>
      <vt:lpstr>Postfix Anti-Spam configuration –  Content-Checking rules (1)</vt:lpstr>
      <vt:lpstr>Postfix Anti-Spam configuration –  Content-Checking rules (2)</vt:lpstr>
      <vt:lpstr>Postfix Anti-Spam configuration –  Content-Checking rules (3)</vt:lpstr>
      <vt:lpstr>External Filters</vt:lpstr>
      <vt:lpstr>MDA Filter: Procmail (1)</vt:lpstr>
      <vt:lpstr>MDA Filter: Procmail (2-1)  - Filter Chinese Text</vt:lpstr>
      <vt:lpstr>MDA Filter: Procmail (2-2)  - Filter Chinese Text</vt:lpstr>
      <vt:lpstr>Command-Based Filtering (1)</vt:lpstr>
      <vt:lpstr>Command-Based Filtering (2)</vt:lpstr>
      <vt:lpstr>Daemon-Based Filtering (1)</vt:lpstr>
      <vt:lpstr>Daemon-Based Filtering (2)  - amavisd-new</vt:lpstr>
      <vt:lpstr>Daemon-Based Filtering (3)  - amavisd-new</vt:lpstr>
      <vt:lpstr>Daemon-Based Filtering (4)  - amavisd-new</vt:lpstr>
      <vt:lpstr>Daemon-Based Filtering (5)  - amavisd-new</vt:lpstr>
      <vt:lpstr>Daemon-Based Filtering (6)  - amavisd-new + ClamAV</vt:lpstr>
      <vt:lpstr>Daemon-Based Filtering (7)  - amavisd-new + ClamAV</vt:lpstr>
      <vt:lpstr>Daemon-Based Filtering (8)  - amavisd-new + ClamAV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Liang-Chi Tseng</dc:creator>
  <cp:keywords>CSCC</cp:keywords>
  <cp:lastModifiedBy>Liang-Chi Tseng</cp:lastModifiedBy>
  <cp:revision>1320</cp:revision>
  <cp:lastPrinted>1601-01-01T00:00:00Z</cp:lastPrinted>
  <dcterms:created xsi:type="dcterms:W3CDTF">1601-01-01T00:00:00Z</dcterms:created>
  <dcterms:modified xsi:type="dcterms:W3CDTF">2016-03-22T06:09:13Z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