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56" r:id="rId2"/>
    <p:sldId id="263" r:id="rId3"/>
    <p:sldId id="260" r:id="rId4"/>
    <p:sldId id="257" r:id="rId5"/>
    <p:sldId id="273" r:id="rId6"/>
    <p:sldId id="274" r:id="rId7"/>
    <p:sldId id="261" r:id="rId8"/>
    <p:sldId id="279" r:id="rId9"/>
    <p:sldId id="268" r:id="rId10"/>
    <p:sldId id="266" r:id="rId11"/>
    <p:sldId id="270" r:id="rId12"/>
    <p:sldId id="271" r:id="rId13"/>
    <p:sldId id="276" r:id="rId14"/>
    <p:sldId id="275" r:id="rId15"/>
    <p:sldId id="277" r:id="rId16"/>
    <p:sldId id="278" r:id="rId17"/>
    <p:sldId id="262" r:id="rId18"/>
    <p:sldId id="265" r:id="rId19"/>
    <p:sldId id="269" r:id="rId2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9808" autoAdjust="0"/>
  </p:normalViewPr>
  <p:slideViewPr>
    <p:cSldViewPr>
      <p:cViewPr varScale="1">
        <p:scale>
          <a:sx n="66" d="100"/>
          <a:sy n="66" d="100"/>
        </p:scale>
        <p:origin x="184" y="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7218DF0-77F1-944A-AADE-7DA8BD28F570}" type="datetimeFigureOut">
              <a:rPr lang="zh-TW" altLang="en-US"/>
              <a:pPr>
                <a:defRPr/>
              </a:pPr>
              <a:t>2017/2/16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B7641AF-AF10-5D49-9A30-A20C539479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F24D65C-88C4-4E43-B5F9-6D70F393AB5D}" type="slidenum">
              <a:rPr lang="zh-TW" altLang="en-US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CTF </a:t>
            </a:r>
            <a:r>
              <a:rPr kumimoji="1" lang="zh-TW" altLang="en-US" dirty="0" smtClean="0"/>
              <a:t>守城遊戲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641AF-AF10-5D49-9A30-A20C53947989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65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BCF3C4D-28AA-5E4A-9798-FA61675213A4}" type="slidenum">
              <a:rPr lang="zh-TW" altLang="en-US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FB59A1A-B337-D747-9E04-BFFF4202A98B}" type="slidenum">
              <a:rPr lang="zh-TW" altLang="en-US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FB59A1A-B337-D747-9E04-BFFF4202A98B}" type="slidenum">
              <a:rPr lang="zh-TW" altLang="en-US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57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FB59A1A-B337-D747-9E04-BFFF4202A98B}" type="slidenum">
              <a:rPr lang="zh-TW" altLang="en-US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4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5E3A719-2A6B-0844-B72E-0A0FAA2BFDE5}" type="slidenum">
              <a:rPr lang="zh-TW" altLang="en-US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F381171-3815-8840-860F-AA4812D0664E}" type="slidenum">
              <a:rPr lang="zh-TW" altLang="en-US">
                <a:latin typeface="Times" charset="0"/>
              </a:rPr>
              <a:pPr/>
              <a:t>9</a:t>
            </a:fld>
            <a:endParaRPr lang="en-US" altLang="zh-TW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https://www.ssllabs.com/ssltest/analyze.html?d=jal.tw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641AF-AF10-5D49-9A30-A20C53947989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907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https://www.ssllabs.com/ssltest/analyze.html?d=jal.tw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641AF-AF10-5D49-9A30-A20C53947989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47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5333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11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50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05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7624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51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21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53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4773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3262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744A80D2-5FC6-BA4A-B23A-B78171FAD59D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e3.nctu.edu.tw" TargetMode="External"/><Relationship Id="rId4" Type="http://schemas.openxmlformats.org/officeDocument/2006/relationships/hyperlink" Target="mailto:ta@nasa.cs.nctu.edu.tw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dirty="0" smtClean="0">
                <a:ea typeface="新細明體" pitchFamily="18" charset="-120"/>
              </a:rPr>
              <a:t>Network Administration</a:t>
            </a:r>
            <a:r>
              <a:rPr lang="zh-TW" altLang="en-US" sz="3200" dirty="0" smtClean="0">
                <a:ea typeface="新細明體" pitchFamily="18" charset="-120"/>
              </a:rPr>
              <a:t> </a:t>
            </a:r>
            <a:r>
              <a:rPr lang="en-US" altLang="zh-TW" sz="3200" dirty="0">
                <a:effectLst/>
              </a:rPr>
              <a:t>Practice</a:t>
            </a:r>
            <a:r>
              <a:rPr lang="en-US" altLang="zh-TW" sz="3200" dirty="0" smtClean="0">
                <a:ea typeface="新細明體" pitchFamily="18" charset="-120"/>
              </a:rPr>
              <a:t/>
            </a:r>
            <a:br>
              <a:rPr lang="en-US" altLang="zh-TW" sz="3200" dirty="0" smtClean="0">
                <a:ea typeface="新細明體" pitchFamily="18" charset="-120"/>
              </a:rPr>
            </a:br>
            <a:r>
              <a:rPr lang="en-US" altLang="zh-TW" sz="2500" dirty="0" smtClean="0">
                <a:ea typeface="新細明體" pitchFamily="18" charset="-120"/>
              </a:rPr>
              <a:t>	</a:t>
            </a:r>
            <a:endParaRPr lang="zh-TW" altLang="en-US" sz="2500" dirty="0" smtClean="0">
              <a:ea typeface="新細明體" pitchFamily="18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zh-TW" dirty="0" err="1" smtClean="0">
                <a:ea typeface="新細明體" charset="-120"/>
              </a:rPr>
              <a:t>pschiu</a:t>
            </a:r>
            <a:endParaRPr lang="zh-TW" altLang="zh-TW" dirty="0">
              <a:ea typeface="新細明體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charset="-120"/>
              </a:rPr>
              <a:t>When You Perform Any Changes…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Flow of Change</a:t>
            </a:r>
            <a:endParaRPr lang="zh-TW" altLang="en-US">
              <a:ea typeface="新細明體" charset="-120"/>
            </a:endParaRPr>
          </a:p>
        </p:txBody>
      </p:sp>
      <p:pic>
        <p:nvPicPr>
          <p:cNvPr id="16388" name="Picture 4" descr="Changeflo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1268413"/>
            <a:ext cx="42703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Mission </a:t>
            </a:r>
            <a:r>
              <a:rPr lang="en-US" altLang="zh-TW" dirty="0" smtClean="0"/>
              <a:t>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Web Server Check</a:t>
            </a:r>
          </a:p>
          <a:p>
            <a:pPr lvl="1"/>
            <a:r>
              <a:rPr lang="en-US" altLang="zh-TW" dirty="0" smtClean="0"/>
              <a:t>ssllabs.com - A+</a:t>
            </a:r>
          </a:p>
          <a:p>
            <a:r>
              <a:rPr lang="en-US" altLang="zh-TW" dirty="0" smtClean="0"/>
              <a:t>DNS Server</a:t>
            </a:r>
          </a:p>
          <a:p>
            <a:pPr lvl="1"/>
            <a:r>
              <a:rPr lang="en-US" altLang="zh-TW" dirty="0"/>
              <a:t>http://</a:t>
            </a:r>
            <a:r>
              <a:rPr lang="en-US" altLang="zh-TW" dirty="0" smtClean="0"/>
              <a:t>dnsviz.net – all </a:t>
            </a:r>
            <a:r>
              <a:rPr lang="en-US" altLang="zh-TW" dirty="0" err="1" smtClean="0"/>
              <a:t>dnssec</a:t>
            </a:r>
            <a:r>
              <a:rPr lang="en-US" altLang="zh-TW" dirty="0" smtClean="0"/>
              <a:t> chain</a:t>
            </a:r>
          </a:p>
          <a:p>
            <a:r>
              <a:rPr lang="en-US" altLang="zh-TW" dirty="0" smtClean="0"/>
              <a:t>Email Server</a:t>
            </a:r>
          </a:p>
          <a:p>
            <a:pPr lvl="1"/>
            <a:r>
              <a:rPr lang="en-US" altLang="zh-TW" dirty="0"/>
              <a:t>https://</a:t>
            </a:r>
            <a:r>
              <a:rPr lang="en-US" altLang="zh-TW" dirty="0" smtClean="0"/>
              <a:t>mxtoolbox.com/SuperTool.aspx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691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Web Server 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 more </a:t>
            </a:r>
            <a:r>
              <a:rPr lang="en-US" altLang="zh-TW" dirty="0" smtClean="0"/>
              <a:t>unnecessary information leak</a:t>
            </a:r>
          </a:p>
          <a:p>
            <a:r>
              <a:rPr lang="en-US" altLang="zh-TW" dirty="0" smtClean="0"/>
              <a:t>SSL Certificate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76600"/>
            <a:ext cx="8001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9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DNS Server 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DNSSEC Chain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0"/>
            <a:ext cx="4191000" cy="683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 Server Goal - SPF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69" y="1219200"/>
            <a:ext cx="821666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Email Server Goal </a:t>
            </a:r>
            <a:r>
              <a:rPr lang="en-US" altLang="zh-TW" dirty="0" smtClean="0"/>
              <a:t>- DMARC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07" y="4114800"/>
            <a:ext cx="8024705" cy="1066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07" y="2233563"/>
            <a:ext cx="8155193" cy="5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4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This </a:t>
            </a:r>
            <a:r>
              <a:rPr lang="en-US" altLang="zh-TW" dirty="0" smtClean="0"/>
              <a:t>Semester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Availability !</a:t>
            </a:r>
          </a:p>
          <a:p>
            <a:pPr lvl="1"/>
            <a:r>
              <a:rPr lang="en-US" altLang="zh-TW" dirty="0" smtClean="0"/>
              <a:t>Keep Server Always Up.</a:t>
            </a:r>
          </a:p>
          <a:p>
            <a:pPr lvl="1"/>
            <a:r>
              <a:rPr lang="en-US" altLang="zh-TW" dirty="0"/>
              <a:t>We Will Monitor Your </a:t>
            </a:r>
            <a:r>
              <a:rPr lang="en-US" altLang="zh-TW" dirty="0" smtClean="0"/>
              <a:t>Service</a:t>
            </a:r>
          </a:p>
          <a:p>
            <a:r>
              <a:rPr lang="en-US" altLang="zh-TW" dirty="0" smtClean="0"/>
              <a:t>Based Security !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9" y="3733800"/>
            <a:ext cx="8382421" cy="55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90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Syllabus – Grade Policy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Mid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10 ~ 15 %</a:t>
            </a:r>
            <a:endParaRPr lang="en-US" altLang="zh-TW" dirty="0">
              <a:ea typeface="新細明體" charset="-120"/>
            </a:endParaRPr>
          </a:p>
          <a:p>
            <a:pPr eaLnBrk="1" hangingPunct="1"/>
            <a:r>
              <a:rPr lang="en-US" altLang="zh-TW" dirty="0">
                <a:ea typeface="新細明體" charset="-120"/>
              </a:rPr>
              <a:t>Final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10 ~ 15 %</a:t>
            </a:r>
            <a:endParaRPr lang="en-US" altLang="zh-TW" dirty="0">
              <a:ea typeface="新細明體" charset="-120"/>
            </a:endParaRPr>
          </a:p>
          <a:p>
            <a:pPr eaLnBrk="1" hangingPunct="1"/>
            <a:r>
              <a:rPr lang="en-US" altLang="zh-TW" dirty="0">
                <a:ea typeface="新細明體" charset="-120"/>
              </a:rPr>
              <a:t>Exercise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60 ~ </a:t>
            </a:r>
            <a:r>
              <a:rPr lang="en-US" altLang="zh-TW" dirty="0" smtClean="0">
                <a:ea typeface="新細明體" charset="-120"/>
              </a:rPr>
              <a:t>70 %</a:t>
            </a:r>
            <a:endParaRPr lang="en-US" altLang="zh-TW" dirty="0">
              <a:ea typeface="新細明體" charset="-120"/>
            </a:endParaRPr>
          </a:p>
          <a:p>
            <a:pPr lvl="2" eaLnBrk="1" hangingPunct="1"/>
            <a:r>
              <a:rPr lang="en-US" altLang="zh-TW" dirty="0">
                <a:solidFill>
                  <a:schemeClr val="hlink"/>
                </a:solidFill>
                <a:ea typeface="新細明體" charset="-120"/>
              </a:rPr>
              <a:t>No Delay Work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10 </a:t>
            </a:r>
            <a:r>
              <a:rPr lang="en-US" altLang="zh-TW" dirty="0">
                <a:ea typeface="新細明體" charset="-120"/>
              </a:rPr>
              <a:t>E</a:t>
            </a:r>
            <a:r>
              <a:rPr lang="en-US" altLang="zh-TW" dirty="0" smtClean="0">
                <a:ea typeface="新細明體" charset="-120"/>
              </a:rPr>
              <a:t>xercises</a:t>
            </a:r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dirty="0">
                <a:ea typeface="新細明體" charset="-120"/>
              </a:rPr>
              <a:t>Your Server </a:t>
            </a:r>
            <a:r>
              <a:rPr lang="en-US" altLang="zh-TW" dirty="0" smtClean="0">
                <a:ea typeface="新細明體" charset="-120"/>
              </a:rPr>
              <a:t>Availability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10 ~ 15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%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SA-NA Junction</a:t>
            </a:r>
            <a:endParaRPr lang="zh-TW" altLang="en-US" dirty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FreeBSD</a:t>
            </a:r>
          </a:p>
          <a:p>
            <a:pPr lvl="1"/>
            <a:r>
              <a:rPr lang="en-US" altLang="zh-TW" dirty="0" smtClean="0">
                <a:ea typeface="華康標楷體(P)" charset="0"/>
              </a:rPr>
              <a:t>10.3-RELEASE</a:t>
            </a:r>
            <a:endParaRPr lang="en-US" altLang="zh-TW" dirty="0">
              <a:ea typeface="華康標楷體(P)" charset="0"/>
            </a:endParaRPr>
          </a:p>
          <a:p>
            <a:pPr lvl="2"/>
            <a:r>
              <a:rPr lang="en-US" altLang="zh-TW" dirty="0" smtClean="0">
                <a:ea typeface="華康標楷體(P)" charset="0"/>
              </a:rPr>
              <a:t>http</a:t>
            </a:r>
            <a:r>
              <a:rPr lang="en-US" altLang="zh-TW" dirty="0">
                <a:ea typeface="華康標楷體(P)" charset="0"/>
              </a:rPr>
              <a:t>://</a:t>
            </a:r>
            <a:r>
              <a:rPr lang="en-US" altLang="zh-TW" dirty="0" err="1" smtClean="0">
                <a:ea typeface="華康標楷體(P)" charset="0"/>
              </a:rPr>
              <a:t>ftp.freebsd.org</a:t>
            </a:r>
            <a:r>
              <a:rPr lang="en-US" altLang="zh-TW" dirty="0" smtClean="0">
                <a:ea typeface="華康標楷體(P)" charset="0"/>
              </a:rPr>
              <a:t>/pub/FreeBSD/releases/ISO-IMAGES/10.3/</a:t>
            </a:r>
            <a:endParaRPr lang="en-US" altLang="zh-TW" dirty="0">
              <a:ea typeface="華康標楷體(P)" charset="0"/>
            </a:endParaRPr>
          </a:p>
          <a:p>
            <a:pPr lvl="1"/>
            <a:endParaRPr lang="en-US" altLang="zh-TW" dirty="0">
              <a:ea typeface="華康標楷體(P)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We </a:t>
            </a:r>
            <a:r>
              <a:rPr lang="en-US" altLang="zh-TW" dirty="0"/>
              <a:t>W</a:t>
            </a:r>
            <a:r>
              <a:rPr lang="en-US" altLang="zh-TW" dirty="0" smtClean="0"/>
              <a:t>ant You!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35121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37" name="Picture 5" descr="C:\Users\Cage\Desktop\尾牙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49815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00175"/>
            <a:ext cx="3449638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charset="-120"/>
              </a:rPr>
              <a:t>Syllabus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charset="-120"/>
              </a:rPr>
              <a:t>Website: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dirty="0">
                <a:ea typeface="新細明體" charset="-120"/>
                <a:hlinkClick r:id="rId3" action="ppaction://hlinkfile"/>
              </a:rPr>
              <a:t>e3.nctu.edu.tw</a:t>
            </a:r>
            <a:endParaRPr lang="en-US" altLang="zh-TW" sz="1600" dirty="0"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charset="-120"/>
              </a:rPr>
              <a:t>Instructor: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1800" dirty="0" smtClean="0">
                <a:ea typeface="新細明體" charset="-120"/>
              </a:rPr>
              <a:t>吳育松</a:t>
            </a:r>
            <a:endParaRPr lang="en-US" altLang="zh-TW" sz="1800" dirty="0"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zh-TW" altLang="en-US" sz="1800" dirty="0" smtClean="0">
                <a:ea typeface="新細明體" charset="-120"/>
              </a:rPr>
              <a:t>易志偉</a:t>
            </a:r>
            <a:endParaRPr lang="en-US" altLang="zh-TW" sz="1800" dirty="0"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charset="-120"/>
              </a:rPr>
              <a:t>Time: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charset="-120"/>
              </a:rPr>
              <a:t>Thu. IJK (PM 6:30 ~ 9:20)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charset="-120"/>
              </a:rPr>
              <a:t>Place: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charset="-120"/>
              </a:rPr>
              <a:t>EC115</a:t>
            </a:r>
            <a:endParaRPr lang="en-US" altLang="zh-TW" sz="1800" dirty="0"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>
                <a:ea typeface="新細明體" charset="-120"/>
              </a:rPr>
              <a:t>English Slides and Exams, Chinese Lecture (TAs can support)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charset="-120"/>
              </a:rPr>
              <a:t>TAs: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charset="-120"/>
              </a:rPr>
              <a:t>Email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u="sng" dirty="0" smtClean="0">
                <a:solidFill>
                  <a:srgbClr val="FF0000"/>
                </a:solidFill>
                <a:ea typeface="新細明體" charset="-120"/>
                <a:hlinkClick r:id="rId4"/>
              </a:rPr>
              <a:t>ta@nasa.cs.nctu.edu.tw</a:t>
            </a:r>
            <a:endParaRPr lang="en-US" altLang="zh-TW" sz="1600" u="sng" dirty="0">
              <a:solidFill>
                <a:srgbClr val="FF0000"/>
              </a:solidFill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charset="-120"/>
              </a:rPr>
              <a:t>IRC </a:t>
            </a:r>
            <a:r>
              <a:rPr lang="en-US" altLang="zh-TW" sz="1800" dirty="0" smtClean="0">
                <a:ea typeface="新細明體" charset="-120"/>
              </a:rPr>
              <a:t>channel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smtClean="0">
                <a:ea typeface="新細明體" charset="-120"/>
              </a:rPr>
              <a:t>#</a:t>
            </a:r>
            <a:r>
              <a:rPr lang="en-US" altLang="zh-TW" sz="1600" dirty="0" err="1" smtClean="0">
                <a:ea typeface="新細明體" charset="-120"/>
              </a:rPr>
              <a:t>nctuNASA</a:t>
            </a:r>
            <a:r>
              <a:rPr lang="en-US" altLang="zh-TW" sz="1600" dirty="0" smtClean="0">
                <a:ea typeface="新細明體" charset="-120"/>
              </a:rPr>
              <a:t> </a:t>
            </a:r>
            <a:r>
              <a:rPr lang="en-US" altLang="zh-TW" sz="1600" dirty="0">
                <a:ea typeface="新細明體" charset="-120"/>
              </a:rPr>
              <a:t>on </a:t>
            </a:r>
            <a:r>
              <a:rPr lang="en-US" altLang="zh-TW" sz="1600" dirty="0" err="1" smtClean="0">
                <a:ea typeface="新細明體" charset="-120"/>
              </a:rPr>
              <a:t>freenode</a:t>
            </a:r>
            <a:endParaRPr lang="en-US" altLang="zh-TW" sz="1600" dirty="0">
              <a:solidFill>
                <a:srgbClr val="0070C0"/>
              </a:solidFill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新細明體" charset="-120"/>
              </a:rPr>
              <a:t>Facebook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smtClean="0">
                <a:ea typeface="新細明體" charset="-120"/>
              </a:rPr>
              <a:t>https://www.facebook.com/groups/NCTUCSNASA/</a:t>
            </a:r>
            <a:endParaRPr lang="en-US" altLang="zh-TW" sz="1600" dirty="0">
              <a:solidFill>
                <a:srgbClr val="0070C0"/>
              </a:solidFill>
              <a:ea typeface="新細明體" charset="-120"/>
            </a:endParaRPr>
          </a:p>
        </p:txBody>
      </p:sp>
      <p:pic>
        <p:nvPicPr>
          <p:cNvPr id="5124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04800"/>
            <a:ext cx="3049588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Syllabus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Course Textbook and Reference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652838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charset="-120"/>
              </a:rPr>
              <a:t>Textbook</a:t>
            </a:r>
          </a:p>
          <a:p>
            <a:pPr lvl="1" eaLnBrk="1" hangingPunct="1"/>
            <a:r>
              <a:rPr lang="en-US" altLang="zh-TW" sz="1800" dirty="0">
                <a:ea typeface="新細明體" charset="-120"/>
              </a:rPr>
              <a:t>UNIX and Linux System Administration Handbook, 4th ed. </a:t>
            </a:r>
          </a:p>
          <a:p>
            <a:pPr lvl="1" eaLnBrk="1" hangingPunct="1"/>
            <a:r>
              <a:rPr lang="en-US" altLang="zh-TW" sz="1800" dirty="0">
                <a:ea typeface="新細明體" charset="-120"/>
              </a:rPr>
              <a:t>Slides </a:t>
            </a:r>
          </a:p>
          <a:p>
            <a:pPr eaLnBrk="1" hangingPunct="1"/>
            <a:r>
              <a:rPr lang="en-US" altLang="zh-TW" sz="2000" dirty="0">
                <a:ea typeface="新細明體" charset="-120"/>
              </a:rPr>
              <a:t>Reference book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FreeBSD handbook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TCP/IP </a:t>
            </a:r>
            <a:r>
              <a:rPr lang="en-US" altLang="zh-TW" sz="1800" dirty="0">
                <a:ea typeface="新細明體" charset="-120"/>
              </a:rPr>
              <a:t>Illustrated Volume 1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Postfix</a:t>
            </a:r>
            <a:endParaRPr lang="en-US" altLang="zh-TW" sz="1800" dirty="0">
              <a:ea typeface="新細明體" charset="-120"/>
            </a:endParaRPr>
          </a:p>
          <a:p>
            <a:pPr lvl="1" eaLnBrk="1" hangingPunct="1"/>
            <a:r>
              <a:rPr lang="en-US" altLang="zh-TW" sz="1800" dirty="0">
                <a:ea typeface="新細明體" charset="-120"/>
              </a:rPr>
              <a:t>DNS and BIND</a:t>
            </a:r>
          </a:p>
          <a:p>
            <a:pPr lvl="1" eaLnBrk="1" hangingPunct="1"/>
            <a:r>
              <a:rPr lang="en-US" altLang="zh-TW" sz="1800" dirty="0">
                <a:ea typeface="新細明體" charset="-120"/>
              </a:rPr>
              <a:t>SNMP, SNMPv2, SNMPv3 and RMON 1, 2</a:t>
            </a:r>
          </a:p>
        </p:txBody>
      </p:sp>
      <p:pic>
        <p:nvPicPr>
          <p:cNvPr id="7172" name="Picture 6" descr="0596000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4953000"/>
            <a:ext cx="10969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Show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53000"/>
            <a:ext cx="11128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05960021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73638"/>
            <a:ext cx="10969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5" descr="05960015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10969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6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959350"/>
            <a:ext cx="11128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 descr="http://im1.book.com.tw/exep/lib/image.php?image=http://addons.books.com.tw/G/F01/0/7/4/F010717594.jpg&amp;width=200&amp;height=280&amp;quality=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959350"/>
            <a:ext cx="102393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Syllabus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Course 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sz="2200" dirty="0">
                <a:ea typeface="新細明體" charset="-120"/>
              </a:rPr>
              <a:t>Main topics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DNS -- BIND (Berkeley Internet Name Domain)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DNSSEC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Web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Apache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Nginx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PHP</a:t>
            </a:r>
          </a:p>
          <a:p>
            <a:pPr eaLnBrk="1" hangingPunct="1"/>
            <a:endParaRPr lang="en-US" altLang="zh-TW" dirty="0"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Syllabus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Course 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sz="2200" dirty="0">
                <a:ea typeface="新細明體" charset="-120"/>
              </a:rPr>
              <a:t>Main topics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Mail System -- Postfix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SPF (Sender Policy Framework)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DKIM (</a:t>
            </a:r>
            <a:r>
              <a:rPr lang="en-US" altLang="zh-TW" dirty="0" err="1" smtClean="0">
                <a:ea typeface="新細明體" charset="-120"/>
              </a:rPr>
              <a:t>DomainKeys</a:t>
            </a:r>
            <a:r>
              <a:rPr lang="en-US" altLang="zh-TW" dirty="0" smtClean="0">
                <a:ea typeface="新細明體" charset="-120"/>
              </a:rPr>
              <a:t> Identified Mail)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DMARC (Domain Message Authentication Reporting &amp; Conformance)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Network Management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SNMP (Simple Network Management Protocol)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Networking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Routing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(Global Internet Routes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&amp;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DDoS</a:t>
            </a:r>
            <a:r>
              <a:rPr lang="en-US" altLang="zh-TW" dirty="0" smtClean="0">
                <a:ea typeface="新細明體" charset="-120"/>
              </a:rPr>
              <a:t> mitigation)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Network Environment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NAT, DHCP, Firewall, …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2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Syllabus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>
                <a:ea typeface="新細明體" pitchFamily="18" charset="-120"/>
              </a:rPr>
              <a:t>Adjunct Lecturer </a:t>
            </a:r>
            <a:r>
              <a:rPr lang="en-US" altLang="zh-TW" sz="3000" dirty="0" smtClean="0">
                <a:ea typeface="新細明體" pitchFamily="18" charset="-120"/>
              </a:rPr>
              <a:t>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dirty="0"/>
              <a:t>Nagios</a:t>
            </a:r>
            <a:endParaRPr lang="en-US" altLang="zh-TW" dirty="0">
              <a:ea typeface="新細明體" charset="-120"/>
            </a:endParaRPr>
          </a:p>
          <a:p>
            <a:pPr eaLnBrk="1" hangingPunct="1"/>
            <a:r>
              <a:rPr lang="en-US" altLang="zh-TW" dirty="0" err="1" smtClean="0"/>
              <a:t>Ansible</a:t>
            </a:r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Containe</a:t>
            </a:r>
            <a:endParaRPr lang="en-US" altLang="zh-TW" dirty="0" smtClean="0"/>
          </a:p>
          <a:p>
            <a:pPr eaLnBrk="1" hangingPunct="1"/>
            <a:r>
              <a:rPr lang="en-US" altLang="zh-TW" dirty="0"/>
              <a:t>Quagga (Quagga Routing Suite</a:t>
            </a:r>
            <a:r>
              <a:rPr lang="en-US" altLang="zh-TW" dirty="0" smtClean="0"/>
              <a:t>)</a:t>
            </a:r>
          </a:p>
          <a:p>
            <a:pPr eaLnBrk="1" hangingPunct="1"/>
            <a:r>
              <a:rPr lang="en-US" altLang="zh-TW" dirty="0"/>
              <a:t>Service </a:t>
            </a:r>
            <a:r>
              <a:rPr lang="en-US" altLang="zh-TW" dirty="0" smtClean="0"/>
              <a:t>Infrastructure</a:t>
            </a:r>
          </a:p>
          <a:p>
            <a:pPr eaLnBrk="1" hangingPunct="1"/>
            <a:endParaRPr lang="en-US" altLang="zh-TW" dirty="0">
              <a:ea typeface="新細明體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Lecturer</a:t>
            </a:r>
          </a:p>
          <a:p>
            <a:pPr lvl="1" eaLnBrk="1" hangingPunct="1"/>
            <a:r>
              <a:rPr lang="en-US" altLang="zh-TW" dirty="0" smtClean="0"/>
              <a:t>Edge Core </a:t>
            </a:r>
            <a:r>
              <a:rPr lang="en-US" altLang="zh-TW" dirty="0"/>
              <a:t>- Phil Huang</a:t>
            </a:r>
            <a:endParaRPr lang="en-US" altLang="zh-TW" dirty="0" smtClean="0"/>
          </a:p>
          <a:p>
            <a:pPr lvl="1" eaLnBrk="1" hangingPunct="1"/>
            <a:r>
              <a:rPr lang="en-US" altLang="zh-TW" dirty="0">
                <a:ea typeface="新細明體" charset="-120"/>
              </a:rPr>
              <a:t>NCHC - </a:t>
            </a:r>
            <a:r>
              <a:rPr lang="en-US" altLang="zh-TW" dirty="0" err="1">
                <a:ea typeface="新細明體" charset="-120"/>
              </a:rPr>
              <a:t>Chunhung</a:t>
            </a:r>
            <a:r>
              <a:rPr lang="en-US" altLang="zh-TW" dirty="0">
                <a:ea typeface="新細明體" charset="-120"/>
              </a:rPr>
              <a:t> Huang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32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Syllabus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Prerequisite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charset="-120"/>
              </a:rPr>
              <a:t>Background Knowledges</a:t>
            </a:r>
          </a:p>
          <a:p>
            <a:pPr lvl="1" eaLnBrk="1" hangingPunct="1"/>
            <a:r>
              <a:rPr lang="en-US" altLang="zh-TW" sz="1800" dirty="0">
                <a:ea typeface="新細明體" charset="-120"/>
              </a:rPr>
              <a:t>It is better to have taken</a:t>
            </a:r>
          </a:p>
          <a:p>
            <a:pPr lvl="2" eaLnBrk="1" hangingPunct="1"/>
            <a:r>
              <a:rPr lang="en-US" altLang="zh-TW" sz="1600" dirty="0">
                <a:ea typeface="新細明體" charset="-120"/>
              </a:rPr>
              <a:t>“System Administration</a:t>
            </a:r>
            <a:r>
              <a:rPr lang="zh-TW" altLang="en-US" sz="1600" dirty="0">
                <a:ea typeface="新細明體" charset="-120"/>
              </a:rPr>
              <a:t> </a:t>
            </a:r>
            <a:r>
              <a:rPr lang="en-US" altLang="zh-TW" sz="1600" dirty="0">
                <a:ea typeface="華康標楷體(P)" charset="0"/>
              </a:rPr>
              <a:t>Practice</a:t>
            </a:r>
            <a:r>
              <a:rPr lang="en-US" altLang="zh-TW" sz="1600" dirty="0">
                <a:ea typeface="新細明體" charset="-120"/>
              </a:rPr>
              <a:t>” (</a:t>
            </a:r>
            <a:r>
              <a:rPr lang="zh-TW" altLang="en-US" sz="1600" dirty="0">
                <a:ea typeface="新細明體" charset="-120"/>
              </a:rPr>
              <a:t>計算機系統管理實務</a:t>
            </a:r>
            <a:r>
              <a:rPr lang="en-US" altLang="zh-TW" sz="1600" dirty="0">
                <a:ea typeface="新細明體" charset="-120"/>
              </a:rPr>
              <a:t>)</a:t>
            </a:r>
          </a:p>
          <a:p>
            <a:pPr lvl="2" eaLnBrk="1" hangingPunct="1"/>
            <a:r>
              <a:rPr lang="en-US" altLang="zh-TW" sz="1600" dirty="0">
                <a:ea typeface="新細明體" charset="-120"/>
              </a:rPr>
              <a:t>“Introduction to Networking” (</a:t>
            </a:r>
            <a:r>
              <a:rPr lang="zh-TW" altLang="en-US" sz="1600" dirty="0">
                <a:ea typeface="新細明體" charset="-120"/>
              </a:rPr>
              <a:t>計算機網路概論</a:t>
            </a:r>
            <a:r>
              <a:rPr lang="en-US" altLang="zh-TW" sz="1600" dirty="0">
                <a:ea typeface="新細明體" charset="-120"/>
              </a:rPr>
              <a:t>)</a:t>
            </a:r>
          </a:p>
          <a:p>
            <a:pPr lvl="1" eaLnBrk="1" hangingPunct="1"/>
            <a:r>
              <a:rPr lang="en-US" altLang="zh-TW" sz="1800" dirty="0">
                <a:ea typeface="新細明體" charset="-120"/>
              </a:rPr>
              <a:t>At least</a:t>
            </a:r>
          </a:p>
          <a:p>
            <a:pPr lvl="2" eaLnBrk="1" hangingPunct="1"/>
            <a:r>
              <a:rPr lang="en-US" altLang="zh-TW" sz="1600" dirty="0">
                <a:ea typeface="新細明體" charset="-120"/>
              </a:rPr>
              <a:t>Experience of using Unix-like </a:t>
            </a:r>
            <a:r>
              <a:rPr lang="en-US" altLang="zh-TW" sz="1600" dirty="0" smtClean="0">
                <a:ea typeface="新細明體" charset="-120"/>
              </a:rPr>
              <a:t>environment</a:t>
            </a:r>
            <a:endParaRPr lang="en-US" altLang="zh-TW" sz="160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/>
              <a:t>Environment</a:t>
            </a:r>
          </a:p>
          <a:p>
            <a:pPr lvl="1" eaLnBrk="1" hangingPunct="1"/>
            <a:r>
              <a:rPr lang="en-US" altLang="zh-TW" sz="1800" dirty="0">
                <a:ea typeface="華康標楷體(P)" charset="0"/>
              </a:rPr>
              <a:t>Server</a:t>
            </a:r>
          </a:p>
          <a:p>
            <a:pPr lvl="2" eaLnBrk="1" hangingPunct="1"/>
            <a:r>
              <a:rPr lang="en-US" altLang="zh-TW" sz="1600" dirty="0">
                <a:ea typeface="華康標楷體(P)" charset="0"/>
              </a:rPr>
              <a:t>One </a:t>
            </a:r>
            <a:r>
              <a:rPr lang="en-US" altLang="zh-TW" sz="1600" dirty="0">
                <a:solidFill>
                  <a:schemeClr val="hlink"/>
                </a:solidFill>
                <a:ea typeface="華康標楷體(P)" charset="0"/>
              </a:rPr>
              <a:t>dedicated</a:t>
            </a:r>
            <a:r>
              <a:rPr lang="en-US" altLang="zh-TW" sz="1600" dirty="0">
                <a:ea typeface="華康標楷體(P)" charset="0"/>
              </a:rPr>
              <a:t> PC</a:t>
            </a:r>
          </a:p>
          <a:p>
            <a:pPr lvl="2" eaLnBrk="1" hangingPunct="1"/>
            <a:r>
              <a:rPr lang="en-US" altLang="zh-TW" sz="1600" dirty="0">
                <a:ea typeface="華康標楷體(P)" charset="0"/>
              </a:rPr>
              <a:t>Virtual </a:t>
            </a:r>
            <a:r>
              <a:rPr lang="en-US" altLang="zh-TW" sz="1600" dirty="0" smtClean="0">
                <a:ea typeface="華康標楷體(P)" charset="0"/>
              </a:rPr>
              <a:t>Machine</a:t>
            </a:r>
          </a:p>
          <a:p>
            <a:pPr lvl="3" eaLnBrk="1" hangingPunct="1"/>
            <a:r>
              <a:rPr lang="en-US" altLang="zh-TW" sz="1400" dirty="0" smtClean="0">
                <a:ea typeface="華康標楷體(P)" charset="0"/>
              </a:rPr>
              <a:t>CSCC</a:t>
            </a:r>
            <a:endParaRPr lang="en-US" altLang="zh-TW" sz="1400" dirty="0">
              <a:ea typeface="華康標楷體(P)" charset="0"/>
            </a:endParaRPr>
          </a:p>
          <a:p>
            <a:pPr lvl="2" eaLnBrk="1" hangingPunct="1"/>
            <a:r>
              <a:rPr lang="en-US" altLang="zh-TW" sz="1600" dirty="0">
                <a:ea typeface="華康標楷體(P)" charset="0"/>
              </a:rPr>
              <a:t>VPS</a:t>
            </a:r>
          </a:p>
          <a:p>
            <a:pPr lvl="3" eaLnBrk="1" hangingPunct="1"/>
            <a:r>
              <a:rPr lang="en-US" altLang="zh-TW" sz="1400" dirty="0" err="1">
                <a:ea typeface="華康標楷體(P)" charset="0"/>
              </a:rPr>
              <a:t>Linode</a:t>
            </a:r>
            <a:r>
              <a:rPr lang="en-US" altLang="zh-TW" sz="1400" dirty="0">
                <a:ea typeface="華康標楷體(P)" charset="0"/>
              </a:rPr>
              <a:t>	(recommended)</a:t>
            </a:r>
          </a:p>
          <a:p>
            <a:pPr lvl="3" eaLnBrk="1" hangingPunct="1"/>
            <a:r>
              <a:rPr lang="en-US" altLang="zh-TW" sz="1400" dirty="0" err="1">
                <a:ea typeface="華康標楷體(P)" charset="0"/>
              </a:rPr>
              <a:t>DigitalOcean</a:t>
            </a:r>
            <a:r>
              <a:rPr lang="en-US" altLang="zh-TW" sz="1400" dirty="0">
                <a:ea typeface="華康標楷體(P)" charset="0"/>
              </a:rPr>
              <a:t>	(second choice)</a:t>
            </a:r>
          </a:p>
          <a:p>
            <a:pPr lvl="1" eaLnBrk="1" hangingPunct="1"/>
            <a:r>
              <a:rPr lang="en-US" altLang="zh-TW" sz="1800" dirty="0">
                <a:ea typeface="華康標楷體(P)" charset="0"/>
              </a:rPr>
              <a:t>Operation System</a:t>
            </a:r>
          </a:p>
          <a:p>
            <a:pPr lvl="2" eaLnBrk="1" hangingPunct="1"/>
            <a:r>
              <a:rPr lang="en-US" altLang="zh-TW" sz="1600" dirty="0">
                <a:ea typeface="華康標楷體(P)" charset="0"/>
              </a:rPr>
              <a:t>With </a:t>
            </a:r>
            <a:r>
              <a:rPr lang="en-US" altLang="zh-TW" sz="1600" dirty="0">
                <a:solidFill>
                  <a:schemeClr val="hlink"/>
                </a:solidFill>
                <a:ea typeface="華康標楷體(P)" charset="0"/>
              </a:rPr>
              <a:t>Unix-like OS</a:t>
            </a:r>
            <a:r>
              <a:rPr lang="en-US" altLang="zh-TW" sz="1600" dirty="0">
                <a:ea typeface="華康標楷體(P)" charset="0"/>
              </a:rPr>
              <a:t> installed (e.g. FreeBSD, Linux, Sun OS, …etc.)</a:t>
            </a:r>
          </a:p>
          <a:p>
            <a:pPr lvl="2" eaLnBrk="1" hangingPunct="1"/>
            <a:r>
              <a:rPr lang="en-US" altLang="zh-TW" sz="1600" dirty="0">
                <a:ea typeface="華康標楷體(P)" charset="0"/>
              </a:rPr>
              <a:t>FreeBSD is recommended for the reason: TA supports</a:t>
            </a:r>
            <a:r>
              <a:rPr lang="en-US" altLang="zh-TW" sz="1600" dirty="0" smtClean="0">
                <a:ea typeface="華康標楷體(P)" charset="0"/>
              </a:rPr>
              <a:t>.</a:t>
            </a:r>
          </a:p>
          <a:p>
            <a:pPr lvl="1" eaLnBrk="1" hangingPunct="1"/>
            <a:r>
              <a:rPr lang="en-US" altLang="zh-TW" sz="1800" dirty="0" smtClean="0">
                <a:ea typeface="華康標楷體(P)" charset="0"/>
              </a:rPr>
              <a:t>Network</a:t>
            </a:r>
          </a:p>
          <a:p>
            <a:pPr lvl="2" eaLnBrk="1" hangingPunct="1"/>
            <a:r>
              <a:rPr lang="en-US" altLang="zh-TW" sz="1600" dirty="0" smtClean="0">
                <a:ea typeface="華康標楷體(P)" charset="0"/>
              </a:rPr>
              <a:t>Public IP (No NCTU Dormitory IP for Some Reasons)</a:t>
            </a:r>
            <a:endParaRPr lang="en-US" altLang="zh-TW" sz="1600" dirty="0">
              <a:ea typeface="華康標楷體(P)" charset="0"/>
            </a:endParaRPr>
          </a:p>
          <a:p>
            <a:pPr lvl="1"/>
            <a:r>
              <a:rPr lang="en-US" altLang="zh-TW" sz="1800" dirty="0" smtClean="0"/>
              <a:t>Domain Name</a:t>
            </a:r>
            <a:endParaRPr lang="zh-TW" altLang="en-US" sz="1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Syllabus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Prerequisite </a:t>
            </a:r>
          </a:p>
        </p:txBody>
      </p:sp>
    </p:spTree>
    <p:extLst>
      <p:ext uri="{BB962C8B-B14F-4D97-AF65-F5344CB8AC3E}">
        <p14:creationId xmlns:p14="http://schemas.microsoft.com/office/powerpoint/2010/main" val="376769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Attitude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Attend every class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Do every exercise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As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early</a:t>
            </a:r>
            <a:r>
              <a:rPr lang="en-US" altLang="zh-TW" dirty="0">
                <a:ea typeface="新細明體" charset="-120"/>
              </a:rPr>
              <a:t> as possible</a:t>
            </a:r>
          </a:p>
          <a:p>
            <a:pPr lvl="1" eaLnBrk="1" hangingPunct="1"/>
            <a:r>
              <a:rPr lang="en-US" altLang="zh-TW" dirty="0">
                <a:solidFill>
                  <a:schemeClr val="hlink"/>
                </a:solidFill>
                <a:ea typeface="新細明體" charset="-120"/>
              </a:rPr>
              <a:t>On your own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Read book and practice at least 6 hours every week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Use </a:t>
            </a:r>
            <a:r>
              <a:rPr lang="en-US" altLang="zh-TW" dirty="0" err="1">
                <a:ea typeface="新細明體" charset="-120"/>
              </a:rPr>
              <a:t>unix</a:t>
            </a:r>
            <a:r>
              <a:rPr lang="en-US" altLang="zh-TW" dirty="0">
                <a:ea typeface="新細明體" charset="-120"/>
              </a:rPr>
              <a:t>-like environment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Recommend: more than 1.5 hours/day averagely.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Collect information on the internet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The newer, the better.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33375"/>
            <a:ext cx="17208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1053</TotalTime>
  <Words>419</Words>
  <Application>Microsoft Macintosh PowerPoint</Application>
  <PresentationFormat>如螢幕大小 (4:3)</PresentationFormat>
  <Paragraphs>143</Paragraphs>
  <Slides>19</Slides>
  <Notes>10</Notes>
  <HiddenSlides>1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Calibri</vt:lpstr>
      <vt:lpstr>Futura Md BT</vt:lpstr>
      <vt:lpstr>Times</vt:lpstr>
      <vt:lpstr>Times New Roman</vt:lpstr>
      <vt:lpstr>Verdana</vt:lpstr>
      <vt:lpstr>Wingdings</vt:lpstr>
      <vt:lpstr>華康標楷體(P)</vt:lpstr>
      <vt:lpstr>華康儷中黑(P)</vt:lpstr>
      <vt:lpstr>華康儷粗黑(P)</vt:lpstr>
      <vt:lpstr>新細明體</vt:lpstr>
      <vt:lpstr>Arial</vt:lpstr>
      <vt:lpstr>Computer Center</vt:lpstr>
      <vt:lpstr>Network Administration Practice  </vt:lpstr>
      <vt:lpstr>Syllabus</vt:lpstr>
      <vt:lpstr>Syllabus –  Course Textbook and Reference</vt:lpstr>
      <vt:lpstr>Syllabus –  Course Overview</vt:lpstr>
      <vt:lpstr>Syllabus –  Course Overview</vt:lpstr>
      <vt:lpstr>Syllabus –  Adjunct Lecturer Overview</vt:lpstr>
      <vt:lpstr>Syllabus –  Prerequisite </vt:lpstr>
      <vt:lpstr>Syllabus –  Prerequisite </vt:lpstr>
      <vt:lpstr>Attitude</vt:lpstr>
      <vt:lpstr>When You Perform Any Changes…</vt:lpstr>
      <vt:lpstr>Mission Goal</vt:lpstr>
      <vt:lpstr>Web Server Goal</vt:lpstr>
      <vt:lpstr>DNS Server Goal</vt:lpstr>
      <vt:lpstr>Email Server Goal - SPF</vt:lpstr>
      <vt:lpstr>Email Server Goal - DMARC</vt:lpstr>
      <vt:lpstr>This Semester</vt:lpstr>
      <vt:lpstr>Syllabus – Grade Policy</vt:lpstr>
      <vt:lpstr>SA-NA Junction</vt:lpstr>
      <vt:lpstr>We Want You!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Yung-Hsiang Liu</dc:creator>
  <cp:lastModifiedBy>Microsoft Office 使用者</cp:lastModifiedBy>
  <cp:revision>216</cp:revision>
  <cp:lastPrinted>1601-01-01T00:00:00Z</cp:lastPrinted>
  <dcterms:created xsi:type="dcterms:W3CDTF">1601-01-01T00:00:00Z</dcterms:created>
  <dcterms:modified xsi:type="dcterms:W3CDTF">2017-02-16T10:15:23Z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