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1" r:id="rId1"/>
  </p:sldMasterIdLst>
  <p:notesMasterIdLst>
    <p:notesMasterId r:id="rId86"/>
  </p:notesMasterIdLst>
  <p:handoutMasterIdLst>
    <p:handoutMasterId r:id="rId87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344" r:id="rId10"/>
    <p:sldId id="267" r:id="rId11"/>
    <p:sldId id="268" r:id="rId12"/>
    <p:sldId id="342" r:id="rId13"/>
    <p:sldId id="269" r:id="rId14"/>
    <p:sldId id="343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336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40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8" r:id="rId76"/>
    <p:sldId id="329" r:id="rId77"/>
    <p:sldId id="330" r:id="rId78"/>
    <p:sldId id="331" r:id="rId79"/>
    <p:sldId id="332" r:id="rId80"/>
    <p:sldId id="333" r:id="rId81"/>
    <p:sldId id="334" r:id="rId82"/>
    <p:sldId id="337" r:id="rId83"/>
    <p:sldId id="338" r:id="rId84"/>
    <p:sldId id="339" r:id="rId8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93" autoAdjust="0"/>
  </p:normalViewPr>
  <p:slideViewPr>
    <p:cSldViewPr>
      <p:cViewPr varScale="1">
        <p:scale>
          <a:sx n="100" d="100"/>
          <a:sy n="100" d="100"/>
        </p:scale>
        <p:origin x="18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handoutMaster" Target="handoutMasters/handout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9B811C94-51AD-4045-AA33-767FC56E840C}" type="datetimeFigureOut">
              <a:rPr lang="zh-TW" altLang="en-US">
                <a:latin typeface="Courier New" panose="02070309020205020404" pitchFamily="49" charset="0"/>
              </a:rPr>
              <a:pPr>
                <a:defRPr/>
              </a:pPr>
              <a:t>2017/2/23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16D37256-21B3-4DDF-88A9-7851CF84FF0A}" type="slidenum">
              <a:rPr lang="zh-TW" altLang="en-US">
                <a:latin typeface="Courier New" panose="02070309020205020404" pitchFamily="49" charset="0"/>
              </a:rPr>
              <a:pPr>
                <a:defRPr/>
              </a:pPr>
              <a:t>‹#›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4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50D5A7EA-9544-4AD0-86B4-F027E9144E94}" type="datetimeFigureOut">
              <a:rPr lang="zh-TW" altLang="en-US" smtClean="0"/>
              <a:pPr>
                <a:defRPr/>
              </a:pPr>
              <a:t>2017/2/23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dirty="0" smtClean="0"/>
              <a:t>按一下以編輯母片文字樣式</a:t>
            </a:r>
          </a:p>
          <a:p>
            <a:pPr lvl="1"/>
            <a:r>
              <a:rPr lang="zh-TW" altLang="en-US" noProof="0" dirty="0" smtClean="0"/>
              <a:t>第二層</a:t>
            </a:r>
          </a:p>
          <a:p>
            <a:pPr lvl="2"/>
            <a:r>
              <a:rPr lang="zh-TW" altLang="en-US" noProof="0" dirty="0" smtClean="0"/>
              <a:t>第三層</a:t>
            </a:r>
          </a:p>
          <a:p>
            <a:pPr lvl="3"/>
            <a:r>
              <a:rPr lang="zh-TW" altLang="en-US" noProof="0" dirty="0" smtClean="0"/>
              <a:t>第四層</a:t>
            </a:r>
          </a:p>
          <a:p>
            <a:pPr lvl="4"/>
            <a:r>
              <a:rPr lang="zh-TW" altLang="en-US" noProof="0" dirty="0" smtClean="0"/>
              <a:t>第五層</a:t>
            </a:r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37683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.edu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en.wikipedia.org/wiki/Verisign" TargetMode="External"/><Relationship Id="rId4" Type="http://schemas.openxmlformats.org/officeDocument/2006/relationships/hyperlink" Target="https://en.wikipedia.org/wiki/Educause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60C848-7E2B-4BE5-BFE7-FE842CAB1902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ARPA</a:t>
            </a:r>
            <a:r>
              <a:rPr lang="en-US" altLang="zh-TW" baseline="0" dirty="0" smtClean="0"/>
              <a:t>	- </a:t>
            </a:r>
            <a:r>
              <a:rPr lang="en-US" altLang="zh-TW" dirty="0" smtClean="0"/>
              <a:t>Advanced Research Projects Agency Network</a:t>
            </a:r>
          </a:p>
          <a:p>
            <a:r>
              <a:rPr lang="en-US" altLang="zh-TW" dirty="0" smtClean="0"/>
              <a:t>SRI	- Stanford Research Institute In Menlo Park, California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43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6515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舊投影片寫錯</a:t>
            </a:r>
            <a:endParaRPr lang="en-US" altLang="zh-TW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ea typeface="+mn-ea"/>
                <a:cs typeface="+mn-cs"/>
              </a:rPr>
              <a:t>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ea typeface="+mn-ea"/>
                <a:cs typeface="+mn-cs"/>
              </a:rPr>
              <a:t>rw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a typeface="+mn-ea"/>
                <a:cs typeface="+mn-cs"/>
              </a:rPr>
              <a:t>-r----- 1 bind wheel 92 Aug 15 2005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ea typeface="+mn-ea"/>
                <a:cs typeface="+mn-cs"/>
              </a:rPr>
              <a:t>rndc.key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44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890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ICANN	-</a:t>
            </a:r>
            <a:r>
              <a:rPr lang="zh-TW" altLang="en-US" dirty="0" smtClean="0"/>
              <a:t> </a:t>
            </a:r>
            <a:r>
              <a:rPr lang="en-US" i="1" dirty="0" smtClean="0"/>
              <a:t>Internet Corporation for Assigned Names and Numbers</a:t>
            </a:r>
          </a:p>
          <a:p>
            <a:r>
              <a:rPr lang="en-US" altLang="zh-TW" dirty="0" smtClean="0"/>
              <a:t>NSI	- </a:t>
            </a:r>
            <a:r>
              <a:rPr lang="en-US" dirty="0" smtClean="0"/>
              <a:t>Network Solutions, Incorporated.</a:t>
            </a:r>
          </a:p>
          <a:p>
            <a:r>
              <a:rPr lang="en-US" dirty="0" smtClean="0"/>
              <a:t>		https://archive.icann.org/en/nsi/</a:t>
            </a:r>
          </a:p>
          <a:p>
            <a:r>
              <a:rPr lang="en-US" dirty="0" smtClean="0"/>
              <a:t>		https://en.wikipedia.org/wiki/Network_Solutions</a:t>
            </a:r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7575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 tooltip=".edu"/>
              </a:rPr>
              <a:t>.</a:t>
            </a:r>
            <a:r>
              <a:rPr lang="en-US" dirty="0" err="1" smtClean="0">
                <a:hlinkClick r:id="rId3" tooltip=".edu"/>
              </a:rPr>
              <a:t>edu</a:t>
            </a:r>
            <a:r>
              <a:rPr lang="en-US" dirty="0" smtClean="0"/>
              <a:t> education </a:t>
            </a:r>
            <a:r>
              <a:rPr lang="en-US" dirty="0" err="1" smtClean="0">
                <a:hlinkClick r:id="rId4" tooltip="Educause"/>
              </a:rPr>
              <a:t>Educause</a:t>
            </a:r>
            <a:r>
              <a:rPr lang="en-US" dirty="0" smtClean="0"/>
              <a:t> (via </a:t>
            </a:r>
            <a:r>
              <a:rPr lang="en-US" dirty="0" smtClean="0">
                <a:hlinkClick r:id="rId5" tooltip="Verisign"/>
              </a:rPr>
              <a:t>Verisign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9934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https://en.wikipedia.org/wiki/Top-level_domain</a:t>
            </a:r>
          </a:p>
          <a:p>
            <a:r>
              <a:rPr lang="en-US" dirty="0" smtClean="0"/>
              <a:t>https://en.wikipedia.org/wiki/List_of_Internet_top-level_domains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5152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https://zh.wikipedia.org/wiki/</a:t>
            </a:r>
            <a:r>
              <a:rPr lang="zh-TW" altLang="en-US" dirty="0" smtClean="0"/>
              <a:t>通用頂級域</a:t>
            </a:r>
            <a:endParaRPr lang="en-US" altLang="zh-TW" dirty="0" smtClean="0"/>
          </a:p>
          <a:p>
            <a:r>
              <a:rPr lang="en-US" dirty="0" smtClean="0"/>
              <a:t>https://en.wikipedia.org/wiki/Generic_top-level_domain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8259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https://en.wikipedia.org/wiki/Top-level_domain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3101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https://en.wikipedia.org/wiki/List_of_Internet_top-level_domains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1717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err="1" smtClean="0"/>
              <a:t>delphij</a:t>
            </a:r>
            <a:r>
              <a:rPr lang="en-US" altLang="zh-TW" dirty="0" smtClean="0"/>
              <a:t>: hmm...</a:t>
            </a:r>
          </a:p>
          <a:p>
            <a:r>
              <a:rPr lang="en-US" altLang="zh-TW" dirty="0" smtClean="0"/>
              <a:t>bind 4 was a disaster</a:t>
            </a:r>
          </a:p>
          <a:p>
            <a:r>
              <a:rPr lang="en-US" altLang="zh-TW" dirty="0" smtClean="0"/>
              <a:t>bind 8 lived too long</a:t>
            </a:r>
          </a:p>
          <a:p>
            <a:r>
              <a:rPr lang="en-US" altLang="zh-TW" dirty="0" smtClean="0"/>
              <a:t>bind 9 is a rewrite</a:t>
            </a:r>
          </a:p>
          <a:p>
            <a:r>
              <a:rPr lang="en-US" altLang="zh-TW" dirty="0" smtClean="0"/>
              <a:t>what about bind 10 XD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A529BE-6E30-4339-94A6-747B0CA2B0AB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/>
              <a:t>knight:~ -</a:t>
            </a:r>
            <a:r>
              <a:rPr lang="en-US" altLang="zh-TW" dirty="0" err="1" smtClean="0"/>
              <a:t>lwhsu</a:t>
            </a:r>
            <a:r>
              <a:rPr lang="en-US" altLang="zh-TW" dirty="0" smtClean="0"/>
              <a:t>- dig @140.113.17.209 </a:t>
            </a:r>
            <a:r>
              <a:rPr lang="en-US" altLang="zh-TW" dirty="0" err="1" smtClean="0"/>
              <a:t>version.bind</a:t>
            </a:r>
            <a:r>
              <a:rPr lang="en-US" altLang="zh-TW" dirty="0" smtClean="0"/>
              <a:t> txt chaos</a:t>
            </a:r>
          </a:p>
          <a:p>
            <a:r>
              <a:rPr lang="en-US" altLang="zh-TW" dirty="0" smtClean="0"/>
              <a:t>;; ANSWER SECTION:</a:t>
            </a:r>
          </a:p>
          <a:p>
            <a:r>
              <a:rPr lang="en-US" altLang="zh-TW" dirty="0" err="1" smtClean="0"/>
              <a:t>version.bind</a:t>
            </a:r>
            <a:r>
              <a:rPr lang="en-US" altLang="zh-TW" dirty="0" smtClean="0"/>
              <a:t>.           0       CH      TXT     "There is no version."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knight:~ -</a:t>
            </a:r>
            <a:r>
              <a:rPr lang="en-US" altLang="zh-TW" dirty="0" err="1" smtClean="0"/>
              <a:t>lwhsu</a:t>
            </a:r>
            <a:r>
              <a:rPr lang="en-US" altLang="zh-TW" dirty="0" smtClean="0"/>
              <a:t>- dig @140.113.1.1 </a:t>
            </a:r>
            <a:r>
              <a:rPr lang="en-US" altLang="zh-TW" dirty="0" err="1" smtClean="0"/>
              <a:t>version.bind</a:t>
            </a:r>
            <a:r>
              <a:rPr lang="en-US" altLang="zh-TW" dirty="0" smtClean="0"/>
              <a:t> txt chaos</a:t>
            </a:r>
          </a:p>
          <a:p>
            <a:r>
              <a:rPr lang="en-US" altLang="zh-TW" dirty="0" smtClean="0"/>
              <a:t>;; ANSWER SECTION:</a:t>
            </a:r>
          </a:p>
          <a:p>
            <a:r>
              <a:rPr lang="en-US" altLang="zh-TW" dirty="0" err="1" smtClean="0"/>
              <a:t>version.bind</a:t>
            </a:r>
            <a:r>
              <a:rPr lang="en-US" altLang="zh-TW" dirty="0" smtClean="0"/>
              <a:t>.           0       CH      TXT     "9.3.5-P2"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ED5981-24DE-4296-A2ED-11149E39F497}" type="slidenum">
              <a:rPr lang="zh-TW" altLang="en-US" smtClean="0"/>
              <a:pPr>
                <a:defRPr/>
              </a:pPr>
              <a:t>41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charset="-120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r>
              <a:rPr lang="zh-TW" altLang="en-US" dirty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60886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86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941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8689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813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459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4141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767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6293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4070" y="54868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51920" y="5486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34070" y="171073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7074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784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90488"/>
            <a:ext cx="7772400" cy="103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0731" y="90488"/>
            <a:ext cx="369332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itchFamily="18" charset="-120"/>
                <a:cs typeface="+mn-cs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4A80D2-5FC6-BA4A-B23A-B78171FAD59D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anose="02020500000000000000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tstream Vera Sans" panose="020B0603030804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56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微軟正黑體" panose="020B0604030504040204" pitchFamily="34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charset="2"/>
        <a:buChar char="q"/>
        <a:defRPr kumimoji="1" sz="24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charset="2"/>
        <a:buChar char="Ø"/>
        <a:defRPr kumimoji="1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ea typeface="新細明體" pitchFamily="18" charset="-120"/>
              </a:rPr>
              <a:t>Domain Name System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The DNS Namespace (3)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1800" dirty="0" err="1" smtClean="0">
                <a:latin typeface="+mn-lt"/>
                <a:ea typeface="新細明體" pitchFamily="18" charset="-120"/>
              </a:rPr>
              <a:t>gTLDs</a:t>
            </a:r>
            <a:endParaRPr lang="en-US" altLang="zh-TW" sz="1800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sz="1800" dirty="0" smtClean="0">
                <a:latin typeface="+mn-lt"/>
                <a:ea typeface="細明體" pitchFamily="49" charset="-120"/>
              </a:rPr>
              <a:t>generic Top-Level Domains, including:</a:t>
            </a:r>
          </a:p>
          <a:p>
            <a:pPr lvl="1"/>
            <a:r>
              <a:rPr lang="en-US" altLang="zh-TW" sz="1800" dirty="0" smtClean="0">
                <a:latin typeface="+mn-lt"/>
                <a:ea typeface="細明體" pitchFamily="49" charset="-120"/>
              </a:rPr>
              <a:t>com:	commercial organization, such as </a:t>
            </a:r>
            <a:r>
              <a:rPr lang="en-US" altLang="zh-TW" sz="1800" u="sng" dirty="0" smtClean="0">
                <a:latin typeface="+mn-lt"/>
                <a:ea typeface="細明體" pitchFamily="49" charset="-120"/>
              </a:rPr>
              <a:t>ibm.com</a:t>
            </a:r>
            <a:r>
              <a:rPr lang="en-US" altLang="zh-TW" sz="1800" dirty="0" smtClean="0">
                <a:latin typeface="+mn-lt"/>
                <a:ea typeface="細明體" pitchFamily="49" charset="-120"/>
              </a:rPr>
              <a:t>  </a:t>
            </a:r>
          </a:p>
          <a:p>
            <a:pPr lvl="1"/>
            <a:r>
              <a:rPr lang="en-US" altLang="zh-TW" sz="1800" dirty="0" err="1" smtClean="0">
                <a:latin typeface="+mn-lt"/>
                <a:ea typeface="細明體" pitchFamily="49" charset="-120"/>
              </a:rPr>
              <a:t>edu</a:t>
            </a:r>
            <a:r>
              <a:rPr lang="en-US" altLang="zh-TW" sz="1800" dirty="0" smtClean="0">
                <a:latin typeface="+mn-lt"/>
                <a:ea typeface="細明體" pitchFamily="49" charset="-120"/>
              </a:rPr>
              <a:t>:	educational organization, such as </a:t>
            </a:r>
            <a:r>
              <a:rPr lang="en-US" altLang="zh-TW" sz="1800" u="sng" dirty="0" smtClean="0">
                <a:latin typeface="+mn-lt"/>
                <a:ea typeface="細明體" pitchFamily="49" charset="-120"/>
              </a:rPr>
              <a:t>purdue.edu</a:t>
            </a:r>
          </a:p>
          <a:p>
            <a:pPr lvl="1"/>
            <a:r>
              <a:rPr lang="en-US" altLang="zh-TW" sz="1800" dirty="0" err="1" smtClean="0">
                <a:latin typeface="+mn-lt"/>
                <a:ea typeface="細明體" pitchFamily="49" charset="-120"/>
              </a:rPr>
              <a:t>gov</a:t>
            </a:r>
            <a:r>
              <a:rPr lang="en-US" altLang="zh-TW" sz="1800" dirty="0" smtClean="0">
                <a:latin typeface="+mn-lt"/>
                <a:ea typeface="細明體" pitchFamily="49" charset="-120"/>
              </a:rPr>
              <a:t>:	government organization, such as </a:t>
            </a:r>
            <a:r>
              <a:rPr lang="en-US" altLang="zh-TW" sz="1800" u="sng" dirty="0" smtClean="0">
                <a:latin typeface="+mn-lt"/>
                <a:ea typeface="細明體" pitchFamily="49" charset="-120"/>
              </a:rPr>
              <a:t>nasa.gov</a:t>
            </a:r>
          </a:p>
          <a:p>
            <a:pPr lvl="1"/>
            <a:r>
              <a:rPr lang="en-US" altLang="zh-TW" sz="1800" dirty="0" smtClean="0">
                <a:latin typeface="+mn-lt"/>
                <a:ea typeface="細明體" pitchFamily="49" charset="-120"/>
              </a:rPr>
              <a:t>mil:	military organization, such as </a:t>
            </a:r>
            <a:r>
              <a:rPr lang="en-US" altLang="zh-TW" sz="1800" u="sng" dirty="0" smtClean="0">
                <a:latin typeface="+mn-lt"/>
                <a:ea typeface="細明體" pitchFamily="49" charset="-120"/>
              </a:rPr>
              <a:t>navy.mil</a:t>
            </a:r>
            <a:r>
              <a:rPr lang="en-US" altLang="zh-TW" sz="1800" dirty="0" smtClean="0">
                <a:latin typeface="+mn-lt"/>
                <a:ea typeface="細明體" pitchFamily="49" charset="-120"/>
              </a:rPr>
              <a:t> </a:t>
            </a:r>
          </a:p>
          <a:p>
            <a:pPr lvl="1"/>
            <a:r>
              <a:rPr lang="en-US" altLang="zh-TW" sz="1800" dirty="0" smtClean="0">
                <a:latin typeface="+mn-lt"/>
                <a:ea typeface="細明體" pitchFamily="49" charset="-120"/>
              </a:rPr>
              <a:t>net:	network infrastructure providing organization,</a:t>
            </a:r>
            <a:br>
              <a:rPr lang="en-US" altLang="zh-TW" sz="1800" dirty="0" smtClean="0">
                <a:latin typeface="+mn-lt"/>
                <a:ea typeface="細明體" pitchFamily="49" charset="-120"/>
              </a:rPr>
            </a:br>
            <a:r>
              <a:rPr lang="en-US" altLang="zh-TW" sz="1800" dirty="0" smtClean="0">
                <a:latin typeface="+mn-lt"/>
                <a:ea typeface="細明體" pitchFamily="49" charset="-120"/>
              </a:rPr>
              <a:t>		such as </a:t>
            </a:r>
            <a:r>
              <a:rPr lang="en-US" altLang="zh-TW" sz="1800" u="sng" dirty="0" smtClean="0">
                <a:latin typeface="+mn-lt"/>
                <a:ea typeface="細明體" pitchFamily="49" charset="-120"/>
              </a:rPr>
              <a:t>hinet.net</a:t>
            </a:r>
            <a:r>
              <a:rPr lang="en-US" altLang="zh-TW" sz="1800" dirty="0" smtClean="0">
                <a:latin typeface="+mn-lt"/>
                <a:ea typeface="細明體" pitchFamily="49" charset="-120"/>
              </a:rPr>
              <a:t>, </a:t>
            </a:r>
            <a:r>
              <a:rPr lang="en-US" altLang="zh-TW" sz="1800" u="sng" dirty="0" smtClean="0">
                <a:latin typeface="+mn-lt"/>
                <a:ea typeface="細明體" pitchFamily="49" charset="-120"/>
              </a:rPr>
              <a:t>twnic.net</a:t>
            </a:r>
          </a:p>
          <a:p>
            <a:pPr lvl="1"/>
            <a:r>
              <a:rPr lang="en-US" altLang="zh-TW" sz="1800" dirty="0" smtClean="0">
                <a:latin typeface="+mn-lt"/>
                <a:ea typeface="細明體" pitchFamily="49" charset="-120"/>
              </a:rPr>
              <a:t>org:	noncommercial organization, such as </a:t>
            </a:r>
            <a:r>
              <a:rPr lang="en-US" altLang="zh-TW" sz="1800" u="sng" dirty="0" smtClean="0">
                <a:latin typeface="+mn-lt"/>
                <a:ea typeface="細明體" pitchFamily="49" charset="-120"/>
              </a:rPr>
              <a:t>x11.org</a:t>
            </a:r>
          </a:p>
          <a:p>
            <a:pPr lvl="1"/>
            <a:r>
              <a:rPr lang="en-US" altLang="zh-TW" sz="1800" dirty="0" err="1" smtClean="0">
                <a:latin typeface="+mn-lt"/>
                <a:ea typeface="細明體" pitchFamily="49" charset="-120"/>
              </a:rPr>
              <a:t>int</a:t>
            </a:r>
            <a:r>
              <a:rPr lang="en-US" altLang="zh-TW" sz="1800" dirty="0" smtClean="0">
                <a:latin typeface="+mn-lt"/>
                <a:ea typeface="細明體" pitchFamily="49" charset="-120"/>
              </a:rPr>
              <a:t>:	International organization, such as </a:t>
            </a:r>
            <a:r>
              <a:rPr lang="en-US" altLang="zh-TW" sz="1800" u="sng" dirty="0" smtClean="0">
                <a:latin typeface="+mn-lt"/>
                <a:ea typeface="細明體" pitchFamily="49" charset="-120"/>
              </a:rPr>
              <a:t>nato.int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05000" y="5486400"/>
            <a:ext cx="6970178" cy="4650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tIns="10800" bIns="1080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TW" sz="1600" dirty="0">
                <a:latin typeface="Bitstream Vera Sans" panose="020B0603030804020204" pitchFamily="34" charset="0"/>
              </a:rPr>
              <a:t>ICANN – Internet Corporation for Assigned Names and Numbers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600" dirty="0">
                <a:latin typeface="Bitstream Vera Sans" panose="020B0603030804020204" pitchFamily="34" charset="0"/>
              </a:rPr>
              <a:t>http://www.icann.org/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The DNS Namespace (4)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New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gTLDs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launched in year 2000: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aero:		for air-transport industry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biz:		for business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coop:		for cooperatives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info:		for all uses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museum:	for museum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name:		for individuals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pro:		for professionals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The DNS Namespace (5)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772400" cy="5293568"/>
          </a:xfrm>
        </p:spPr>
        <p:txBody>
          <a:bodyPr/>
          <a:lstStyle/>
          <a:p>
            <a:r>
              <a:rPr lang="en-US" dirty="0"/>
              <a:t>sponsored top-level domains (</a:t>
            </a:r>
            <a:r>
              <a:rPr lang="en-US" dirty="0" err="1"/>
              <a:t>sTLD</a:t>
            </a:r>
            <a:r>
              <a:rPr lang="en-US" dirty="0"/>
              <a:t>)</a:t>
            </a: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.aero		</a:t>
            </a:r>
            <a:r>
              <a:rPr lang="en-US" altLang="zh-TW" dirty="0">
                <a:latin typeface="+mn-lt"/>
                <a:ea typeface="新細明體" pitchFamily="18" charset="-120"/>
              </a:rPr>
              <a:t>SITA</a:t>
            </a: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dirty="0">
                <a:latin typeface="+mn-lt"/>
                <a:ea typeface="新細明體" pitchFamily="18" charset="-120"/>
              </a:rPr>
              <a:t>.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asia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		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DotAsia</a:t>
            </a:r>
            <a:r>
              <a:rPr lang="en-US" altLang="zh-TW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Organisation</a:t>
            </a: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dirty="0">
                <a:latin typeface="+mn-lt"/>
                <a:ea typeface="新細明體" pitchFamily="18" charset="-120"/>
              </a:rPr>
              <a:t>.cat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		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Fundació</a:t>
            </a:r>
            <a:r>
              <a:rPr lang="en-US" altLang="zh-TW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puntCat</a:t>
            </a: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dirty="0">
                <a:latin typeface="+mn-lt"/>
                <a:ea typeface="新細明體" pitchFamily="18" charset="-120"/>
              </a:rPr>
              <a:t>.coop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		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DotCooperation</a:t>
            </a:r>
            <a:r>
              <a:rPr lang="en-US" altLang="zh-TW" dirty="0">
                <a:latin typeface="+mn-lt"/>
                <a:ea typeface="新細明體" pitchFamily="18" charset="-120"/>
              </a:rPr>
              <a:t> LLC</a:t>
            </a: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.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int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		IANA</a:t>
            </a:r>
          </a:p>
          <a:p>
            <a:pPr lvl="1"/>
            <a:r>
              <a:rPr lang="en-US" altLang="zh-TW" dirty="0">
                <a:latin typeface="+mn-lt"/>
                <a:ea typeface="新細明體" pitchFamily="18" charset="-120"/>
              </a:rPr>
              <a:t>.jobs		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Society </a:t>
            </a:r>
            <a:r>
              <a:rPr lang="en-US" altLang="zh-TW" sz="1800" dirty="0">
                <a:latin typeface="+mn-lt"/>
                <a:ea typeface="新細明體" pitchFamily="18" charset="-120"/>
              </a:rPr>
              <a:t>for Human Resource Management</a:t>
            </a: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dirty="0">
                <a:latin typeface="+mn-lt"/>
                <a:ea typeface="新細明體" pitchFamily="18" charset="-120"/>
              </a:rPr>
              <a:t>.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mobi</a:t>
            </a:r>
            <a:r>
              <a:rPr lang="en-US" altLang="zh-TW" dirty="0">
                <a:latin typeface="+mn-lt"/>
                <a:ea typeface="新細明體" pitchFamily="18" charset="-120"/>
              </a:rPr>
              <a:t>		</a:t>
            </a:r>
            <a:r>
              <a:rPr lang="en-US" altLang="zh-TW" dirty="0" err="1">
                <a:latin typeface="+mn-lt"/>
                <a:ea typeface="新細明體" pitchFamily="18" charset="-120"/>
              </a:rPr>
              <a:t>dotMobi</a:t>
            </a: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dirty="0">
                <a:latin typeface="+mn-lt"/>
                <a:ea typeface="新細明體" pitchFamily="18" charset="-120"/>
              </a:rPr>
              <a:t>.museum	</a:t>
            </a:r>
            <a:r>
              <a:rPr lang="en-US" altLang="zh-TW" sz="1800" dirty="0">
                <a:latin typeface="+mn-lt"/>
                <a:ea typeface="新細明體" pitchFamily="18" charset="-120"/>
              </a:rPr>
              <a:t>Museum Domain Management Association</a:t>
            </a:r>
            <a:endParaRPr lang="en-US" altLang="zh-TW" sz="1800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dirty="0">
                <a:latin typeface="+mn-lt"/>
                <a:ea typeface="新細明體" pitchFamily="18" charset="-120"/>
              </a:rPr>
              <a:t>.post		Universal Postal Union</a:t>
            </a: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dirty="0">
                <a:latin typeface="+mn-lt"/>
                <a:ea typeface="新細明體" pitchFamily="18" charset="-120"/>
              </a:rPr>
              <a:t>.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tel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	</a:t>
            </a:r>
            <a:r>
              <a:rPr lang="en-US" altLang="zh-TW" dirty="0">
                <a:latin typeface="+mn-lt"/>
                <a:ea typeface="新細明體" pitchFamily="18" charset="-120"/>
              </a:rPr>
              <a:t>	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Telnic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Ltd.</a:t>
            </a: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dirty="0">
                <a:latin typeface="+mn-lt"/>
                <a:ea typeface="新細明體" pitchFamily="18" charset="-120"/>
              </a:rPr>
              <a:t>.travel		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Tralliance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dirty="0">
                <a:latin typeface="+mn-lt"/>
                <a:ea typeface="新細明體" pitchFamily="18" charset="-120"/>
              </a:rPr>
              <a:t>Corporation</a:t>
            </a: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dirty="0">
                <a:latin typeface="+mn-lt"/>
                <a:ea typeface="新細明體" pitchFamily="18" charset="-120"/>
              </a:rPr>
              <a:t>.xxx		ICM Registry</a:t>
            </a:r>
            <a:endParaRPr lang="en-US" altLang="zh-TW" dirty="0" smtClean="0">
              <a:latin typeface="+mn-lt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9823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The DNS Namespace (6)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Other than US,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ccTLD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country code TLD (ISO 3166)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Taiwan </a:t>
            </a:r>
            <a:r>
              <a:rPr lang="en-US" altLang="zh-TW" dirty="0" smtClean="0">
                <a:latin typeface="+mn-lt"/>
                <a:ea typeface="新細明體" pitchFamily="18" charset="-120"/>
                <a:sym typeface="Wingdings" pitchFamily="2" charset="2"/>
              </a:rPr>
              <a:t> </a:t>
            </a:r>
            <a:r>
              <a:rPr lang="en-US" altLang="zh-TW" dirty="0" err="1" smtClean="0">
                <a:latin typeface="+mn-lt"/>
                <a:ea typeface="新細明體" pitchFamily="18" charset="-120"/>
                <a:sym typeface="Wingdings" pitchFamily="2" charset="2"/>
              </a:rPr>
              <a:t>tw</a:t>
            </a:r>
            <a:endParaRPr lang="en-US" altLang="zh-TW" dirty="0" smtClean="0">
              <a:latin typeface="+mn-lt"/>
              <a:ea typeface="新細明體" pitchFamily="18" charset="-120"/>
              <a:sym typeface="Wingdings" pitchFamily="2" charset="2"/>
            </a:endParaRP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  <a:sym typeface="Wingdings" pitchFamily="2" charset="2"/>
              </a:rPr>
              <a:t>Japan  </a:t>
            </a:r>
            <a:r>
              <a:rPr lang="en-US" altLang="zh-TW" dirty="0" err="1" smtClean="0">
                <a:latin typeface="+mn-lt"/>
                <a:ea typeface="新細明體" pitchFamily="18" charset="-120"/>
                <a:sym typeface="Wingdings" pitchFamily="2" charset="2"/>
              </a:rPr>
              <a:t>jp</a:t>
            </a: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Follow or not follow US-like scheme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US-like scheme example</a:t>
            </a:r>
          </a:p>
          <a:p>
            <a:pPr lvl="3"/>
            <a:r>
              <a:rPr lang="en-US" altLang="zh-TW" dirty="0" smtClean="0">
                <a:latin typeface="+mn-lt"/>
                <a:ea typeface="新細明體" pitchFamily="18" charset="-120"/>
              </a:rPr>
              <a:t>edu.tw, com.tw, gov.tw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Other scheme</a:t>
            </a:r>
          </a:p>
          <a:p>
            <a:pPr lvl="3"/>
            <a:r>
              <a:rPr lang="en-US" altLang="zh-TW" dirty="0" smtClean="0">
                <a:latin typeface="+mn-lt"/>
                <a:ea typeface="新細明體" pitchFamily="18" charset="-120"/>
              </a:rPr>
              <a:t>co.jp, ac.jp</a:t>
            </a:r>
          </a:p>
          <a:p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endParaRPr lang="en-US" altLang="zh-TW" dirty="0" smtClean="0">
              <a:latin typeface="+mn-lt"/>
              <a:ea typeface="新細明體" pitchFamily="18" charset="-120"/>
            </a:endParaRPr>
          </a:p>
          <a:p>
            <a:endParaRPr lang="en-US" altLang="zh-TW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+mj-lt"/>
                <a:ea typeface="新細明體" pitchFamily="18" charset="-120"/>
              </a:rPr>
              <a:t>The DNS Namespace 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(6)</a:t>
            </a:r>
            <a:endParaRPr lang="en-US" dirty="0">
              <a:latin typeface="+mj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447800"/>
            <a:ext cx="8208912" cy="4648200"/>
          </a:xfrm>
        </p:spPr>
        <p:txBody>
          <a:bodyPr/>
          <a:lstStyle/>
          <a:p>
            <a:r>
              <a:rPr lang="en-US" sz="2000" dirty="0"/>
              <a:t>https://</a:t>
            </a:r>
            <a:r>
              <a:rPr lang="en-US" sz="2000" dirty="0" smtClean="0"/>
              <a:t>en.wikipedia.org/wiki/List_of_Internet_top-level_domains</a:t>
            </a:r>
          </a:p>
          <a:p>
            <a:endParaRPr lang="en-US" sz="2000" dirty="0"/>
          </a:p>
          <a:p>
            <a:r>
              <a:rPr lang="en-US" sz="2000" dirty="0"/>
              <a:t>https://</a:t>
            </a:r>
            <a:r>
              <a:rPr lang="en-US" sz="2000" dirty="0" smtClean="0"/>
              <a:t>en.wikipedia.org/wiki/Top-level_domain</a:t>
            </a:r>
          </a:p>
          <a:p>
            <a:endParaRPr lang="en-US" sz="2000" dirty="0"/>
          </a:p>
          <a:p>
            <a:r>
              <a:rPr lang="en-US" sz="2000" dirty="0"/>
              <a:t>https://en.wikipedia.org/wiki/Generic_top-level_domain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98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The DNS Namespace (7)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Zone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Autonomously administered piece of namespace</a:t>
            </a:r>
          </a:p>
          <a:p>
            <a:pPr>
              <a:lnSpc>
                <a:spcPct val="90000"/>
              </a:lnSpc>
            </a:pP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Two kinds of zone files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Forward Zone files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Hostname-to-Address mapping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Ex:</a:t>
            </a:r>
          </a:p>
          <a:p>
            <a:pPr lvl="3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bsd1                  IN      A       140.113.235.131 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Reverse Zone files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Address-to-Hostname mapping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Ex:</a:t>
            </a:r>
          </a:p>
          <a:p>
            <a:pPr lvl="3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131.235.113.140  IN </a:t>
            </a:r>
            <a:r>
              <a:rPr lang="zh-TW" altLang="en-US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PTR </a:t>
            </a:r>
            <a:r>
              <a:rPr lang="zh-TW" altLang="en-US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bsd1.cs.nctu.edu.tw.</a:t>
            </a:r>
          </a:p>
          <a:p>
            <a:pPr lvl="3">
              <a:lnSpc>
                <a:spcPct val="90000"/>
              </a:lnSpc>
            </a:pPr>
            <a:r>
              <a:rPr lang="en-US" altLang="zh-TW" dirty="0">
                <a:latin typeface="+mn-lt"/>
                <a:ea typeface="新細明體" pitchFamily="18" charset="-120"/>
              </a:rPr>
              <a:t>1.235.113.140.in-addr.arpa.</a:t>
            </a:r>
            <a:endParaRPr lang="en-US" altLang="zh-TW" dirty="0" smtClean="0">
              <a:latin typeface="+mn-lt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315200" cy="536557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n-lt"/>
                <a:ea typeface="細明體" pitchFamily="49" charset="-120"/>
              </a:rPr>
              <a:t>BIND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 smtClean="0">
                <a:latin typeface="+mn-lt"/>
                <a:ea typeface="細明體" pitchFamily="49" charset="-120"/>
              </a:rPr>
              <a:t>the Berkeley Internet Name Domain system</a:t>
            </a:r>
          </a:p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n-lt"/>
                <a:ea typeface="細明體" pitchFamily="49" charset="-120"/>
              </a:rPr>
              <a:t>Main versions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 smtClean="0">
                <a:latin typeface="+mn-lt"/>
                <a:ea typeface="細明體" pitchFamily="49" charset="-120"/>
              </a:rPr>
              <a:t>BIND4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細明體" pitchFamily="49" charset="-120"/>
              </a:rPr>
              <a:t>Announced in 1980s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細明體" pitchFamily="49" charset="-120"/>
              </a:rPr>
              <a:t>Based on RFC 1034, 1035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 smtClean="0">
                <a:latin typeface="+mn-lt"/>
                <a:ea typeface="細明體" pitchFamily="49" charset="-120"/>
              </a:rPr>
              <a:t>BIND8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細明體" pitchFamily="49" charset="-120"/>
              </a:rPr>
              <a:t>Released in 1997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細明體" pitchFamily="49" charset="-120"/>
              </a:rPr>
              <a:t>Improvements including: </a:t>
            </a:r>
          </a:p>
          <a:p>
            <a:pPr lvl="3">
              <a:lnSpc>
                <a:spcPct val="90000"/>
              </a:lnSpc>
            </a:pPr>
            <a:r>
              <a:rPr lang="en-US" altLang="zh-TW" sz="1400" dirty="0" smtClean="0">
                <a:latin typeface="+mn-lt"/>
                <a:ea typeface="細明體" pitchFamily="49" charset="-120"/>
              </a:rPr>
              <a:t>efficiency, robustness and security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 smtClean="0">
                <a:latin typeface="+mn-lt"/>
                <a:ea typeface="細明體" pitchFamily="49" charset="-120"/>
              </a:rPr>
              <a:t>BIND9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細明體" pitchFamily="49" charset="-120"/>
              </a:rPr>
              <a:t>Released in 2000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細明體" pitchFamily="49" charset="-120"/>
              </a:rPr>
              <a:t>Enhancements including:</a:t>
            </a:r>
          </a:p>
          <a:p>
            <a:pPr lvl="3">
              <a:lnSpc>
                <a:spcPct val="90000"/>
              </a:lnSpc>
            </a:pPr>
            <a:r>
              <a:rPr lang="en-US" altLang="zh-TW" sz="1400" dirty="0" smtClean="0">
                <a:latin typeface="+mn-lt"/>
                <a:ea typeface="細明體" pitchFamily="49" charset="-120"/>
              </a:rPr>
              <a:t> multiprocessor support, DNSSEC, IPv6 support, </a:t>
            </a:r>
            <a:r>
              <a:rPr lang="en-US" altLang="zh-TW" sz="1400" dirty="0" err="1" smtClean="0">
                <a:latin typeface="+mn-lt"/>
                <a:ea typeface="細明體" pitchFamily="49" charset="-120"/>
              </a:rPr>
              <a:t>etc</a:t>
            </a:r>
            <a:endParaRPr lang="en-US" altLang="zh-TW" sz="1400" dirty="0" smtClean="0">
              <a:latin typeface="+mn-lt"/>
              <a:ea typeface="細明體" pitchFamily="49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sz="1700" dirty="0" smtClean="0">
                <a:latin typeface="+mn-lt"/>
                <a:ea typeface="細明體" pitchFamily="49" charset="-120"/>
              </a:rPr>
              <a:t>BIND10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+mn-lt"/>
                <a:ea typeface="細明體" pitchFamily="49" charset="-120"/>
              </a:rPr>
              <a:t>The next generation of BIND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+mn-lt"/>
                <a:ea typeface="細明體" pitchFamily="49" charset="-120"/>
              </a:rPr>
              <a:t>Modularity, Customizability, </a:t>
            </a:r>
            <a:r>
              <a:rPr lang="en-US" altLang="zh-TW" sz="1400" dirty="0" err="1" smtClean="0">
                <a:latin typeface="+mn-lt"/>
                <a:ea typeface="細明體" pitchFamily="49" charset="-120"/>
              </a:rPr>
              <a:t>Clusterization</a:t>
            </a:r>
            <a:r>
              <a:rPr lang="en-US" altLang="zh-TW" sz="1400" dirty="0" smtClean="0">
                <a:latin typeface="+mn-lt"/>
                <a:ea typeface="細明體" pitchFamily="49" charset="-120"/>
              </a:rPr>
              <a:t>,</a:t>
            </a:r>
            <a:br>
              <a:rPr lang="en-US" altLang="zh-TW" sz="1400" dirty="0" smtClean="0">
                <a:latin typeface="+mn-lt"/>
                <a:ea typeface="細明體" pitchFamily="49" charset="-120"/>
              </a:rPr>
            </a:br>
            <a:r>
              <a:rPr lang="en-US" altLang="zh-TW" sz="1400" dirty="0" smtClean="0">
                <a:latin typeface="+mn-lt"/>
                <a:ea typeface="細明體" pitchFamily="49" charset="-120"/>
              </a:rPr>
              <a:t>Integration with customer workflow, Resilience, Runtime control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+mn-lt"/>
                <a:ea typeface="細明體" pitchFamily="49" charset="-120"/>
              </a:rPr>
              <a:t>https://www.isc.org/bind10/project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components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Three major components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named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Daemon that answers the DNS query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Library routines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Routines that used to resolve host by contacting the servers of DNS distributed database</a:t>
            </a:r>
          </a:p>
          <a:p>
            <a:pPr lvl="3"/>
            <a:r>
              <a:rPr lang="en-US" altLang="zh-TW" dirty="0" smtClean="0">
                <a:latin typeface="+mn-lt"/>
                <a:ea typeface="新細明體" pitchFamily="18" charset="-120"/>
              </a:rPr>
              <a:t>Ex: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res_query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,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res_search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, …etc.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Command-line interfaces to DNS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Ex: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nslookup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, dig, hosts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named (1)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n-lt"/>
                <a:ea typeface="+mn-ea"/>
              </a:rPr>
              <a:t>Categories of name servers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 smtClean="0">
                <a:latin typeface="+mn-lt"/>
                <a:ea typeface="+mn-ea"/>
              </a:rPr>
              <a:t>Based on a name server’s source of data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solidFill>
                  <a:srgbClr val="0000FF"/>
                </a:solidFill>
                <a:latin typeface="+mn-lt"/>
                <a:ea typeface="+mn-ea"/>
              </a:rPr>
              <a:t>Authoritative</a:t>
            </a:r>
            <a:r>
              <a:rPr lang="en-US" altLang="zh-TW" sz="1600" dirty="0" smtClean="0">
                <a:latin typeface="+mn-lt"/>
                <a:ea typeface="+mn-ea"/>
              </a:rPr>
              <a:t>: official representative of a zone</a:t>
            </a:r>
          </a:p>
          <a:p>
            <a:pPr lvl="3"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+mn-lt"/>
                <a:ea typeface="+mn-ea"/>
              </a:rPr>
              <a:t>Master</a:t>
            </a:r>
            <a:r>
              <a:rPr lang="en-US" altLang="zh-TW" sz="1400" dirty="0" smtClean="0">
                <a:latin typeface="+mn-lt"/>
                <a:ea typeface="+mn-ea"/>
              </a:rPr>
              <a:t>: get zone data from disk</a:t>
            </a:r>
          </a:p>
          <a:p>
            <a:pPr lvl="3"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+mn-lt"/>
                <a:ea typeface="+mn-ea"/>
              </a:rPr>
              <a:t>Slave</a:t>
            </a:r>
            <a:r>
              <a:rPr lang="en-US" altLang="zh-TW" sz="1400" dirty="0" smtClean="0">
                <a:latin typeface="+mn-lt"/>
                <a:ea typeface="+mn-ea"/>
              </a:rPr>
              <a:t>: copy zone data from master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err="1" smtClean="0">
                <a:solidFill>
                  <a:srgbClr val="0000FF"/>
                </a:solidFill>
                <a:latin typeface="+mn-lt"/>
                <a:ea typeface="+mn-ea"/>
              </a:rPr>
              <a:t>Nonauthoritative</a:t>
            </a:r>
            <a:r>
              <a:rPr lang="en-US" altLang="zh-TW" sz="1600" dirty="0" smtClean="0">
                <a:latin typeface="+mn-lt"/>
                <a:ea typeface="+mn-ea"/>
              </a:rPr>
              <a:t>: answer a query from cache</a:t>
            </a:r>
          </a:p>
          <a:p>
            <a:pPr lvl="3">
              <a:lnSpc>
                <a:spcPct val="90000"/>
              </a:lnSpc>
            </a:pPr>
            <a:r>
              <a:rPr lang="en-US" altLang="zh-TW" sz="1400" dirty="0" smtClean="0">
                <a:solidFill>
                  <a:srgbClr val="0000FF"/>
                </a:solidFill>
                <a:latin typeface="+mn-lt"/>
                <a:ea typeface="+mn-ea"/>
              </a:rPr>
              <a:t>caching</a:t>
            </a:r>
            <a:r>
              <a:rPr lang="en-US" altLang="zh-TW" sz="1400" dirty="0" smtClean="0">
                <a:latin typeface="+mn-lt"/>
                <a:ea typeface="+mn-ea"/>
              </a:rPr>
              <a:t>: cashes data from previous queries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 smtClean="0">
                <a:latin typeface="+mn-lt"/>
                <a:ea typeface="+mn-ea"/>
              </a:rPr>
              <a:t>Based on the type of data saved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solidFill>
                  <a:srgbClr val="0000FF"/>
                </a:solidFill>
                <a:latin typeface="+mn-lt"/>
                <a:ea typeface="+mn-ea"/>
              </a:rPr>
              <a:t>Stub</a:t>
            </a:r>
            <a:r>
              <a:rPr lang="en-US" altLang="zh-TW" sz="1600" dirty="0" smtClean="0">
                <a:latin typeface="+mn-lt"/>
                <a:ea typeface="+mn-ea"/>
              </a:rPr>
              <a:t>: a slave that copy only name server data (no host data)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 smtClean="0">
                <a:latin typeface="+mn-lt"/>
                <a:ea typeface="+mn-ea"/>
              </a:rPr>
              <a:t>Based on the type of answers handed out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solidFill>
                  <a:srgbClr val="0000FF"/>
                </a:solidFill>
                <a:latin typeface="+mn-lt"/>
                <a:ea typeface="+mn-ea"/>
              </a:rPr>
              <a:t>Recursive</a:t>
            </a:r>
            <a:r>
              <a:rPr lang="en-US" altLang="zh-TW" sz="1600" dirty="0" smtClean="0">
                <a:latin typeface="+mn-lt"/>
                <a:ea typeface="+mn-ea"/>
              </a:rPr>
              <a:t>: do query for you until it return an answer or error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err="1" smtClean="0">
                <a:solidFill>
                  <a:srgbClr val="0000FF"/>
                </a:solidFill>
                <a:latin typeface="+mn-lt"/>
                <a:ea typeface="+mn-ea"/>
              </a:rPr>
              <a:t>Nonrecursive</a:t>
            </a:r>
            <a:r>
              <a:rPr lang="en-US" altLang="zh-TW" sz="1600" dirty="0" smtClean="0">
                <a:latin typeface="+mn-lt"/>
                <a:ea typeface="+mn-ea"/>
              </a:rPr>
              <a:t>: refer you to the authoritative server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 smtClean="0">
                <a:latin typeface="+mn-lt"/>
                <a:ea typeface="+mn-ea"/>
              </a:rPr>
              <a:t>Based on the query path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solidFill>
                  <a:srgbClr val="0000FF"/>
                </a:solidFill>
                <a:latin typeface="+mn-lt"/>
                <a:ea typeface="+mn-ea"/>
              </a:rPr>
              <a:t>Forwarder</a:t>
            </a:r>
            <a:r>
              <a:rPr lang="en-US" altLang="zh-TW" sz="1600" dirty="0" smtClean="0">
                <a:latin typeface="+mn-lt"/>
                <a:ea typeface="+mn-ea"/>
              </a:rPr>
              <a:t>: performs queries on behalf of many clients with large cache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named (2)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696200" cy="4267200"/>
          </a:xfrm>
        </p:spPr>
        <p:txBody>
          <a:bodyPr/>
          <a:lstStyle/>
          <a:p>
            <a:r>
              <a:rPr lang="en-US" altLang="zh-TW" sz="1800" dirty="0" smtClean="0">
                <a:latin typeface="+mn-lt"/>
                <a:ea typeface="新細明體" pitchFamily="18" charset="-120"/>
              </a:rPr>
              <a:t>Recursive query process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Ex: query </a:t>
            </a:r>
            <a:r>
              <a:rPr lang="en-US" altLang="zh-TW" sz="1800" u="sng" dirty="0" smtClean="0">
                <a:latin typeface="+mn-lt"/>
                <a:ea typeface="新細明體" pitchFamily="18" charset="-120"/>
              </a:rPr>
              <a:t>lair.cs.colorado.edu </a:t>
            </a:r>
            <a:r>
              <a:rPr lang="en-US" altLang="zh-TW" sz="1800" u="sng" dirty="0" smtClean="0">
                <a:latin typeface="+mn-lt"/>
                <a:ea typeface="新細明體" pitchFamily="18" charset="-120"/>
                <a:sym typeface="Wingdings" pitchFamily="2" charset="2"/>
              </a:rPr>
              <a:t> vangogh.cs.berkeley.edu</a:t>
            </a:r>
            <a:r>
              <a:rPr lang="en-US" altLang="zh-TW" sz="1800" dirty="0" smtClean="0">
                <a:latin typeface="+mn-lt"/>
                <a:ea typeface="新細明體" pitchFamily="18" charset="-120"/>
                <a:sym typeface="Wingdings" pitchFamily="2" charset="2"/>
              </a:rPr>
              <a:t>, </a:t>
            </a:r>
          </a:p>
          <a:p>
            <a:pPr lvl="1">
              <a:buFontTx/>
              <a:buNone/>
            </a:pPr>
            <a:r>
              <a:rPr lang="en-US" altLang="zh-TW" sz="1800" dirty="0" smtClean="0">
                <a:latin typeface="+mn-lt"/>
                <a:ea typeface="新細明體" pitchFamily="18" charset="-120"/>
              </a:rPr>
              <a:t>           name server “ns.cs.colorado.edu” has no cache data </a:t>
            </a:r>
          </a:p>
        </p:txBody>
      </p:sp>
      <p:pic>
        <p:nvPicPr>
          <p:cNvPr id="23556" name="Picture 5" descr="img248"/>
          <p:cNvPicPr>
            <a:picLocks noChangeAspect="1" noChangeArrowheads="1"/>
          </p:cNvPicPr>
          <p:nvPr/>
        </p:nvPicPr>
        <p:blipFill>
          <a:blip r:embed="rId2">
            <a:lum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" r="1852" b="2211"/>
          <a:stretch>
            <a:fillRect/>
          </a:stretch>
        </p:blipFill>
        <p:spPr bwMode="auto">
          <a:xfrm>
            <a:off x="790575" y="2743200"/>
            <a:ext cx="7924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ea typeface="新細明體" pitchFamily="18" charset="-120"/>
              </a:rPr>
              <a:t>History of DNS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086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1800" dirty="0" smtClean="0">
                <a:latin typeface="Bitstream Vera Sans" panose="020B0603030804020204" pitchFamily="34" charset="0"/>
              </a:rPr>
              <a:t>Before DNS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err="1" smtClean="0">
                <a:latin typeface="Bitstream Vera Sans" panose="020B0603030804020204" pitchFamily="34" charset="0"/>
              </a:rPr>
              <a:t>ARPAnet</a:t>
            </a:r>
            <a:endParaRPr lang="en-US" altLang="zh-TW" sz="1600" dirty="0" smtClean="0">
              <a:latin typeface="Bitstream Vera Sans" panose="020B0603030804020204" pitchFamily="34" charset="0"/>
            </a:endParaRPr>
          </a:p>
          <a:p>
            <a:pPr lvl="2">
              <a:lnSpc>
                <a:spcPct val="90000"/>
              </a:lnSpc>
            </a:pPr>
            <a:r>
              <a:rPr lang="en-US" altLang="zh-TW" sz="1400" i="1" dirty="0" smtClean="0">
                <a:latin typeface="Bitstream Vera Sans" panose="020B0603030804020204" pitchFamily="34" charset="0"/>
              </a:rPr>
              <a:t>HOSTS.txt</a:t>
            </a:r>
            <a:r>
              <a:rPr lang="en-US" altLang="zh-TW" sz="1400" dirty="0" smtClean="0">
                <a:latin typeface="Bitstream Vera Sans" panose="020B0603030804020204" pitchFamily="34" charset="0"/>
              </a:rPr>
              <a:t> contains all the hosts’ information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Bitstream Vera Sans" panose="020B0603030804020204" pitchFamily="34" charset="0"/>
              </a:rPr>
              <a:t>Maintained by SRI’s Network Information Center</a:t>
            </a:r>
          </a:p>
          <a:p>
            <a:pPr lvl="3">
              <a:lnSpc>
                <a:spcPct val="90000"/>
              </a:lnSpc>
            </a:pPr>
            <a:r>
              <a:rPr lang="en-US" altLang="zh-TW" sz="1200" dirty="0" smtClean="0">
                <a:latin typeface="Bitstream Vera Sans" panose="020B0603030804020204" pitchFamily="34" charset="0"/>
              </a:rPr>
              <a:t>In SRI-NIC host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latin typeface="Bitstream Vera Sans" panose="020B0603030804020204" pitchFamily="34" charset="0"/>
              </a:rPr>
              <a:t>Problems: Not scalable!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Bitstream Vera Sans" panose="020B0603030804020204" pitchFamily="34" charset="0"/>
              </a:rPr>
              <a:t>Traffic and Load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Bitstream Vera Sans" panose="020B0603030804020204" pitchFamily="34" charset="0"/>
              </a:rPr>
              <a:t>Name Collision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Bitstream Vera Sans" panose="020B0603030804020204" pitchFamily="34" charset="0"/>
              </a:rPr>
              <a:t>Consistency </a:t>
            </a:r>
          </a:p>
          <a:p>
            <a:pPr>
              <a:lnSpc>
                <a:spcPct val="90000"/>
              </a:lnSpc>
            </a:pPr>
            <a:r>
              <a:rPr lang="en-US" altLang="zh-TW" sz="1800" dirty="0" smtClean="0">
                <a:latin typeface="Bitstream Vera Sans" panose="020B0603030804020204" pitchFamily="34" charset="0"/>
              </a:rPr>
              <a:t>Domain Name System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latin typeface="Bitstream Vera Sans" panose="020B0603030804020204" pitchFamily="34" charset="0"/>
              </a:rPr>
              <a:t>Administration decentralization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latin typeface="Bitstream Vera Sans" panose="020B0603030804020204" pitchFamily="34" charset="0"/>
              </a:rPr>
              <a:t>1984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Bitstream Vera Sans" panose="020B0603030804020204" pitchFamily="34" charset="0"/>
              </a:rPr>
              <a:t>Paul Mockapetris (University of Southern California)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Bitstream Vera Sans" panose="020B0603030804020204" pitchFamily="34" charset="0"/>
              </a:rPr>
              <a:t>RFC 882, 883, 973 </a:t>
            </a:r>
            <a:r>
              <a:rPr lang="en-US" altLang="zh-TW" sz="1400" dirty="0" smtClean="0">
                <a:latin typeface="Bitstream Vera Sans" panose="020B0603030804020204" pitchFamily="34" charset="0"/>
                <a:sym typeface="Wingdings" pitchFamily="2" charset="2"/>
              </a:rPr>
              <a:t> 1034, 1035</a:t>
            </a:r>
          </a:p>
          <a:p>
            <a:pPr lvl="3">
              <a:lnSpc>
                <a:spcPct val="90000"/>
              </a:lnSpc>
            </a:pPr>
            <a:r>
              <a:rPr lang="en-US" altLang="zh-TW" sz="1200" dirty="0" smtClean="0">
                <a:latin typeface="Bitstream Vera Sans" panose="020B0603030804020204" pitchFamily="34" charset="0"/>
              </a:rPr>
              <a:t>1034: Concepts and facilities</a:t>
            </a:r>
          </a:p>
          <a:p>
            <a:pPr lvl="4">
              <a:lnSpc>
                <a:spcPct val="90000"/>
              </a:lnSpc>
            </a:pPr>
            <a:r>
              <a:rPr lang="en-US" altLang="zh-TW" sz="1000" dirty="0" smtClean="0">
                <a:latin typeface="Bitstream Vera Sans" panose="020B0603030804020204" pitchFamily="34" charset="0"/>
              </a:rPr>
              <a:t>Updated by: 4033, 4034, 4035, 4343</a:t>
            </a:r>
          </a:p>
          <a:p>
            <a:pPr lvl="3">
              <a:lnSpc>
                <a:spcPct val="90000"/>
              </a:lnSpc>
            </a:pPr>
            <a:r>
              <a:rPr lang="en-US" altLang="zh-TW" sz="1200" dirty="0" smtClean="0">
                <a:latin typeface="Bitstream Vera Sans" panose="020B0603030804020204" pitchFamily="34" charset="0"/>
              </a:rPr>
              <a:t>1035: Implementation and Specification</a:t>
            </a:r>
          </a:p>
          <a:p>
            <a:pPr lvl="4">
              <a:lnSpc>
                <a:spcPct val="90000"/>
              </a:lnSpc>
            </a:pPr>
            <a:r>
              <a:rPr lang="en-US" altLang="zh-TW" sz="1000" dirty="0" smtClean="0">
                <a:latin typeface="Bitstream Vera Sans" panose="020B0603030804020204" pitchFamily="34" charset="0"/>
              </a:rPr>
              <a:t>Updated by: 3658, 4033, 4034, 4035, 4343, 6604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912144" y="6228601"/>
            <a:ext cx="5929312" cy="584775"/>
          </a:xfrm>
          <a:prstGeom prst="rect">
            <a:avLst/>
          </a:prstGeom>
          <a:noFill/>
          <a:ln w="38100" cmpd="dbl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 dirty="0">
                <a:latin typeface="Bitstream Vera Sans" panose="020B0603030804020204" pitchFamily="34" charset="0"/>
              </a:rPr>
              <a:t>RFC Sourcebook:</a:t>
            </a:r>
          </a:p>
          <a:p>
            <a:pPr eaLnBrk="1" hangingPunct="1"/>
            <a:r>
              <a:rPr lang="en-US" altLang="zh-TW" sz="1600" dirty="0">
                <a:latin typeface="Bitstream Vera Sans" panose="020B0603030804020204" pitchFamily="34" charset="0"/>
              </a:rPr>
              <a:t>http://www.networksorcery.com/enp/default.htm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named (3)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696200" cy="4267200"/>
          </a:xfrm>
        </p:spPr>
        <p:txBody>
          <a:bodyPr/>
          <a:lstStyle/>
          <a:p>
            <a:r>
              <a:rPr lang="en-US" altLang="zh-TW" sz="2000" dirty="0" err="1" smtClean="0">
                <a:latin typeface="+mn-lt"/>
                <a:ea typeface="新細明體" pitchFamily="18" charset="-120"/>
              </a:rPr>
              <a:t>Nonrecursive</a:t>
            </a:r>
            <a:r>
              <a:rPr lang="en-US" altLang="zh-TW" sz="2000" dirty="0" smtClean="0">
                <a:latin typeface="+mn-lt"/>
                <a:ea typeface="新細明體" pitchFamily="18" charset="-120"/>
              </a:rPr>
              <a:t> referral </a:t>
            </a:r>
          </a:p>
          <a:p>
            <a:pPr lvl="1"/>
            <a:r>
              <a:rPr lang="en-US" altLang="zh-TW" sz="2000" dirty="0" smtClean="0">
                <a:latin typeface="+mn-lt"/>
                <a:ea typeface="新細明體" pitchFamily="18" charset="-120"/>
              </a:rPr>
              <a:t>Hierarchical and longest known domain referral with cache data of other zone’s name servers’ addresses</a:t>
            </a:r>
          </a:p>
          <a:p>
            <a:pPr lvl="1"/>
            <a:r>
              <a:rPr lang="en-US" altLang="zh-TW" sz="2000" dirty="0" smtClean="0">
                <a:latin typeface="+mn-lt"/>
                <a:ea typeface="新細明體" pitchFamily="18" charset="-120"/>
              </a:rPr>
              <a:t>Ex: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Query lair.cs.colorado.edu from a 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nonrecursive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server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Whether cache has</a:t>
            </a:r>
          </a:p>
          <a:p>
            <a:pPr lvl="3"/>
            <a:r>
              <a:rPr lang="en-US" altLang="zh-TW" sz="1600" dirty="0" smtClean="0">
                <a:latin typeface="+mn-lt"/>
                <a:ea typeface="新細明體" pitchFamily="18" charset="-120"/>
              </a:rPr>
              <a:t>Name servers of cs.colorado.edu, colorado.edu, 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edu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, root</a:t>
            </a:r>
          </a:p>
          <a:p>
            <a:pPr lvl="3"/>
            <a:endParaRPr lang="en-US" altLang="zh-TW" sz="1600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sz="2000" dirty="0" smtClean="0">
                <a:latin typeface="+mn-lt"/>
                <a:ea typeface="新細明體" pitchFamily="18" charset="-120"/>
              </a:rPr>
              <a:t>The resolver libraries do not understand referrals mostly. They expect the local name server to be recursive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named (4)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Caching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Positive cache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Negative cache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No host or domain matches the name queried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The type of data requested does not exist for this host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The server to ask is not responding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The server is unreachable of network problem</a:t>
            </a:r>
          </a:p>
          <a:p>
            <a:r>
              <a:rPr lang="en-US" altLang="zh-TW" dirty="0" smtClean="0">
                <a:latin typeface="+mn-lt"/>
                <a:ea typeface="新細明體" pitchFamily="18" charset="-120"/>
              </a:rPr>
              <a:t>negative cache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60% DNS queries are failed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To reduce the load of root servers, the authoritative negative answers must be cached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16632"/>
            <a:ext cx="7772400" cy="72008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– named (5)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718214" y="836962"/>
            <a:ext cx="8318282" cy="4648200"/>
          </a:xfrm>
        </p:spPr>
        <p:txBody>
          <a:bodyPr/>
          <a:lstStyle/>
          <a:p>
            <a:r>
              <a:rPr lang="en-US" altLang="zh-TW" sz="1800" dirty="0" smtClean="0">
                <a:latin typeface="+mn-lt"/>
                <a:ea typeface="新細明體" pitchFamily="18" charset="-120"/>
              </a:rPr>
              <a:t>Root name servers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List in </a:t>
            </a:r>
            <a:r>
              <a:rPr lang="en-US" altLang="zh-TW" sz="1800" dirty="0" err="1" smtClean="0">
                <a:latin typeface="+mn-lt"/>
                <a:ea typeface="新細明體" pitchFamily="18" charset="-120"/>
              </a:rPr>
              <a:t>named.root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 file of BIND 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(/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usr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/local/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etc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namedb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named.root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)</a:t>
            </a:r>
            <a:endParaRPr lang="en-US" altLang="zh-TW" sz="1800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Get </a:t>
            </a:r>
            <a:r>
              <a:rPr lang="en-US" altLang="zh-TW" sz="1800" dirty="0" err="1" smtClean="0">
                <a:latin typeface="+mn-lt"/>
                <a:ea typeface="新細明體" pitchFamily="18" charset="-120"/>
              </a:rPr>
              <a:t>root.slave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800" dirty="0">
                <a:latin typeface="+mn-lt"/>
                <a:ea typeface="新細明體" pitchFamily="18" charset="-120"/>
              </a:rPr>
              <a:t>from 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F.ROOT-SERVERS.NET.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710385" y="1844824"/>
            <a:ext cx="5697066" cy="5381928"/>
          </a:xfrm>
          <a:prstGeom prst="rect">
            <a:avLst/>
          </a:prstGeom>
          <a:noFill/>
          <a:ln w="1905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tIns="28800" bIns="28800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   3600000  </a:t>
            </a:r>
            <a:r>
              <a:rPr lang="en-US" altLang="zh-TW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NS    </a:t>
            </a: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A.ROOT-SERVERS.NET.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A.ROOT-SERVERS.NET.      3600000      A     198.41.0.4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A.ROOT-SERVERS.NET.      3600000      AAAA  2001:503:BA3E::2:30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   3600000      NS    B.ROOT-SERVERS.NET.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B.ROOT-SERVERS.NET.      3600000      A     192.228.79.201</a:t>
            </a:r>
          </a:p>
          <a:p>
            <a:pPr marL="0" lvl="1" eaLnBrk="1" hangingPunct="1">
              <a:lnSpc>
                <a:spcPct val="85000"/>
              </a:lnSpc>
            </a:pPr>
            <a:endParaRPr lang="en-US" altLang="zh-TW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   </a:t>
            </a: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3600000      NS    C.ROOT-SERVERS.NET.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C.ROOT-SERVERS.NET.      3600000      A     192.33.4.12</a:t>
            </a:r>
          </a:p>
          <a:p>
            <a:pPr marL="0" lvl="1" eaLnBrk="1" hangingPunct="1">
              <a:lnSpc>
                <a:spcPct val="85000"/>
              </a:lnSpc>
            </a:pPr>
            <a:endParaRPr lang="en-US" altLang="zh-TW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   </a:t>
            </a: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3600000      NS    D.ROOT-SERVERS.NET.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D.ROOT-SERVERS.NET.      3600000      A     128.8.10.90</a:t>
            </a:r>
          </a:p>
          <a:p>
            <a:pPr marL="0" lvl="1" eaLnBrk="1" hangingPunct="1">
              <a:lnSpc>
                <a:spcPct val="85000"/>
              </a:lnSpc>
            </a:pPr>
            <a:endParaRPr lang="en-US" altLang="zh-TW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   </a:t>
            </a: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3600000      NS    E.ROOT-SERVERS.NET.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E.ROOT-SERVERS.NET.      3600000      A     192.203.230.10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   </a:t>
            </a: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3600000      NS    F.ROOT-SERVERS.NET.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F.ROOT-SERVERS.NET.      3600000      A     192.5.5.241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F.ROOT-SERVERS.NET.      3600000      AAAA  2001:500:2f::f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   </a:t>
            </a: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3600000      NS    G.ROOT-SERVERS.NET.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G.ROOT-SERVERS.NET.      3600000      A     192.112.36.4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   3600000      NS    H.ROOT-SERVERS.NET.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H.ROOT-SERVERS.NET.      3600000      A     128.63.2.53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H.ROOT-SERVERS.NET.      3600000      AAAA  2001:500:1::803f:235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   3600000      NS    I.ROOT-SERVERS.NET.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I.ROOT-SERVERS.NET.      3600000      A     192.36.148.17</a:t>
            </a:r>
          </a:p>
          <a:p>
            <a:pPr marL="0" lvl="1" eaLnBrk="1" hangingPunct="1">
              <a:lnSpc>
                <a:spcPct val="85000"/>
              </a:lnSpc>
            </a:pPr>
            <a:endParaRPr lang="en-US" altLang="zh-TW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   </a:t>
            </a: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3600000      NS    J.ROOT-SERVERS.NET.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J.ROOT-SERVERS.NET.      3600000      A     192.58.128.30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J.ROOT-SERVERS.NET.      3600000      AAAA  2001:503:C27::2:30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   3600000      NS    K.ROOT-SERVERS.NET.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K.ROOT-SERVERS.NET.      3600000      A     193.0.14.129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K.ROOT-SERVERS.NET.      3600000      AAAA  2001:7fd::1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   3600000      NS    L.ROOT-SERVERS.NET.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L.ROOT-SERVERS.NET.      3600000      A     199.7.83.42</a:t>
            </a:r>
          </a:p>
          <a:p>
            <a:pPr marL="0" lvl="1" eaLnBrk="1" hangingPunct="1">
              <a:lnSpc>
                <a:spcPct val="85000"/>
              </a:lnSpc>
            </a:pPr>
            <a:endParaRPr lang="en-US" altLang="zh-TW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                       </a:t>
            </a: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3600000      NS    M.ROOT-SERVERS.NET.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M.ROOT-SERVERS.NET.      3600000      A     202.12.27.33</a:t>
            </a:r>
          </a:p>
          <a:p>
            <a:pPr marL="0" lvl="1" eaLnBrk="1" hangingPunct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M.ROOT-SERVERS.NET.      3600000      AAAA  2001:dc3::35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500492" y="1844824"/>
            <a:ext cx="1997951" cy="5532162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tIns="28800" bIns="28800">
            <a:spAutoFit/>
          </a:bodyPr>
          <a:lstStyle/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A.ROOT-SERVERS.NET.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198.41.0.4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2001:503:ba3e::2:30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B.ROOT-SERVERS.NET.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192.228.79.201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2001:500:84::b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C.ROOT-SERVERS.NET.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192.33.4.12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2001:500:2::c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D.ROOT-SERVERS.NET.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199.7.91.13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2001:500:2d::d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E.ROOT-SERVERS.NET.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192.203.230.10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F.ROOT-SERVERS.NET.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192.5.5.241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2001:500:2f::f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G.ROOT-SERVERS.NET.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192.112.36.4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H.ROOT-SERVERS.NET.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198.97.190.53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2001:500:1::53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I.ROOT-SERVERS.NET.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192.36.148.17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2001:7fe::53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J.ROOT-SERVERS.NET.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192.58.128.30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2001:503:c27::2:30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K.ROOT-SERVERS.NET.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193.0.14.129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2001:7fd::1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L.ROOT-SERVERS.NET.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199.7.83.42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2001:500:9f::42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M.ROOT-SERVERS.NET.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202.12.27.33</a:t>
            </a:r>
          </a:p>
          <a:p>
            <a:pPr marL="0" lvl="1">
              <a:lnSpc>
                <a:spcPct val="85000"/>
              </a:lnSpc>
            </a:pPr>
            <a:r>
              <a:rPr lang="en-US" altLang="zh-TW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2001:dc3::35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named (6)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How to arrange your DNS servers?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Ex:</a:t>
            </a:r>
          </a:p>
        </p:txBody>
      </p:sp>
      <p:pic>
        <p:nvPicPr>
          <p:cNvPr id="27653" name="Picture 4" descr="img2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8229600" cy="381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The DNS Database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696200" cy="4267200"/>
          </a:xfrm>
        </p:spPr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A set of </a:t>
            </a:r>
            <a:r>
              <a:rPr lang="en-US" altLang="zh-TW" dirty="0" smtClean="0">
                <a:solidFill>
                  <a:schemeClr val="hlink"/>
                </a:solidFill>
                <a:latin typeface="+mn-lt"/>
                <a:ea typeface="新細明體" pitchFamily="18" charset="-120"/>
              </a:rPr>
              <a:t>text files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such that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Maintained and stored on the domain’s </a:t>
            </a:r>
            <a:r>
              <a:rPr lang="en-US" altLang="zh-TW" dirty="0" smtClean="0">
                <a:solidFill>
                  <a:schemeClr val="hlink"/>
                </a:solidFill>
                <a:latin typeface="+mn-lt"/>
                <a:ea typeface="新細明體" pitchFamily="18" charset="-120"/>
              </a:rPr>
              <a:t>master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name server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Two types of entries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Resource Records (RR)</a:t>
            </a:r>
          </a:p>
          <a:p>
            <a:pPr lvl="3"/>
            <a:r>
              <a:rPr lang="en-US" altLang="zh-TW" dirty="0" smtClean="0">
                <a:latin typeface="+mn-lt"/>
                <a:ea typeface="新細明體" pitchFamily="18" charset="-120"/>
              </a:rPr>
              <a:t>Used to store the information of </a:t>
            </a:r>
          </a:p>
          <a:p>
            <a:pPr lvl="3"/>
            <a:r>
              <a:rPr lang="en-US" altLang="zh-TW" dirty="0" smtClean="0">
                <a:latin typeface="+mn-lt"/>
                <a:ea typeface="新細明體" pitchFamily="18" charset="-120"/>
              </a:rPr>
              <a:t>The real part of DNS database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Parser commands</a:t>
            </a:r>
          </a:p>
          <a:p>
            <a:pPr lvl="3"/>
            <a:r>
              <a:rPr lang="en-US" altLang="zh-TW" dirty="0" smtClean="0">
                <a:latin typeface="+mn-lt"/>
                <a:ea typeface="新細明體" pitchFamily="18" charset="-120"/>
              </a:rPr>
              <a:t>Used to modify or manage other RR data</a:t>
            </a:r>
          </a:p>
        </p:txBody>
      </p:sp>
      <p:sp>
        <p:nvSpPr>
          <p:cNvPr id="28677" name="文字方塊 4"/>
          <p:cNvSpPr txBox="1">
            <a:spLocks noChangeArrowheads="1"/>
          </p:cNvSpPr>
          <p:nvPr/>
        </p:nvSpPr>
        <p:spPr bwMode="auto">
          <a:xfrm>
            <a:off x="1763688" y="6381328"/>
            <a:ext cx="6357510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latin typeface="+mn-lt"/>
              </a:rPr>
              <a:t>http://en.wikipedia.org/wiki/List_of_DNS_record_types</a:t>
            </a:r>
            <a:endParaRPr lang="zh-TW" altLang="en-US"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The DNS Database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Parser Commands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467600" cy="4495800"/>
          </a:xfrm>
        </p:spPr>
        <p:txBody>
          <a:bodyPr/>
          <a:lstStyle/>
          <a:p>
            <a:r>
              <a:rPr lang="en-US" altLang="zh-TW" sz="2000" dirty="0" smtClean="0">
                <a:latin typeface="+mn-lt"/>
                <a:ea typeface="新細明體" pitchFamily="18" charset="-120"/>
              </a:rPr>
              <a:t>Commands must start in first column and be on a line by themselves</a:t>
            </a:r>
          </a:p>
          <a:p>
            <a:endParaRPr lang="en-US" altLang="zh-TW" sz="2000" dirty="0" smtClean="0">
              <a:latin typeface="+mn-lt"/>
              <a:ea typeface="新細明體" pitchFamily="18" charset="-120"/>
            </a:endParaRPr>
          </a:p>
          <a:p>
            <a:r>
              <a:rPr lang="en-US" altLang="zh-TW" sz="2000" dirty="0" smtClean="0">
                <a:latin typeface="+mn-lt"/>
                <a:ea typeface="新細明體" pitchFamily="18" charset="-120"/>
              </a:rPr>
              <a:t>$ORIGIN domain-name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Used to append to un-fully-qualified name</a:t>
            </a:r>
          </a:p>
          <a:p>
            <a:r>
              <a:rPr lang="en-US" altLang="zh-TW" sz="2000" dirty="0" smtClean="0">
                <a:latin typeface="+mn-lt"/>
                <a:ea typeface="新細明體" pitchFamily="18" charset="-120"/>
              </a:rPr>
              <a:t>$INCLUDE file-name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Separate logical pieces of a zone file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Keep cryptographic keys with restricted permissions</a:t>
            </a:r>
          </a:p>
          <a:p>
            <a:r>
              <a:rPr lang="en-US" altLang="zh-TW" sz="2000" dirty="0" smtClean="0">
                <a:latin typeface="+mn-lt"/>
                <a:ea typeface="新細明體" pitchFamily="18" charset="-120"/>
              </a:rPr>
              <a:t>$TTL default-</a:t>
            </a:r>
            <a:r>
              <a:rPr lang="en-US" altLang="zh-TW" sz="2000" dirty="0" err="1" smtClean="0">
                <a:latin typeface="+mn-lt"/>
                <a:ea typeface="新細明體" pitchFamily="18" charset="-120"/>
              </a:rPr>
              <a:t>ttl</a:t>
            </a:r>
            <a:endParaRPr lang="en-US" altLang="zh-TW" sz="2000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Default value for time-to-live filed of records</a:t>
            </a:r>
          </a:p>
          <a:p>
            <a:r>
              <a:rPr lang="en-US" altLang="zh-TW" sz="2000" dirty="0" smtClean="0">
                <a:latin typeface="+mn-lt"/>
                <a:ea typeface="新細明體" pitchFamily="18" charset="-120"/>
              </a:rPr>
              <a:t>$GENERATE start-stop/[step] lhs type </a:t>
            </a:r>
            <a:r>
              <a:rPr lang="en-US" altLang="zh-TW" sz="2000" dirty="0" err="1" smtClean="0">
                <a:latin typeface="+mn-lt"/>
                <a:ea typeface="新細明體" pitchFamily="18" charset="-120"/>
              </a:rPr>
              <a:t>rhs</a:t>
            </a:r>
            <a:endParaRPr lang="en-US" altLang="zh-TW" sz="2000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Used to generate a series of similar records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Can be used in only CNAME, PTR, NS record types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ea typeface="新細明體" pitchFamily="18" charset="-120"/>
              </a:rPr>
              <a:t>The DNS Database</a:t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en-US" altLang="zh-TW" dirty="0" smtClean="0">
                <a:ea typeface="新細明體" pitchFamily="18" charset="-120"/>
              </a:rPr>
              <a:t>	</a:t>
            </a:r>
            <a:r>
              <a:rPr lang="en-US" altLang="zh-TW" dirty="0" smtClean="0">
                <a:latin typeface="Courier New" panose="02070309020205020404" pitchFamily="49" charset="0"/>
                <a:ea typeface="新細明體" pitchFamily="18" charset="-120"/>
              </a:rPr>
              <a:t>–</a:t>
            </a:r>
            <a:r>
              <a:rPr lang="en-US" altLang="zh-TW" dirty="0" smtClean="0">
                <a:ea typeface="新細明體" pitchFamily="18" charset="-120"/>
              </a:rPr>
              <a:t> Resource Record (1)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Basic format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[name] [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ttl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] [class] type data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name: the entity that the RR describes</a:t>
            </a:r>
          </a:p>
          <a:p>
            <a:pPr lvl="2">
              <a:lnSpc>
                <a:spcPct val="90000"/>
              </a:lnSpc>
            </a:pPr>
            <a:r>
              <a:rPr lang="en-US" altLang="zh-TW" dirty="0" err="1" smtClean="0">
                <a:latin typeface="+mn-lt"/>
                <a:ea typeface="新細明體" pitchFamily="18" charset="-120"/>
              </a:rPr>
              <a:t>ttl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: time in second of this RR’s validity in cache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class: network type</a:t>
            </a:r>
          </a:p>
          <a:p>
            <a:pPr lvl="3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IN for Internet</a:t>
            </a:r>
          </a:p>
          <a:p>
            <a:pPr lvl="3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CH for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ChaosNet</a:t>
            </a: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3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HS for Hesiod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Special characters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;	(comment)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@	(The current domain name)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()	(allow data to spam lines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*	(wild card character, </a:t>
            </a:r>
            <a:r>
              <a:rPr lang="en-US" altLang="zh-TW" i="1" dirty="0" smtClean="0">
                <a:latin typeface="+mn-lt"/>
                <a:ea typeface="新細明體" pitchFamily="18" charset="-120"/>
              </a:rPr>
              <a:t>name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filed only)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ea typeface="新細明體" pitchFamily="18" charset="-120"/>
              </a:rPr>
              <a:t>The DNS Database</a:t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en-US" altLang="zh-TW" dirty="0" smtClean="0">
                <a:ea typeface="新細明體" pitchFamily="18" charset="-120"/>
              </a:rPr>
              <a:t>	</a:t>
            </a:r>
            <a:r>
              <a:rPr lang="en-US" altLang="zh-TW" dirty="0" smtClean="0">
                <a:latin typeface="Courier New" panose="02070309020205020404" pitchFamily="49" charset="0"/>
                <a:ea typeface="新細明體" pitchFamily="18" charset="-120"/>
              </a:rPr>
              <a:t>–</a:t>
            </a:r>
            <a:r>
              <a:rPr lang="en-US" altLang="zh-TW" dirty="0" smtClean="0">
                <a:ea typeface="新細明體" pitchFamily="18" charset="-120"/>
              </a:rPr>
              <a:t> Resource Record (2)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924800" cy="514955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細明體" pitchFamily="49" charset="-120"/>
              </a:rPr>
              <a:t>Type of resource record discussed later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細明體" pitchFamily="49" charset="-120"/>
              </a:rPr>
              <a:t>Zone records:</a:t>
            </a:r>
            <a:br>
              <a:rPr lang="en-US" altLang="zh-TW" dirty="0" smtClean="0">
                <a:latin typeface="+mn-lt"/>
                <a:ea typeface="細明體" pitchFamily="49" charset="-120"/>
              </a:rPr>
            </a:br>
            <a:r>
              <a:rPr lang="en-US" altLang="zh-TW" dirty="0" smtClean="0">
                <a:latin typeface="+mn-lt"/>
                <a:ea typeface="細明體" pitchFamily="49" charset="-120"/>
              </a:rPr>
              <a:t>	  </a:t>
            </a:r>
            <a:r>
              <a:rPr lang="en-US" altLang="zh-TW" b="1" dirty="0" smtClean="0">
                <a:latin typeface="+mn-lt"/>
                <a:ea typeface="細明體" pitchFamily="49" charset="-120"/>
              </a:rPr>
              <a:t>identify domains and name servers</a:t>
            </a:r>
          </a:p>
          <a:p>
            <a:pPr lvl="2">
              <a:lnSpc>
                <a:spcPct val="90000"/>
              </a:lnSpc>
            </a:pPr>
            <a:r>
              <a:rPr lang="en-US" altLang="zh-TW" b="1" dirty="0" smtClean="0">
                <a:latin typeface="+mn-lt"/>
                <a:ea typeface="細明體" pitchFamily="49" charset="-120"/>
              </a:rPr>
              <a:t>SOA</a:t>
            </a:r>
          </a:p>
          <a:p>
            <a:pPr lvl="2">
              <a:lnSpc>
                <a:spcPct val="90000"/>
              </a:lnSpc>
            </a:pPr>
            <a:r>
              <a:rPr lang="en-US" altLang="zh-TW" b="1" dirty="0" smtClean="0">
                <a:latin typeface="+mn-lt"/>
                <a:ea typeface="細明體" pitchFamily="49" charset="-120"/>
              </a:rPr>
              <a:t>NS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細明體" pitchFamily="49" charset="-120"/>
              </a:rPr>
              <a:t>Basic records:</a:t>
            </a:r>
            <a:br>
              <a:rPr lang="en-US" altLang="zh-TW" dirty="0" smtClean="0">
                <a:latin typeface="+mn-lt"/>
                <a:ea typeface="細明體" pitchFamily="49" charset="-120"/>
              </a:rPr>
            </a:br>
            <a:r>
              <a:rPr lang="en-US" altLang="zh-TW" dirty="0" smtClean="0">
                <a:latin typeface="+mn-lt"/>
                <a:ea typeface="細明體" pitchFamily="49" charset="-120"/>
              </a:rPr>
              <a:t>	  </a:t>
            </a:r>
            <a:r>
              <a:rPr lang="en-US" altLang="zh-TW" b="1" dirty="0" smtClean="0">
                <a:latin typeface="+mn-lt"/>
                <a:ea typeface="細明體" pitchFamily="49" charset="-120"/>
              </a:rPr>
              <a:t>map names to addresses and route mail</a:t>
            </a:r>
          </a:p>
          <a:p>
            <a:pPr lvl="2">
              <a:lnSpc>
                <a:spcPct val="90000"/>
              </a:lnSpc>
            </a:pPr>
            <a:r>
              <a:rPr lang="en-US" altLang="zh-TW" b="1" dirty="0" smtClean="0">
                <a:latin typeface="+mn-lt"/>
                <a:ea typeface="細明體" pitchFamily="49" charset="-120"/>
              </a:rPr>
              <a:t>A</a:t>
            </a:r>
          </a:p>
          <a:p>
            <a:pPr lvl="2">
              <a:lnSpc>
                <a:spcPct val="90000"/>
              </a:lnSpc>
            </a:pPr>
            <a:r>
              <a:rPr lang="en-US" altLang="zh-TW" b="1" dirty="0" smtClean="0">
                <a:latin typeface="+mn-lt"/>
                <a:ea typeface="細明體" pitchFamily="49" charset="-120"/>
              </a:rPr>
              <a:t>PTR</a:t>
            </a:r>
          </a:p>
          <a:p>
            <a:pPr lvl="2">
              <a:lnSpc>
                <a:spcPct val="90000"/>
              </a:lnSpc>
            </a:pPr>
            <a:r>
              <a:rPr lang="en-US" altLang="zh-TW" b="1" dirty="0" smtClean="0">
                <a:latin typeface="+mn-lt"/>
                <a:ea typeface="細明體" pitchFamily="49" charset="-120"/>
              </a:rPr>
              <a:t>MX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細明體" pitchFamily="49" charset="-120"/>
              </a:rPr>
              <a:t>Optional records:</a:t>
            </a:r>
            <a:br>
              <a:rPr lang="en-US" altLang="zh-TW" dirty="0" smtClean="0">
                <a:latin typeface="+mn-lt"/>
                <a:ea typeface="細明體" pitchFamily="49" charset="-120"/>
              </a:rPr>
            </a:br>
            <a:r>
              <a:rPr lang="en-US" altLang="zh-TW" dirty="0" smtClean="0">
                <a:latin typeface="+mn-lt"/>
                <a:ea typeface="細明體" pitchFamily="49" charset="-120"/>
              </a:rPr>
              <a:t>	  </a:t>
            </a:r>
            <a:r>
              <a:rPr lang="en-US" altLang="zh-TW" b="1" dirty="0" smtClean="0">
                <a:latin typeface="+mn-lt"/>
                <a:ea typeface="細明體" pitchFamily="49" charset="-120"/>
              </a:rPr>
              <a:t>extra information to host or domain</a:t>
            </a:r>
          </a:p>
          <a:p>
            <a:pPr lvl="2">
              <a:lnSpc>
                <a:spcPct val="90000"/>
              </a:lnSpc>
            </a:pPr>
            <a:r>
              <a:rPr lang="en-US" altLang="zh-TW" b="1" dirty="0" smtClean="0">
                <a:latin typeface="+mn-lt"/>
                <a:ea typeface="細明體" pitchFamily="49" charset="-120"/>
              </a:rPr>
              <a:t>CNAME</a:t>
            </a:r>
          </a:p>
          <a:p>
            <a:pPr lvl="2">
              <a:lnSpc>
                <a:spcPct val="90000"/>
              </a:lnSpc>
            </a:pPr>
            <a:r>
              <a:rPr lang="en-US" altLang="zh-TW" b="1" dirty="0" smtClean="0">
                <a:latin typeface="+mn-lt"/>
                <a:ea typeface="細明體" pitchFamily="49" charset="-120"/>
              </a:rPr>
              <a:t>TXT</a:t>
            </a:r>
          </a:p>
          <a:p>
            <a:pPr lvl="2">
              <a:lnSpc>
                <a:spcPct val="90000"/>
              </a:lnSpc>
            </a:pPr>
            <a:r>
              <a:rPr lang="en-US" altLang="zh-TW" b="1" dirty="0" smtClean="0">
                <a:latin typeface="+mn-lt"/>
                <a:ea typeface="細明體" pitchFamily="49" charset="-120"/>
              </a:rPr>
              <a:t>LOC</a:t>
            </a:r>
          </a:p>
          <a:p>
            <a:pPr lvl="2">
              <a:lnSpc>
                <a:spcPct val="90000"/>
              </a:lnSpc>
            </a:pPr>
            <a:r>
              <a:rPr lang="en-US" altLang="zh-TW" b="1" dirty="0" smtClean="0">
                <a:latin typeface="+mn-lt"/>
                <a:ea typeface="細明體" pitchFamily="49" charset="-120"/>
              </a:rPr>
              <a:t>SRV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ea typeface="新細明體" pitchFamily="18" charset="-120"/>
              </a:rPr>
              <a:t>The DNS Database</a:t>
            </a:r>
            <a:br>
              <a:rPr lang="en-US" altLang="zh-TW" dirty="0">
                <a:ea typeface="新細明體" pitchFamily="18" charset="-120"/>
              </a:rPr>
            </a:br>
            <a:r>
              <a:rPr lang="en-US" altLang="zh-TW" dirty="0">
                <a:ea typeface="新細明體" pitchFamily="18" charset="-120"/>
              </a:rPr>
              <a:t>	</a:t>
            </a:r>
            <a:r>
              <a:rPr lang="en-US" altLang="zh-TW" dirty="0">
                <a:latin typeface="Courier New" panose="02070309020205020404" pitchFamily="49" charset="0"/>
                <a:ea typeface="新細明體" pitchFamily="18" charset="-120"/>
              </a:rPr>
              <a:t>–</a:t>
            </a:r>
            <a:r>
              <a:rPr lang="en-US" altLang="zh-TW" dirty="0">
                <a:ea typeface="新細明體" pitchFamily="18" charset="-120"/>
              </a:rPr>
              <a:t> Resource Record (3)</a:t>
            </a:r>
          </a:p>
        </p:txBody>
      </p:sp>
      <p:pic>
        <p:nvPicPr>
          <p:cNvPr id="32772" name="Picture 4" descr="img2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7543800" cy="526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ea typeface="新細明體" pitchFamily="18" charset="-120"/>
              </a:rPr>
              <a:t>The DNS Database</a:t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en-US" altLang="zh-TW" dirty="0" smtClean="0">
                <a:ea typeface="新細明體" pitchFamily="18" charset="-120"/>
              </a:rPr>
              <a:t>	</a:t>
            </a:r>
            <a:r>
              <a:rPr lang="en-US" altLang="zh-TW" dirty="0" smtClean="0">
                <a:latin typeface="Courier New" panose="02070309020205020404" pitchFamily="49" charset="0"/>
                <a:ea typeface="新細明體" pitchFamily="18" charset="-120"/>
              </a:rPr>
              <a:t>–</a:t>
            </a:r>
            <a:r>
              <a:rPr lang="en-US" altLang="zh-TW" dirty="0" smtClean="0">
                <a:ea typeface="新細明體" pitchFamily="18" charset="-120"/>
              </a:rPr>
              <a:t> Resource Record (4)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 smtClean="0">
                <a:latin typeface="+mn-lt"/>
                <a:ea typeface="新細明體" pitchFamily="18" charset="-120"/>
              </a:rPr>
              <a:t>SOA: Start Of Authority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Defines a DNS zone of authority, each zone has exactly one SOA record.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Specify the name of the zone, the technical contact and various timeout information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Format:</a:t>
            </a:r>
          </a:p>
          <a:p>
            <a:pPr lvl="2"/>
            <a:r>
              <a:rPr lang="en-US" altLang="zh-TW" sz="1400" b="1" dirty="0" smtClean="0">
                <a:latin typeface="+mn-lt"/>
                <a:ea typeface="新細明體" pitchFamily="18" charset="-120"/>
              </a:rPr>
              <a:t>[zone] IN SOA [server-name] [administrator’s mail] ( serial, refresh, retry, expire, </a:t>
            </a:r>
            <a:r>
              <a:rPr lang="en-US" altLang="zh-TW" sz="1400" b="1" dirty="0" err="1" smtClean="0">
                <a:latin typeface="+mn-lt"/>
                <a:ea typeface="新細明體" pitchFamily="18" charset="-120"/>
              </a:rPr>
              <a:t>ttl</a:t>
            </a:r>
            <a:r>
              <a:rPr lang="en-US" altLang="zh-TW" sz="1400" b="1" dirty="0" smtClean="0">
                <a:latin typeface="+mn-lt"/>
                <a:ea typeface="新細明體" pitchFamily="18" charset="-120"/>
              </a:rPr>
              <a:t> )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Ex: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71500" y="4786313"/>
            <a:ext cx="7529513" cy="1347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$TTL 3600;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$ORIGIN cs.nctu.edu.tw.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       IN      SOA     csns.cs.nctu.edu.tw.    root.cs.nctu.edu.tw.    (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2009051102              ; serial number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1D                      ; refresh time for slave server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30M                     ; retry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1W                      ; expire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2H      )               ; minimum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034508" y="3645024"/>
            <a:ext cx="3714750" cy="132343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 dirty="0">
                <a:latin typeface="Bitstream Vera Sans" panose="020B0603030804020204" pitchFamily="34" charset="0"/>
              </a:rPr>
              <a:t>;   	means comments</a:t>
            </a:r>
          </a:p>
          <a:p>
            <a:pPr eaLnBrk="1" hangingPunct="1"/>
            <a:r>
              <a:rPr lang="en-US" altLang="zh-TW" sz="1600" dirty="0">
                <a:latin typeface="Bitstream Vera Sans" panose="020B0603030804020204" pitchFamily="34" charset="0"/>
              </a:rPr>
              <a:t>@ 	means current domain name</a:t>
            </a:r>
          </a:p>
          <a:p>
            <a:pPr eaLnBrk="1" hangingPunct="1"/>
            <a:r>
              <a:rPr lang="en-US" altLang="zh-TW" sz="1600" dirty="0">
                <a:latin typeface="Bitstream Vera Sans" panose="020B0603030804020204" pitchFamily="34" charset="0"/>
              </a:rPr>
              <a:t>( )	allow data to span lines</a:t>
            </a:r>
          </a:p>
          <a:p>
            <a:pPr eaLnBrk="1" hangingPunct="1"/>
            <a:r>
              <a:rPr lang="en-US" altLang="zh-TW" sz="1600" dirty="0">
                <a:latin typeface="Bitstream Vera Sans" panose="020B0603030804020204" pitchFamily="34" charset="0"/>
              </a:rPr>
              <a:t>*	Wild card character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DNS Introduction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DNS Specification 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Make domain name system as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Distributed database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Each site maintains segment of DB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Each site open self information via network</a:t>
            </a:r>
          </a:p>
          <a:p>
            <a:pPr lvl="2">
              <a:buFont typeface="Wingdings" pitchFamily="2" charset="2"/>
              <a:buNone/>
            </a:pP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Client-Server architecture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Name servers provide information (Name Server)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Clients make queries to server (Resolver) </a:t>
            </a:r>
          </a:p>
          <a:p>
            <a:pPr lvl="2"/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Tree architecture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Each subtree </a:t>
            </a:r>
            <a:r>
              <a:rPr lang="en-US" altLang="zh-TW" dirty="0" smtClean="0">
                <a:latin typeface="+mn-lt"/>
                <a:ea typeface="新細明體" pitchFamily="18" charset="-120"/>
                <a:sym typeface="Wingdings" pitchFamily="2" charset="2"/>
              </a:rPr>
              <a:t> “</a:t>
            </a:r>
            <a:r>
              <a:rPr lang="en-US" altLang="zh-TW" b="1" i="1" dirty="0" smtClean="0">
                <a:latin typeface="+mn-lt"/>
                <a:ea typeface="新細明體" pitchFamily="18" charset="-120"/>
                <a:sym typeface="Wingdings" pitchFamily="2" charset="2"/>
              </a:rPr>
              <a:t>domain</a:t>
            </a:r>
            <a:r>
              <a:rPr lang="en-US" altLang="zh-TW" dirty="0" smtClean="0">
                <a:latin typeface="+mn-lt"/>
                <a:ea typeface="新細明體" pitchFamily="18" charset="-120"/>
                <a:sym typeface="Wingdings" pitchFamily="2" charset="2"/>
              </a:rPr>
              <a:t>”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  <a:sym typeface="Wingdings" pitchFamily="2" charset="2"/>
              </a:rPr>
              <a:t>Domain can be divided in to “</a:t>
            </a:r>
            <a:r>
              <a:rPr lang="en-US" altLang="zh-TW" b="1" i="1" dirty="0" smtClean="0">
                <a:latin typeface="+mn-lt"/>
                <a:ea typeface="新細明體" pitchFamily="18" charset="-120"/>
                <a:sym typeface="Wingdings" pitchFamily="2" charset="2"/>
              </a:rPr>
              <a:t>subdomain</a:t>
            </a:r>
            <a:r>
              <a:rPr lang="en-US" altLang="zh-TW" dirty="0" smtClean="0">
                <a:latin typeface="+mn-lt"/>
                <a:ea typeface="新細明體" pitchFamily="18" charset="-120"/>
                <a:sym typeface="Wingdings" pitchFamily="2" charset="2"/>
              </a:rPr>
              <a:t>”</a:t>
            </a:r>
            <a:endParaRPr lang="en-US" altLang="zh-TW" dirty="0" smtClean="0">
              <a:latin typeface="+mn-lt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ea typeface="新細明體" pitchFamily="18" charset="-120"/>
              </a:rPr>
              <a:t>The DNS Database</a:t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en-US" altLang="zh-TW" dirty="0" smtClean="0">
                <a:ea typeface="新細明體" pitchFamily="18" charset="-120"/>
              </a:rPr>
              <a:t>	</a:t>
            </a:r>
            <a:r>
              <a:rPr lang="en-US" altLang="zh-TW" dirty="0" smtClean="0">
                <a:latin typeface="Courier New" panose="02070309020205020404" pitchFamily="49" charset="0"/>
                <a:ea typeface="新細明體" pitchFamily="18" charset="-120"/>
              </a:rPr>
              <a:t>–</a:t>
            </a:r>
            <a:r>
              <a:rPr lang="en-US" altLang="zh-TW" dirty="0" smtClean="0">
                <a:ea typeface="新細明體" pitchFamily="18" charset="-120"/>
              </a:rPr>
              <a:t> Resource Record (5)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NS: Name Server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Identify the </a:t>
            </a:r>
            <a:r>
              <a:rPr lang="en-US" altLang="zh-TW" dirty="0" smtClean="0">
                <a:solidFill>
                  <a:schemeClr val="hlink"/>
                </a:solidFill>
                <a:latin typeface="+mn-lt"/>
                <a:ea typeface="新細明體" pitchFamily="18" charset="-120"/>
              </a:rPr>
              <a:t>authoritative server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for a zone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Usually follow the SOA record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Every authoritative name servers should be listed both in </a:t>
            </a:r>
            <a:r>
              <a:rPr lang="en-US" altLang="zh-TW" dirty="0" smtClean="0">
                <a:solidFill>
                  <a:schemeClr val="hlink"/>
                </a:solidFill>
                <a:latin typeface="+mn-lt"/>
                <a:ea typeface="新細明體" pitchFamily="18" charset="-120"/>
              </a:rPr>
              <a:t>current domain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and </a:t>
            </a:r>
            <a:r>
              <a:rPr lang="en-US" altLang="zh-TW" dirty="0" smtClean="0">
                <a:solidFill>
                  <a:schemeClr val="hlink"/>
                </a:solidFill>
                <a:latin typeface="+mn-lt"/>
                <a:ea typeface="新細明體" pitchFamily="18" charset="-120"/>
              </a:rPr>
              <a:t>parent domain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zone files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Delegation purpose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Ex: cs.nctu.edu.tw and nctu.edu.tw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00063" y="4624388"/>
            <a:ext cx="7529512" cy="16621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$TTL 3600;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$ORIGIN cs.nctu.edu.tw.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       IN      SOA     csns.cs.nctu.edu.tw.    root.cs.nctu.edu.tw.    (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2009051102              ; serial number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1D                      ; refresh time for slave server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30M                     ; retry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1W                      ; expire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2H      )               ; minimum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IN      NS      dns.cs.nctu.edu.tw.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IN      NS      dns2.cs.nctu.edu.tw.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ea typeface="新細明體" pitchFamily="18" charset="-120"/>
              </a:rPr>
              <a:t>The DNS Database</a:t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en-US" altLang="zh-TW" dirty="0" smtClean="0">
                <a:ea typeface="新細明體" pitchFamily="18" charset="-120"/>
              </a:rPr>
              <a:t>	</a:t>
            </a:r>
            <a:r>
              <a:rPr lang="en-US" altLang="zh-TW" dirty="0" smtClean="0">
                <a:latin typeface="Courier New" panose="02070309020205020404" pitchFamily="49" charset="0"/>
                <a:ea typeface="新細明體" pitchFamily="18" charset="-120"/>
              </a:rPr>
              <a:t>–</a:t>
            </a:r>
            <a:r>
              <a:rPr lang="en-US" altLang="zh-TW" dirty="0" smtClean="0">
                <a:ea typeface="新細明體" pitchFamily="18" charset="-120"/>
              </a:rPr>
              <a:t> Resource Record (6)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A record: Address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Provide mapping from hostname to IP address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Ex:</a:t>
            </a: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2133600" y="2895600"/>
            <a:ext cx="6224588" cy="203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>
                <a:latin typeface="Courier New" panose="02070309020205020404" pitchFamily="49" charset="0"/>
              </a:rPr>
              <a:t>$ORIGIN cs.nctu.edu.tw.</a:t>
            </a:r>
          </a:p>
          <a:p>
            <a:pPr eaLnBrk="1" hangingPunct="1"/>
            <a:r>
              <a:rPr lang="en-US" altLang="zh-TW" dirty="0">
                <a:latin typeface="Courier New" panose="02070309020205020404" pitchFamily="49" charset="0"/>
              </a:rPr>
              <a:t>@       IN      NS      dns.cs.nctu.edu.tw.</a:t>
            </a:r>
          </a:p>
          <a:p>
            <a:pPr eaLnBrk="1" hangingPunct="1"/>
            <a:r>
              <a:rPr lang="en-US" altLang="zh-TW" dirty="0">
                <a:latin typeface="Courier New" panose="02070309020205020404" pitchFamily="49" charset="0"/>
              </a:rPr>
              <a:t>        IN      NS      dns2.cs.nctu.edu.tw.</a:t>
            </a:r>
          </a:p>
          <a:p>
            <a:pPr eaLnBrk="1" hangingPunct="1"/>
            <a:r>
              <a:rPr lang="en-US" altLang="zh-TW" dirty="0" err="1">
                <a:latin typeface="Courier New" panose="02070309020205020404" pitchFamily="49" charset="0"/>
              </a:rPr>
              <a:t>dns</a:t>
            </a:r>
            <a:r>
              <a:rPr lang="en-US" altLang="zh-TW" dirty="0">
                <a:latin typeface="Courier New" panose="02070309020205020404" pitchFamily="49" charset="0"/>
              </a:rPr>
              <a:t>     IN      A       140.113.235.107</a:t>
            </a:r>
          </a:p>
          <a:p>
            <a:pPr eaLnBrk="1" hangingPunct="1"/>
            <a:r>
              <a:rPr lang="en-US" altLang="zh-TW" dirty="0">
                <a:latin typeface="Courier New" panose="02070309020205020404" pitchFamily="49" charset="0"/>
              </a:rPr>
              <a:t>dns2    IN      A       140.113.235.103</a:t>
            </a:r>
          </a:p>
          <a:p>
            <a:pPr eaLnBrk="1" hangingPunct="1"/>
            <a:endParaRPr lang="en-US" altLang="zh-TW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zh-TW" dirty="0">
                <a:latin typeface="Courier New" panose="02070309020205020404" pitchFamily="49" charset="0"/>
              </a:rPr>
              <a:t>www     IN      A       140.113.235.111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ea typeface="新細明體" pitchFamily="18" charset="-120"/>
              </a:rPr>
              <a:t>The DNS Database</a:t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en-US" altLang="zh-TW" dirty="0" smtClean="0">
                <a:ea typeface="新細明體" pitchFamily="18" charset="-120"/>
              </a:rPr>
              <a:t>	</a:t>
            </a:r>
            <a:r>
              <a:rPr lang="en-US" altLang="zh-TW" dirty="0" smtClean="0">
                <a:latin typeface="Courier New" panose="02070309020205020404" pitchFamily="49" charset="0"/>
                <a:ea typeface="新細明體" pitchFamily="18" charset="-120"/>
              </a:rPr>
              <a:t>–</a:t>
            </a:r>
            <a:r>
              <a:rPr lang="en-US" altLang="zh-TW" dirty="0" smtClean="0">
                <a:ea typeface="新細明體" pitchFamily="18" charset="-120"/>
              </a:rPr>
              <a:t> Resource Record (7)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PTR: Pointer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Perform the reverse mapping from IP address to hostname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Special top-level domain: </a:t>
            </a:r>
            <a:r>
              <a:rPr lang="en-US" altLang="zh-TW" dirty="0" smtClean="0">
                <a:solidFill>
                  <a:schemeClr val="hlink"/>
                </a:solidFill>
                <a:latin typeface="+mn-lt"/>
                <a:ea typeface="新細明體" pitchFamily="18" charset="-120"/>
              </a:rPr>
              <a:t>in-</a:t>
            </a:r>
            <a:r>
              <a:rPr lang="en-US" altLang="zh-TW" dirty="0" err="1" smtClean="0">
                <a:solidFill>
                  <a:schemeClr val="hlink"/>
                </a:solidFill>
                <a:latin typeface="+mn-lt"/>
                <a:ea typeface="新細明體" pitchFamily="18" charset="-120"/>
              </a:rPr>
              <a:t>addr.arpa</a:t>
            </a:r>
            <a:endParaRPr lang="en-US" altLang="zh-TW" dirty="0" smtClean="0">
              <a:solidFill>
                <a:schemeClr val="hlink"/>
              </a:solidFill>
              <a:latin typeface="+mn-lt"/>
              <a:ea typeface="新細明體" pitchFamily="18" charset="-120"/>
            </a:endParaRP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Used to create a naming tree from  IP address to hostnames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42888" y="3857625"/>
            <a:ext cx="7900987" cy="2133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$TTL 259200;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$ORIGIN 235.113.140.in-addr.arpa.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       IN      SOA     cs.nctu.edu.tw. root.cs.nctu.edu.tw.    (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2009050801              ; serial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1D                      ; refresh time for secondary server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30M                     ; retry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1W                      ; expire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2H)                     ; minimum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IN      NS      dns.cs.nctu.edu.tw.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IN      NS      dns2.cs.nctu.edu.tw.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$ORIGIN in-addr.arpa.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103.235.113.140         IN PTR csmailgate.cs.nctu.edu.tw.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107.235.113.140         IN PTR csns.cs.nctu.edu.tw.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ea typeface="新細明體" pitchFamily="18" charset="-120"/>
              </a:rPr>
              <a:t>The DNS Database</a:t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en-US" altLang="zh-TW" dirty="0" smtClean="0">
                <a:ea typeface="新細明體" pitchFamily="18" charset="-120"/>
              </a:rPr>
              <a:t>	</a:t>
            </a:r>
            <a:r>
              <a:rPr lang="en-US" altLang="zh-TW" dirty="0" smtClean="0">
                <a:latin typeface="Courier New" panose="02070309020205020404" pitchFamily="49" charset="0"/>
                <a:ea typeface="新細明體" pitchFamily="18" charset="-120"/>
              </a:rPr>
              <a:t>–</a:t>
            </a:r>
            <a:r>
              <a:rPr lang="en-US" altLang="zh-TW" dirty="0" smtClean="0">
                <a:ea typeface="新細明體" pitchFamily="18" charset="-120"/>
              </a:rPr>
              <a:t> Resource Record (8)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MX: Mail exchanger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Direct mail to a mail hub rather than the recipient’s own workstation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Ex: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42925" y="3240088"/>
            <a:ext cx="7529513" cy="27606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$TTL 3600;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$ORIGIN cs.nctu.edu.tw.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       IN      SOA     csns.cs.nctu.edu.tw.    root.cs.nctu.edu.tw.    (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2009051102              ; serial number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1D                      ; refresh time for slave server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30M                     ; retry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1W                      ; expire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2H      )               ; minimum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IN      NS      dns.cs.nctu.edu.tw.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IN      NS      dns2.cs.nctu.edu.tw.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7200   IN   MX  </a:t>
            </a:r>
            <a:r>
              <a:rPr lang="en-US" altLang="zh-TW" sz="12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zh-TW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2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csmx1.cs.nctu.edu.tw</a:t>
            </a:r>
            <a:r>
              <a:rPr lang="en-US" altLang="zh-TW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7200   IN   MX  </a:t>
            </a:r>
            <a:r>
              <a:rPr lang="en-US" altLang="zh-TW" sz="1200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zh-TW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2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csmx2.cs.nctu.edu.tw</a:t>
            </a:r>
            <a:r>
              <a:rPr lang="en-US" altLang="zh-TW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60     IN   MX  10 csmx3.cs.nctu.edu.tw.</a:t>
            </a:r>
          </a:p>
          <a:p>
            <a:pPr>
              <a:lnSpc>
                <a:spcPct val="85000"/>
              </a:lnSpc>
              <a:defRPr/>
            </a:pPr>
            <a:endParaRPr lang="en-US" altLang="zh-TW" sz="12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csmx1                   IN      A       140.113.235.104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csmx2                   IN      A       140.113.235.105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csmx3                   IN      A       140.113.235.119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ea typeface="新細明體" pitchFamily="18" charset="-120"/>
              </a:rPr>
              <a:t>The DNS Database</a:t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en-US" altLang="zh-TW" dirty="0" smtClean="0">
                <a:ea typeface="新細明體" pitchFamily="18" charset="-120"/>
              </a:rPr>
              <a:t>	</a:t>
            </a:r>
            <a:r>
              <a:rPr lang="en-US" altLang="zh-TW" dirty="0" smtClean="0">
                <a:latin typeface="Courier New" panose="02070309020205020404" pitchFamily="49" charset="0"/>
                <a:ea typeface="新細明體" pitchFamily="18" charset="-120"/>
              </a:rPr>
              <a:t>–</a:t>
            </a:r>
            <a:r>
              <a:rPr lang="en-US" altLang="zh-TW" dirty="0" smtClean="0">
                <a:ea typeface="新細明體" pitchFamily="18" charset="-120"/>
              </a:rPr>
              <a:t> Resource Record (9)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CNAME: Canonical name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Add additional names to a host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CNAME record can nest eight deep in BIND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Ex: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763688" y="3176352"/>
            <a:ext cx="5255096" cy="119109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www		IN	A	140.113.209.63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IN	A	140.113.209.77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penghu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-club	IN	CNAME	www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King		IN	CNAME	www</a:t>
            </a:r>
          </a:p>
          <a:p>
            <a:pPr>
              <a:lnSpc>
                <a:spcPct val="85000"/>
              </a:lnSpc>
              <a:defRPr/>
            </a:pPr>
            <a:endParaRPr lang="en-US" altLang="zh-TW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R21601		IN	A	140.113.214.31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superman		IN	CNAME	r21601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ea typeface="新細明體" pitchFamily="18" charset="-120"/>
              </a:rPr>
              <a:t>The DNS Database</a:t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en-US" altLang="zh-TW" dirty="0" smtClean="0">
                <a:ea typeface="新細明體" pitchFamily="18" charset="-120"/>
              </a:rPr>
              <a:t>	</a:t>
            </a:r>
            <a:r>
              <a:rPr lang="en-US" altLang="zh-TW" dirty="0" smtClean="0">
                <a:latin typeface="Courier New" panose="02070309020205020404" pitchFamily="49" charset="0"/>
                <a:ea typeface="新細明體" pitchFamily="18" charset="-120"/>
              </a:rPr>
              <a:t>–</a:t>
            </a:r>
            <a:r>
              <a:rPr lang="en-US" altLang="zh-TW" dirty="0" smtClean="0">
                <a:ea typeface="新細明體" pitchFamily="18" charset="-120"/>
              </a:rPr>
              <a:t> Resource Record (10)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TXT: Text 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Add arbitrary text to a host’s DNS records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000125" y="2590800"/>
            <a:ext cx="7529513" cy="20542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$TTL 3600;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$ORIGIN cs.nctu.edu.tw.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       IN      SOA     csns.cs.nctu.edu.tw.    root.cs.nctu.edu.tw.    (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2009051102              ; serial number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1D                      ; refresh time for slave server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30M                     ; retry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1W                      ; expire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2H      )               ; minimum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IN      NS      dns.cs.nctu.edu.tw.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IN      NS      dns2.cs.nctu.edu.tw.</a:t>
            </a:r>
          </a:p>
          <a:p>
            <a:pPr>
              <a:lnSpc>
                <a:spcPct val="85000"/>
              </a:lnSpc>
              <a:defRPr/>
            </a:pPr>
            <a:endParaRPr lang="en-US" altLang="zh-TW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IN      TXT    “Department of Computer Science”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The DNS Database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Resource Record (11)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 smtClean="0">
                <a:latin typeface="+mn-lt"/>
                <a:ea typeface="+mn-ea"/>
              </a:rPr>
              <a:t>LOC: Location</a:t>
            </a:r>
          </a:p>
          <a:p>
            <a:pPr lvl="1"/>
            <a:r>
              <a:rPr lang="en-US" altLang="zh-TW" sz="2000" dirty="0" smtClean="0">
                <a:latin typeface="+mn-lt"/>
                <a:ea typeface="+mn-ea"/>
              </a:rPr>
              <a:t>Describe the geographic location and physical size of a DNS object</a:t>
            </a:r>
          </a:p>
          <a:p>
            <a:pPr lvl="1"/>
            <a:r>
              <a:rPr lang="en-US" altLang="zh-TW" sz="2000" dirty="0" smtClean="0">
                <a:latin typeface="+mn-lt"/>
                <a:ea typeface="+mn-ea"/>
              </a:rPr>
              <a:t>Format:</a:t>
            </a:r>
          </a:p>
          <a:p>
            <a:pPr lvl="2"/>
            <a:r>
              <a:rPr lang="en-US" altLang="zh-TW" sz="1600" dirty="0" smtClean="0">
                <a:latin typeface="+mn-lt"/>
                <a:ea typeface="+mn-ea"/>
              </a:rPr>
              <a:t>name [</a:t>
            </a:r>
            <a:r>
              <a:rPr lang="en-US" altLang="zh-TW" sz="1600" dirty="0" err="1" smtClean="0">
                <a:latin typeface="+mn-lt"/>
                <a:ea typeface="+mn-ea"/>
              </a:rPr>
              <a:t>ttl</a:t>
            </a:r>
            <a:r>
              <a:rPr lang="en-US" altLang="zh-TW" sz="1600" dirty="0" smtClean="0">
                <a:latin typeface="+mn-lt"/>
                <a:ea typeface="+mn-ea"/>
              </a:rPr>
              <a:t>] IN LOC latitude longitude [altitude [size [</a:t>
            </a:r>
            <a:r>
              <a:rPr lang="en-US" altLang="zh-TW" sz="1600" dirty="0" err="1" smtClean="0">
                <a:latin typeface="+mn-lt"/>
                <a:ea typeface="+mn-ea"/>
              </a:rPr>
              <a:t>hp</a:t>
            </a:r>
            <a:r>
              <a:rPr lang="en-US" altLang="zh-TW" sz="1600" dirty="0" smtClean="0">
                <a:latin typeface="+mn-lt"/>
                <a:ea typeface="+mn-ea"/>
              </a:rPr>
              <a:t> [</a:t>
            </a:r>
            <a:r>
              <a:rPr lang="en-US" altLang="zh-TW" sz="1600" dirty="0" err="1" smtClean="0">
                <a:latin typeface="+mn-lt"/>
                <a:ea typeface="+mn-ea"/>
              </a:rPr>
              <a:t>vp</a:t>
            </a:r>
            <a:r>
              <a:rPr lang="en-US" altLang="zh-TW" sz="1600" dirty="0" smtClean="0">
                <a:latin typeface="+mn-lt"/>
                <a:ea typeface="+mn-ea"/>
              </a:rPr>
              <a:t>]]]]</a:t>
            </a:r>
          </a:p>
          <a:p>
            <a:pPr lvl="3"/>
            <a:r>
              <a:rPr lang="en-US" altLang="zh-TW" sz="1600" dirty="0" smtClean="0">
                <a:latin typeface="+mn-lt"/>
                <a:ea typeface="+mn-ea"/>
              </a:rPr>
              <a:t>latitude </a:t>
            </a:r>
            <a:r>
              <a:rPr lang="zh-TW" altLang="en-US" sz="1600" dirty="0" smtClean="0">
                <a:latin typeface="+mn-lt"/>
                <a:ea typeface="+mn-ea"/>
              </a:rPr>
              <a:t>緯度</a:t>
            </a:r>
          </a:p>
          <a:p>
            <a:pPr lvl="3"/>
            <a:r>
              <a:rPr lang="en-US" altLang="zh-TW" sz="1600" dirty="0" smtClean="0">
                <a:latin typeface="+mn-lt"/>
                <a:ea typeface="+mn-ea"/>
              </a:rPr>
              <a:t>longitude </a:t>
            </a:r>
            <a:r>
              <a:rPr lang="zh-TW" altLang="en-US" sz="1600" dirty="0" smtClean="0">
                <a:latin typeface="+mn-lt"/>
                <a:ea typeface="+mn-ea"/>
              </a:rPr>
              <a:t>經度</a:t>
            </a:r>
          </a:p>
          <a:p>
            <a:pPr lvl="3"/>
            <a:r>
              <a:rPr lang="en-US" altLang="zh-TW" sz="1600" dirty="0" smtClean="0">
                <a:latin typeface="+mn-lt"/>
                <a:ea typeface="+mn-ea"/>
              </a:rPr>
              <a:t>altitude </a:t>
            </a:r>
            <a:r>
              <a:rPr lang="zh-TW" altLang="en-US" sz="1600" dirty="0" smtClean="0">
                <a:latin typeface="+mn-lt"/>
                <a:ea typeface="+mn-ea"/>
              </a:rPr>
              <a:t>海拔</a:t>
            </a:r>
          </a:p>
          <a:p>
            <a:pPr lvl="3"/>
            <a:r>
              <a:rPr lang="en-US" altLang="zh-TW" sz="1600" dirty="0" smtClean="0">
                <a:latin typeface="+mn-lt"/>
                <a:ea typeface="+mn-ea"/>
              </a:rPr>
              <a:t>size: diameter of the bounding sphere</a:t>
            </a:r>
          </a:p>
          <a:p>
            <a:pPr lvl="3"/>
            <a:r>
              <a:rPr lang="en-US" altLang="zh-TW" sz="1600" dirty="0" err="1" smtClean="0">
                <a:latin typeface="+mn-lt"/>
                <a:ea typeface="+mn-ea"/>
              </a:rPr>
              <a:t>hp</a:t>
            </a:r>
            <a:r>
              <a:rPr lang="en-US" altLang="zh-TW" sz="1600" dirty="0" smtClean="0">
                <a:latin typeface="+mn-lt"/>
                <a:ea typeface="+mn-ea"/>
              </a:rPr>
              <a:t>: horizontal precision</a:t>
            </a:r>
          </a:p>
          <a:p>
            <a:pPr lvl="3"/>
            <a:r>
              <a:rPr lang="en-US" altLang="zh-TW" sz="1600" dirty="0" err="1" smtClean="0">
                <a:latin typeface="+mn-lt"/>
                <a:ea typeface="+mn-ea"/>
              </a:rPr>
              <a:t>vp</a:t>
            </a:r>
            <a:r>
              <a:rPr lang="en-US" altLang="zh-TW" sz="1600" dirty="0" smtClean="0">
                <a:latin typeface="+mn-lt"/>
                <a:ea typeface="+mn-ea"/>
              </a:rPr>
              <a:t>: vertical precision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836612" y="5373216"/>
            <a:ext cx="808037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latin typeface="+mn-lt"/>
              </a:rPr>
              <a:t>caida.org.		IN	LOC	</a:t>
            </a:r>
            <a:r>
              <a:rPr lang="en-US" altLang="zh-TW" sz="1400" dirty="0">
                <a:solidFill>
                  <a:srgbClr val="FF9900"/>
                </a:solidFill>
                <a:latin typeface="+mn-lt"/>
              </a:rPr>
              <a:t>32 53 01 N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zh-TW" sz="1400" dirty="0">
                <a:solidFill>
                  <a:srgbClr val="009900"/>
                </a:solidFill>
                <a:latin typeface="+mn-lt"/>
              </a:rPr>
              <a:t>117 14 25 W</a:t>
            </a:r>
            <a:r>
              <a:rPr lang="en-US" altLang="zh-TW" sz="14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zh-TW" sz="1400" dirty="0">
                <a:latin typeface="+mn-lt"/>
              </a:rPr>
              <a:t>107m 30m 18m 15m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ea typeface="新細明體" pitchFamily="18" charset="-120"/>
              </a:rPr>
              <a:t>The DNS Database</a:t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en-US" altLang="zh-TW" dirty="0" smtClean="0">
                <a:ea typeface="新細明體" pitchFamily="18" charset="-120"/>
              </a:rPr>
              <a:t>	</a:t>
            </a:r>
            <a:r>
              <a:rPr lang="en-US" altLang="zh-TW" dirty="0" smtClean="0">
                <a:latin typeface="Courier New" panose="02070309020205020404" pitchFamily="49" charset="0"/>
                <a:ea typeface="新細明體" pitchFamily="18" charset="-120"/>
              </a:rPr>
              <a:t>–</a:t>
            </a:r>
            <a:r>
              <a:rPr lang="en-US" altLang="zh-TW" dirty="0" smtClean="0">
                <a:ea typeface="新細明體" pitchFamily="18" charset="-120"/>
              </a:rPr>
              <a:t> Resource Record (12)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SRV: Service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Specify the location of services within a domain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Format: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_service._proto.name [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ttl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] IN SRV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pri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weight port target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Ex: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827584" y="3771900"/>
            <a:ext cx="8795998" cy="2462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solidFill>
                  <a:srgbClr val="009900"/>
                </a:solidFill>
                <a:latin typeface="Courier New" panose="02070309020205020404" pitchFamily="49" charset="0"/>
              </a:rPr>
              <a:t>; don’t allow finger 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</a:rPr>
              <a:t>_finger._</a:t>
            </a:r>
            <a:r>
              <a:rPr lang="en-US" altLang="zh-TW" sz="1400" dirty="0" err="1">
                <a:latin typeface="Courier New" panose="02070309020205020404" pitchFamily="49" charset="0"/>
              </a:rPr>
              <a:t>tcp</a:t>
            </a:r>
            <a:r>
              <a:rPr lang="en-US" altLang="zh-TW" sz="1400" dirty="0">
                <a:latin typeface="Courier New" panose="02070309020205020404" pitchFamily="49" charset="0"/>
              </a:rPr>
              <a:t>		SRV	0	0	79	.</a:t>
            </a:r>
          </a:p>
          <a:p>
            <a:pPr eaLnBrk="1" hangingPunct="1"/>
            <a:r>
              <a:rPr lang="en-US" altLang="zh-TW" sz="1400" dirty="0">
                <a:solidFill>
                  <a:srgbClr val="009900"/>
                </a:solidFill>
                <a:latin typeface="Courier New" panose="02070309020205020404" pitchFamily="49" charset="0"/>
              </a:rPr>
              <a:t>; 1/4 of the connections to old, 3/4 to the new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</a:rPr>
              <a:t>_</a:t>
            </a:r>
            <a:r>
              <a:rPr lang="en-US" altLang="zh-TW" sz="1400" dirty="0" err="1">
                <a:latin typeface="Courier New" panose="02070309020205020404" pitchFamily="49" charset="0"/>
              </a:rPr>
              <a:t>ssh</a:t>
            </a:r>
            <a:r>
              <a:rPr lang="en-US" altLang="zh-TW" sz="1400" dirty="0">
                <a:latin typeface="Courier New" panose="02070309020205020404" pitchFamily="49" charset="0"/>
              </a:rPr>
              <a:t>._</a:t>
            </a:r>
            <a:r>
              <a:rPr lang="en-US" altLang="zh-TW" sz="1400" dirty="0" err="1">
                <a:latin typeface="Courier New" panose="02070309020205020404" pitchFamily="49" charset="0"/>
              </a:rPr>
              <a:t>tcp</a:t>
            </a:r>
            <a:r>
              <a:rPr lang="en-US" altLang="zh-TW" sz="1400" dirty="0">
                <a:latin typeface="Courier New" panose="02070309020205020404" pitchFamily="49" charset="0"/>
              </a:rPr>
              <a:t>		SRV	0	1	22	old.cs.colorado.edu.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</a:rPr>
              <a:t>_</a:t>
            </a:r>
            <a:r>
              <a:rPr lang="en-US" altLang="zh-TW" sz="1400" dirty="0" err="1">
                <a:latin typeface="Courier New" panose="02070309020205020404" pitchFamily="49" charset="0"/>
              </a:rPr>
              <a:t>ssh</a:t>
            </a:r>
            <a:r>
              <a:rPr lang="en-US" altLang="zh-TW" sz="1400" dirty="0">
                <a:latin typeface="Courier New" panose="02070309020205020404" pitchFamily="49" charset="0"/>
              </a:rPr>
              <a:t>._</a:t>
            </a:r>
            <a:r>
              <a:rPr lang="en-US" altLang="zh-TW" sz="1400" dirty="0" err="1">
                <a:latin typeface="Courier New" panose="02070309020205020404" pitchFamily="49" charset="0"/>
              </a:rPr>
              <a:t>tcp</a:t>
            </a:r>
            <a:r>
              <a:rPr lang="en-US" altLang="zh-TW" sz="1400" dirty="0">
                <a:latin typeface="Courier New" panose="02070309020205020404" pitchFamily="49" charset="0"/>
              </a:rPr>
              <a:t>		SRV	0	3	22	new.cs.colorado.edu.</a:t>
            </a:r>
          </a:p>
          <a:p>
            <a:pPr eaLnBrk="1" hangingPunct="1"/>
            <a:r>
              <a:rPr lang="en-US" altLang="zh-TW" sz="1400" dirty="0">
                <a:solidFill>
                  <a:srgbClr val="009900"/>
                </a:solidFill>
                <a:latin typeface="Courier New" panose="02070309020205020404" pitchFamily="49" charset="0"/>
              </a:rPr>
              <a:t>; www server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</a:rPr>
              <a:t>_http._</a:t>
            </a:r>
            <a:r>
              <a:rPr lang="en-US" altLang="zh-TW" sz="1400" dirty="0" err="1">
                <a:latin typeface="Courier New" panose="02070309020205020404" pitchFamily="49" charset="0"/>
              </a:rPr>
              <a:t>tcp</a:t>
            </a:r>
            <a:r>
              <a:rPr lang="en-US" altLang="zh-TW" sz="1400" dirty="0">
                <a:latin typeface="Courier New" panose="02070309020205020404" pitchFamily="49" charset="0"/>
              </a:rPr>
              <a:t>	SRV	0	0	80	www.cs.colorado.edu.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</a:rPr>
              <a:t>		SRV	10	0	8000	new.cs.colorado.edu</a:t>
            </a: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</a:rPr>
              <a:t>.</a:t>
            </a:r>
          </a:p>
          <a:p>
            <a:pPr eaLnBrk="1" hangingPunct="1"/>
            <a:r>
              <a:rPr lang="en-US" altLang="zh-TW" sz="1400" dirty="0">
                <a:solidFill>
                  <a:srgbClr val="009900"/>
                </a:solidFill>
                <a:latin typeface="Courier New" panose="02070309020205020404" pitchFamily="49" charset="0"/>
              </a:rPr>
              <a:t>; block all other services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</a:rPr>
              <a:t>*._</a:t>
            </a:r>
            <a:r>
              <a:rPr lang="en-US" altLang="zh-TW" sz="1400" dirty="0" err="1">
                <a:latin typeface="Courier New" panose="02070309020205020404" pitchFamily="49" charset="0"/>
              </a:rPr>
              <a:t>tcp</a:t>
            </a:r>
            <a:r>
              <a:rPr lang="en-US" altLang="zh-TW" sz="1400" dirty="0">
                <a:latin typeface="Courier New" panose="02070309020205020404" pitchFamily="49" charset="0"/>
              </a:rPr>
              <a:t>		SRV	0	0	0	.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</a:rPr>
              <a:t>*._</a:t>
            </a:r>
            <a:r>
              <a:rPr lang="en-US" altLang="zh-TW" sz="1400" dirty="0" err="1">
                <a:latin typeface="Courier New" panose="02070309020205020404" pitchFamily="49" charset="0"/>
              </a:rPr>
              <a:t>udp</a:t>
            </a:r>
            <a:r>
              <a:rPr lang="en-US" altLang="zh-TW" sz="1400" dirty="0">
                <a:latin typeface="Courier New" panose="02070309020205020404" pitchFamily="49" charset="0"/>
              </a:rPr>
              <a:t>		SRV	0	0	0	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4301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83568" y="980728"/>
            <a:ext cx="8286750" cy="521989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[pschiu@bsd4 ~]$dig </a:t>
            </a:r>
            <a:r>
              <a:rPr lang="en-US" altLang="zh-TW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SRV _http</a:t>
            </a: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</a:t>
            </a:r>
            <a:r>
              <a:rPr lang="en-US" altLang="zh-TW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tcp.update.freebsd.org</a:t>
            </a:r>
            <a:endParaRPr lang="en-US" altLang="zh-TW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endParaRPr lang="en-US" altLang="zh-TW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&lt;&lt;&gt;&gt; </a:t>
            </a:r>
            <a:r>
              <a:rPr lang="en-US" altLang="zh-TW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</a:t>
            </a: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9.11.0-P3 &lt;&lt;&gt;&gt; </a:t>
            </a:r>
            <a:r>
              <a:rPr lang="en-US" altLang="zh-TW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SRV _http</a:t>
            </a: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._</a:t>
            </a:r>
            <a:r>
              <a:rPr lang="en-US" altLang="zh-TW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tcp.update.freebsd.org</a:t>
            </a:r>
            <a:endParaRPr lang="en-US" altLang="zh-TW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;; global options: +</a:t>
            </a:r>
            <a:r>
              <a:rPr lang="en-US" altLang="zh-TW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cmd</a:t>
            </a:r>
            <a:endParaRPr lang="en-US" altLang="zh-TW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;; Got answer: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;; -&gt;&gt;HEADER&lt;&lt;- opcode: QUERY, status: NOERROR, id: 2612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;; flags: </a:t>
            </a:r>
            <a:r>
              <a:rPr lang="en-US" altLang="zh-TW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qr</a:t>
            </a: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ad; QUERY: 1, ANSWER: </a:t>
            </a:r>
            <a:r>
              <a:rPr lang="en-US" altLang="zh-TW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4, </a:t>
            </a: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AUTHORITY: </a:t>
            </a:r>
            <a:r>
              <a:rPr lang="en-US" altLang="zh-TW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3, </a:t>
            </a: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ADDITIONAL: </a:t>
            </a:r>
            <a:r>
              <a:rPr lang="en-US" altLang="zh-TW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altLang="zh-TW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endParaRPr lang="en-US" altLang="zh-TW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;; OPT PSEUDOSECTION: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EDNS: version: 0, flags: do; </a:t>
            </a:r>
            <a:r>
              <a:rPr lang="en-US" altLang="zh-TW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udp</a:t>
            </a: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4096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;; QUESTION SECTION: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;_http._tcp.update.freebsd.org. IN      SRV</a:t>
            </a:r>
          </a:p>
          <a:p>
            <a:pPr>
              <a:lnSpc>
                <a:spcPct val="85000"/>
              </a:lnSpc>
              <a:defRPr/>
            </a:pPr>
            <a:endParaRPr lang="en-US" altLang="zh-TW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;; ANSWER SECTION: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_http._tcp.update.freebsd.org. 2953 IN  SRV     1 50 80 update5.freebsd.org.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_http._tcp.update.freebsd.org. 2953 IN  SRV     1 </a:t>
            </a:r>
            <a:r>
              <a:rPr lang="en-US" altLang="zh-TW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5 </a:t>
            </a: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80 update3.freebsd.org.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_http._tcp.update.freebsd.org. 2953 IN  SRV     1 35 80 update4.freebsd.org.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_http._tcp.update.freebsd.org. 2953 IN  SRV     1 40 80 update6.freebsd.org</a:t>
            </a:r>
            <a:r>
              <a:rPr lang="en-US" altLang="zh-TW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lnSpc>
                <a:spcPct val="85000"/>
              </a:lnSpc>
              <a:defRPr/>
            </a:pPr>
            <a:endParaRPr lang="en-US" altLang="zh-TW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;; AUTHORITY SECTION: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freebsd.org.            2155    IN      NS      ns3.isc-sns.info.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freebsd.org.            2155    IN      NS      ns2.isc-sns.com.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freebsd.org.            2155    IN      NS      ns1.isc-sns.net.</a:t>
            </a:r>
          </a:p>
          <a:p>
            <a:pPr>
              <a:lnSpc>
                <a:spcPct val="85000"/>
              </a:lnSpc>
              <a:defRPr/>
            </a:pPr>
            <a:endParaRPr lang="en-US" altLang="zh-TW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;; Query time: </a:t>
            </a:r>
            <a:r>
              <a:rPr lang="en-US" altLang="zh-TW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lang="en-US" altLang="zh-TW" sz="14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msec</a:t>
            </a:r>
            <a:endParaRPr lang="en-US" altLang="zh-TW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;; SERVER: 140.113.235.1#53(140.113.235.1)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;; WHEN: WHEN: Thu Feb 23 00:33:14 CST 2017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;; MSG SIZE  rcvd: 1542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ea typeface="新細明體" pitchFamily="18" charset="-120"/>
              </a:rPr>
              <a:t>The DNS Database</a:t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en-US" altLang="zh-TW" dirty="0" smtClean="0">
                <a:ea typeface="新細明體" pitchFamily="18" charset="-120"/>
              </a:rPr>
              <a:t>	</a:t>
            </a:r>
            <a:r>
              <a:rPr lang="en-US" altLang="zh-TW" dirty="0" smtClean="0">
                <a:latin typeface="Courier New" panose="02070309020205020404" pitchFamily="49" charset="0"/>
                <a:ea typeface="新細明體" pitchFamily="18" charset="-120"/>
              </a:rPr>
              <a:t>–</a:t>
            </a:r>
            <a:r>
              <a:rPr lang="en-US" altLang="zh-TW" dirty="0" smtClean="0">
                <a:ea typeface="新細明體" pitchFamily="18" charset="-120"/>
              </a:rPr>
              <a:t> Resource Record (13)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ea typeface="新細明體" pitchFamily="18" charset="-120"/>
              </a:rPr>
              <a:t>Glue record </a:t>
            </a:r>
            <a:r>
              <a:rPr lang="en-US" altLang="zh-TW" sz="2000" dirty="0" smtClean="0">
                <a:latin typeface="Courier New" panose="02070309020205020404" pitchFamily="49" charset="0"/>
                <a:ea typeface="新細明體" pitchFamily="18" charset="-120"/>
              </a:rPr>
              <a:t>–</a:t>
            </a:r>
            <a:r>
              <a:rPr lang="en-US" altLang="zh-TW" sz="2000" dirty="0" smtClean="0">
                <a:ea typeface="新細明體" pitchFamily="18" charset="-120"/>
              </a:rPr>
              <a:t> Link between zones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 smtClean="0">
                <a:ea typeface="新細明體" pitchFamily="18" charset="-120"/>
              </a:rPr>
              <a:t>Parent zone needs to contain the NS records for each delegated zone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 smtClean="0">
                <a:ea typeface="新細明體" pitchFamily="18" charset="-120"/>
              </a:rPr>
              <a:t>Ex: In zone files of </a:t>
            </a:r>
            <a:r>
              <a:rPr lang="en-US" altLang="zh-TW" sz="1800" dirty="0" err="1" smtClean="0">
                <a:ea typeface="新細明體" pitchFamily="18" charset="-120"/>
              </a:rPr>
              <a:t>nctu</a:t>
            </a:r>
            <a:r>
              <a:rPr lang="en-US" altLang="zh-TW" sz="1800" dirty="0" smtClean="0">
                <a:ea typeface="新細明體" pitchFamily="18" charset="-120"/>
              </a:rPr>
              <a:t>, it might contain:</a:t>
            </a:r>
          </a:p>
          <a:p>
            <a:pPr lvl="1">
              <a:lnSpc>
                <a:spcPct val="90000"/>
              </a:lnSpc>
            </a:pPr>
            <a:endParaRPr lang="en-US" altLang="zh-TW" sz="1800" dirty="0" smtClean="0">
              <a:ea typeface="新細明體" pitchFamily="18" charset="-120"/>
            </a:endParaRPr>
          </a:p>
          <a:p>
            <a:pPr lvl="1">
              <a:lnSpc>
                <a:spcPct val="90000"/>
              </a:lnSpc>
            </a:pPr>
            <a:endParaRPr lang="en-US" altLang="zh-TW" sz="1800" dirty="0" smtClean="0">
              <a:ea typeface="新細明體" pitchFamily="18" charset="-120"/>
            </a:endParaRPr>
          </a:p>
          <a:p>
            <a:pPr lvl="1">
              <a:lnSpc>
                <a:spcPct val="90000"/>
              </a:lnSpc>
            </a:pPr>
            <a:endParaRPr lang="en-US" altLang="zh-TW" sz="1800" dirty="0" smtClean="0">
              <a:ea typeface="新細明體" pitchFamily="18" charset="-120"/>
            </a:endParaRPr>
          </a:p>
          <a:p>
            <a:pPr lvl="1">
              <a:lnSpc>
                <a:spcPct val="90000"/>
              </a:lnSpc>
            </a:pPr>
            <a:endParaRPr lang="en-US" altLang="zh-TW" sz="1800" dirty="0" smtClean="0">
              <a:ea typeface="新細明體" pitchFamily="18" charset="-120"/>
            </a:endParaRPr>
          </a:p>
          <a:p>
            <a:pPr lvl="1">
              <a:lnSpc>
                <a:spcPct val="90000"/>
              </a:lnSpc>
            </a:pPr>
            <a:endParaRPr lang="en-US" altLang="zh-TW" sz="1800" dirty="0" smtClean="0">
              <a:ea typeface="新細明體" pitchFamily="18" charset="-120"/>
            </a:endParaRPr>
          </a:p>
          <a:p>
            <a:pPr lvl="1">
              <a:lnSpc>
                <a:spcPct val="90000"/>
              </a:lnSpc>
            </a:pPr>
            <a:endParaRPr lang="en-US" altLang="zh-TW" sz="1800" dirty="0" smtClean="0">
              <a:ea typeface="新細明體" pitchFamily="18" charset="-120"/>
            </a:endParaRPr>
          </a:p>
          <a:p>
            <a:pPr lvl="1">
              <a:lnSpc>
                <a:spcPct val="90000"/>
              </a:lnSpc>
            </a:pPr>
            <a:endParaRPr lang="en-US" altLang="zh-TW" sz="1800" dirty="0" smtClean="0">
              <a:ea typeface="新細明體" pitchFamily="18" charset="-120"/>
            </a:endParaRPr>
          </a:p>
          <a:p>
            <a:pPr lvl="1">
              <a:lnSpc>
                <a:spcPct val="90000"/>
              </a:lnSpc>
            </a:pPr>
            <a:endParaRPr lang="en-US" altLang="zh-TW" sz="1800" dirty="0" smtClean="0"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000" dirty="0" smtClean="0">
                <a:ea typeface="新細明體" pitchFamily="18" charset="-120"/>
              </a:rPr>
              <a:t>Lame delegation</a:t>
            </a:r>
            <a:endParaRPr lang="en-US" altLang="zh-TW" sz="2000" dirty="0" smtClean="0">
              <a:ea typeface="細明體" pitchFamily="49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sz="1800" dirty="0" smtClean="0">
                <a:ea typeface="細明體" pitchFamily="49" charset="-120"/>
              </a:rPr>
              <a:t>DNS subdomain administration has delegate to you and you never use the domain or parent domain’s glue record is not updated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755862" y="2646437"/>
            <a:ext cx="6241876" cy="24468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		IN	NS	dns.cs.nctu.edu.tw.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IN	NS	dns2.cs.nctu.edu.tw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IN	NS	dns3.cs.nctu.edu.tw.</a:t>
            </a:r>
            <a:endParaRPr lang="en-US" altLang="zh-TW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dns.cs		IN	A	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140.113.235.1</a:t>
            </a:r>
            <a:endParaRPr lang="en-US" altLang="zh-TW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dns2.cs		IN	A	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140.113.235.107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dns3.cs		IN	A	125.227.8.127</a:t>
            </a:r>
          </a:p>
          <a:p>
            <a:pPr>
              <a:lnSpc>
                <a:spcPct val="85000"/>
              </a:lnSpc>
              <a:defRPr/>
            </a:pPr>
            <a:endParaRPr lang="en-US" altLang="zh-TW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ee		IN	NS	ns.ee.nctu.edu.tw.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IN	NS	dns.ee.nctu.edu.tw.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IN	NS	reds.ee.nctu.edu.tw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IN	NS	InterNetNS2.nctu.edu.tw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ns.ee		IN	A	140.113.212.150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dns.ee		IN	A	140.113.11.4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reds.ee		IN	A	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140.113.202.1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InterNetNS2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IN	A	140.113.250.133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DNS Introduction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Domain and Subdomain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47800"/>
            <a:ext cx="7772400" cy="4648200"/>
          </a:xfrm>
        </p:spPr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DNS Namespace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A tree of domains</a:t>
            </a:r>
          </a:p>
          <a:p>
            <a:r>
              <a:rPr lang="en-US" altLang="zh-TW" dirty="0" smtClean="0">
                <a:latin typeface="+mn-lt"/>
                <a:ea typeface="新細明體" pitchFamily="18" charset="-120"/>
              </a:rPr>
              <a:t>Domain and subdomain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Each domain has a “domain name” to identify</a:t>
            </a:r>
            <a:br>
              <a:rPr lang="en-US" altLang="zh-TW" dirty="0" smtClean="0">
                <a:latin typeface="+mn-lt"/>
                <a:ea typeface="新細明體" pitchFamily="18" charset="-120"/>
              </a:rPr>
            </a:br>
            <a:r>
              <a:rPr lang="en-US" altLang="zh-TW" dirty="0" smtClean="0">
                <a:latin typeface="+mn-lt"/>
                <a:ea typeface="新細明體" pitchFamily="18" charset="-120"/>
              </a:rPr>
              <a:t>its position in database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EX: nctu.edu.tw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EX: cs.nctu.edu.tw </a:t>
            </a:r>
          </a:p>
        </p:txBody>
      </p:sp>
      <p:grpSp>
        <p:nvGrpSpPr>
          <p:cNvPr id="11268" name="Group 11"/>
          <p:cNvGrpSpPr>
            <a:grpSpLocks/>
          </p:cNvGrpSpPr>
          <p:nvPr/>
        </p:nvGrpSpPr>
        <p:grpSpPr bwMode="auto">
          <a:xfrm>
            <a:off x="711002" y="4293096"/>
            <a:ext cx="6048672" cy="2420888"/>
            <a:chOff x="240" y="2501"/>
            <a:chExt cx="4080" cy="1627"/>
          </a:xfrm>
        </p:grpSpPr>
        <p:pic>
          <p:nvPicPr>
            <p:cNvPr id="11271" name="Picture 5" descr="img211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74" t="4369" r="15842" b="51942"/>
            <a:stretch>
              <a:fillRect/>
            </a:stretch>
          </p:blipFill>
          <p:spPr bwMode="auto">
            <a:xfrm>
              <a:off x="240" y="2501"/>
              <a:ext cx="4080" cy="1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2" name="Rectangle 6"/>
            <p:cNvSpPr>
              <a:spLocks noChangeArrowheads="1"/>
            </p:cNvSpPr>
            <p:nvPr/>
          </p:nvSpPr>
          <p:spPr bwMode="auto">
            <a:xfrm>
              <a:off x="1536" y="3077"/>
              <a:ext cx="768" cy="96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zh-TW" altLang="en-US" dirty="0">
                <a:latin typeface="Courier New" panose="02070309020205020404" pitchFamily="49" charset="0"/>
              </a:endParaRPr>
            </a:p>
          </p:txBody>
        </p:sp>
        <p:sp>
          <p:nvSpPr>
            <p:cNvPr id="11273" name="Oval 7"/>
            <p:cNvSpPr>
              <a:spLocks noChangeArrowheads="1"/>
            </p:cNvSpPr>
            <p:nvPr/>
          </p:nvSpPr>
          <p:spPr bwMode="auto">
            <a:xfrm>
              <a:off x="1611" y="3461"/>
              <a:ext cx="624" cy="576"/>
            </a:xfrm>
            <a:prstGeom prst="ellipse">
              <a:avLst/>
            </a:prstGeom>
            <a:noFill/>
            <a:ln w="28575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zh-TW" altLang="en-US" dirty="0">
                <a:latin typeface="Courier New" panose="02070309020205020404" pitchFamily="49" charset="0"/>
              </a:endParaRPr>
            </a:p>
          </p:txBody>
        </p:sp>
        <p:sp>
          <p:nvSpPr>
            <p:cNvPr id="11274" name="Text Box 8"/>
            <p:cNvSpPr txBox="1">
              <a:spLocks noChangeArrowheads="1"/>
            </p:cNvSpPr>
            <p:nvPr/>
          </p:nvSpPr>
          <p:spPr bwMode="auto">
            <a:xfrm>
              <a:off x="864" y="3077"/>
              <a:ext cx="682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>
                  <a:solidFill>
                    <a:srgbClr val="FF0000"/>
                  </a:solidFill>
                  <a:latin typeface="Courier New" panose="02070309020205020404" pitchFamily="49" charset="0"/>
                </a:rPr>
                <a:t>domain</a:t>
              </a:r>
            </a:p>
          </p:txBody>
        </p:sp>
        <p:sp>
          <p:nvSpPr>
            <p:cNvPr id="11275" name="Text Box 9"/>
            <p:cNvSpPr txBox="1">
              <a:spLocks noChangeArrowheads="1"/>
            </p:cNvSpPr>
            <p:nvPr/>
          </p:nvSpPr>
          <p:spPr bwMode="auto">
            <a:xfrm>
              <a:off x="576" y="3614"/>
              <a:ext cx="961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>
                  <a:solidFill>
                    <a:srgbClr val="3366FF"/>
                  </a:solidFill>
                  <a:latin typeface="Courier New" panose="02070309020205020404" pitchFamily="49" charset="0"/>
                </a:rPr>
                <a:t>subdomain</a:t>
              </a:r>
            </a:p>
          </p:txBody>
        </p:sp>
      </p:grpSp>
      <p:pic>
        <p:nvPicPr>
          <p:cNvPr id="11269" name="Picture 10" descr="img2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1" t="5104" r="51869" b="8118"/>
          <a:stretch>
            <a:fillRect/>
          </a:stretch>
        </p:blipFill>
        <p:spPr bwMode="auto">
          <a:xfrm>
            <a:off x="6515398" y="1143000"/>
            <a:ext cx="26892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ctrTitle" sz="quarter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ea typeface="新細明體" pitchFamily="18" charset="-120"/>
              </a:rPr>
              <a:t>BIND Configuration</a:t>
            </a:r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named in FreeBSD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772400" cy="52215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startup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Edit 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etc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rc.conf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zh-TW" dirty="0" err="1" smtClean="0">
                <a:latin typeface="+mn-lt"/>
                <a:ea typeface="新細明體" pitchFamily="18" charset="-120"/>
              </a:rPr>
              <a:t>named_enable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=“YES”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Manual utility command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%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rndc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{stop | reload | flush …}</a:t>
            </a:r>
          </a:p>
          <a:p>
            <a:pPr lvl="3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In old version of BIND, use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ndc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command</a:t>
            </a:r>
          </a:p>
          <a:p>
            <a:pPr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Configuration files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etc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namedb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 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(Configuration file)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etc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namedb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named.root</a:t>
            </a:r>
            <a:r>
              <a:rPr lang="en-US" altLang="zh-TW" dirty="0">
                <a:latin typeface="+mn-lt"/>
                <a:ea typeface="新細明體" pitchFamily="18" charset="-120"/>
              </a:rPr>
              <a:t> 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(DNS root server cache hint file)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Zone data files</a:t>
            </a:r>
          </a:p>
          <a:p>
            <a:pPr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See your BIND version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% dig @127.0.0.1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version.bind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txt chaos</a:t>
            </a:r>
          </a:p>
          <a:p>
            <a:pPr lvl="2">
              <a:lnSpc>
                <a:spcPct val="90000"/>
              </a:lnSpc>
            </a:pPr>
            <a:r>
              <a:rPr lang="en-US" altLang="zh-TW" dirty="0" err="1" smtClean="0">
                <a:latin typeface="+mn-lt"/>
                <a:ea typeface="新細明體" pitchFamily="18" charset="-120"/>
              </a:rPr>
              <a:t>version.bind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.           0       CH      TXT     "9.3.3"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(1)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086600" cy="4572000"/>
          </a:xfrm>
        </p:spPr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etc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namedb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named.conf</a:t>
            </a: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Roles of this name server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Master, slave, or stub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Global options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Zone specific options</a:t>
            </a:r>
          </a:p>
          <a:p>
            <a:endParaRPr lang="en-US" altLang="zh-TW" dirty="0" smtClean="0">
              <a:latin typeface="+mn-lt"/>
              <a:ea typeface="新細明體" pitchFamily="18" charset="-120"/>
            </a:endParaRPr>
          </a:p>
          <a:p>
            <a:r>
              <a:rPr lang="en-US" altLang="zh-TW" dirty="0" err="1" smtClean="0">
                <a:latin typeface="+mn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is composed of following statements: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include, options, server, key,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acl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, zone,</a:t>
            </a:r>
            <a:br>
              <a:rPr lang="en-US" altLang="zh-TW" dirty="0" smtClean="0">
                <a:latin typeface="+mn-lt"/>
                <a:ea typeface="新細明體" pitchFamily="18" charset="-120"/>
              </a:rPr>
            </a:br>
            <a:r>
              <a:rPr lang="en-US" altLang="zh-TW" dirty="0" smtClean="0">
                <a:latin typeface="+mn-lt"/>
                <a:ea typeface="新細明體" pitchFamily="18" charset="-120"/>
              </a:rPr>
              <a:t>view, controls, logging, trusted-keys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(2)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467600" cy="4645496"/>
          </a:xfrm>
        </p:spPr>
        <p:txBody>
          <a:bodyPr/>
          <a:lstStyle/>
          <a:p>
            <a:r>
              <a:rPr lang="en-US" altLang="zh-TW" sz="2000" dirty="0" smtClean="0">
                <a:latin typeface="+mn-lt"/>
                <a:ea typeface="新細明體" pitchFamily="18" charset="-120"/>
              </a:rPr>
              <a:t>Address Match List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A generalization of an IP address that can include: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An IP address</a:t>
            </a:r>
          </a:p>
          <a:p>
            <a:pPr lvl="3"/>
            <a:r>
              <a:rPr lang="en-US" altLang="zh-TW" sz="1400" dirty="0" smtClean="0">
                <a:latin typeface="+mn-lt"/>
                <a:ea typeface="新細明體" pitchFamily="18" charset="-120"/>
              </a:rPr>
              <a:t>Ex. 140.113.17.1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An IP network with CIDR 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netmask</a:t>
            </a:r>
            <a:endParaRPr lang="en-US" altLang="zh-TW" sz="1600" dirty="0" smtClean="0">
              <a:latin typeface="+mn-lt"/>
              <a:ea typeface="新細明體" pitchFamily="18" charset="-120"/>
            </a:endParaRPr>
          </a:p>
          <a:p>
            <a:pPr lvl="3"/>
            <a:r>
              <a:rPr lang="en-US" altLang="zh-TW" sz="1400" dirty="0" smtClean="0">
                <a:latin typeface="+mn-lt"/>
                <a:ea typeface="新細明體" pitchFamily="18" charset="-120"/>
              </a:rPr>
              <a:t>Ex. 140.113/16</a:t>
            </a:r>
          </a:p>
          <a:p>
            <a:pPr lvl="3"/>
            <a:r>
              <a:rPr lang="en-US" altLang="zh-TW" sz="1400" dirty="0" smtClean="0">
                <a:latin typeface="+mn-lt"/>
                <a:ea typeface="新細明體" pitchFamily="18" charset="-120"/>
              </a:rPr>
              <a:t>Ex. 140.113.0.0/16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The ! character to do negate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The name of a previously defined ACL</a:t>
            </a:r>
            <a:endParaRPr lang="en-US" altLang="zh-TW" sz="1400" dirty="0" smtClean="0">
              <a:latin typeface="+mn-lt"/>
              <a:ea typeface="新細明體" pitchFamily="18" charset="-120"/>
            </a:endParaRP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A cryptographic authentication key</a:t>
            </a:r>
          </a:p>
          <a:p>
            <a:pPr lvl="1"/>
            <a:r>
              <a:rPr lang="en-US" altLang="zh-TW" sz="1800" dirty="0" smtClean="0">
                <a:solidFill>
                  <a:srgbClr val="FF0000"/>
                </a:solidFill>
                <a:latin typeface="+mn-lt"/>
                <a:ea typeface="新細明體" pitchFamily="18" charset="-120"/>
              </a:rPr>
              <a:t>First match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Example: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{ !1.2.3.4; 1.2.3/24; };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{ 168.95/16; 140.113.209/24; 140.113.235/24; 127.0.0.1; };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{ 2001:288:4001::/48; };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include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772400" cy="4645496"/>
          </a:xfrm>
        </p:spPr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The </a:t>
            </a:r>
            <a:r>
              <a:rPr lang="en-US" altLang="zh-TW" dirty="0">
                <a:latin typeface="+mn-lt"/>
                <a:ea typeface="新細明體" pitchFamily="18" charset="-120"/>
              </a:rPr>
              <a:t>"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include</a:t>
            </a:r>
            <a:r>
              <a:rPr lang="en-US" altLang="zh-TW" dirty="0">
                <a:latin typeface="+mn-lt"/>
                <a:ea typeface="新細明體" pitchFamily="18" charset="-120"/>
              </a:rPr>
              <a:t>" 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statement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Used to separate large configuration file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Another usage is used to separate cryptographic keys into a restricted permission file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Ex:</a:t>
            </a:r>
          </a:p>
          <a:p>
            <a:pPr marL="990600" lvl="2" indent="-276225"/>
            <a:r>
              <a:rPr lang="en-US" altLang="zh-TW" dirty="0" smtClean="0">
                <a:ea typeface="SimSun" pitchFamily="2" charset="-122"/>
              </a:rPr>
              <a:t>include "/</a:t>
            </a:r>
            <a:r>
              <a:rPr lang="en-US" altLang="zh-TW" dirty="0" err="1" smtClean="0">
                <a:ea typeface="SimSun" pitchFamily="2" charset="-122"/>
              </a:rPr>
              <a:t>etc</a:t>
            </a:r>
            <a:r>
              <a:rPr lang="en-US" altLang="zh-TW" dirty="0" smtClean="0">
                <a:ea typeface="SimSun" pitchFamily="2" charset="-122"/>
              </a:rPr>
              <a:t>/</a:t>
            </a:r>
            <a:r>
              <a:rPr lang="en-US" altLang="zh-TW" dirty="0" err="1" smtClean="0">
                <a:ea typeface="SimSun" pitchFamily="2" charset="-122"/>
              </a:rPr>
              <a:t>namedb</a:t>
            </a:r>
            <a:r>
              <a:rPr lang="en-US" altLang="zh-TW" dirty="0" smtClean="0">
                <a:ea typeface="SimSun" pitchFamily="2" charset="-122"/>
              </a:rPr>
              <a:t>/</a:t>
            </a:r>
            <a:r>
              <a:rPr lang="en-US" altLang="zh-TW" dirty="0" err="1" smtClean="0">
                <a:ea typeface="SimSun" pitchFamily="2" charset="-122"/>
              </a:rPr>
              <a:t>rndc.key</a:t>
            </a:r>
            <a:r>
              <a:rPr lang="en-US" altLang="zh-TW" dirty="0" smtClean="0">
                <a:ea typeface="SimSun" pitchFamily="2" charset="-122"/>
              </a:rPr>
              <a:t>";</a:t>
            </a:r>
          </a:p>
          <a:p>
            <a:pPr marL="714375" lvl="2" indent="0">
              <a:buNone/>
            </a:pPr>
            <a:endParaRPr lang="en-US" altLang="zh-TW" dirty="0" smtClean="0">
              <a:ea typeface="SimSun" pitchFamily="2" charset="-122"/>
            </a:endParaRPr>
          </a:p>
          <a:p>
            <a:pPr marL="714375" lvl="2" indent="-266700">
              <a:buFont typeface="Wingdings" pitchFamily="2" charset="2"/>
              <a:buNone/>
            </a:pPr>
            <a:r>
              <a:rPr lang="pt-BR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-rw-r--r--  1 root  wheel 28980 Feb 18  22:40 named.conf</a:t>
            </a:r>
            <a:endParaRPr lang="en-US" altLang="zh-TW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14375" lvl="2" indent="-266700">
              <a:buFont typeface="Wingdings" pitchFamily="2" charset="2"/>
              <a:buNone/>
            </a:pPr>
            <a:r>
              <a:rPr lang="en-US" altLang="zh-TW" sz="1600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zh-TW" sz="1600" dirty="0" err="1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zh-TW" sz="1600" dirty="0">
                <a:solidFill>
                  <a:schemeClr val="hlin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-r-----  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 root  </a:t>
            </a:r>
            <a:r>
              <a:rPr lang="en-US" altLang="zh-TW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141 Jan  6   2016 </a:t>
            </a:r>
            <a:r>
              <a:rPr lang="en-US" altLang="zh-TW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rndc.key</a:t>
            </a:r>
            <a:endParaRPr lang="en-US" altLang="zh-TW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14375" lvl="2" indent="0">
              <a:buNone/>
            </a:pP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If </a:t>
            </a:r>
            <a:r>
              <a:rPr lang="en-US" altLang="zh-TW" dirty="0">
                <a:latin typeface="+mn-lt"/>
                <a:ea typeface="新細明體" pitchFamily="18" charset="-120"/>
              </a:rPr>
              <a:t>the path is 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relative</a:t>
            </a:r>
          </a:p>
          <a:p>
            <a:pPr marL="990600" lvl="2" indent="-276225"/>
            <a:r>
              <a:rPr lang="en-US" dirty="0">
                <a:latin typeface="+mn-lt"/>
              </a:rPr>
              <a:t>Relative to the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directory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option</a:t>
            </a:r>
          </a:p>
          <a:p>
            <a:pPr marL="990600" lvl="2" indent="-276225"/>
            <a:r>
              <a:rPr lang="en-US" altLang="zh-TW" dirty="0" smtClean="0">
                <a:latin typeface="+mn-lt"/>
                <a:ea typeface="新細明體" pitchFamily="18" charset="-120"/>
              </a:rPr>
              <a:t>Ex: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chroot</a:t>
            </a:r>
            <a:endParaRPr lang="en-US" altLang="zh-TW" dirty="0">
              <a:latin typeface="+mn-lt"/>
              <a:ea typeface="新細明體" pitchFamily="18" charset="-120"/>
            </a:endParaRPr>
          </a:p>
          <a:p>
            <a:pPr marL="714375" lvl="2" indent="-266700">
              <a:buFont typeface="Wingdings" pitchFamily="2" charset="2"/>
              <a:buNone/>
            </a:pPr>
            <a:endParaRPr lang="en-US" altLang="zh-TW" sz="2000" dirty="0">
              <a:latin typeface="+mn-lt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acl</a:t>
            </a:r>
            <a:endParaRPr lang="en-US" altLang="zh-TW" dirty="0" smtClean="0">
              <a:latin typeface="+mj-lt"/>
              <a:ea typeface="新細明體" pitchFamily="18" charset="-12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613848" cy="500553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000" dirty="0" smtClean="0">
                <a:ea typeface="新細明體" pitchFamily="18" charset="-120"/>
              </a:rPr>
              <a:t>The </a:t>
            </a:r>
            <a:r>
              <a:rPr lang="en-US" altLang="zh-TW" sz="2000" dirty="0">
                <a:ea typeface="新細明體" pitchFamily="18" charset="-120"/>
              </a:rPr>
              <a:t>"</a:t>
            </a:r>
            <a:r>
              <a:rPr lang="en-US" altLang="zh-TW" sz="2000" dirty="0" err="1" smtClean="0">
                <a:ea typeface="新細明體" pitchFamily="18" charset="-120"/>
              </a:rPr>
              <a:t>acl</a:t>
            </a:r>
            <a:r>
              <a:rPr lang="en-US" altLang="zh-TW" sz="2000" dirty="0">
                <a:ea typeface="新細明體" pitchFamily="18" charset="-120"/>
              </a:rPr>
              <a:t>" </a:t>
            </a:r>
            <a:r>
              <a:rPr lang="en-US" altLang="zh-TW" sz="2000" dirty="0" smtClean="0">
                <a:ea typeface="新細明體" pitchFamily="18" charset="-120"/>
              </a:rPr>
              <a:t>statement</a:t>
            </a:r>
          </a:p>
          <a:p>
            <a:pPr lvl="1">
              <a:lnSpc>
                <a:spcPct val="80000"/>
              </a:lnSpc>
            </a:pPr>
            <a:r>
              <a:rPr lang="en-US" altLang="zh-TW" sz="1800" dirty="0" smtClean="0">
                <a:ea typeface="新細明體" pitchFamily="18" charset="-120"/>
              </a:rPr>
              <a:t>Define a class of access control</a:t>
            </a:r>
          </a:p>
          <a:p>
            <a:pPr lvl="1">
              <a:lnSpc>
                <a:spcPct val="80000"/>
              </a:lnSpc>
            </a:pPr>
            <a:r>
              <a:rPr lang="en-US" altLang="zh-TW" sz="1800" dirty="0" smtClean="0">
                <a:ea typeface="新細明體" pitchFamily="18" charset="-120"/>
              </a:rPr>
              <a:t>Define before they are used</a:t>
            </a:r>
          </a:p>
          <a:p>
            <a:pPr lvl="1">
              <a:lnSpc>
                <a:spcPct val="80000"/>
              </a:lnSpc>
            </a:pPr>
            <a:r>
              <a:rPr lang="en-US" altLang="zh-TW" sz="1800" dirty="0" smtClean="0">
                <a:ea typeface="新細明體" pitchFamily="18" charset="-120"/>
              </a:rPr>
              <a:t>Syntax</a:t>
            </a:r>
          </a:p>
          <a:p>
            <a:pPr marL="714375" lvl="2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acl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acl_name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714375" lvl="2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altLang="zh-TW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address_match_list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714375" lvl="2" indent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1">
              <a:lnSpc>
                <a:spcPct val="80000"/>
              </a:lnSpc>
            </a:pPr>
            <a:r>
              <a:rPr lang="en-US" altLang="zh-TW" sz="1800" dirty="0" smtClean="0">
                <a:ea typeface="新細明體" pitchFamily="18" charset="-120"/>
              </a:rPr>
              <a:t>Predefined </a:t>
            </a:r>
            <a:r>
              <a:rPr lang="en-US" altLang="zh-TW" sz="1800" dirty="0" err="1" smtClean="0">
                <a:ea typeface="新細明體" pitchFamily="18" charset="-120"/>
              </a:rPr>
              <a:t>acl</a:t>
            </a:r>
            <a:r>
              <a:rPr lang="en-US" altLang="zh-TW" sz="1800" dirty="0" smtClean="0">
                <a:ea typeface="新細明體" pitchFamily="18" charset="-120"/>
              </a:rPr>
              <a:t> classes</a:t>
            </a:r>
          </a:p>
          <a:p>
            <a:pPr lvl="2">
              <a:lnSpc>
                <a:spcPct val="80000"/>
              </a:lnSpc>
            </a:pPr>
            <a:r>
              <a:rPr lang="en-US" altLang="zh-TW" sz="1600" dirty="0" smtClean="0">
                <a:ea typeface="新細明體" pitchFamily="18" charset="-120"/>
              </a:rPr>
              <a:t>any, </a:t>
            </a:r>
            <a:r>
              <a:rPr lang="en-US" altLang="zh-TW" sz="1600" dirty="0" err="1" smtClean="0">
                <a:ea typeface="新細明體" pitchFamily="18" charset="-120"/>
              </a:rPr>
              <a:t>localnets</a:t>
            </a:r>
            <a:r>
              <a:rPr lang="en-US" altLang="zh-TW" sz="1600" dirty="0" smtClean="0">
                <a:ea typeface="新細明體" pitchFamily="18" charset="-120"/>
              </a:rPr>
              <a:t>, localhost, none</a:t>
            </a:r>
          </a:p>
          <a:p>
            <a:pPr lvl="1">
              <a:lnSpc>
                <a:spcPct val="80000"/>
              </a:lnSpc>
            </a:pPr>
            <a:r>
              <a:rPr lang="en-US" altLang="zh-TW" sz="1800" dirty="0" smtClean="0">
                <a:ea typeface="新細明體" pitchFamily="18" charset="-120"/>
              </a:rPr>
              <a:t>Example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	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acl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CSnets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  140.113.235/24; 140.113.17/24; 140.113.209/24;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acl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NCTUnets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  140.113/16; 140.126.237/24; 2001:288:4001::/48;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allow-transfer {localhost;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CSnets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zh-TW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NCTUnets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key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47800"/>
            <a:ext cx="8352928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1800" dirty="0" smtClean="0">
                <a:latin typeface="+mn-lt"/>
                <a:ea typeface="新細明體" pitchFamily="18" charset="-120"/>
              </a:rPr>
              <a:t>The </a:t>
            </a:r>
            <a:r>
              <a:rPr lang="en-US" altLang="zh-TW" sz="1800" dirty="0">
                <a:latin typeface="+mn-lt"/>
                <a:ea typeface="新細明體" pitchFamily="18" charset="-120"/>
              </a:rPr>
              <a:t>"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key</a:t>
            </a:r>
            <a:r>
              <a:rPr lang="en-US" altLang="zh-TW" sz="1800" dirty="0">
                <a:latin typeface="+mn-lt"/>
                <a:ea typeface="新細明體" pitchFamily="18" charset="-120"/>
              </a:rPr>
              <a:t>" 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statement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Define a encryption key used for authentication with a particular server 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Syntax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>
                <a:latin typeface="Courier New" panose="02070309020205020404" pitchFamily="49" charset="0"/>
              </a:rPr>
              <a:t>key "key-id" {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>
                <a:latin typeface="Courier New" panose="02070309020205020404" pitchFamily="49" charset="0"/>
              </a:rPr>
              <a:t>	</a:t>
            </a:r>
            <a:r>
              <a:rPr lang="en-US" altLang="zh-TW" sz="1600" dirty="0" smtClean="0">
                <a:latin typeface="Courier New" panose="02070309020205020404" pitchFamily="49" charset="0"/>
              </a:rPr>
              <a:t>  algorithm </a:t>
            </a:r>
            <a:r>
              <a:rPr lang="en-US" altLang="zh-TW" sz="1600" dirty="0">
                <a:latin typeface="Courier New" panose="02070309020205020404" pitchFamily="49" charset="0"/>
              </a:rPr>
              <a:t>string;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>
                <a:latin typeface="Courier New" panose="02070309020205020404" pitchFamily="49" charset="0"/>
              </a:rPr>
              <a:t>	</a:t>
            </a:r>
            <a:r>
              <a:rPr lang="en-US" altLang="zh-TW" sz="1600" dirty="0" smtClean="0">
                <a:latin typeface="Courier New" panose="02070309020205020404" pitchFamily="49" charset="0"/>
              </a:rPr>
              <a:t>  </a:t>
            </a:r>
            <a:r>
              <a:rPr lang="en-US" altLang="zh-TW" sz="1600" dirty="0">
                <a:latin typeface="Courier New" panose="02070309020205020404" pitchFamily="49" charset="0"/>
              </a:rPr>
              <a:t>secret "string";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>
                <a:latin typeface="Courier New" panose="02070309020205020404" pitchFamily="49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Example:</a:t>
            </a:r>
          </a:p>
          <a:p>
            <a:pPr lvl="2">
              <a:lnSpc>
                <a:spcPct val="90000"/>
              </a:lnSpc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key "serv1-serv2" {</a:t>
            </a:r>
          </a:p>
          <a:p>
            <a:pPr lvl="2">
              <a:lnSpc>
                <a:spcPct val="90000"/>
              </a:lnSpc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algorithm 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hmac-md5;</a:t>
            </a:r>
          </a:p>
          <a:p>
            <a:pPr lvl="2">
              <a:lnSpc>
                <a:spcPct val="90000"/>
              </a:lnSpc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altLang="zh-TW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secret "ibkAlUA0XXAXDxWRTGeY+d4CGbOgOIr7n63eizJFHQo=";</a:t>
            </a:r>
          </a:p>
          <a:p>
            <a:pPr lvl="2">
              <a:lnSpc>
                <a:spcPct val="90000"/>
              </a:lnSpc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This key is used to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Sign DNS request before sending to target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Validate DNS response after receiving from target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option (1)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848600" cy="4800600"/>
          </a:xfrm>
        </p:spPr>
        <p:txBody>
          <a:bodyPr/>
          <a:lstStyle/>
          <a:p>
            <a:r>
              <a:rPr lang="en-US" altLang="zh-TW" sz="1800" dirty="0" smtClean="0">
                <a:latin typeface="+mn-lt"/>
                <a:ea typeface="新細明體" pitchFamily="18" charset="-120"/>
              </a:rPr>
              <a:t>The “option” statement</a:t>
            </a:r>
          </a:p>
          <a:p>
            <a:pPr lvl="1"/>
            <a:r>
              <a:rPr lang="en-US" altLang="zh-TW" sz="1600" dirty="0" smtClean="0">
                <a:latin typeface="+mn-lt"/>
                <a:ea typeface="新細明體" pitchFamily="18" charset="-120"/>
              </a:rPr>
              <a:t>Specify global options</a:t>
            </a:r>
          </a:p>
          <a:p>
            <a:pPr lvl="1"/>
            <a:r>
              <a:rPr lang="en-US" altLang="zh-TW" sz="1600" dirty="0" smtClean="0">
                <a:latin typeface="+mn-lt"/>
                <a:ea typeface="新細明體" pitchFamily="18" charset="-120"/>
              </a:rPr>
              <a:t>Some options may be overridden later for specific zone or server</a:t>
            </a:r>
          </a:p>
          <a:p>
            <a:pPr lvl="1"/>
            <a:r>
              <a:rPr lang="en-US" altLang="zh-TW" sz="1600" dirty="0" smtClean="0">
                <a:latin typeface="+mn-lt"/>
                <a:ea typeface="新細明體" pitchFamily="18" charset="-120"/>
              </a:rPr>
              <a:t>Syntax:</a:t>
            </a:r>
          </a:p>
          <a:p>
            <a:pPr lvl="2"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options {</a:t>
            </a:r>
          </a:p>
          <a:p>
            <a:pPr lvl="2"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	  option;</a:t>
            </a:r>
          </a:p>
          <a:p>
            <a:pPr lvl="2"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	  option;</a:t>
            </a:r>
          </a:p>
          <a:p>
            <a:pPr lvl="2"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}</a:t>
            </a:r>
          </a:p>
          <a:p>
            <a:r>
              <a:rPr lang="en-US" altLang="zh-TW" sz="1800" dirty="0" smtClean="0">
                <a:latin typeface="+mn-lt"/>
                <a:ea typeface="新細明體" pitchFamily="18" charset="-120"/>
              </a:rPr>
              <a:t>There are about 50 options in BIND9 </a:t>
            </a:r>
          </a:p>
          <a:p>
            <a:pPr lvl="1"/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version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“There is no version.”;	    </a:t>
            </a:r>
            <a:r>
              <a:rPr lang="en-US" altLang="zh-TW" sz="16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[real version </a:t>
            </a:r>
            <a:r>
              <a:rPr lang="en-US" altLang="zh-TW" sz="1600" dirty="0" err="1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num</a:t>
            </a:r>
            <a:r>
              <a:rPr lang="en-US" altLang="zh-TW" sz="16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]</a:t>
            </a:r>
          </a:p>
          <a:p>
            <a:pPr lvl="1"/>
            <a:endParaRPr lang="en-US" altLang="zh-TW" sz="1600" dirty="0" smtClean="0">
              <a:solidFill>
                <a:schemeClr val="hlink"/>
              </a:solidFill>
              <a:latin typeface="+mn-lt"/>
              <a:ea typeface="SimSun" pitchFamily="2" charset="-122"/>
            </a:endParaRPr>
          </a:p>
          <a:p>
            <a:pPr lvl="1"/>
            <a:endParaRPr lang="en-US" altLang="zh-TW" sz="1600" dirty="0">
              <a:solidFill>
                <a:schemeClr val="hlink"/>
              </a:solidFill>
              <a:latin typeface="+mn-lt"/>
              <a:ea typeface="SimSun" pitchFamily="2" charset="-122"/>
            </a:endParaRPr>
          </a:p>
          <a:p>
            <a:pPr lvl="1"/>
            <a:endParaRPr lang="en-US" altLang="zh-TW" sz="1600" dirty="0" smtClean="0">
              <a:solidFill>
                <a:schemeClr val="hlink"/>
              </a:solidFill>
              <a:latin typeface="+mn-lt"/>
              <a:ea typeface="SimSun" pitchFamily="2" charset="-122"/>
            </a:endParaRPr>
          </a:p>
          <a:p>
            <a:pPr lvl="1"/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directory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“/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etc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namedb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/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db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”;</a:t>
            </a:r>
          </a:p>
          <a:p>
            <a:pPr lvl="2"/>
            <a:r>
              <a:rPr lang="en-US" altLang="zh-TW" sz="1400" dirty="0" smtClean="0">
                <a:latin typeface="+mn-lt"/>
                <a:ea typeface="新細明體" pitchFamily="18" charset="-120"/>
              </a:rPr>
              <a:t>Base directory for relative path and path to put zone data files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4509120"/>
            <a:ext cx="6336704" cy="7201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zh-TW" sz="1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version.bind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      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      CH      TXT     "9.8.1-P1"</a:t>
            </a:r>
            <a:endParaRPr lang="en-US" altLang="zh-TW" sz="1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version.bind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      CH      TXT     "9.10.4-P2"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version.bind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   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      CH      TXT     "There is no version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version.bind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    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      CH      TXT     "JAL-DNS-Ver-1.8</a:t>
            </a:r>
            <a:r>
              <a:rPr lang="en-US" altLang="zh-TW" sz="1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option (2)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notify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yes | no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				</a:t>
            </a:r>
            <a:r>
              <a:rPr lang="en-US" altLang="zh-TW" sz="16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[yes]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Whether notify slave sever when relative zone data is changed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also-notify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140.113.235.101;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		</a:t>
            </a:r>
            <a:r>
              <a:rPr lang="en-US" altLang="zh-TW" sz="16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[empty]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Also notify this non-NS server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recursion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yes | no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				</a:t>
            </a:r>
            <a:r>
              <a:rPr lang="en-US" altLang="zh-TW" sz="16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[yes]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Recursive name server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allow-recursion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{</a:t>
            </a:r>
            <a:r>
              <a:rPr lang="en-US" altLang="zh-TW" sz="16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address_match_list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 };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	</a:t>
            </a:r>
            <a:r>
              <a:rPr lang="en-US" altLang="zh-TW" sz="16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[all]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Finer granularity recursion setting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check-names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{</a:t>
            </a:r>
            <a:r>
              <a:rPr lang="en-US" altLang="zh-TW" sz="16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master|slave|response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 action};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check hostname syntax validity </a:t>
            </a:r>
          </a:p>
          <a:p>
            <a:pPr lvl="3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Letter, number and dash only</a:t>
            </a:r>
          </a:p>
          <a:p>
            <a:pPr lvl="3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64 characters for each component, and 256 totally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Action:</a:t>
            </a:r>
          </a:p>
          <a:p>
            <a:pPr lvl="3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ignore: 	do no checking</a:t>
            </a:r>
          </a:p>
          <a:p>
            <a:pPr lvl="3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warn: 	log bad names but continue</a:t>
            </a:r>
          </a:p>
          <a:p>
            <a:pPr lvl="3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fail: 	log bad names and reject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default action</a:t>
            </a:r>
          </a:p>
          <a:p>
            <a:pPr lvl="3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master 	fail</a:t>
            </a:r>
          </a:p>
          <a:p>
            <a:pPr lvl="3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slave	warn</a:t>
            </a:r>
          </a:p>
          <a:p>
            <a:pPr lvl="3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response	ignore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option (3)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467600" cy="42672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zh-TW" sz="14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listen-on</a:t>
            </a:r>
            <a:r>
              <a:rPr lang="en-US" altLang="zh-TW" sz="1400" dirty="0" smtClean="0">
                <a:latin typeface="+mn-lt"/>
                <a:ea typeface="SimSun" pitchFamily="2" charset="-122"/>
              </a:rPr>
              <a:t> 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SimSun" pitchFamily="2" charset="-122"/>
              </a:rPr>
              <a:t>port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 </a:t>
            </a:r>
            <a:r>
              <a:rPr lang="en-US" altLang="zh-TW" sz="14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ip_port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 </a:t>
            </a:r>
            <a:r>
              <a:rPr lang="en-US" altLang="zh-TW" sz="14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address_match_list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;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		</a:t>
            </a:r>
            <a:r>
              <a:rPr lang="en-US" altLang="zh-TW" sz="14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[53, all]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latin typeface="+mn-lt"/>
                <a:ea typeface="新細明體" pitchFamily="18" charset="-120"/>
              </a:rPr>
              <a:t>NIC and ports that named listens for query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latin typeface="+mn-lt"/>
                <a:ea typeface="新細明體" pitchFamily="18" charset="-120"/>
              </a:rPr>
              <a:t>Ex: listen-on port 5353 { 192.168.1/24; };</a:t>
            </a:r>
          </a:p>
          <a:p>
            <a:pPr lvl="1">
              <a:lnSpc>
                <a:spcPct val="90000"/>
              </a:lnSpc>
            </a:pPr>
            <a:r>
              <a:rPr lang="en-US" altLang="zh-TW" sz="14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query-source</a:t>
            </a:r>
            <a:r>
              <a:rPr lang="en-US" altLang="zh-TW" sz="1400" dirty="0" smtClean="0">
                <a:latin typeface="+mn-lt"/>
                <a:ea typeface="SimSun" pitchFamily="2" charset="-122"/>
              </a:rPr>
              <a:t> 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SimSun" pitchFamily="2" charset="-122"/>
              </a:rPr>
              <a:t>address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 </a:t>
            </a:r>
            <a:r>
              <a:rPr lang="en-US" altLang="zh-TW" sz="14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ip_addr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 port </a:t>
            </a:r>
            <a:r>
              <a:rPr lang="en-US" altLang="zh-TW" sz="14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ip_port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;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		</a:t>
            </a:r>
            <a:r>
              <a:rPr lang="en-US" altLang="zh-TW" sz="14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[random]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latin typeface="+mn-lt"/>
                <a:ea typeface="新細明體" pitchFamily="18" charset="-120"/>
              </a:rPr>
              <a:t>NIC and port to send DNS query</a:t>
            </a:r>
          </a:p>
          <a:p>
            <a:pPr lvl="1">
              <a:lnSpc>
                <a:spcPct val="90000"/>
              </a:lnSpc>
            </a:pPr>
            <a:r>
              <a:rPr lang="en-US" altLang="zh-TW" sz="14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forwarders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{ </a:t>
            </a:r>
            <a:r>
              <a:rPr lang="en-US" altLang="zh-TW" sz="14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in_addr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; … };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			</a:t>
            </a:r>
            <a:r>
              <a:rPr lang="en-US" altLang="zh-TW" sz="14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[empty]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latin typeface="+mn-lt"/>
                <a:ea typeface="新細明體" pitchFamily="18" charset="-120"/>
              </a:rPr>
              <a:t>Often used in cache name server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latin typeface="+mn-lt"/>
                <a:ea typeface="新細明體" pitchFamily="18" charset="-120"/>
              </a:rPr>
              <a:t>Forward DNS query if there is no answer in cache</a:t>
            </a:r>
          </a:p>
          <a:p>
            <a:pPr lvl="1">
              <a:lnSpc>
                <a:spcPct val="90000"/>
              </a:lnSpc>
            </a:pPr>
            <a:r>
              <a:rPr lang="en-US" altLang="zh-TW" sz="14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forward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only | first;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				</a:t>
            </a:r>
            <a:r>
              <a:rPr lang="en-US" altLang="zh-TW" sz="14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[first]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latin typeface="+mn-lt"/>
                <a:ea typeface="新細明體" pitchFamily="18" charset="-120"/>
              </a:rPr>
              <a:t>If forwarder does not response, queries for forward only server will fail</a:t>
            </a:r>
          </a:p>
          <a:p>
            <a:pPr lvl="1">
              <a:lnSpc>
                <a:spcPct val="90000"/>
              </a:lnSpc>
            </a:pPr>
            <a:r>
              <a:rPr lang="en-US" altLang="zh-TW" sz="14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allow-query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4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address_match_list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;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			</a:t>
            </a:r>
            <a:r>
              <a:rPr lang="en-US" altLang="zh-TW" sz="14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[all]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latin typeface="+mn-lt"/>
                <a:ea typeface="新細明體" pitchFamily="18" charset="-120"/>
              </a:rPr>
              <a:t>Specify who can send DNS query to you</a:t>
            </a:r>
          </a:p>
          <a:p>
            <a:pPr lvl="1">
              <a:lnSpc>
                <a:spcPct val="90000"/>
              </a:lnSpc>
            </a:pPr>
            <a:r>
              <a:rPr lang="en-US" altLang="zh-TW" sz="14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allow-transfer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4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address_match_list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;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		</a:t>
            </a:r>
            <a:r>
              <a:rPr lang="en-US" altLang="zh-TW" sz="14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[all]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latin typeface="+mn-lt"/>
                <a:ea typeface="新細明體" pitchFamily="18" charset="-120"/>
              </a:rPr>
              <a:t>Specify who can request zone transfer to you</a:t>
            </a:r>
          </a:p>
          <a:p>
            <a:pPr lvl="1">
              <a:lnSpc>
                <a:spcPct val="90000"/>
              </a:lnSpc>
            </a:pPr>
            <a:r>
              <a:rPr lang="en-US" altLang="zh-TW" sz="1400" dirty="0" err="1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blackhole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4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address_match_list</a:t>
            </a:r>
            <a:r>
              <a:rPr lang="en-US" altLang="zh-TW" sz="14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;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			</a:t>
            </a:r>
            <a:r>
              <a:rPr lang="en-US" altLang="zh-TW" sz="14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[empty]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latin typeface="+mn-lt"/>
                <a:ea typeface="新細明體" pitchFamily="18" charset="-120"/>
              </a:rPr>
              <a:t>Reject queries and would never ask them for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DNS Introduction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Delegation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239000" cy="4267200"/>
          </a:xfrm>
        </p:spPr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Administration delegation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Each domain can delegate responsibility to subdomain  </a:t>
            </a:r>
          </a:p>
        </p:txBody>
      </p:sp>
      <p:pic>
        <p:nvPicPr>
          <p:cNvPr id="12292" name="Picture 4" descr="img2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3" t="2698" r="7692" b="55397"/>
          <a:stretch>
            <a:fillRect/>
          </a:stretch>
        </p:blipFill>
        <p:spPr bwMode="auto">
          <a:xfrm>
            <a:off x="981075" y="2671763"/>
            <a:ext cx="716280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option (4)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391400" cy="42672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transfer-format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one-answer | many-answers;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	</a:t>
            </a:r>
            <a:r>
              <a:rPr lang="en-US" altLang="zh-TW" sz="16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[many-answers]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Ways to transfer data records from master to slave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How many data records in single packet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transfers-in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num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;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				</a:t>
            </a:r>
            <a:r>
              <a:rPr lang="en-US" altLang="zh-TW" sz="16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[10]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transfers-out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num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;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				</a:t>
            </a:r>
            <a:r>
              <a:rPr lang="en-US" altLang="zh-TW" sz="16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[10]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Limit of the number of inbound and outbound zone transfers concurrently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transfers-per-ns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err="1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num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;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			</a:t>
            </a:r>
            <a:r>
              <a:rPr lang="en-US" altLang="zh-TW" sz="1600" dirty="0" smtClean="0">
                <a:solidFill>
                  <a:schemeClr val="accent2"/>
                </a:solidFill>
                <a:latin typeface="+mn-lt"/>
                <a:ea typeface="新細明體" pitchFamily="18" charset="-120"/>
              </a:rPr>
              <a:t>[2]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Limit of the inbound zone transfers concurrently from the same remote server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solidFill>
                  <a:schemeClr val="hlink"/>
                </a:solidFill>
                <a:latin typeface="+mn-lt"/>
                <a:ea typeface="SimSun" pitchFamily="2" charset="-122"/>
              </a:rPr>
              <a:t>transfer-source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600" dirty="0" smtClean="0">
                <a:solidFill>
                  <a:srgbClr val="009900"/>
                </a:solidFill>
                <a:latin typeface="+mn-lt"/>
                <a:ea typeface="新細明體" pitchFamily="18" charset="-120"/>
              </a:rPr>
              <a:t>IP-address;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IP of NIC used for inbound transfers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server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696200" cy="450148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dirty="0" smtClean="0">
                <a:latin typeface="+mn-lt"/>
                <a:ea typeface="新細明體" pitchFamily="18" charset="-120"/>
              </a:rPr>
              <a:t>The </a:t>
            </a:r>
            <a:r>
              <a:rPr lang="en-US" altLang="zh-TW" sz="1800" dirty="0">
                <a:latin typeface="+mn-lt"/>
                <a:ea typeface="新細明體" pitchFamily="18" charset="-120"/>
              </a:rPr>
              <a:t>"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server</a:t>
            </a:r>
            <a:r>
              <a:rPr lang="en-US" altLang="zh-TW" sz="1800" dirty="0">
                <a:latin typeface="+mn-lt"/>
                <a:ea typeface="新細明體" pitchFamily="18" charset="-120"/>
              </a:rPr>
              <a:t>"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 statement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Tell named about the characteristics of its remote peers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Syntax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server </a:t>
            </a:r>
            <a:r>
              <a:rPr lang="en-US" altLang="zh-TW" sz="1400" dirty="0" err="1" smtClean="0">
                <a:solidFill>
                  <a:srgbClr val="009900"/>
                </a:solidFill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ip_addr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 {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	bogus </a:t>
            </a:r>
            <a:r>
              <a:rPr lang="en-US" altLang="zh-TW" sz="1400" dirty="0" smtClean="0">
                <a:solidFill>
                  <a:srgbClr val="009900"/>
                </a:solidFill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no | yes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	provide-</a:t>
            </a:r>
            <a:r>
              <a:rPr lang="en-US" altLang="zh-TW" sz="1400" dirty="0" err="1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ixfr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400" dirty="0" smtClean="0">
                <a:solidFill>
                  <a:srgbClr val="009900"/>
                </a:solidFill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yes | no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;	(for master)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	request-</a:t>
            </a:r>
            <a:r>
              <a:rPr lang="en-US" altLang="zh-TW" sz="1400" dirty="0" err="1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ixfr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 </a:t>
            </a:r>
            <a:r>
              <a:rPr lang="en-US" altLang="zh-TW" sz="1400" dirty="0" smtClean="0">
                <a:solidFill>
                  <a:srgbClr val="009900"/>
                </a:solidFill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yes | no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;	(for slave)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	transfers </a:t>
            </a:r>
            <a:r>
              <a:rPr lang="en-US" altLang="zh-TW" sz="1400" dirty="0" err="1" smtClean="0">
                <a:solidFill>
                  <a:srgbClr val="009900"/>
                </a:solidFill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num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	transfer-format </a:t>
            </a:r>
            <a:r>
              <a:rPr lang="en-US" altLang="zh-TW" sz="1400" dirty="0" smtClean="0">
                <a:solidFill>
                  <a:srgbClr val="009900"/>
                </a:solidFill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many-answers | one-answer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;	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	keys { </a:t>
            </a:r>
            <a:r>
              <a:rPr lang="en-US" altLang="zh-TW" sz="1400" dirty="0" smtClean="0">
                <a:solidFill>
                  <a:srgbClr val="009900"/>
                </a:solidFill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key-id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; </a:t>
            </a:r>
            <a:r>
              <a:rPr lang="en-US" altLang="zh-TW" sz="1400" dirty="0" smtClean="0">
                <a:solidFill>
                  <a:srgbClr val="009900"/>
                </a:solidFill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key-id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};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  <a:cs typeface="Courier New" panose="02070309020205020404" pitchFamily="49" charset="0"/>
              </a:rPr>
              <a:t>};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/>
            </a:r>
            <a:br>
              <a:rPr lang="en-US" altLang="zh-TW" sz="1400" dirty="0" smtClean="0">
                <a:latin typeface="+mn-lt"/>
                <a:ea typeface="新細明體" pitchFamily="18" charset="-120"/>
              </a:rPr>
            </a:br>
            <a:endParaRPr lang="en-US" altLang="zh-TW" sz="1400" dirty="0" smtClean="0">
              <a:latin typeface="+mn-lt"/>
              <a:ea typeface="新細明體" pitchFamily="18" charset="-120"/>
            </a:endParaRPr>
          </a:p>
          <a:p>
            <a:pPr lvl="1">
              <a:lnSpc>
                <a:spcPct val="80000"/>
              </a:lnSpc>
            </a:pP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ixfr</a:t>
            </a:r>
            <a:endParaRPr lang="en-US" altLang="zh-TW" sz="1600" dirty="0" smtClean="0">
              <a:latin typeface="+mn-lt"/>
              <a:ea typeface="新細明體" pitchFamily="18" charset="-120"/>
            </a:endParaRP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Incremental zone transfer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transfers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Limit of number of concurrent inbound zone transfers from that server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Server-specific transfers-in </a:t>
            </a:r>
          </a:p>
          <a:p>
            <a:pPr lvl="1">
              <a:lnSpc>
                <a:spcPct val="80000"/>
              </a:lnSpc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keys</a:t>
            </a:r>
          </a:p>
          <a:p>
            <a:pPr lvl="2">
              <a:lnSpc>
                <a:spcPct val="80000"/>
              </a:lnSpc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Any request sent to the remote server is signed with this key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zone (1)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315200" cy="4861520"/>
          </a:xfrm>
        </p:spPr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The </a:t>
            </a:r>
            <a:r>
              <a:rPr lang="en-US" altLang="zh-TW" dirty="0">
                <a:latin typeface="+mn-lt"/>
                <a:ea typeface="新細明體" pitchFamily="18" charset="-120"/>
              </a:rPr>
              <a:t>"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zone</a:t>
            </a:r>
            <a:r>
              <a:rPr lang="en-US" altLang="zh-TW" dirty="0">
                <a:latin typeface="+mn-lt"/>
                <a:ea typeface="新細明體" pitchFamily="18" charset="-120"/>
              </a:rPr>
              <a:t>"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statement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Heart of the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that tells named about the zones that it is authoritative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zone statement format varies depending on roles of named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Master or slave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Basically </a:t>
            </a:r>
          </a:p>
        </p:txBody>
      </p:sp>
      <p:sp>
        <p:nvSpPr>
          <p:cNvPr id="57348" name="Text Box 6"/>
          <p:cNvSpPr txBox="1">
            <a:spLocks noChangeArrowheads="1"/>
          </p:cNvSpPr>
          <p:nvPr/>
        </p:nvSpPr>
        <p:spPr bwMode="auto">
          <a:xfrm>
            <a:off x="1905000" y="3995738"/>
            <a:ext cx="6096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solidFill>
                  <a:schemeClr val="accent2"/>
                </a:solidFill>
                <a:latin typeface="Courier New" panose="02070309020205020404" pitchFamily="49" charset="0"/>
                <a:ea typeface="SimSun" pitchFamily="2" charset="-122"/>
              </a:rPr>
              <a:t>Syntax: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zone "</a:t>
            </a:r>
            <a:r>
              <a:rPr lang="en-US" altLang="zh-TW" sz="1400" dirty="0" err="1">
                <a:latin typeface="Courier New" panose="02070309020205020404" pitchFamily="49" charset="0"/>
                <a:ea typeface="SimSun" pitchFamily="2" charset="-122"/>
              </a:rPr>
              <a:t>domain_name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" {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        type</a:t>
            </a:r>
            <a:r>
              <a:rPr lang="en-US" altLang="zh-TW" sz="1400" dirty="0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 master | </a:t>
            </a:r>
            <a:r>
              <a:rPr lang="en-US" altLang="zh-TW" sz="1400" dirty="0" smtClean="0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slave | </a:t>
            </a:r>
            <a:r>
              <a:rPr lang="en-US" altLang="zh-TW" sz="1400" dirty="0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stub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        file "</a:t>
            </a:r>
            <a:r>
              <a:rPr lang="en-US" altLang="zh-TW" sz="1400" dirty="0" smtClean="0">
                <a:solidFill>
                  <a:srgbClr val="009900"/>
                </a:solidFill>
                <a:latin typeface="Courier New" panose="02070309020205020404" pitchFamily="49" charset="0"/>
                <a:ea typeface="SimSun" pitchFamily="2" charset="-122"/>
              </a:rPr>
              <a:t>path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";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        masters</a:t>
            </a:r>
            <a:r>
              <a:rPr lang="en-US" altLang="zh-TW" sz="1400" dirty="0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</a:rPr>
              <a:t>{ </a:t>
            </a:r>
            <a:r>
              <a:rPr lang="en-US" altLang="zh-TW" sz="1400" dirty="0" err="1" smtClean="0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ip_addr</a:t>
            </a:r>
            <a:r>
              <a:rPr lang="en-US" altLang="zh-TW" sz="1400" dirty="0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; </a:t>
            </a:r>
            <a:r>
              <a:rPr lang="en-US" altLang="zh-TW" sz="1400" dirty="0" err="1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ip_addr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</a:rPr>
              <a:t>; };</a:t>
            </a:r>
            <a:endParaRPr lang="en-US" altLang="zh-TW" sz="1400" dirty="0">
              <a:latin typeface="Courier New" panose="02070309020205020404" pitchFamily="49" charset="0"/>
              <a:ea typeface="SimSun" pitchFamily="2" charset="-122"/>
            </a:endParaRP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        allow-query 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</a:rPr>
              <a:t>{ </a:t>
            </a:r>
            <a:r>
              <a:rPr lang="en-US" altLang="zh-TW" sz="1400" dirty="0" err="1" smtClean="0">
                <a:solidFill>
                  <a:srgbClr val="009900"/>
                </a:solidFill>
                <a:latin typeface="Courier New" panose="02070309020205020404" pitchFamily="49" charset="0"/>
                <a:ea typeface="SimSun" pitchFamily="2" charset="-122"/>
              </a:rPr>
              <a:t>address_match_list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</a:rPr>
              <a:t>; };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	</a:t>
            </a:r>
            <a:r>
              <a:rPr lang="en-US" altLang="zh-TW" sz="1400" dirty="0" smtClean="0">
                <a:solidFill>
                  <a:schemeClr val="accent2"/>
                </a:solidFill>
                <a:latin typeface="Courier New" panose="02070309020205020404" pitchFamily="49" charset="0"/>
                <a:ea typeface="SimSun" pitchFamily="2" charset="-122"/>
              </a:rPr>
              <a:t>[</a:t>
            </a:r>
            <a:r>
              <a:rPr lang="en-US" altLang="zh-TW" sz="1400" dirty="0">
                <a:solidFill>
                  <a:schemeClr val="accent2"/>
                </a:solidFill>
                <a:latin typeface="Courier New" panose="02070309020205020404" pitchFamily="49" charset="0"/>
                <a:ea typeface="SimSun" pitchFamily="2" charset="-122"/>
              </a:rPr>
              <a:t>all]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        allow-transfer { </a:t>
            </a:r>
            <a:r>
              <a:rPr lang="en-US" altLang="zh-TW" sz="1400" dirty="0" err="1" smtClean="0">
                <a:solidFill>
                  <a:srgbClr val="009900"/>
                </a:solidFill>
                <a:latin typeface="Courier New" panose="02070309020205020404" pitchFamily="49" charset="0"/>
                <a:ea typeface="SimSun" pitchFamily="2" charset="-122"/>
              </a:rPr>
              <a:t>address_match_list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</a:rPr>
              <a:t>; };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	</a:t>
            </a:r>
            <a:r>
              <a:rPr lang="en-US" altLang="zh-TW" sz="1400" dirty="0">
                <a:solidFill>
                  <a:schemeClr val="accent2"/>
                </a:solidFill>
                <a:latin typeface="Courier New" panose="02070309020205020404" pitchFamily="49" charset="0"/>
                <a:ea typeface="SimSun" pitchFamily="2" charset="-122"/>
              </a:rPr>
              <a:t>[all]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        allow-update</a:t>
            </a:r>
            <a:r>
              <a:rPr lang="en-US" altLang="zh-TW" sz="1400" dirty="0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400" dirty="0" smtClean="0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{ </a:t>
            </a:r>
            <a:r>
              <a:rPr lang="en-US" altLang="zh-TW" sz="1400" dirty="0" err="1" smtClean="0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address_match_list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</a:rPr>
              <a:t>; };</a:t>
            </a:r>
            <a:r>
              <a:rPr lang="en-US" altLang="zh-TW" sz="1400" dirty="0">
                <a:solidFill>
                  <a:srgbClr val="008000"/>
                </a:solidFill>
                <a:latin typeface="Courier New" panose="02070309020205020404" pitchFamily="49" charset="0"/>
                <a:ea typeface="SimSun" pitchFamily="2" charset="-122"/>
              </a:rPr>
              <a:t>	</a:t>
            </a:r>
            <a:r>
              <a:rPr lang="en-US" altLang="zh-TW" sz="1400" dirty="0">
                <a:solidFill>
                  <a:schemeClr val="accent2"/>
                </a:solidFill>
                <a:latin typeface="Courier New" panose="02070309020205020404" pitchFamily="49" charset="0"/>
                <a:ea typeface="SimSun" pitchFamily="2" charset="-122"/>
              </a:rPr>
              <a:t>[empty]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zone (2)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Master server zone configuration</a:t>
            </a:r>
          </a:p>
          <a:p>
            <a:endParaRPr lang="en-US" altLang="zh-TW" dirty="0" smtClean="0">
              <a:latin typeface="+mn-lt"/>
              <a:ea typeface="新細明體" pitchFamily="18" charset="-120"/>
            </a:endParaRPr>
          </a:p>
          <a:p>
            <a:endParaRPr lang="en-US" altLang="zh-TW" dirty="0" smtClean="0">
              <a:latin typeface="+mn-lt"/>
              <a:ea typeface="新細明體" pitchFamily="18" charset="-120"/>
            </a:endParaRPr>
          </a:p>
          <a:p>
            <a:endParaRPr lang="en-US" altLang="zh-TW" dirty="0" smtClean="0">
              <a:latin typeface="+mn-lt"/>
              <a:ea typeface="新細明體" pitchFamily="18" charset="-120"/>
            </a:endParaRPr>
          </a:p>
          <a:p>
            <a:endParaRPr lang="en-US" altLang="zh-TW" dirty="0" smtClean="0">
              <a:latin typeface="+mn-lt"/>
              <a:ea typeface="新細明體" pitchFamily="18" charset="-120"/>
            </a:endParaRPr>
          </a:p>
          <a:p>
            <a:r>
              <a:rPr lang="en-US" altLang="zh-TW" dirty="0" smtClean="0">
                <a:latin typeface="+mn-lt"/>
                <a:ea typeface="新細明體" pitchFamily="18" charset="-120"/>
              </a:rPr>
              <a:t>Slave server zone configuration</a:t>
            </a:r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1600200" y="1981200"/>
            <a:ext cx="5554726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zone "</a:t>
            </a:r>
            <a:r>
              <a:rPr lang="en-US" altLang="zh-TW" sz="1400" dirty="0" smtClean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cs.nctu.edu.tw</a:t>
            </a:r>
            <a:r>
              <a:rPr lang="en-US" altLang="zh-TW" sz="1400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" IN {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   type master;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   file "</a:t>
            </a:r>
            <a:r>
              <a:rPr lang="en-US" altLang="zh-TW" sz="1400" dirty="0" err="1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named.hosts</a:t>
            </a:r>
            <a:r>
              <a:rPr lang="en-US" altLang="zh-TW" sz="1400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";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   allow-query { any;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   allow-transfer { localhost; CS-DNS-Servers;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    </a:t>
            </a:r>
            <a:r>
              <a:rPr lang="en-US" altLang="zh-TW" sz="1400" dirty="0">
                <a:solidFill>
                  <a:srgbClr val="0000FF"/>
                </a:solidFill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allow-update { none;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Verdana" panose="020B0604030504040204" pitchFamily="34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58373" name="Text Box 6"/>
          <p:cNvSpPr txBox="1">
            <a:spLocks noChangeArrowheads="1"/>
          </p:cNvSpPr>
          <p:nvPr/>
        </p:nvSpPr>
        <p:spPr bwMode="auto">
          <a:xfrm>
            <a:off x="1584325" y="4197350"/>
            <a:ext cx="555472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zone "cs.nctu.edu.tw" IN {</a:t>
            </a:r>
          </a:p>
          <a:p>
            <a:pPr eaLnBrk="1" hangingPunct="1"/>
            <a:r>
              <a:rPr lang="en-US" altLang="zh-TW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type slave;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file "</a:t>
            </a:r>
            <a:r>
              <a:rPr lang="en-US" altLang="zh-TW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cs.hosts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masters { 140.113.235.107;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allow-query { any;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allow-transfer { localhost; CS-DNS-Servers;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eaLnBrk="1" hangingPunct="1"/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zone (3)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Forward zone and reverse zone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600200" y="1981200"/>
            <a:ext cx="5554726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zone "cs.nctu.edu.tw" IN {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type master;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file "</a:t>
            </a:r>
            <a:r>
              <a:rPr lang="en-US" altLang="zh-TW" sz="1400" dirty="0" err="1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named.hosts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";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allow-query { any; };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allow-transfer { localhost; CS-DNS-Servers; };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</a:t>
            </a:r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allow-update { none; };</a:t>
            </a:r>
            <a:endParaRPr lang="en-US" altLang="zh-TW" sz="1400" dirty="0" smtClean="0">
              <a:latin typeface="Courier New" panose="02070309020205020404" pitchFamily="49" charset="0"/>
              <a:ea typeface="SimSun" pitchFamily="2" charset="-122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};</a:t>
            </a:r>
            <a:endParaRPr lang="en-US" altLang="zh-TW" sz="1400" dirty="0">
              <a:latin typeface="Courier New" panose="02070309020205020404" pitchFamily="49" charset="0"/>
              <a:ea typeface="SimSun" pitchFamily="2" charset="-122"/>
              <a:cs typeface="Courier New" panose="02070309020205020404" pitchFamily="49" charset="0"/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600200" y="3961101"/>
            <a:ext cx="555472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zone "</a:t>
            </a:r>
            <a:r>
              <a:rPr lang="en-US" altLang="zh-TW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235.113.140.in-addr.arpa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IN {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type master;</a:t>
            </a:r>
          </a:p>
          <a:p>
            <a:pPr eaLnBrk="1" hangingPunct="1"/>
            <a:r>
              <a:rPr lang="en-US" altLang="zh-TW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file "named.235.rev";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allow-query { any;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allow-transfer { localhost; CS-DNS-Servers;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allow-update { none;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eaLnBrk="1" hangingPunct="1"/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zone (4)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772400" cy="4573488"/>
          </a:xfrm>
        </p:spPr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Example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In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named.hosts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, there are plenty of A or CNAME records</a:t>
            </a:r>
          </a:p>
          <a:p>
            <a:pPr lvl="1"/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>
              <a:buFont typeface="Wingdings 2" pitchFamily="18" charset="2"/>
              <a:buNone/>
            </a:pP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In named.235.rev, there are plenty of PTR records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153443" y="4818856"/>
            <a:ext cx="602600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$ORIGIN </a:t>
            </a:r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235.113.140.in-addr.arpa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131		IN	PTR	bsd1.cs.nctu.edu.tw</a:t>
            </a:r>
            <a:r>
              <a:rPr lang="en-US" altLang="zh-TW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132		IN	PTR	bsd2.cs.nctu.edu.tw</a:t>
            </a:r>
            <a:r>
              <a:rPr lang="en-US" altLang="zh-TW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133		IN	PTR	bsd3.cs.nctu.edu.tw</a:t>
            </a:r>
            <a:r>
              <a:rPr lang="en-US" altLang="zh-TW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134		IN	PTR	bsd4.cs.nctu.edu.tw</a:t>
            </a:r>
            <a:r>
              <a:rPr lang="en-US" altLang="zh-TW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135		IN	PTR	bsd5.cs.nctu.edu.tw</a:t>
            </a:r>
            <a:r>
              <a:rPr lang="en-US" altLang="zh-TW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2153443" y="2472791"/>
            <a:ext cx="544732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$ORIGIN </a:t>
            </a:r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cs.nctu.edu.tw.</a:t>
            </a:r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bsd1		IN	A	140.113.235.131</a:t>
            </a:r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csbsd1		IN	CNAME	bsd1</a:t>
            </a:r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bsd2		IN	A	140.113.235.132</a:t>
            </a:r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bsd3		IN	A	140.113.235.133</a:t>
            </a:r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bsd4		IN	A	140.113.235.134</a:t>
            </a:r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bsd5		IN	A	140.113.235.135</a:t>
            </a:r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zone (5)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 smtClean="0">
                <a:latin typeface="+mn-lt"/>
                <a:ea typeface="新細明體" pitchFamily="18" charset="-120"/>
              </a:rPr>
              <a:t>Setting up root hint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A cache of where are the DNS root servers</a:t>
            </a:r>
          </a:p>
          <a:p>
            <a:pPr lvl="1"/>
            <a:endParaRPr lang="en-US" altLang="zh-TW" sz="1800" dirty="0" smtClean="0">
              <a:latin typeface="+mn-lt"/>
              <a:ea typeface="新細明體" pitchFamily="18" charset="-120"/>
            </a:endParaRPr>
          </a:p>
          <a:p>
            <a:pPr lvl="1"/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endParaRPr lang="en-US" altLang="zh-TW" dirty="0" smtClean="0">
              <a:latin typeface="+mn-lt"/>
              <a:ea typeface="新細明體" pitchFamily="18" charset="-120"/>
            </a:endParaRPr>
          </a:p>
          <a:p>
            <a:r>
              <a:rPr lang="en-US" altLang="zh-TW" sz="2000" dirty="0" smtClean="0">
                <a:latin typeface="+mn-lt"/>
                <a:ea typeface="新細明體" pitchFamily="18" charset="-120"/>
              </a:rPr>
              <a:t>Setting up forwarding zone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Forward DNS query to specific name server, bypassing the standard query path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828800" y="2209800"/>
            <a:ext cx="254749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zone 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"." 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IN {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type hint;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file "</a:t>
            </a:r>
            <a:r>
              <a:rPr lang="en-US" altLang="zh-TW" sz="1400" dirty="0" err="1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named.root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";</a:t>
            </a:r>
            <a:endParaRPr lang="en-US" altLang="zh-TW" sz="1400" dirty="0">
              <a:solidFill>
                <a:srgbClr val="0000FF"/>
              </a:solidFill>
              <a:latin typeface="Courier New" panose="02070309020205020404" pitchFamily="49" charset="0"/>
              <a:ea typeface="SimSun" pitchFamily="2" charset="-122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828800" y="4267200"/>
            <a:ext cx="544732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zone "nctu.edu.tw" IN {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type forward;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forward first;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forwarders { 140.113.250.135; 140.113.1.1;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eaLnBrk="1" hangingPunct="1"/>
            <a:endParaRPr lang="en-US" altLang="zh-TW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zone "113.140.in-addr.arpa" IN {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type forward;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forward first;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forwarders { 140.113.250.135; 140.113.1.1;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view (1)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543800" cy="4267200"/>
          </a:xfrm>
        </p:spPr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The </a:t>
            </a:r>
            <a:r>
              <a:rPr lang="en-US" altLang="zh-TW" dirty="0">
                <a:latin typeface="+mn-lt"/>
                <a:ea typeface="新細明體" pitchFamily="18" charset="-120"/>
              </a:rPr>
              <a:t>"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view</a:t>
            </a:r>
            <a:r>
              <a:rPr lang="en-US" altLang="zh-TW" dirty="0">
                <a:latin typeface="+mn-lt"/>
                <a:ea typeface="新細明體" pitchFamily="18" charset="-120"/>
              </a:rPr>
              <a:t>" 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statement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Create a different view of DNS naming hierarchy for internal machines 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Restrict the external view to few well-known servers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Supply additional records to internal users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Also called </a:t>
            </a:r>
            <a:r>
              <a:rPr lang="en-US" altLang="zh-TW" dirty="0">
                <a:latin typeface="+mn-lt"/>
                <a:ea typeface="新細明體" pitchFamily="18" charset="-120"/>
              </a:rPr>
              <a:t>"split DNS"</a:t>
            </a: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 lvl="1"/>
            <a:r>
              <a:rPr lang="en-US" altLang="zh-TW" dirty="0" smtClean="0">
                <a:solidFill>
                  <a:srgbClr val="FF0000"/>
                </a:solidFill>
                <a:latin typeface="+mn-lt"/>
                <a:ea typeface="新細明體" pitchFamily="18" charset="-120"/>
              </a:rPr>
              <a:t>In-order processing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Put the most restrictive view first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All-or-nothing 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All zone statements in your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file must appear in the content of view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view (2)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Syntax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view view-name {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	   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match_clients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 {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address_match_list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};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	   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view_options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	    </a:t>
            </a:r>
            <a:r>
              <a:rPr lang="en-US" altLang="zh-TW" dirty="0" err="1" smtClean="0">
                <a:latin typeface="+mn-lt"/>
                <a:ea typeface="新細明體" pitchFamily="18" charset="-120"/>
              </a:rPr>
              <a:t>zone_statement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;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};</a:t>
            </a:r>
          </a:p>
          <a:p>
            <a:pPr lvl="1">
              <a:lnSpc>
                <a:spcPct val="8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Example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203848" y="3212976"/>
            <a:ext cx="4112096" cy="35394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view "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internal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" {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match-clients { </a:t>
            </a:r>
            <a:r>
              <a:rPr lang="en-US" altLang="zh-TW" sz="1400" dirty="0" err="1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our_nets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; };</a:t>
            </a:r>
            <a:endParaRPr lang="en-US" altLang="zh-TW" sz="1400" dirty="0">
              <a:latin typeface="Courier New" panose="02070309020205020404" pitchFamily="49" charset="0"/>
              <a:ea typeface="SimSun" pitchFamily="2" charset="-122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recursion 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yes;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zone 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"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cs.nctu.edu.tw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" {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	type master;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	file "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named-internal-</a:t>
            </a:r>
            <a:r>
              <a:rPr lang="en-US" altLang="zh-TW" sz="1400" dirty="0" err="1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cs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";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};</a:t>
            </a:r>
            <a:endParaRPr lang="en-US" altLang="zh-TW" sz="1400" dirty="0">
              <a:latin typeface="Courier New" panose="02070309020205020404" pitchFamily="49" charset="0"/>
              <a:ea typeface="SimSun" pitchFamily="2" charset="-122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view "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external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" 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{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</a:t>
            </a:r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match-clients { any; };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recursion 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no;</a:t>
            </a:r>
          </a:p>
          <a:p>
            <a:pPr eaLnBrk="1" hangingPunct="1"/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zone 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cs.nctu.edu.tw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{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type 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master;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file 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named-external-</a:t>
            </a:r>
            <a:r>
              <a:rPr lang="en-US" altLang="zh-TW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altLang="zh-TW" sz="1400" dirty="0">
              <a:latin typeface="Courier New" panose="02070309020205020404" pitchFamily="49" charset="0"/>
              <a:ea typeface="SimSun" pitchFamily="2" charset="-122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BIND Configuration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 smtClean="0">
                <a:latin typeface="+mj-lt"/>
                <a:ea typeface="新細明體" pitchFamily="18" charset="-120"/>
              </a:rPr>
              <a:t>  controls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239000" cy="4267200"/>
          </a:xfrm>
        </p:spPr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The </a:t>
            </a:r>
            <a:r>
              <a:rPr lang="en-US" altLang="zh-TW" dirty="0">
                <a:latin typeface="+mn-lt"/>
                <a:ea typeface="新細明體" pitchFamily="18" charset="-120"/>
              </a:rPr>
              <a:t>"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controls</a:t>
            </a:r>
            <a:r>
              <a:rPr lang="en-US" altLang="zh-TW" dirty="0">
                <a:latin typeface="+mn-lt"/>
                <a:ea typeface="新細明體" pitchFamily="18" charset="-120"/>
              </a:rPr>
              <a:t>" </a:t>
            </a:r>
            <a:r>
              <a:rPr lang="en-US" altLang="zh-TW" dirty="0" smtClean="0">
                <a:latin typeface="+mn-lt"/>
                <a:ea typeface="新細明體" pitchFamily="18" charset="-120"/>
              </a:rPr>
              <a:t>statement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Specify how the named server listens for control message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Syntax</a:t>
            </a:r>
          </a:p>
          <a:p>
            <a:pPr lvl="2">
              <a:buFont typeface="Wingdings" pitchFamily="2" charset="2"/>
              <a:buNone/>
            </a:pPr>
            <a:r>
              <a:rPr lang="en-US" altLang="zh-TW" sz="1400" b="1" dirty="0" smtClean="0">
                <a:latin typeface="+mn-lt"/>
                <a:ea typeface="新細明體" pitchFamily="18" charset="-120"/>
              </a:rPr>
              <a:t>controls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 {</a:t>
            </a:r>
          </a:p>
          <a:p>
            <a:pPr lvl="2">
              <a:buFont typeface="Wingdings" pitchFamily="2" charset="2"/>
              <a:buNone/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	  </a:t>
            </a:r>
            <a:r>
              <a:rPr lang="en-US" altLang="zh-TW" sz="1400" b="1" dirty="0" err="1" smtClean="0">
                <a:latin typeface="+mn-lt"/>
                <a:ea typeface="新細明體" pitchFamily="18" charset="-120"/>
              </a:rPr>
              <a:t>inet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400" dirty="0" err="1" smtClean="0">
                <a:latin typeface="+mn-lt"/>
                <a:ea typeface="新細明體" pitchFamily="18" charset="-120"/>
              </a:rPr>
              <a:t>ip_addr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 </a:t>
            </a:r>
            <a:r>
              <a:rPr lang="en-US" altLang="zh-TW" sz="1400" b="1" dirty="0" smtClean="0">
                <a:latin typeface="+mn-lt"/>
                <a:ea typeface="新細明體" pitchFamily="18" charset="-120"/>
              </a:rPr>
              <a:t>allow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 {</a:t>
            </a:r>
            <a:r>
              <a:rPr lang="en-US" altLang="zh-TW" sz="1400" dirty="0" err="1" smtClean="0">
                <a:latin typeface="+mn-lt"/>
                <a:ea typeface="新細明體" pitchFamily="18" charset="-120"/>
              </a:rPr>
              <a:t>address_match_list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} </a:t>
            </a:r>
            <a:r>
              <a:rPr lang="en-US" altLang="zh-TW" sz="1400" b="1" dirty="0" smtClean="0">
                <a:latin typeface="+mn-lt"/>
                <a:ea typeface="新細明體" pitchFamily="18" charset="-120"/>
              </a:rPr>
              <a:t>keys</a:t>
            </a:r>
            <a:r>
              <a:rPr lang="en-US" altLang="zh-TW" sz="1400" dirty="0" smtClean="0">
                <a:latin typeface="+mn-lt"/>
                <a:ea typeface="新細明體" pitchFamily="18" charset="-120"/>
              </a:rPr>
              <a:t> {key-id;};</a:t>
            </a:r>
          </a:p>
          <a:p>
            <a:pPr lvl="2">
              <a:buFont typeface="Wingdings" pitchFamily="2" charset="2"/>
              <a:buNone/>
            </a:pPr>
            <a:r>
              <a:rPr lang="en-US" altLang="zh-TW" sz="1400" dirty="0" smtClean="0">
                <a:latin typeface="+mn-lt"/>
                <a:ea typeface="新細明體" pitchFamily="18" charset="-120"/>
              </a:rPr>
              <a:t>};</a:t>
            </a:r>
          </a:p>
          <a:p>
            <a:pPr lvl="1"/>
            <a:r>
              <a:rPr lang="en-US" altLang="zh-TW" sz="1600" dirty="0" smtClean="0">
                <a:latin typeface="+mn-lt"/>
                <a:ea typeface="新細明體" pitchFamily="18" charset="-120"/>
              </a:rPr>
              <a:t>Example:</a:t>
            </a:r>
          </a:p>
          <a:p>
            <a:pPr lvl="1">
              <a:buFontTx/>
              <a:buNone/>
            </a:pPr>
            <a:endParaRPr lang="en-US" altLang="zh-TW" sz="1600" dirty="0" smtClean="0">
              <a:latin typeface="+mn-lt"/>
              <a:ea typeface="新細明體" pitchFamily="18" charset="-120"/>
            </a:endParaRPr>
          </a:p>
          <a:p>
            <a:pPr lvl="1">
              <a:buFontTx/>
              <a:buNone/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	include 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"/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etc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/named/</a:t>
            </a:r>
            <a:r>
              <a:rPr lang="en-US" altLang="zh-TW" sz="1600" dirty="0" err="1">
                <a:latin typeface="+mn-lt"/>
                <a:ea typeface="新細明體" pitchFamily="18" charset="-120"/>
              </a:rPr>
              <a:t>rndc.key</a:t>
            </a:r>
            <a:r>
              <a:rPr lang="en-US" altLang="zh-TW" sz="1600" dirty="0">
                <a:latin typeface="+mn-lt"/>
                <a:ea typeface="新細明體" pitchFamily="18" charset="-120"/>
              </a:rPr>
              <a:t>";</a:t>
            </a:r>
            <a:endParaRPr lang="en-US" altLang="zh-TW" sz="1600" dirty="0" smtClean="0">
              <a:latin typeface="+mn-lt"/>
              <a:ea typeface="新細明體" pitchFamily="18" charset="-120"/>
            </a:endParaRPr>
          </a:p>
          <a:p>
            <a:pPr lvl="1">
              <a:buFontTx/>
              <a:buNone/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	controls {</a:t>
            </a:r>
          </a:p>
          <a:p>
            <a:pPr lvl="1">
              <a:buFontTx/>
              <a:buNone/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		  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inet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127.0.0.1 allow { 127.0.0.1; } keys { 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rndc_key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; };</a:t>
            </a:r>
          </a:p>
          <a:p>
            <a:pPr lvl="1">
              <a:buFontTx/>
              <a:buNone/>
            </a:pPr>
            <a:r>
              <a:rPr lang="en-US" altLang="zh-TW" sz="1600" dirty="0" smtClean="0">
                <a:latin typeface="+mn-lt"/>
                <a:ea typeface="新細明體" pitchFamily="18" charset="-120"/>
              </a:rPr>
              <a:t>	}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4934339" y="3501008"/>
            <a:ext cx="4265911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key "</a:t>
            </a:r>
            <a:r>
              <a:rPr lang="en-US" altLang="zh-TW" sz="1400" dirty="0" err="1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rndc_key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" {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algorithm  </a:t>
            </a:r>
            <a:r>
              <a:rPr lang="en-US" altLang="zh-TW" sz="1400" dirty="0" smtClean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hmac-md5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secret "</a:t>
            </a:r>
            <a:r>
              <a:rPr lang="en-US" altLang="zh-TW" sz="1400" dirty="0" err="1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GKnELuie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/G99NpOC2/</a:t>
            </a:r>
            <a:r>
              <a:rPr lang="en-US" altLang="zh-TW" sz="1400" dirty="0" err="1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AXwA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==";</a:t>
            </a:r>
          </a:p>
          <a:p>
            <a:pPr eaLnBrk="1" hangingPunct="1"/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868363" y="5665788"/>
            <a:ext cx="8701421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SYNOPSIS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   </a:t>
            </a:r>
            <a:r>
              <a:rPr lang="en-US" altLang="zh-TW" sz="1600" dirty="0" err="1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rndc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[-c </a:t>
            </a:r>
            <a:r>
              <a:rPr lang="en-US" altLang="zh-TW" sz="1600" dirty="0" err="1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config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-file] [-k key-file] [-s server] [-p port] [-V]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        [-y </a:t>
            </a:r>
            <a:r>
              <a:rPr lang="en-US" altLang="zh-TW" sz="1600" dirty="0" err="1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key_id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] {command}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DNS Introduction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Administrated Zone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Zone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Autonomously administered piece of namespace</a:t>
            </a:r>
          </a:p>
          <a:p>
            <a:pPr lvl="2"/>
            <a:r>
              <a:rPr lang="en-US" altLang="zh-TW" dirty="0" smtClean="0">
                <a:latin typeface="+mn-lt"/>
                <a:ea typeface="新細明體" pitchFamily="18" charset="-120"/>
              </a:rPr>
              <a:t>Once the subdomain becomes a zone, it is independent to it’s parent</a:t>
            </a:r>
          </a:p>
        </p:txBody>
      </p:sp>
      <p:pic>
        <p:nvPicPr>
          <p:cNvPr id="13316" name="Picture 4" descr="img2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2" t="5061" r="12466" b="11438"/>
          <a:stretch>
            <a:fillRect/>
          </a:stretch>
        </p:blipFill>
        <p:spPr bwMode="auto">
          <a:xfrm>
            <a:off x="1979712" y="2924944"/>
            <a:ext cx="5257800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Updating zone files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901880" cy="4933528"/>
          </a:xfrm>
        </p:spPr>
        <p:txBody>
          <a:bodyPr/>
          <a:lstStyle/>
          <a:p>
            <a:r>
              <a:rPr lang="en-US" altLang="zh-TW" sz="2000" dirty="0" smtClean="0">
                <a:latin typeface="+mn-lt"/>
                <a:ea typeface="新細明體" pitchFamily="18" charset="-120"/>
              </a:rPr>
              <a:t>Master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Edit zone files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Serial number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Forward and reverse zone files for single IP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Do “</a:t>
            </a:r>
            <a:r>
              <a:rPr lang="en-US" altLang="zh-TW" sz="1800" dirty="0" err="1" smtClean="0">
                <a:latin typeface="+mn-lt"/>
                <a:ea typeface="新細明體" pitchFamily="18" charset="-120"/>
              </a:rPr>
              <a:t>rndc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 reload”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“notify” is on, slave will be notify about the change</a:t>
            </a:r>
          </a:p>
          <a:p>
            <a:pPr lvl="2"/>
            <a:r>
              <a:rPr lang="en-US" altLang="zh-TW" sz="1600" dirty="0" smtClean="0">
                <a:latin typeface="+mn-lt"/>
                <a:ea typeface="新細明體" pitchFamily="18" charset="-120"/>
              </a:rPr>
              <a:t>“notify” is off, refresh timeout, or do “</a:t>
            </a:r>
            <a:r>
              <a:rPr lang="en-US" altLang="zh-TW" sz="1600" dirty="0" err="1" smtClean="0">
                <a:latin typeface="+mn-lt"/>
                <a:ea typeface="新細明體" pitchFamily="18" charset="-120"/>
              </a:rPr>
              <a:t>rndc</a:t>
            </a:r>
            <a:r>
              <a:rPr lang="en-US" altLang="zh-TW" sz="1600" dirty="0" smtClean="0">
                <a:latin typeface="+mn-lt"/>
                <a:ea typeface="新細明體" pitchFamily="18" charset="-120"/>
              </a:rPr>
              <a:t> reload” in slave</a:t>
            </a:r>
          </a:p>
          <a:p>
            <a:pPr lvl="2">
              <a:buFont typeface="Wingdings" pitchFamily="2" charset="2"/>
              <a:buNone/>
            </a:pPr>
            <a:endParaRPr lang="en-US" altLang="zh-TW" sz="1600" dirty="0" smtClean="0">
              <a:latin typeface="+mn-lt"/>
              <a:ea typeface="新細明體" pitchFamily="18" charset="-120"/>
            </a:endParaRPr>
          </a:p>
          <a:p>
            <a:r>
              <a:rPr lang="en-US" altLang="zh-TW" sz="2000" dirty="0" smtClean="0">
                <a:latin typeface="+mn-lt"/>
                <a:ea typeface="新細明體" pitchFamily="18" charset="-120"/>
              </a:rPr>
              <a:t>Zone transfer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DNS zone data synchronization between master and slave servers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AXFR (all zone data are transferred at once, before BIND8.2)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IXFR (incremental updates zone transfer)</a:t>
            </a:r>
          </a:p>
          <a:p>
            <a:pPr lvl="1"/>
            <a:r>
              <a:rPr lang="en-US" altLang="zh-TW" sz="1800" dirty="0" smtClean="0">
                <a:latin typeface="+mn-lt"/>
                <a:ea typeface="新細明體" pitchFamily="18" charset="-120"/>
              </a:rPr>
              <a:t>TCP port 53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Non-byte boundary (1)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84784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+mn-lt"/>
                <a:ea typeface="新細明體" pitchFamily="18" charset="-120"/>
              </a:rPr>
              <a:t>In normal reverse configuration: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 err="1" smtClean="0">
                <a:latin typeface="+mn-lt"/>
                <a:ea typeface="新細明體" pitchFamily="18" charset="-120"/>
              </a:rPr>
              <a:t>named.conf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 will define a zone </a:t>
            </a:r>
            <a:br>
              <a:rPr lang="en-US" altLang="zh-TW" sz="1800" dirty="0" smtClean="0">
                <a:latin typeface="+mn-lt"/>
                <a:ea typeface="新細明體" pitchFamily="18" charset="-120"/>
              </a:rPr>
            </a:br>
            <a:r>
              <a:rPr lang="en-US" altLang="zh-TW" sz="1800" dirty="0" smtClean="0">
                <a:latin typeface="+mn-lt"/>
                <a:ea typeface="新細明體" pitchFamily="18" charset="-120"/>
              </a:rPr>
              <a:t>statement for each reverse</a:t>
            </a:r>
            <a:br>
              <a:rPr lang="en-US" altLang="zh-TW" sz="1800" dirty="0" smtClean="0">
                <a:latin typeface="+mn-lt"/>
                <a:ea typeface="新細明體" pitchFamily="18" charset="-120"/>
              </a:rPr>
            </a:br>
            <a:r>
              <a:rPr lang="en-US" altLang="zh-TW" sz="1800" dirty="0" smtClean="0">
                <a:latin typeface="+mn-lt"/>
                <a:ea typeface="新細明體" pitchFamily="18" charset="-120"/>
              </a:rPr>
              <a:t>subnet zone and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 smtClean="0">
                <a:latin typeface="+mn-lt"/>
                <a:ea typeface="新細明體" pitchFamily="18" charset="-120"/>
              </a:rPr>
              <a:t>Your reverse </a:t>
            </a:r>
            <a:r>
              <a:rPr lang="en-US" altLang="zh-TW" sz="1800" dirty="0" err="1" smtClean="0">
                <a:latin typeface="+mn-lt"/>
                <a:ea typeface="新細明體" pitchFamily="18" charset="-120"/>
              </a:rPr>
              <a:t>db</a:t>
            </a:r>
            <a:r>
              <a:rPr lang="en-US" altLang="zh-TW" sz="1800" dirty="0" smtClean="0">
                <a:latin typeface="+mn-lt"/>
                <a:ea typeface="新細明體" pitchFamily="18" charset="-120"/>
              </a:rPr>
              <a:t> will contains</a:t>
            </a:r>
            <a:br>
              <a:rPr lang="en-US" altLang="zh-TW" sz="1800" dirty="0" smtClean="0">
                <a:latin typeface="+mn-lt"/>
                <a:ea typeface="新細明體" pitchFamily="18" charset="-120"/>
              </a:rPr>
            </a:br>
            <a:r>
              <a:rPr lang="en-US" altLang="zh-TW" sz="1800" dirty="0" smtClean="0">
                <a:latin typeface="+mn-lt"/>
                <a:ea typeface="新細明體" pitchFamily="18" charset="-120"/>
              </a:rPr>
              <a:t>lots of PTR records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 smtClean="0">
                <a:latin typeface="+mn-lt"/>
                <a:ea typeface="新細明體" pitchFamily="18" charset="-120"/>
              </a:rPr>
              <a:t>Example: 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5028603" y="1778068"/>
            <a:ext cx="4134465" cy="18158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zone "1.168.192.in-addr.arpa." {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type master;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file "named.rev.1";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allow-query {any;};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allow-update {none;};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allow-transfer {localhost;};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331640" y="3717032"/>
            <a:ext cx="6950942" cy="2893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$TTL    3600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$ORIGIN 1.168.192.in-addr.arpa.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@       IN      SOA     lwhsu.csie.net lwhsu.lwhsu.csie.net.  (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                    2007050401      ; Serial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                    3600            ; Refresh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                    900             ; Retry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                    7D              ; Expire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                    2H )            ; Minimum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        IN      NS      ns.lwhsu.csie.net.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254     IN      PTR     ns.lwhsu.csie.net.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1       IN      PTR     www.lwhsu.csie.net.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2       IN      PTR     ftp.lwhsu.csie.net.</a:t>
            </a:r>
          </a:p>
          <a:p>
            <a:pPr eaLnBrk="1" hangingPunct="1"/>
            <a:r>
              <a:rPr lang="en-US" altLang="zh-TW" sz="1400">
                <a:latin typeface="Courier New" panose="02070309020205020404" pitchFamily="49" charset="0"/>
                <a:ea typeface="SimSun" pitchFamily="2" charset="-122"/>
                <a:cs typeface="Courier New" panose="02070309020205020404" pitchFamily="49" charset="0"/>
              </a:rPr>
              <a:t>…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zh-TW" altLang="en-US" dirty="0" smtClean="0"/>
              <a:t>看到</a:t>
            </a:r>
            <a:r>
              <a:rPr lang="zh-TW" altLang="en-US" dirty="0"/>
              <a:t>這</a:t>
            </a:r>
            <a:endParaRPr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2198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Non-byte boundary (2)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1800" smtClean="0">
                <a:ea typeface="新細明體" pitchFamily="18" charset="-120"/>
              </a:rPr>
              <a:t>What if you want to delegate 192.168.2.0 to another sub-domain</a:t>
            </a:r>
          </a:p>
          <a:p>
            <a:pPr lvl="1"/>
            <a:r>
              <a:rPr lang="en-US" altLang="zh-TW" sz="1600" smtClean="0">
                <a:ea typeface="新細明體" pitchFamily="18" charset="-120"/>
              </a:rPr>
              <a:t>Parent</a:t>
            </a:r>
          </a:p>
          <a:p>
            <a:pPr lvl="2"/>
            <a:r>
              <a:rPr lang="en-US" altLang="zh-TW" sz="1400" b="1" smtClean="0">
                <a:ea typeface="新細明體" pitchFamily="18" charset="-120"/>
              </a:rPr>
              <a:t>Remove</a:t>
            </a:r>
            <a:r>
              <a:rPr lang="en-US" altLang="zh-TW" sz="1400" smtClean="0">
                <a:ea typeface="新細明體" pitchFamily="18" charset="-120"/>
              </a:rPr>
              <a:t> forward db about 192.168.2.0/24 network</a:t>
            </a:r>
          </a:p>
          <a:p>
            <a:pPr lvl="3"/>
            <a:r>
              <a:rPr lang="en-US" altLang="zh-TW" sz="1200" smtClean="0">
                <a:ea typeface="新細明體" pitchFamily="18" charset="-120"/>
              </a:rPr>
              <a:t>Ex: </a:t>
            </a:r>
          </a:p>
          <a:p>
            <a:pPr lvl="3">
              <a:buFontTx/>
              <a:buNone/>
            </a:pPr>
            <a:r>
              <a:rPr lang="en-US" altLang="zh-TW" sz="1200" smtClean="0">
                <a:ea typeface="新細明體" pitchFamily="18" charset="-120"/>
              </a:rPr>
              <a:t>	pc1.lwhsu.csie.net.    IN   A    192.168.2.35</a:t>
            </a:r>
          </a:p>
          <a:p>
            <a:pPr lvl="3">
              <a:buFontTx/>
              <a:buNone/>
            </a:pPr>
            <a:r>
              <a:rPr lang="en-US" altLang="zh-TW" sz="1200" smtClean="0">
                <a:ea typeface="新細明體" pitchFamily="18" charset="-120"/>
              </a:rPr>
              <a:t>	pc2.lwhsu.csie.net.    IN   A    192.168.2.222</a:t>
            </a:r>
          </a:p>
          <a:p>
            <a:pPr lvl="3">
              <a:buFontTx/>
              <a:buNone/>
            </a:pPr>
            <a:r>
              <a:rPr lang="en-US" altLang="zh-TW" sz="1200" smtClean="0">
                <a:ea typeface="新細明體" pitchFamily="18" charset="-120"/>
              </a:rPr>
              <a:t>	…</a:t>
            </a:r>
          </a:p>
          <a:p>
            <a:pPr lvl="2"/>
            <a:r>
              <a:rPr lang="en-US" altLang="zh-TW" sz="1400" b="1" smtClean="0">
                <a:ea typeface="新細明體" pitchFamily="18" charset="-120"/>
              </a:rPr>
              <a:t>Remove</a:t>
            </a:r>
            <a:r>
              <a:rPr lang="en-US" altLang="zh-TW" sz="1400" smtClean="0">
                <a:ea typeface="新細明體" pitchFamily="18" charset="-120"/>
              </a:rPr>
              <a:t> reverse db about 2.168.192.in-addr.arpa </a:t>
            </a:r>
          </a:p>
          <a:p>
            <a:pPr lvl="3"/>
            <a:r>
              <a:rPr lang="en-US" altLang="zh-TW" sz="1200" smtClean="0">
                <a:ea typeface="新細明體" pitchFamily="18" charset="-120"/>
              </a:rPr>
              <a:t>Ex:</a:t>
            </a:r>
          </a:p>
          <a:p>
            <a:pPr lvl="3">
              <a:buFontTx/>
              <a:buNone/>
            </a:pPr>
            <a:r>
              <a:rPr lang="en-US" altLang="zh-TW" sz="1200" smtClean="0">
                <a:ea typeface="新細明體" pitchFamily="18" charset="-120"/>
              </a:rPr>
              <a:t>	35.2.168.192.in-addr.arpa.	IN   PTR   pc1.lwhsu.csie.net.</a:t>
            </a:r>
          </a:p>
          <a:p>
            <a:pPr lvl="3">
              <a:buFontTx/>
              <a:buNone/>
            </a:pPr>
            <a:r>
              <a:rPr lang="en-US" altLang="zh-TW" sz="1200" smtClean="0">
                <a:ea typeface="新細明體" pitchFamily="18" charset="-120"/>
              </a:rPr>
              <a:t>	222.2.168.192.in-addr.arpa.	IN   PTR   pc2.lwhsu.csie.net.</a:t>
            </a:r>
          </a:p>
          <a:p>
            <a:pPr lvl="3">
              <a:buFontTx/>
              <a:buNone/>
            </a:pPr>
            <a:r>
              <a:rPr lang="en-US" altLang="zh-TW" sz="1200" smtClean="0">
                <a:ea typeface="新細明體" pitchFamily="18" charset="-120"/>
              </a:rPr>
              <a:t>	…</a:t>
            </a:r>
          </a:p>
          <a:p>
            <a:pPr lvl="2"/>
            <a:r>
              <a:rPr lang="en-US" altLang="zh-TW" sz="1400" smtClean="0">
                <a:ea typeface="新細明體" pitchFamily="18" charset="-120"/>
              </a:rPr>
              <a:t>Add glue records about the name servers of sub-domain</a:t>
            </a:r>
          </a:p>
          <a:p>
            <a:pPr lvl="3"/>
            <a:r>
              <a:rPr lang="en-US" altLang="zh-TW" sz="1200" smtClean="0">
                <a:ea typeface="新細明體" pitchFamily="18" charset="-120"/>
              </a:rPr>
              <a:t>Ex: in zone db of “lwhsu.csie.net”</a:t>
            </a:r>
          </a:p>
          <a:p>
            <a:pPr lvl="3">
              <a:buFontTx/>
              <a:buNone/>
            </a:pPr>
            <a:r>
              <a:rPr lang="en-US" altLang="zh-TW" sz="1200" smtClean="0">
                <a:ea typeface="新細明體" pitchFamily="18" charset="-120"/>
              </a:rPr>
              <a:t>	sub1	IN 	NS     ns.sub1.lwhsu.csie.net.</a:t>
            </a:r>
          </a:p>
          <a:p>
            <a:pPr lvl="3">
              <a:buFontTx/>
              <a:buNone/>
            </a:pPr>
            <a:r>
              <a:rPr lang="en-US" altLang="zh-TW" sz="1200" smtClean="0">
                <a:ea typeface="新細明體" pitchFamily="18" charset="-120"/>
              </a:rPr>
              <a:t>	ns.sub1	IN	A       192.168.2.1</a:t>
            </a:r>
          </a:p>
          <a:p>
            <a:pPr lvl="3"/>
            <a:r>
              <a:rPr lang="en-US" altLang="zh-TW" sz="1200" smtClean="0">
                <a:ea typeface="新細明體" pitchFamily="18" charset="-120"/>
              </a:rPr>
              <a:t>Ex: in zone db of “168.192.in-addr.arpa.”</a:t>
            </a:r>
          </a:p>
          <a:p>
            <a:pPr lvl="3">
              <a:buFontTx/>
              <a:buNone/>
            </a:pPr>
            <a:r>
              <a:rPr lang="en-US" altLang="zh-TW" sz="1200" smtClean="0">
                <a:ea typeface="新細明體" pitchFamily="18" charset="-120"/>
              </a:rPr>
              <a:t>	2	IN	NS     ns.sub1.lwhsu.csie.net.</a:t>
            </a:r>
          </a:p>
          <a:p>
            <a:pPr lvl="3">
              <a:buFontTx/>
              <a:buNone/>
            </a:pPr>
            <a:r>
              <a:rPr lang="en-US" altLang="zh-TW" sz="1200" smtClean="0">
                <a:ea typeface="新細明體" pitchFamily="18" charset="-120"/>
              </a:rPr>
              <a:t>	ns.sub1	IN	A       192.168.2.1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Non-byte boundary (3)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1800" dirty="0" smtClean="0">
                <a:ea typeface="新細明體" pitchFamily="18" charset="-120"/>
              </a:rPr>
              <a:t>What if you want to delegate 192.168.3.0 to four sub-domains (a /26 network)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ea typeface="新細明體" pitchFamily="18" charset="-120"/>
              </a:rPr>
              <a:t>192.168.3.0 ~ 192.168.3.63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ea typeface="新細明體" pitchFamily="18" charset="-120"/>
              </a:rPr>
              <a:t>ns.sub1.lwhsu.csie.net.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ea typeface="新細明體" pitchFamily="18" charset="-120"/>
              </a:rPr>
              <a:t>192.168.3.64 ~ 192.168.3.127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ea typeface="新細明體" pitchFamily="18" charset="-120"/>
              </a:rPr>
              <a:t>ns.sub2.lwhsu.csie.net.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ea typeface="新細明體" pitchFamily="18" charset="-120"/>
              </a:rPr>
              <a:t>192.168.3.128 ~ 192.168.3.191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ea typeface="新細明體" pitchFamily="18" charset="-120"/>
              </a:rPr>
              <a:t>ns.sub3.lwhsu.csie.net.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ea typeface="新細明體" pitchFamily="18" charset="-120"/>
              </a:rPr>
              <a:t>192.168.3.192 ~ 192.168.3.255</a:t>
            </a:r>
          </a:p>
          <a:p>
            <a:pPr lvl="2">
              <a:lnSpc>
                <a:spcPct val="90000"/>
              </a:lnSpc>
            </a:pPr>
            <a:r>
              <a:rPr lang="en-US" altLang="zh-TW" sz="1400" dirty="0" smtClean="0">
                <a:ea typeface="新細明體" pitchFamily="18" charset="-120"/>
              </a:rPr>
              <a:t>ns.sub4.lwhsu.csie.net.</a:t>
            </a:r>
          </a:p>
          <a:p>
            <a:pPr lvl="2">
              <a:lnSpc>
                <a:spcPct val="90000"/>
              </a:lnSpc>
            </a:pPr>
            <a:endParaRPr lang="en-US" altLang="zh-TW" sz="1400" dirty="0" smtClean="0"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1800" dirty="0" smtClean="0">
                <a:ea typeface="新細明體" pitchFamily="18" charset="-120"/>
              </a:rPr>
              <a:t>It is easy for forward setting</a:t>
            </a:r>
          </a:p>
          <a:p>
            <a:pPr lvl="1">
              <a:lnSpc>
                <a:spcPct val="90000"/>
              </a:lnSpc>
            </a:pPr>
            <a:r>
              <a:rPr lang="en-US" altLang="zh-TW" sz="1600" dirty="0" smtClean="0">
                <a:ea typeface="新細明體" pitchFamily="18" charset="-120"/>
              </a:rPr>
              <a:t>In zone </a:t>
            </a:r>
            <a:r>
              <a:rPr lang="en-US" altLang="zh-TW" sz="1600" dirty="0" err="1" smtClean="0">
                <a:ea typeface="新細明體" pitchFamily="18" charset="-120"/>
              </a:rPr>
              <a:t>db</a:t>
            </a:r>
            <a:r>
              <a:rPr lang="en-US" altLang="zh-TW" sz="1600" dirty="0" smtClean="0">
                <a:ea typeface="新細明體" pitchFamily="18" charset="-120"/>
              </a:rPr>
              <a:t> of lwhsu.csie.net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ea typeface="新細明體" pitchFamily="18" charset="-120"/>
              </a:rPr>
              <a:t>sub1		IN	NS    ns.sub1.lwhsu.csie.net.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ea typeface="新細明體" pitchFamily="18" charset="-120"/>
              </a:rPr>
              <a:t>ns.sub1		IN	A      1921.68.3.1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ea typeface="新細明體" pitchFamily="18" charset="-120"/>
              </a:rPr>
              <a:t>sub2		IN 	NS    ns.sub2.lwhsu.csie.net.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ea typeface="新細明體" pitchFamily="18" charset="-120"/>
              </a:rPr>
              <a:t>ns.sub2		IN	A      192.168.3.65</a:t>
            </a:r>
          </a:p>
          <a:p>
            <a:pPr lvl="2">
              <a:lnSpc>
                <a:spcPct val="90000"/>
              </a:lnSpc>
            </a:pPr>
            <a:r>
              <a:rPr lang="en-US" altLang="zh-TW" sz="1200" dirty="0" smtClean="0">
                <a:latin typeface="Courier New" panose="02070309020205020404" pitchFamily="49" charset="0"/>
                <a:ea typeface="新細明體" pitchFamily="18" charset="-120"/>
              </a:rPr>
              <a:t>…</a:t>
            </a:r>
            <a:endParaRPr lang="en-US" altLang="zh-TW" sz="1200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Non-byte boundary (4)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dirty="0" smtClean="0">
                <a:ea typeface="新細明體" pitchFamily="18" charset="-120"/>
              </a:rPr>
              <a:t>Non-byte boundary reverse setting</a:t>
            </a:r>
          </a:p>
          <a:p>
            <a:pPr lvl="1">
              <a:lnSpc>
                <a:spcPct val="80000"/>
              </a:lnSpc>
            </a:pPr>
            <a:r>
              <a:rPr lang="en-US" altLang="zh-TW" dirty="0" smtClean="0">
                <a:ea typeface="新細明體" pitchFamily="18" charset="-120"/>
              </a:rPr>
              <a:t>Method1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zh-TW" dirty="0" smtClean="0">
              <a:ea typeface="新細明體" pitchFamily="18" charset="-12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400" dirty="0" smtClean="0">
                <a:ea typeface="新細明體" pitchFamily="18" charset="-120"/>
              </a:rPr>
              <a:t>$GENERATE 0-63         $.3.168.192.in-addr.arpa. 	IN    NS	ns.sub1.lwhsu.csie.net.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400" dirty="0" smtClean="0">
                <a:ea typeface="新細明體" pitchFamily="18" charset="-120"/>
              </a:rPr>
              <a:t>$GENERATE 64-127     $.3.168.192.in-addr.arpa. 	IN    NS	ns.sub2.lwhsu.csie.net.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400" dirty="0" smtClean="0">
                <a:ea typeface="新細明體" pitchFamily="18" charset="-120"/>
              </a:rPr>
              <a:t>$GENERATE 128-191   $.3.168.192.in-addr.arpa. 	IN    NS	ns.sub3.lwhsu.csie.net.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400" dirty="0" smtClean="0">
                <a:ea typeface="新細明體" pitchFamily="18" charset="-120"/>
              </a:rPr>
              <a:t>$GENERATE 192-255   $.3.168.192.in-addr.arpa. 	IN    NS	ns.sub4.lwhsu.csie.net.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zh-TW" sz="1400" dirty="0" smtClean="0">
              <a:ea typeface="新細明體" pitchFamily="18" charset="-12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400" dirty="0" smtClean="0">
                <a:ea typeface="新細明體" pitchFamily="18" charset="-120"/>
              </a:rPr>
              <a:t>And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zh-TW" sz="1400" dirty="0" smtClean="0">
              <a:ea typeface="新細明體" pitchFamily="18" charset="-12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400" dirty="0" smtClean="0">
                <a:ea typeface="新細明體" pitchFamily="18" charset="-120"/>
              </a:rPr>
              <a:t>zone 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</a:rPr>
              <a:t>“</a:t>
            </a:r>
            <a:r>
              <a:rPr lang="en-US" altLang="zh-TW" sz="1400" dirty="0" smtClean="0">
                <a:ea typeface="新細明體" pitchFamily="18" charset="-120"/>
              </a:rPr>
              <a:t>1.3.168.192.in-addr.arpa.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</a:rPr>
              <a:t>”</a:t>
            </a:r>
            <a:r>
              <a:rPr lang="en-US" altLang="zh-TW" sz="1400" dirty="0" smtClean="0">
                <a:ea typeface="新細明體" pitchFamily="18" charset="-120"/>
              </a:rPr>
              <a:t>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400" dirty="0" smtClean="0">
                <a:ea typeface="新細明體" pitchFamily="18" charset="-120"/>
              </a:rPr>
              <a:t>	type master;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400" dirty="0" smtClean="0">
                <a:ea typeface="新細明體" pitchFamily="18" charset="-120"/>
              </a:rPr>
              <a:t>	file 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</a:rPr>
              <a:t>“</a:t>
            </a:r>
            <a:r>
              <a:rPr lang="en-US" altLang="zh-TW" sz="1400" dirty="0" smtClean="0">
                <a:ea typeface="新細明體" pitchFamily="18" charset="-120"/>
              </a:rPr>
              <a:t>named.rev.192.168.3.1</a:t>
            </a:r>
            <a:r>
              <a:rPr lang="en-US" altLang="zh-TW" sz="1400" dirty="0" smtClean="0">
                <a:latin typeface="Courier New" panose="02070309020205020404" pitchFamily="49" charset="0"/>
                <a:ea typeface="新細明體" pitchFamily="18" charset="-120"/>
              </a:rPr>
              <a:t>”</a:t>
            </a:r>
            <a:r>
              <a:rPr lang="en-US" altLang="zh-TW" sz="1400" dirty="0" smtClean="0">
                <a:ea typeface="新細明體" pitchFamily="18" charset="-120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400" dirty="0" smtClean="0">
                <a:ea typeface="新細明體" pitchFamily="18" charset="-120"/>
              </a:rPr>
              <a:t>};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zh-TW" sz="1400" dirty="0" smtClean="0">
              <a:ea typeface="新細明體" pitchFamily="18" charset="-12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400" dirty="0" smtClean="0">
                <a:ea typeface="新細明體" pitchFamily="18" charset="-120"/>
              </a:rPr>
              <a:t>; named.rev.192.168.3.1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400" dirty="0" smtClean="0">
                <a:ea typeface="新細明體" pitchFamily="18" charset="-120"/>
              </a:rPr>
              <a:t>@    IN    SOA	sub1.lwhsu.csie.net. root.sub1.lwhsu.csie.net. (1;3h;1h;1w;1h)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TW" sz="1400" dirty="0" smtClean="0">
                <a:ea typeface="新細明體" pitchFamily="18" charset="-120"/>
              </a:rPr>
              <a:t>        IN    NS	ns.sub1.lwhsu.csie.net.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Non-byte boundary (5)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86738" cy="4873625"/>
          </a:xfrm>
        </p:spPr>
        <p:txBody>
          <a:bodyPr/>
          <a:lstStyle/>
          <a:p>
            <a:pPr lvl="1"/>
            <a:r>
              <a:rPr lang="en-US" altLang="zh-TW" dirty="0" smtClean="0">
                <a:ea typeface="新細明體" pitchFamily="18" charset="-120"/>
              </a:rPr>
              <a:t>Method2</a:t>
            </a:r>
          </a:p>
          <a:p>
            <a:pPr lvl="1">
              <a:buFontTx/>
              <a:buNone/>
            </a:pPr>
            <a:r>
              <a:rPr lang="en-US" altLang="zh-TW" sz="1100" dirty="0" smtClean="0">
                <a:latin typeface="Courier New" panose="02070309020205020404" pitchFamily="49" charset="0"/>
              </a:rPr>
              <a:t>$ORIGIN  3.168.192.in-addr.arpa.</a:t>
            </a:r>
          </a:p>
          <a:p>
            <a:pPr lvl="1">
              <a:buFontTx/>
              <a:buNone/>
            </a:pPr>
            <a:r>
              <a:rPr lang="en-US" altLang="zh-TW" sz="1100" dirty="0" smtClean="0">
                <a:latin typeface="Courier New" panose="02070309020205020404" pitchFamily="49" charset="0"/>
              </a:rPr>
              <a:t>$GENERATE  1-63		$	IN   CNAME      $.0-63.3.168.192.in-addr.arpa.</a:t>
            </a:r>
          </a:p>
          <a:p>
            <a:pPr lvl="1">
              <a:buFontTx/>
              <a:buNone/>
            </a:pPr>
            <a:r>
              <a:rPr lang="en-US" altLang="zh-TW" sz="1100" dirty="0" smtClean="0">
                <a:latin typeface="Courier New" panose="02070309020205020404" pitchFamily="49" charset="0"/>
              </a:rPr>
              <a:t>0-63.3.168.192.in-addr.arpa.		IN   NS	       ns.sub1.lwhsu.csie.net.</a:t>
            </a:r>
          </a:p>
          <a:p>
            <a:pPr lvl="1">
              <a:buFontTx/>
              <a:buNone/>
            </a:pPr>
            <a:r>
              <a:rPr lang="en-US" altLang="zh-TW" sz="1100" dirty="0" smtClean="0">
                <a:latin typeface="Courier New" panose="02070309020205020404" pitchFamily="49" charset="0"/>
              </a:rPr>
              <a:t>$GENERATE  65-127	$		IN   CNAME      $.64-127.3.168.192.in-addr.arpa.</a:t>
            </a:r>
          </a:p>
          <a:p>
            <a:pPr lvl="1">
              <a:buFontTx/>
              <a:buNone/>
            </a:pPr>
            <a:r>
              <a:rPr lang="en-US" altLang="zh-TW" sz="1100" dirty="0" smtClean="0">
                <a:latin typeface="Courier New" panose="02070309020205020404" pitchFamily="49" charset="0"/>
              </a:rPr>
              <a:t>64-127.3.168.192.in-addr.arpa.	IN   NS	       ns.sub2.lwhsu.csie.net.</a:t>
            </a:r>
          </a:p>
          <a:p>
            <a:pPr lvl="1">
              <a:buFontTx/>
              <a:buNone/>
            </a:pPr>
            <a:r>
              <a:rPr lang="en-US" altLang="zh-TW" sz="1100" dirty="0" smtClean="0">
                <a:latin typeface="Courier New" panose="02070309020205020404" pitchFamily="49" charset="0"/>
              </a:rPr>
              <a:t>$GENERATE  129-191	$	IN   CNAME      $.128-191.3.168.192.in-addr.arpa.</a:t>
            </a:r>
          </a:p>
          <a:p>
            <a:pPr lvl="1">
              <a:buFontTx/>
              <a:buNone/>
            </a:pPr>
            <a:r>
              <a:rPr lang="en-US" altLang="zh-TW" sz="1100" dirty="0" smtClean="0">
                <a:latin typeface="Courier New" panose="02070309020205020404" pitchFamily="49" charset="0"/>
              </a:rPr>
              <a:t>128-191.3.168.192.in-addr.arpa.	IN   NS	       ns.sub3.lwhsu.csie.net.</a:t>
            </a:r>
          </a:p>
          <a:p>
            <a:pPr lvl="1">
              <a:buFontTx/>
              <a:buNone/>
            </a:pPr>
            <a:r>
              <a:rPr lang="en-US" altLang="zh-TW" sz="1100" dirty="0" smtClean="0">
                <a:latin typeface="Courier New" panose="02070309020205020404" pitchFamily="49" charset="0"/>
              </a:rPr>
              <a:t>$GENERATE  193-255	$	IN   CNAME      $.192-255.3.168.192.in-addr.arpa.</a:t>
            </a:r>
          </a:p>
          <a:p>
            <a:pPr lvl="1">
              <a:buFontTx/>
              <a:buNone/>
            </a:pPr>
            <a:r>
              <a:rPr lang="en-US" altLang="zh-TW" sz="1100" dirty="0" smtClean="0">
                <a:latin typeface="Courier New" panose="02070309020205020404" pitchFamily="49" charset="0"/>
              </a:rPr>
              <a:t>192-255.3.168.192.in-addr.arpa.	IN   NS	       ns.sub4.lwhsu.csie.net.</a:t>
            </a:r>
          </a:p>
          <a:p>
            <a:pPr lvl="1">
              <a:buFontTx/>
              <a:buNone/>
            </a:pPr>
            <a:endParaRPr lang="en-US" altLang="zh-TW" sz="1100" dirty="0" smtClean="0">
              <a:latin typeface="Courier New" panose="02070309020205020404" pitchFamily="49" charset="0"/>
            </a:endParaRPr>
          </a:p>
          <a:p>
            <a:pPr lvl="1">
              <a:buFontTx/>
              <a:buNone/>
            </a:pPr>
            <a:r>
              <a:rPr lang="en-US" altLang="zh-TW" sz="1100" dirty="0" smtClean="0">
                <a:latin typeface="Courier New" panose="02070309020205020404" pitchFamily="49" charset="0"/>
              </a:rPr>
              <a:t>zone “0-63.3.168.192.in-addr.arpa.” {</a:t>
            </a:r>
          </a:p>
          <a:p>
            <a:pPr lvl="1">
              <a:buFontTx/>
              <a:buNone/>
            </a:pPr>
            <a:r>
              <a:rPr lang="en-US" altLang="zh-TW" sz="1100" dirty="0" smtClean="0">
                <a:latin typeface="Courier New" panose="02070309020205020404" pitchFamily="49" charset="0"/>
              </a:rPr>
              <a:t>	type master;</a:t>
            </a:r>
          </a:p>
          <a:p>
            <a:pPr lvl="1">
              <a:buFontTx/>
              <a:buNone/>
            </a:pPr>
            <a:r>
              <a:rPr lang="en-US" altLang="zh-TW" sz="1100" dirty="0" smtClean="0">
                <a:latin typeface="Courier New" panose="02070309020205020404" pitchFamily="49" charset="0"/>
              </a:rPr>
              <a:t>	file “named.rev.192.168.3.0-63”;</a:t>
            </a:r>
          </a:p>
          <a:p>
            <a:pPr lvl="1">
              <a:buFontTx/>
              <a:buNone/>
            </a:pPr>
            <a:r>
              <a:rPr lang="en-US" altLang="zh-TW" sz="1100" dirty="0" smtClean="0">
                <a:latin typeface="Courier New" panose="02070309020205020404" pitchFamily="49" charset="0"/>
              </a:rPr>
              <a:t>};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871538" y="5051425"/>
            <a:ext cx="8627683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800100" indent="-3429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lvl="1" eaLnBrk="1" hangingPunct="1"/>
            <a:r>
              <a:rPr lang="en-US" altLang="zh-TW" sz="1400" b="1" dirty="0">
                <a:solidFill>
                  <a:schemeClr val="tx2"/>
                </a:solidFill>
                <a:latin typeface="Bitstream Vera Sans" panose="020B0603030804020204" pitchFamily="34" charset="0"/>
              </a:rPr>
              <a:t>; named.rev.192.168.3.0-63</a:t>
            </a:r>
          </a:p>
          <a:p>
            <a:pPr lvl="1" eaLnBrk="1" hangingPunct="1"/>
            <a:r>
              <a:rPr lang="en-US" altLang="zh-TW" sz="1400" b="1" dirty="0">
                <a:solidFill>
                  <a:schemeClr val="tx2"/>
                </a:solidFill>
                <a:latin typeface="Bitstream Vera Sans" panose="020B0603030804020204" pitchFamily="34" charset="0"/>
              </a:rPr>
              <a:t>@    IN    SOA    sub1.lwhsu.csie.net. root.sub1.lwhsu.csie.net. (1;3h;1h;1w;1h)</a:t>
            </a:r>
          </a:p>
          <a:p>
            <a:pPr lvl="1" eaLnBrk="1" hangingPunct="1"/>
            <a:r>
              <a:rPr lang="en-US" altLang="zh-TW" sz="1400" b="1" dirty="0">
                <a:solidFill>
                  <a:schemeClr val="tx2"/>
                </a:solidFill>
                <a:latin typeface="Bitstream Vera Sans" panose="020B0603030804020204" pitchFamily="34" charset="0"/>
              </a:rPr>
              <a:t>        IN    NS       ns.sub1.lwhsu.csie.net.</a:t>
            </a:r>
          </a:p>
          <a:p>
            <a:pPr eaLnBrk="1" hangingPunct="1"/>
            <a:r>
              <a:rPr lang="en-US" altLang="zh-TW" sz="1400" dirty="0">
                <a:latin typeface="Bitstream Vera Sans" panose="020B0603030804020204" pitchFamily="34" charset="0"/>
              </a:rPr>
              <a:t>1      IN    PTR  www.sub1.lwhsu.csie.net.</a:t>
            </a:r>
          </a:p>
          <a:p>
            <a:pPr eaLnBrk="1" hangingPunct="1">
              <a:buFontTx/>
              <a:buAutoNum type="arabicPlain" startAt="2"/>
            </a:pPr>
            <a:r>
              <a:rPr lang="en-US" altLang="zh-TW" sz="1400" dirty="0">
                <a:latin typeface="Bitstream Vera Sans" panose="020B0603030804020204" pitchFamily="34" charset="0"/>
              </a:rPr>
              <a:t>IN    PTR  abc.sub1.lwhsu.csie.net.</a:t>
            </a:r>
          </a:p>
          <a:p>
            <a:pPr eaLnBrk="1" hangingPunct="1"/>
            <a:r>
              <a:rPr lang="en-US" altLang="zh-TW" sz="1400" dirty="0">
                <a:latin typeface="Bitstream Vera Sans" panose="020B0603030804020204" pitchFamily="34" charset="0"/>
              </a:rPr>
              <a:t>…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ctrTitle" sz="quarter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smtClean="0">
                <a:ea typeface="新細明體" pitchFamily="18" charset="-120"/>
              </a:rPr>
              <a:t>BIND Security</a:t>
            </a:r>
          </a:p>
        </p:txBody>
      </p:sp>
      <p:sp>
        <p:nvSpPr>
          <p:cNvPr id="71683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05569"/>
            <a:ext cx="8045896" cy="10081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TW" dirty="0">
                <a:latin typeface="+mj-lt"/>
                <a:ea typeface="新細明體" pitchFamily="18" charset="-120"/>
              </a:rPr>
              <a:t>Security</a:t>
            </a:r>
            <a:br>
              <a:rPr lang="en-US" altLang="zh-TW" dirty="0">
                <a:latin typeface="+mj-lt"/>
                <a:ea typeface="新細明體" pitchFamily="18" charset="-120"/>
              </a:rPr>
            </a:br>
            <a:r>
              <a:rPr lang="en-US" altLang="zh-TW" dirty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>
                <a:latin typeface="+mj-lt"/>
                <a:ea typeface="新細明體" pitchFamily="18" charset="-120"/>
              </a:rPr>
              <a:t>named.conf</a:t>
            </a:r>
            <a:r>
              <a:rPr lang="en-US" altLang="zh-TW" dirty="0">
                <a:latin typeface="+mj-lt"/>
                <a:ea typeface="新細明體" pitchFamily="18" charset="-120"/>
              </a:rPr>
              <a:t> security configuration</a:t>
            </a:r>
          </a:p>
        </p:txBody>
      </p:sp>
      <p:graphicFrame>
        <p:nvGraphicFramePr>
          <p:cNvPr id="101452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44270"/>
              </p:ext>
            </p:extLst>
          </p:nvPr>
        </p:nvGraphicFramePr>
        <p:xfrm>
          <a:off x="857250" y="2273300"/>
          <a:ext cx="7944221" cy="2012950"/>
        </p:xfrm>
        <a:graphic>
          <a:graphicData uri="http://schemas.openxmlformats.org/drawingml/2006/table">
            <a:tbl>
              <a:tblPr/>
              <a:tblGrid>
                <a:gridCol w="1626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29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Feature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Config. Statement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comment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allow-query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options, zone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Who can query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allow-transfer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options, zone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Who can request zone transfer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allow-update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zone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Who can make dynamic updates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blackhole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options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Which server to completely ignore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bogus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server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Which servers should never be queried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340768"/>
            <a:ext cx="7467600" cy="4873625"/>
          </a:xfrm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Security configuration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Security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With TSIG (1)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 smtClean="0">
                <a:ea typeface="新細明體" pitchFamily="18" charset="-120"/>
              </a:rPr>
              <a:t>TSIG (Transaction </a:t>
            </a:r>
            <a:r>
              <a:rPr lang="en-US" altLang="zh-TW" sz="2000" dirty="0" err="1" smtClean="0">
                <a:ea typeface="新細明體" pitchFamily="18" charset="-120"/>
              </a:rPr>
              <a:t>SIGnature</a:t>
            </a:r>
            <a:r>
              <a:rPr lang="en-US" altLang="zh-TW" sz="2000" dirty="0" smtClean="0">
                <a:ea typeface="新細明體" pitchFamily="18" charset="-120"/>
              </a:rPr>
              <a:t>)</a:t>
            </a:r>
          </a:p>
          <a:p>
            <a:pPr lvl="1"/>
            <a:r>
              <a:rPr lang="en-US" altLang="zh-TW" sz="1800" dirty="0" smtClean="0">
                <a:ea typeface="新細明體" pitchFamily="18" charset="-120"/>
              </a:rPr>
              <a:t>Developed by IETF (RFC2845)</a:t>
            </a:r>
          </a:p>
          <a:p>
            <a:pPr lvl="1"/>
            <a:r>
              <a:rPr lang="en-US" altLang="zh-TW" sz="1800" dirty="0" smtClean="0">
                <a:ea typeface="新細明體" pitchFamily="18" charset="-120"/>
              </a:rPr>
              <a:t>Symmetric encryption scheme to sign and validate DNS requests and responses between servers</a:t>
            </a:r>
          </a:p>
          <a:p>
            <a:pPr lvl="1"/>
            <a:r>
              <a:rPr lang="en-US" altLang="zh-TW" sz="1800" dirty="0" smtClean="0">
                <a:ea typeface="新細明體" pitchFamily="18" charset="-120"/>
              </a:rPr>
              <a:t>Algorithm in BIND9</a:t>
            </a:r>
          </a:p>
          <a:p>
            <a:pPr lvl="2"/>
            <a:r>
              <a:rPr lang="en-US" altLang="zh-TW" sz="1600" dirty="0">
                <a:ea typeface="新細明體" pitchFamily="18" charset="-120"/>
              </a:rPr>
              <a:t>HMAC-MD5, HMAC-SHA1, HMAC-SHA224, HMAC-SHA256, HMAC-SHA384, HMAC-SHA512</a:t>
            </a:r>
            <a:endParaRPr lang="en-US" altLang="zh-TW" sz="1600" dirty="0" smtClean="0">
              <a:ea typeface="新細明體" pitchFamily="18" charset="-120"/>
            </a:endParaRPr>
          </a:p>
          <a:p>
            <a:pPr lvl="1"/>
            <a:r>
              <a:rPr lang="en-US" altLang="zh-TW" sz="1800" dirty="0" smtClean="0">
                <a:ea typeface="新細明體" pitchFamily="18" charset="-120"/>
              </a:rPr>
              <a:t>Usage</a:t>
            </a:r>
          </a:p>
          <a:p>
            <a:pPr lvl="2"/>
            <a:r>
              <a:rPr lang="en-US" altLang="zh-TW" sz="1600" dirty="0" smtClean="0">
                <a:ea typeface="新細明體" pitchFamily="18" charset="-120"/>
              </a:rPr>
              <a:t>Prepare the shared key with </a:t>
            </a:r>
            <a:r>
              <a:rPr lang="en-US" altLang="zh-TW" sz="1600" dirty="0" err="1" smtClean="0">
                <a:ea typeface="新細明體" pitchFamily="18" charset="-120"/>
              </a:rPr>
              <a:t>dnssec-keygen</a:t>
            </a:r>
            <a:endParaRPr lang="en-US" altLang="zh-TW" sz="1600" dirty="0" smtClean="0">
              <a:ea typeface="新細明體" pitchFamily="18" charset="-120"/>
            </a:endParaRPr>
          </a:p>
          <a:p>
            <a:pPr lvl="2"/>
            <a:r>
              <a:rPr lang="en-US" altLang="zh-TW" sz="1600" dirty="0" smtClean="0">
                <a:ea typeface="新細明體" pitchFamily="18" charset="-120"/>
              </a:rPr>
              <a:t>Edit </a:t>
            </a:r>
            <a:r>
              <a:rPr lang="en-US" altLang="zh-TW" sz="1600" dirty="0" smtClean="0">
                <a:latin typeface="Courier New" panose="02070309020205020404" pitchFamily="49" charset="0"/>
                <a:ea typeface="新細明體" pitchFamily="18" charset="-120"/>
              </a:rPr>
              <a:t>“</a:t>
            </a:r>
            <a:r>
              <a:rPr lang="en-US" altLang="zh-TW" sz="1600" dirty="0" smtClean="0">
                <a:ea typeface="新細明體" pitchFamily="18" charset="-120"/>
              </a:rPr>
              <a:t>key</a:t>
            </a:r>
            <a:r>
              <a:rPr lang="en-US" altLang="zh-TW" sz="1600" dirty="0" smtClean="0">
                <a:latin typeface="Courier New" panose="02070309020205020404" pitchFamily="49" charset="0"/>
                <a:ea typeface="新細明體" pitchFamily="18" charset="-120"/>
              </a:rPr>
              <a:t>”</a:t>
            </a:r>
            <a:r>
              <a:rPr lang="en-US" altLang="zh-TW" sz="1600" dirty="0" smtClean="0">
                <a:ea typeface="新細明體" pitchFamily="18" charset="-120"/>
              </a:rPr>
              <a:t> statement</a:t>
            </a:r>
          </a:p>
          <a:p>
            <a:pPr lvl="2"/>
            <a:r>
              <a:rPr lang="en-US" altLang="zh-TW" sz="1600" dirty="0" smtClean="0">
                <a:ea typeface="新細明體" pitchFamily="18" charset="-120"/>
              </a:rPr>
              <a:t>Edit </a:t>
            </a:r>
            <a:r>
              <a:rPr lang="en-US" altLang="zh-TW" sz="1600" dirty="0" smtClean="0">
                <a:latin typeface="Courier New" panose="02070309020205020404" pitchFamily="49" charset="0"/>
                <a:ea typeface="新細明體" pitchFamily="18" charset="-120"/>
              </a:rPr>
              <a:t>“</a:t>
            </a:r>
            <a:r>
              <a:rPr lang="en-US" altLang="zh-TW" sz="1600" dirty="0" smtClean="0">
                <a:ea typeface="新細明體" pitchFamily="18" charset="-120"/>
              </a:rPr>
              <a:t>server</a:t>
            </a:r>
            <a:r>
              <a:rPr lang="en-US" altLang="zh-TW" sz="1600" dirty="0" smtClean="0">
                <a:latin typeface="Courier New" panose="02070309020205020404" pitchFamily="49" charset="0"/>
                <a:ea typeface="新細明體" pitchFamily="18" charset="-120"/>
              </a:rPr>
              <a:t>”</a:t>
            </a:r>
            <a:r>
              <a:rPr lang="en-US" altLang="zh-TW" sz="1600" dirty="0" smtClean="0">
                <a:ea typeface="新細明體" pitchFamily="18" charset="-120"/>
              </a:rPr>
              <a:t> statement to use that key</a:t>
            </a:r>
          </a:p>
          <a:p>
            <a:pPr lvl="2"/>
            <a:r>
              <a:rPr lang="en-US" altLang="zh-TW" sz="1600" dirty="0" smtClean="0">
                <a:ea typeface="新細明體" pitchFamily="18" charset="-120"/>
              </a:rPr>
              <a:t>Edit </a:t>
            </a:r>
            <a:r>
              <a:rPr lang="en-US" altLang="zh-TW" sz="1600" dirty="0" smtClean="0">
                <a:latin typeface="Courier New" panose="02070309020205020404" pitchFamily="49" charset="0"/>
                <a:ea typeface="新細明體" pitchFamily="18" charset="-120"/>
              </a:rPr>
              <a:t>“</a:t>
            </a:r>
            <a:r>
              <a:rPr lang="en-US" altLang="zh-TW" sz="1600" dirty="0" smtClean="0">
                <a:ea typeface="新細明體" pitchFamily="18" charset="-120"/>
              </a:rPr>
              <a:t>zone</a:t>
            </a:r>
            <a:r>
              <a:rPr lang="en-US" altLang="zh-TW" sz="1600" dirty="0" smtClean="0">
                <a:latin typeface="Courier New" panose="02070309020205020404" pitchFamily="49" charset="0"/>
                <a:ea typeface="新細明體" pitchFamily="18" charset="-120"/>
              </a:rPr>
              <a:t>”</a:t>
            </a:r>
            <a:r>
              <a:rPr lang="en-US" altLang="zh-TW" sz="1600" dirty="0" smtClean="0">
                <a:ea typeface="新細明體" pitchFamily="18" charset="-120"/>
              </a:rPr>
              <a:t> statement to use that key with:</a:t>
            </a:r>
          </a:p>
          <a:p>
            <a:pPr lvl="3"/>
            <a:r>
              <a:rPr lang="en-US" altLang="zh-TW" sz="1400" dirty="0" smtClean="0">
                <a:ea typeface="新細明體" pitchFamily="18" charset="-120"/>
              </a:rPr>
              <a:t>allow-query</a:t>
            </a:r>
          </a:p>
          <a:p>
            <a:pPr lvl="3"/>
            <a:r>
              <a:rPr lang="en-US" altLang="zh-TW" sz="1400" dirty="0" smtClean="0">
                <a:ea typeface="新細明體" pitchFamily="18" charset="-120"/>
              </a:rPr>
              <a:t>allow-transfer</a:t>
            </a:r>
          </a:p>
          <a:p>
            <a:pPr lvl="3"/>
            <a:r>
              <a:rPr lang="en-US" altLang="zh-TW" sz="1400" dirty="0" smtClean="0">
                <a:ea typeface="新細明體" pitchFamily="18" charset="-120"/>
              </a:rPr>
              <a:t>allow-update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DNS Introduction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Implementation of DNS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239000" cy="4267200"/>
          </a:xfrm>
        </p:spPr>
        <p:txBody>
          <a:bodyPr/>
          <a:lstStyle/>
          <a:p>
            <a:r>
              <a:rPr lang="en-US" altLang="zh-TW" dirty="0" smtClean="0">
                <a:latin typeface="+mn-lt"/>
                <a:ea typeface="新細明體" pitchFamily="18" charset="-120"/>
              </a:rPr>
              <a:t>JEEVES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Written by Paul Mockapetris for “TOPS-20” OS of DEC</a:t>
            </a:r>
          </a:p>
          <a:p>
            <a:pPr lvl="1"/>
            <a:endParaRPr lang="en-US" altLang="zh-TW" dirty="0" smtClean="0">
              <a:latin typeface="+mn-lt"/>
              <a:ea typeface="新細明體" pitchFamily="18" charset="-120"/>
            </a:endParaRPr>
          </a:p>
          <a:p>
            <a:r>
              <a:rPr lang="en-US" altLang="zh-TW" dirty="0" smtClean="0">
                <a:latin typeface="+mn-lt"/>
                <a:ea typeface="新細明體" pitchFamily="18" charset="-120"/>
              </a:rPr>
              <a:t>BIND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Berkeley Internet Name Domain</a:t>
            </a:r>
          </a:p>
          <a:p>
            <a:pPr lvl="1"/>
            <a:r>
              <a:rPr lang="en-US" altLang="zh-TW" dirty="0" smtClean="0">
                <a:latin typeface="+mn-lt"/>
                <a:ea typeface="新細明體" pitchFamily="18" charset="-120"/>
              </a:rPr>
              <a:t>Written by Kevin Dunlap for 4.3 BSD UNIX OS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Security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With TSIG (2)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315200" cy="4419600"/>
          </a:xfrm>
        </p:spPr>
        <p:txBody>
          <a:bodyPr/>
          <a:lstStyle/>
          <a:p>
            <a:pPr marL="457200" indent="-457200"/>
            <a:r>
              <a:rPr lang="en-US" altLang="zh-TW" sz="1800" dirty="0" smtClean="0">
                <a:ea typeface="新細明體" pitchFamily="18" charset="-120"/>
              </a:rPr>
              <a:t>TSIG example (dns1 with dns2)</a:t>
            </a:r>
          </a:p>
          <a:p>
            <a:pPr marL="838200" lvl="1" indent="-381000">
              <a:buFontTx/>
              <a:buAutoNum type="arabicPeriod"/>
            </a:pPr>
            <a:r>
              <a:rPr lang="en-US" altLang="zh-TW" sz="1800" dirty="0" smtClean="0">
                <a:ea typeface="新細明體" pitchFamily="18" charset="-120"/>
              </a:rPr>
              <a:t>% </a:t>
            </a:r>
            <a:r>
              <a:rPr lang="en-US" altLang="zh-TW" sz="1800" dirty="0" err="1" smtClean="0">
                <a:ea typeface="新細明體" pitchFamily="18" charset="-120"/>
              </a:rPr>
              <a:t>dnssec-keygen</a:t>
            </a:r>
            <a:r>
              <a:rPr lang="en-US" altLang="zh-TW" sz="1800" dirty="0" smtClean="0">
                <a:ea typeface="新細明體" pitchFamily="18" charset="-120"/>
              </a:rPr>
              <a:t> </a:t>
            </a:r>
            <a:r>
              <a:rPr lang="en-US" altLang="zh-TW" sz="1800" dirty="0" smtClean="0">
                <a:latin typeface="Bitstream Vera Sans" panose="020B0603030804020204" pitchFamily="34" charset="0"/>
                <a:ea typeface="新細明體" pitchFamily="18" charset="-120"/>
              </a:rPr>
              <a:t>–</a:t>
            </a:r>
            <a:r>
              <a:rPr lang="en-US" altLang="zh-TW" sz="1800" dirty="0" smtClean="0">
                <a:ea typeface="新細明體" pitchFamily="18" charset="-120"/>
              </a:rPr>
              <a:t>a HMAC-MD5 </a:t>
            </a:r>
            <a:r>
              <a:rPr lang="en-US" altLang="zh-TW" sz="1800" dirty="0" smtClean="0">
                <a:latin typeface="Bitstream Vera Sans" panose="020B0603030804020204" pitchFamily="34" charset="0"/>
                <a:ea typeface="新細明體" pitchFamily="18" charset="-120"/>
              </a:rPr>
              <a:t>–</a:t>
            </a:r>
            <a:r>
              <a:rPr lang="en-US" altLang="zh-TW" sz="1800" dirty="0" smtClean="0">
                <a:ea typeface="新細明體" pitchFamily="18" charset="-120"/>
              </a:rPr>
              <a:t>b 128 </a:t>
            </a:r>
            <a:r>
              <a:rPr lang="en-US" altLang="zh-TW" sz="1800" dirty="0" smtClean="0">
                <a:latin typeface="Bitstream Vera Sans" panose="020B0603030804020204" pitchFamily="34" charset="0"/>
                <a:ea typeface="新細明體" pitchFamily="18" charset="-120"/>
              </a:rPr>
              <a:t>–</a:t>
            </a:r>
            <a:r>
              <a:rPr lang="en-US" altLang="zh-TW" sz="1800" dirty="0" smtClean="0">
                <a:ea typeface="新細明體" pitchFamily="18" charset="-120"/>
              </a:rPr>
              <a:t>n HOST </a:t>
            </a:r>
            <a:r>
              <a:rPr lang="en-US" altLang="zh-TW" sz="1800" dirty="0" err="1" smtClean="0">
                <a:ea typeface="新細明體" pitchFamily="18" charset="-120"/>
              </a:rPr>
              <a:t>cs</a:t>
            </a:r>
            <a:endParaRPr lang="en-US" altLang="zh-TW" sz="1800" dirty="0" smtClean="0">
              <a:ea typeface="新細明體" pitchFamily="18" charset="-120"/>
            </a:endParaRPr>
          </a:p>
          <a:p>
            <a:pPr marL="1257300" lvl="2" indent="-342900">
              <a:buFontTx/>
              <a:buChar char="–"/>
            </a:pPr>
            <a:endParaRPr lang="en-US" altLang="zh-TW" sz="1400" dirty="0" smtClean="0">
              <a:ea typeface="新細明體" pitchFamily="18" charset="-120"/>
            </a:endParaRPr>
          </a:p>
          <a:p>
            <a:pPr marL="1257300" lvl="2" indent="-342900">
              <a:buFontTx/>
              <a:buChar char="–"/>
            </a:pPr>
            <a:endParaRPr lang="en-US" altLang="zh-TW" sz="1400" dirty="0" smtClean="0">
              <a:ea typeface="新細明體" pitchFamily="18" charset="-120"/>
            </a:endParaRPr>
          </a:p>
          <a:p>
            <a:pPr marL="1257300" lvl="2" indent="-342900">
              <a:buFontTx/>
              <a:buChar char="–"/>
            </a:pPr>
            <a:endParaRPr lang="en-US" altLang="zh-TW" sz="1400" dirty="0" smtClean="0">
              <a:ea typeface="新細明體" pitchFamily="18" charset="-120"/>
            </a:endParaRPr>
          </a:p>
          <a:p>
            <a:pPr marL="1257300" lvl="2" indent="-342900">
              <a:buFontTx/>
              <a:buChar char="–"/>
            </a:pPr>
            <a:endParaRPr lang="en-US" altLang="zh-TW" sz="1400" dirty="0" smtClean="0">
              <a:ea typeface="新細明體" pitchFamily="18" charset="-120"/>
            </a:endParaRPr>
          </a:p>
          <a:p>
            <a:pPr marL="1257300" lvl="2" indent="-342900">
              <a:buFontTx/>
              <a:buChar char="–"/>
            </a:pPr>
            <a:endParaRPr lang="en-US" altLang="zh-TW" sz="1400" dirty="0" smtClean="0">
              <a:ea typeface="新細明體" pitchFamily="18" charset="-120"/>
            </a:endParaRPr>
          </a:p>
          <a:p>
            <a:pPr marL="838200" lvl="1" indent="-381000">
              <a:buFontTx/>
              <a:buAutoNum type="arabicPeriod"/>
            </a:pPr>
            <a:r>
              <a:rPr lang="en-US" altLang="zh-TW" sz="1800" dirty="0" smtClean="0">
                <a:ea typeface="新細明體" pitchFamily="18" charset="-120"/>
              </a:rPr>
              <a:t>Edit /</a:t>
            </a:r>
            <a:r>
              <a:rPr lang="en-US" altLang="zh-TW" sz="1800" dirty="0" err="1" smtClean="0">
                <a:ea typeface="新細明體" pitchFamily="18" charset="-120"/>
              </a:rPr>
              <a:t>etc</a:t>
            </a:r>
            <a:r>
              <a:rPr lang="en-US" altLang="zh-TW" sz="1800" dirty="0" smtClean="0">
                <a:ea typeface="新細明體" pitchFamily="18" charset="-120"/>
              </a:rPr>
              <a:t>/named/dns1-dns2.key</a:t>
            </a:r>
          </a:p>
          <a:p>
            <a:pPr marL="838200" lvl="1" indent="-381000">
              <a:buFontTx/>
              <a:buAutoNum type="arabicPeriod"/>
            </a:pPr>
            <a:endParaRPr lang="en-US" altLang="zh-TW" sz="1800" dirty="0" smtClean="0">
              <a:ea typeface="新細明體" pitchFamily="18" charset="-120"/>
            </a:endParaRPr>
          </a:p>
          <a:p>
            <a:pPr marL="838200" lvl="1" indent="-381000">
              <a:buFontTx/>
              <a:buAutoNum type="arabicPeriod"/>
            </a:pPr>
            <a:endParaRPr lang="en-US" altLang="zh-TW" sz="1800" dirty="0" smtClean="0">
              <a:ea typeface="新細明體" pitchFamily="18" charset="-120"/>
            </a:endParaRPr>
          </a:p>
          <a:p>
            <a:pPr marL="838200" lvl="1" indent="-381000">
              <a:buFontTx/>
              <a:buAutoNum type="arabicPeriod"/>
            </a:pPr>
            <a:endParaRPr lang="en-US" altLang="zh-TW" sz="1800" dirty="0" smtClean="0">
              <a:ea typeface="新細明體" pitchFamily="18" charset="-120"/>
            </a:endParaRPr>
          </a:p>
          <a:p>
            <a:pPr marL="838200" lvl="1" indent="-381000">
              <a:buFontTx/>
              <a:buAutoNum type="arabicPeriod"/>
            </a:pPr>
            <a:r>
              <a:rPr lang="en-US" altLang="zh-TW" sz="1800" dirty="0" smtClean="0">
                <a:ea typeface="新細明體" pitchFamily="18" charset="-120"/>
              </a:rPr>
              <a:t>Edit both </a:t>
            </a:r>
            <a:r>
              <a:rPr lang="en-US" altLang="zh-TW" sz="1800" dirty="0" err="1" smtClean="0">
                <a:ea typeface="新細明體" pitchFamily="18" charset="-120"/>
              </a:rPr>
              <a:t>named.conf</a:t>
            </a:r>
            <a:r>
              <a:rPr lang="en-US" altLang="zh-TW" sz="1800" dirty="0" smtClean="0">
                <a:ea typeface="新細明體" pitchFamily="18" charset="-120"/>
              </a:rPr>
              <a:t> of dns1 and dns2 </a:t>
            </a:r>
          </a:p>
          <a:p>
            <a:pPr marL="1257300" lvl="2" indent="-342900">
              <a:buFontTx/>
              <a:buChar char="–"/>
            </a:pPr>
            <a:r>
              <a:rPr lang="en-US" altLang="zh-TW" sz="1200" dirty="0" smtClean="0">
                <a:ea typeface="新細明體" pitchFamily="18" charset="-120"/>
              </a:rPr>
              <a:t>Suppose      dns1 = 140.113.235.107	    dns2 = 140.113.235.103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500188" y="2286000"/>
            <a:ext cx="4194175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% dnssec-keygen -a HMAC-MD5 -b 128 -n HOST cs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Kcs.+157+35993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% cat Kcs.+157+35993.key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cs. IN KEY 512 3 157 oQRab/QqXHVhkyXi9uu8hg==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5922963" y="2286000"/>
            <a:ext cx="2771775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% cat Kcs.+157+35993.private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Private-key-format: v1.2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Algorithm: 157 (HMAC_MD5)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Key: oQRab/QqXHVhkyXi9uu8hg==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1604963" y="3762375"/>
            <a:ext cx="3515706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 dirty="0">
                <a:latin typeface="SimSun" pitchFamily="2" charset="-122"/>
                <a:ea typeface="SimSun" pitchFamily="2" charset="-122"/>
              </a:rPr>
              <a:t>key dns1-dns2 {</a:t>
            </a:r>
          </a:p>
          <a:p>
            <a:pPr eaLnBrk="1" hangingPunct="1"/>
            <a:r>
              <a:rPr lang="en-US" altLang="zh-TW" sz="1400" dirty="0">
                <a:latin typeface="SimSun" pitchFamily="2" charset="-122"/>
                <a:ea typeface="SimSun" pitchFamily="2" charset="-122"/>
              </a:rPr>
              <a:t>    algorithm hmac-md5;</a:t>
            </a:r>
          </a:p>
          <a:p>
            <a:pPr eaLnBrk="1" hangingPunct="1"/>
            <a:r>
              <a:rPr lang="en-US" altLang="zh-TW" sz="1400" dirty="0">
                <a:latin typeface="SimSun" pitchFamily="2" charset="-122"/>
                <a:ea typeface="SimSun" pitchFamily="2" charset="-122"/>
              </a:rPr>
              <a:t>    secret 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“</a:t>
            </a:r>
            <a:r>
              <a:rPr lang="en-US" altLang="zh-TW" sz="1400" dirty="0" err="1">
                <a:latin typeface="SimSun" pitchFamily="2" charset="-122"/>
                <a:ea typeface="SimSun" pitchFamily="2" charset="-122"/>
              </a:rPr>
              <a:t>oQRab</a:t>
            </a:r>
            <a:r>
              <a:rPr lang="en-US" altLang="zh-TW" sz="1400" dirty="0">
                <a:latin typeface="SimSun" pitchFamily="2" charset="-122"/>
                <a:ea typeface="SimSun" pitchFamily="2" charset="-122"/>
              </a:rPr>
              <a:t>/QqXHVhkyXi9uu8hg==</a:t>
            </a:r>
            <a:r>
              <a:rPr lang="en-US" altLang="zh-TW" sz="1400" dirty="0">
                <a:latin typeface="Courier New" panose="02070309020205020404" pitchFamily="49" charset="0"/>
                <a:ea typeface="SimSun" pitchFamily="2" charset="-122"/>
              </a:rPr>
              <a:t>”</a:t>
            </a:r>
          </a:p>
          <a:p>
            <a:pPr eaLnBrk="1" hangingPunct="1"/>
            <a:r>
              <a:rPr lang="en-US" altLang="zh-TW" sz="1400" dirty="0">
                <a:latin typeface="SimSun" pitchFamily="2" charset="-122"/>
                <a:ea typeface="SimSun" pitchFamily="2" charset="-122"/>
              </a:rPr>
              <a:t>};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3000375" y="5286375"/>
            <a:ext cx="2416175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include “dns1-dns2.key”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server 140.113.235.103 {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    keys {dns1-dns2;};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};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5591175" y="5286375"/>
            <a:ext cx="2416175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include “dns1-dns2.key”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server 140.113.235.107 {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    keys {dns1-dns2;};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};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Grp="1" noChangeArrowheads="1"/>
          </p:cNvSpPr>
          <p:nvPr>
            <p:ph type="ctrTitle" sz="quarter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ea typeface="新細明體" pitchFamily="18" charset="-120"/>
              </a:rPr>
              <a:t>BIND Debugging and Logging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Logging (1)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086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1800" smtClean="0">
                <a:ea typeface="新細明體" pitchFamily="18" charset="-120"/>
              </a:rPr>
              <a:t>Terms</a:t>
            </a:r>
          </a:p>
          <a:p>
            <a:pPr lvl="1">
              <a:lnSpc>
                <a:spcPct val="80000"/>
              </a:lnSpc>
            </a:pPr>
            <a:r>
              <a:rPr lang="en-US" altLang="zh-TW" sz="1600" smtClean="0">
                <a:ea typeface="新細明體" pitchFamily="18" charset="-120"/>
              </a:rPr>
              <a:t>Channel</a:t>
            </a:r>
          </a:p>
          <a:p>
            <a:pPr lvl="2">
              <a:lnSpc>
                <a:spcPct val="80000"/>
              </a:lnSpc>
            </a:pPr>
            <a:r>
              <a:rPr lang="en-US" altLang="zh-TW" sz="1400" smtClean="0">
                <a:ea typeface="新細明體" pitchFamily="18" charset="-120"/>
              </a:rPr>
              <a:t>A place where messages can go</a:t>
            </a:r>
          </a:p>
          <a:p>
            <a:pPr lvl="2">
              <a:lnSpc>
                <a:spcPct val="80000"/>
              </a:lnSpc>
            </a:pPr>
            <a:r>
              <a:rPr lang="en-US" altLang="zh-TW" sz="1400" smtClean="0">
                <a:ea typeface="新細明體" pitchFamily="18" charset="-120"/>
              </a:rPr>
              <a:t>Ex: syslog, file or /dev/null</a:t>
            </a:r>
          </a:p>
          <a:p>
            <a:pPr lvl="1">
              <a:lnSpc>
                <a:spcPct val="80000"/>
              </a:lnSpc>
            </a:pPr>
            <a:r>
              <a:rPr lang="en-US" altLang="zh-TW" sz="1600" smtClean="0">
                <a:ea typeface="新細明體" pitchFamily="18" charset="-120"/>
              </a:rPr>
              <a:t>Category</a:t>
            </a:r>
          </a:p>
          <a:p>
            <a:pPr lvl="2">
              <a:lnSpc>
                <a:spcPct val="80000"/>
              </a:lnSpc>
            </a:pPr>
            <a:r>
              <a:rPr lang="en-US" altLang="zh-TW" sz="1400" smtClean="0">
                <a:ea typeface="新細明體" pitchFamily="18" charset="-120"/>
              </a:rPr>
              <a:t>A class of messages that named can generate</a:t>
            </a:r>
          </a:p>
          <a:p>
            <a:pPr lvl="2">
              <a:lnSpc>
                <a:spcPct val="80000"/>
              </a:lnSpc>
            </a:pPr>
            <a:r>
              <a:rPr lang="en-US" altLang="zh-TW" sz="1400" smtClean="0">
                <a:ea typeface="新細明體" pitchFamily="18" charset="-120"/>
              </a:rPr>
              <a:t>Ex: answering queries or dynamic updates</a:t>
            </a:r>
          </a:p>
          <a:p>
            <a:pPr lvl="1">
              <a:lnSpc>
                <a:spcPct val="80000"/>
              </a:lnSpc>
            </a:pPr>
            <a:r>
              <a:rPr lang="en-US" altLang="zh-TW" sz="1600" smtClean="0">
                <a:ea typeface="新細明體" pitchFamily="18" charset="-120"/>
              </a:rPr>
              <a:t>Module</a:t>
            </a:r>
          </a:p>
          <a:p>
            <a:pPr lvl="2">
              <a:lnSpc>
                <a:spcPct val="80000"/>
              </a:lnSpc>
            </a:pPr>
            <a:r>
              <a:rPr lang="en-US" altLang="zh-TW" sz="1400" smtClean="0">
                <a:ea typeface="新細明體" pitchFamily="18" charset="-120"/>
              </a:rPr>
              <a:t>The name of the source module that generates the message</a:t>
            </a:r>
          </a:p>
          <a:p>
            <a:pPr lvl="1">
              <a:lnSpc>
                <a:spcPct val="80000"/>
              </a:lnSpc>
            </a:pPr>
            <a:r>
              <a:rPr lang="en-US" altLang="zh-TW" sz="1600" smtClean="0">
                <a:ea typeface="新細明體" pitchFamily="18" charset="-120"/>
              </a:rPr>
              <a:t>Facility</a:t>
            </a:r>
          </a:p>
          <a:p>
            <a:pPr lvl="2">
              <a:lnSpc>
                <a:spcPct val="80000"/>
              </a:lnSpc>
            </a:pPr>
            <a:r>
              <a:rPr lang="en-US" altLang="zh-TW" sz="1400" smtClean="0">
                <a:ea typeface="新細明體" pitchFamily="18" charset="-120"/>
              </a:rPr>
              <a:t>syslog facility name</a:t>
            </a:r>
          </a:p>
          <a:p>
            <a:pPr lvl="1">
              <a:lnSpc>
                <a:spcPct val="80000"/>
              </a:lnSpc>
            </a:pPr>
            <a:r>
              <a:rPr lang="en-US" altLang="zh-TW" sz="1600" smtClean="0">
                <a:ea typeface="新細明體" pitchFamily="18" charset="-120"/>
              </a:rPr>
              <a:t>Severity</a:t>
            </a:r>
          </a:p>
          <a:p>
            <a:pPr lvl="2">
              <a:lnSpc>
                <a:spcPct val="80000"/>
              </a:lnSpc>
            </a:pPr>
            <a:r>
              <a:rPr lang="en-US" altLang="zh-TW" sz="1400" smtClean="0">
                <a:ea typeface="新細明體" pitchFamily="18" charset="-120"/>
              </a:rPr>
              <a:t>Priority in syslog</a:t>
            </a:r>
          </a:p>
          <a:p>
            <a:pPr>
              <a:lnSpc>
                <a:spcPct val="80000"/>
              </a:lnSpc>
            </a:pPr>
            <a:r>
              <a:rPr lang="en-US" altLang="zh-TW" sz="1800" smtClean="0">
                <a:ea typeface="新細明體" pitchFamily="18" charset="-120"/>
              </a:rPr>
              <a:t>Logging configuration</a:t>
            </a:r>
          </a:p>
          <a:p>
            <a:pPr lvl="1">
              <a:lnSpc>
                <a:spcPct val="80000"/>
              </a:lnSpc>
            </a:pPr>
            <a:r>
              <a:rPr lang="en-US" altLang="zh-TW" sz="1600" smtClean="0">
                <a:ea typeface="新細明體" pitchFamily="18" charset="-120"/>
              </a:rPr>
              <a:t>Define what are the channels</a:t>
            </a:r>
          </a:p>
          <a:p>
            <a:pPr lvl="1">
              <a:lnSpc>
                <a:spcPct val="80000"/>
              </a:lnSpc>
            </a:pPr>
            <a:r>
              <a:rPr lang="en-US" altLang="zh-TW" sz="1600" smtClean="0">
                <a:ea typeface="新細明體" pitchFamily="18" charset="-120"/>
              </a:rPr>
              <a:t>Specify where each message category should go</a:t>
            </a:r>
          </a:p>
          <a:p>
            <a:pPr>
              <a:lnSpc>
                <a:spcPct val="80000"/>
              </a:lnSpc>
            </a:pPr>
            <a:r>
              <a:rPr lang="en-US" altLang="zh-TW" sz="1800" smtClean="0">
                <a:ea typeface="新細明體" pitchFamily="18" charset="-120"/>
              </a:rPr>
              <a:t>When a message is generated</a:t>
            </a:r>
          </a:p>
          <a:p>
            <a:pPr lvl="1">
              <a:lnSpc>
                <a:spcPct val="80000"/>
              </a:lnSpc>
            </a:pPr>
            <a:r>
              <a:rPr lang="en-US" altLang="zh-TW" sz="1600" smtClean="0">
                <a:ea typeface="新細明體" pitchFamily="18" charset="-120"/>
              </a:rPr>
              <a:t>It is assigned a “category”, a “module”, a “severity”</a:t>
            </a:r>
          </a:p>
          <a:p>
            <a:pPr lvl="1">
              <a:lnSpc>
                <a:spcPct val="80000"/>
              </a:lnSpc>
            </a:pPr>
            <a:r>
              <a:rPr lang="en-US" altLang="zh-TW" sz="1600" smtClean="0">
                <a:ea typeface="新細明體" pitchFamily="18" charset="-120"/>
              </a:rPr>
              <a:t>It is distributed to all channels associated with its category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Logging (2)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 smtClean="0">
                <a:ea typeface="新細明體" pitchFamily="18" charset="-120"/>
              </a:rPr>
              <a:t>The </a:t>
            </a:r>
            <a:r>
              <a:rPr lang="en-US" altLang="zh-TW" sz="2000" dirty="0" smtClean="0">
                <a:latin typeface="Courier New" panose="02070309020205020404" pitchFamily="49" charset="0"/>
                <a:ea typeface="新細明體" pitchFamily="18" charset="-120"/>
              </a:rPr>
              <a:t>“</a:t>
            </a:r>
            <a:r>
              <a:rPr lang="en-US" altLang="zh-TW" sz="2000" dirty="0" smtClean="0">
                <a:ea typeface="新細明體" pitchFamily="18" charset="-120"/>
              </a:rPr>
              <a:t>logging</a:t>
            </a:r>
            <a:r>
              <a:rPr lang="en-US" altLang="zh-TW" sz="2000" dirty="0" smtClean="0">
                <a:latin typeface="Courier New" panose="02070309020205020404" pitchFamily="49" charset="0"/>
                <a:ea typeface="新細明體" pitchFamily="18" charset="-120"/>
              </a:rPr>
              <a:t>”</a:t>
            </a:r>
            <a:r>
              <a:rPr lang="en-US" altLang="zh-TW" sz="2000" dirty="0" smtClean="0">
                <a:ea typeface="新細明體" pitchFamily="18" charset="-120"/>
              </a:rPr>
              <a:t> statement</a:t>
            </a:r>
          </a:p>
          <a:p>
            <a:pPr lvl="1"/>
            <a:r>
              <a:rPr lang="en-US" altLang="zh-TW" sz="1800" dirty="0" smtClean="0">
                <a:ea typeface="新細明體" pitchFamily="18" charset="-120"/>
              </a:rPr>
              <a:t>Either </a:t>
            </a:r>
            <a:r>
              <a:rPr lang="en-US" altLang="zh-TW" sz="1800" dirty="0" smtClean="0">
                <a:latin typeface="Bitstream Vera Sans" panose="020B0603030804020204" pitchFamily="34" charset="0"/>
                <a:ea typeface="新細明體" pitchFamily="18" charset="-120"/>
              </a:rPr>
              <a:t>“</a:t>
            </a:r>
            <a:r>
              <a:rPr lang="en-US" altLang="zh-TW" sz="1800" dirty="0" smtClean="0">
                <a:ea typeface="新細明體" pitchFamily="18" charset="-120"/>
              </a:rPr>
              <a:t>file</a:t>
            </a:r>
            <a:r>
              <a:rPr lang="en-US" altLang="zh-TW" sz="1800" dirty="0" smtClean="0">
                <a:latin typeface="Bitstream Vera Sans" panose="020B0603030804020204" pitchFamily="34" charset="0"/>
                <a:ea typeface="新細明體" pitchFamily="18" charset="-120"/>
              </a:rPr>
              <a:t>”</a:t>
            </a:r>
            <a:r>
              <a:rPr lang="en-US" altLang="zh-TW" sz="1800" dirty="0" smtClean="0">
                <a:ea typeface="新細明體" pitchFamily="18" charset="-120"/>
              </a:rPr>
              <a:t> or </a:t>
            </a:r>
            <a:r>
              <a:rPr lang="en-US" altLang="zh-TW" sz="1800" dirty="0" smtClean="0">
                <a:latin typeface="Bitstream Vera Sans" panose="020B0603030804020204" pitchFamily="34" charset="0"/>
                <a:ea typeface="新細明體" pitchFamily="18" charset="-120"/>
              </a:rPr>
              <a:t>“</a:t>
            </a:r>
            <a:r>
              <a:rPr lang="en-US" altLang="zh-TW" sz="1800" dirty="0" smtClean="0">
                <a:ea typeface="新細明體" pitchFamily="18" charset="-120"/>
              </a:rPr>
              <a:t>syslog</a:t>
            </a:r>
            <a:r>
              <a:rPr lang="en-US" altLang="zh-TW" sz="1800" dirty="0" smtClean="0">
                <a:latin typeface="Bitstream Vera Sans" panose="020B0603030804020204" pitchFamily="34" charset="0"/>
                <a:ea typeface="新細明體" pitchFamily="18" charset="-120"/>
              </a:rPr>
              <a:t>”</a:t>
            </a:r>
            <a:r>
              <a:rPr lang="en-US" altLang="zh-TW" sz="1800" dirty="0" smtClean="0">
                <a:ea typeface="新細明體" pitchFamily="18" charset="-120"/>
              </a:rPr>
              <a:t> in channel sub-statement</a:t>
            </a:r>
          </a:p>
          <a:p>
            <a:pPr lvl="2"/>
            <a:r>
              <a:rPr lang="en-US" altLang="zh-TW" sz="1600" dirty="0" smtClean="0">
                <a:ea typeface="新細明體" pitchFamily="18" charset="-120"/>
              </a:rPr>
              <a:t>size:</a:t>
            </a:r>
          </a:p>
          <a:p>
            <a:pPr lvl="3"/>
            <a:r>
              <a:rPr lang="en-US" altLang="zh-TW" sz="1400" dirty="0" smtClean="0">
                <a:ea typeface="新細明體" pitchFamily="18" charset="-120"/>
              </a:rPr>
              <a:t>ex: 2048, 100k, 20m, 15g, unlimited, default</a:t>
            </a:r>
          </a:p>
          <a:p>
            <a:pPr lvl="2"/>
            <a:r>
              <a:rPr lang="en-US" altLang="zh-TW" sz="1600" dirty="0" smtClean="0">
                <a:ea typeface="新細明體" pitchFamily="18" charset="-120"/>
              </a:rPr>
              <a:t>facility:</a:t>
            </a:r>
          </a:p>
          <a:p>
            <a:pPr lvl="3"/>
            <a:r>
              <a:rPr lang="en-US" altLang="zh-TW" sz="1400" dirty="0" smtClean="0">
                <a:ea typeface="新細明體" pitchFamily="18" charset="-120"/>
              </a:rPr>
              <a:t>ex: local0 ~ local7</a:t>
            </a:r>
          </a:p>
          <a:p>
            <a:pPr lvl="2"/>
            <a:r>
              <a:rPr lang="en-US" altLang="zh-TW" sz="1600" dirty="0" smtClean="0">
                <a:ea typeface="新細明體" pitchFamily="18" charset="-120"/>
              </a:rPr>
              <a:t>severity:</a:t>
            </a:r>
          </a:p>
          <a:p>
            <a:pPr lvl="3"/>
            <a:r>
              <a:rPr lang="en-US" altLang="zh-TW" sz="1400" dirty="0" smtClean="0">
                <a:ea typeface="新細明體" pitchFamily="18" charset="-120"/>
              </a:rPr>
              <a:t>critical, error, warning, notice, info, debug, dynamic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85750" y="4097338"/>
            <a:ext cx="3640740" cy="2554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 b="1" dirty="0">
                <a:latin typeface="Courier New" panose="02070309020205020404" pitchFamily="49" charset="0"/>
                <a:ea typeface="SimSun" pitchFamily="2" charset="-122"/>
              </a:rPr>
              <a:t>logging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{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   </a:t>
            </a:r>
            <a:r>
              <a:rPr lang="en-US" altLang="zh-TW" sz="1600" i="1" dirty="0" err="1">
                <a:latin typeface="Courier New" panose="02070309020205020404" pitchFamily="49" charset="0"/>
                <a:ea typeface="SimSun" pitchFamily="2" charset="-122"/>
              </a:rPr>
              <a:t>channel_def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;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   </a:t>
            </a:r>
            <a:r>
              <a:rPr lang="en-US" altLang="zh-TW" sz="1600" i="1" dirty="0" err="1">
                <a:latin typeface="Courier New" panose="02070309020205020404" pitchFamily="49" charset="0"/>
                <a:ea typeface="SimSun" pitchFamily="2" charset="-122"/>
              </a:rPr>
              <a:t>channel_def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;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   …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   </a:t>
            </a:r>
            <a:r>
              <a:rPr lang="en-US" altLang="zh-TW" sz="1600" b="1" dirty="0">
                <a:latin typeface="Courier New" panose="02070309020205020404" pitchFamily="49" charset="0"/>
                <a:ea typeface="SimSun" pitchFamily="2" charset="-122"/>
              </a:rPr>
              <a:t>category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600" i="1" dirty="0" err="1">
                <a:latin typeface="Courier New" panose="02070309020205020404" pitchFamily="49" charset="0"/>
                <a:ea typeface="SimSun" pitchFamily="2" charset="-122"/>
              </a:rPr>
              <a:t>category_name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{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        </a:t>
            </a:r>
            <a:r>
              <a:rPr lang="en-US" altLang="zh-TW" sz="1600" i="1" dirty="0" err="1">
                <a:latin typeface="Courier New" panose="02070309020205020404" pitchFamily="49" charset="0"/>
                <a:ea typeface="SimSun" pitchFamily="2" charset="-122"/>
              </a:rPr>
              <a:t>channel_name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;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   	</a:t>
            </a:r>
            <a:r>
              <a:rPr lang="en-US" altLang="zh-TW" sz="1600" i="1" dirty="0" err="1">
                <a:latin typeface="Courier New" panose="02070309020205020404" pitchFamily="49" charset="0"/>
                <a:ea typeface="SimSun" pitchFamily="2" charset="-122"/>
              </a:rPr>
              <a:t>channel_name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;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        …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   };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};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3284538" y="4094163"/>
            <a:ext cx="6726521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600" b="1" dirty="0">
                <a:latin typeface="Courier New" panose="02070309020205020404" pitchFamily="49" charset="0"/>
                <a:ea typeface="SimSun" pitchFamily="2" charset="-122"/>
              </a:rPr>
              <a:t>channel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600" i="1" dirty="0" err="1">
                <a:latin typeface="Courier New" panose="02070309020205020404" pitchFamily="49" charset="0"/>
                <a:ea typeface="SimSun" pitchFamily="2" charset="-122"/>
              </a:rPr>
              <a:t>channel_name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{</a:t>
            </a:r>
          </a:p>
          <a:p>
            <a:pPr eaLnBrk="1" hangingPunct="1"/>
            <a:r>
              <a:rPr lang="en-US" altLang="zh-TW" sz="1600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    </a:t>
            </a:r>
            <a:r>
              <a:rPr lang="en-US" altLang="zh-TW" sz="1600" b="1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file</a:t>
            </a:r>
            <a:r>
              <a:rPr lang="en-US" altLang="zh-TW" sz="1600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600" i="1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path</a:t>
            </a:r>
            <a:r>
              <a:rPr lang="en-US" altLang="zh-TW" sz="1600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 [</a:t>
            </a:r>
            <a:r>
              <a:rPr lang="en-US" altLang="zh-TW" sz="1600" b="1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versions</a:t>
            </a:r>
            <a:r>
              <a:rPr lang="en-US" altLang="zh-TW" sz="1600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600" i="1" dirty="0" err="1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num</a:t>
            </a:r>
            <a:r>
              <a:rPr lang="en-US" altLang="zh-TW" sz="1600" dirty="0" err="1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|</a:t>
            </a:r>
            <a:r>
              <a:rPr lang="en-US" altLang="zh-TW" sz="1600" i="1" dirty="0" err="1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unlimited</a:t>
            </a:r>
            <a:r>
              <a:rPr lang="en-US" altLang="zh-TW" sz="1600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] [</a:t>
            </a:r>
            <a:r>
              <a:rPr lang="en-US" altLang="zh-TW" sz="1600" b="1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size</a:t>
            </a:r>
            <a:r>
              <a:rPr lang="en-US" altLang="zh-TW" sz="1600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600" i="1" dirty="0" err="1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siznum</a:t>
            </a:r>
            <a:r>
              <a:rPr lang="en-US" altLang="zh-TW" sz="1600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];</a:t>
            </a:r>
          </a:p>
          <a:p>
            <a:pPr eaLnBrk="1" hangingPunct="1"/>
            <a:r>
              <a:rPr lang="en-US" altLang="zh-TW" sz="1600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    </a:t>
            </a:r>
            <a:r>
              <a:rPr lang="en-US" altLang="zh-TW" sz="1600" b="1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syslog</a:t>
            </a:r>
            <a:r>
              <a:rPr lang="en-US" altLang="zh-TW" sz="1600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600" i="1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facility</a:t>
            </a:r>
            <a:r>
              <a:rPr lang="en-US" altLang="zh-TW" sz="1600" dirty="0">
                <a:solidFill>
                  <a:schemeClr val="hlink"/>
                </a:solidFill>
                <a:latin typeface="Courier New" panose="02070309020205020404" pitchFamily="49" charset="0"/>
                <a:ea typeface="SimSun" pitchFamily="2" charset="-122"/>
              </a:rPr>
              <a:t>;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   </a:t>
            </a:r>
            <a:r>
              <a:rPr lang="en-US" altLang="zh-TW" sz="1600" b="1" dirty="0">
                <a:latin typeface="Courier New" panose="02070309020205020404" pitchFamily="49" charset="0"/>
                <a:ea typeface="SimSun" pitchFamily="2" charset="-122"/>
              </a:rPr>
              <a:t>severity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600" i="1" dirty="0" err="1">
                <a:latin typeface="Courier New" panose="02070309020205020404" pitchFamily="49" charset="0"/>
                <a:ea typeface="SimSun" pitchFamily="2" charset="-122"/>
              </a:rPr>
              <a:t>severity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;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   </a:t>
            </a:r>
            <a:r>
              <a:rPr lang="en-US" altLang="zh-TW" sz="1600" b="1" dirty="0">
                <a:latin typeface="Courier New" panose="02070309020205020404" pitchFamily="49" charset="0"/>
                <a:ea typeface="SimSun" pitchFamily="2" charset="-122"/>
              </a:rPr>
              <a:t>print-category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600" i="1" dirty="0" err="1">
                <a:latin typeface="Courier New" panose="02070309020205020404" pitchFamily="49" charset="0"/>
                <a:ea typeface="SimSun" pitchFamily="2" charset="-122"/>
              </a:rPr>
              <a:t>yes</a:t>
            </a:r>
            <a:r>
              <a:rPr lang="en-US" altLang="zh-TW" sz="1600" dirty="0" err="1">
                <a:latin typeface="Courier New" panose="02070309020205020404" pitchFamily="49" charset="0"/>
                <a:ea typeface="SimSun" pitchFamily="2" charset="-122"/>
              </a:rPr>
              <a:t>|</a:t>
            </a:r>
            <a:r>
              <a:rPr lang="en-US" altLang="zh-TW" sz="1600" i="1" dirty="0" err="1">
                <a:latin typeface="Courier New" panose="02070309020205020404" pitchFamily="49" charset="0"/>
                <a:ea typeface="SimSun" pitchFamily="2" charset="-122"/>
              </a:rPr>
              <a:t>no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;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   </a:t>
            </a:r>
            <a:r>
              <a:rPr lang="en-US" altLang="zh-TW" sz="1600" b="1" dirty="0">
                <a:latin typeface="Courier New" panose="02070309020205020404" pitchFamily="49" charset="0"/>
                <a:ea typeface="SimSun" pitchFamily="2" charset="-122"/>
              </a:rPr>
              <a:t>print-severity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600" i="1" dirty="0" err="1">
                <a:latin typeface="Courier New" panose="02070309020205020404" pitchFamily="49" charset="0"/>
                <a:ea typeface="SimSun" pitchFamily="2" charset="-122"/>
              </a:rPr>
              <a:t>yes</a:t>
            </a:r>
            <a:r>
              <a:rPr lang="en-US" altLang="zh-TW" sz="1600" dirty="0" err="1">
                <a:latin typeface="Courier New" panose="02070309020205020404" pitchFamily="49" charset="0"/>
                <a:ea typeface="SimSun" pitchFamily="2" charset="-122"/>
              </a:rPr>
              <a:t>|</a:t>
            </a:r>
            <a:r>
              <a:rPr lang="en-US" altLang="zh-TW" sz="1600" i="1" dirty="0" err="1">
                <a:latin typeface="Courier New" panose="02070309020205020404" pitchFamily="49" charset="0"/>
                <a:ea typeface="SimSun" pitchFamily="2" charset="-122"/>
              </a:rPr>
              <a:t>no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;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   </a:t>
            </a:r>
            <a:r>
              <a:rPr lang="en-US" altLang="zh-TW" sz="1600" b="1" dirty="0">
                <a:latin typeface="Courier New" panose="02070309020205020404" pitchFamily="49" charset="0"/>
                <a:ea typeface="SimSun" pitchFamily="2" charset="-122"/>
              </a:rPr>
              <a:t>print-time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 </a:t>
            </a:r>
            <a:r>
              <a:rPr lang="en-US" altLang="zh-TW" sz="1600" i="1" dirty="0" err="1">
                <a:latin typeface="Courier New" panose="02070309020205020404" pitchFamily="49" charset="0"/>
                <a:ea typeface="SimSun" pitchFamily="2" charset="-122"/>
              </a:rPr>
              <a:t>yes</a:t>
            </a:r>
            <a:r>
              <a:rPr lang="en-US" altLang="zh-TW" sz="1600" dirty="0" err="1">
                <a:latin typeface="Courier New" panose="02070309020205020404" pitchFamily="49" charset="0"/>
                <a:ea typeface="SimSun" pitchFamily="2" charset="-122"/>
              </a:rPr>
              <a:t>|</a:t>
            </a:r>
            <a:r>
              <a:rPr lang="en-US" altLang="zh-TW" sz="1600" i="1" dirty="0" err="1">
                <a:latin typeface="Courier New" panose="02070309020205020404" pitchFamily="49" charset="0"/>
                <a:ea typeface="SimSun" pitchFamily="2" charset="-122"/>
              </a:rPr>
              <a:t>no</a:t>
            </a:r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;</a:t>
            </a:r>
          </a:p>
          <a:p>
            <a:pPr eaLnBrk="1" hangingPunct="1"/>
            <a:r>
              <a:rPr lang="en-US" altLang="zh-TW" sz="1600" dirty="0">
                <a:latin typeface="Courier New" panose="02070309020205020404" pitchFamily="49" charset="0"/>
                <a:ea typeface="SimSun" pitchFamily="2" charset="-122"/>
              </a:rPr>
              <a:t>};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Logging (3)</a:t>
            </a:r>
          </a:p>
        </p:txBody>
      </p:sp>
      <p:graphicFrame>
        <p:nvGraphicFramePr>
          <p:cNvPr id="90224" name="Group 112"/>
          <p:cNvGraphicFramePr>
            <a:graphicFrameLocks noGrp="1"/>
          </p:cNvGraphicFramePr>
          <p:nvPr>
            <p:ph idx="1"/>
          </p:nvPr>
        </p:nvGraphicFramePr>
        <p:xfrm>
          <a:off x="914400" y="1928813"/>
          <a:ext cx="7086600" cy="1404207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default_syslog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Bitstream Vera Sans" panose="020B0603030804020204" pitchFamily="34" charset="0"/>
                        <a:ea typeface="新細明體" pitchFamily="18" charset="-120"/>
                      </a:endParaRPr>
                    </a:p>
                  </a:txBody>
                  <a:tcPr marL="90000" marR="90000" marT="35987" marB="359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Sends severity info and higher to syslog with facility daemon</a:t>
                      </a:r>
                    </a:p>
                  </a:txBody>
                  <a:tcPr marL="90000" marR="90000" marT="35987" marB="359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default_debug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Bitstream Vera Sans" panose="020B0603030804020204" pitchFamily="34" charset="0"/>
                        <a:ea typeface="新細明體" pitchFamily="18" charset="-120"/>
                      </a:endParaRPr>
                    </a:p>
                  </a:txBody>
                  <a:tcPr marL="90000" marR="90000" marT="35987" marB="359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Logs to file 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anose="02070309020205020404" pitchFamily="49" charset="0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named.run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anose="02070309020205020404" pitchFamily="49" charset="0"/>
                          <a:ea typeface="新細明體" pitchFamily="18" charset="-120"/>
                        </a:rPr>
                        <a:t>”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, severity set to dynamic</a:t>
                      </a:r>
                    </a:p>
                  </a:txBody>
                  <a:tcPr marL="90000" marR="90000" marT="35987" marB="359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default_stderr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Bitstream Vera Sans" panose="020B0603030804020204" pitchFamily="34" charset="0"/>
                        <a:ea typeface="新細明體" pitchFamily="18" charset="-120"/>
                      </a:endParaRPr>
                    </a:p>
                  </a:txBody>
                  <a:tcPr marL="90000" marR="90000" marT="35987" marB="359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Sends messages to </a:t>
                      </a: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stderr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 or named, severity info</a:t>
                      </a:r>
                    </a:p>
                  </a:txBody>
                  <a:tcPr marL="90000" marR="90000" marT="35987" marB="359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null</a:t>
                      </a:r>
                    </a:p>
                  </a:txBody>
                  <a:tcPr marL="90000" marR="90000" marT="35987" marB="359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Discards all messages</a:t>
                      </a:r>
                    </a:p>
                  </a:txBody>
                  <a:tcPr marL="90000" marR="90000" marT="35987" marB="359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7467600" cy="4873625"/>
          </a:xfrm>
        </p:spPr>
        <p:txBody>
          <a:bodyPr/>
          <a:lstStyle/>
          <a:p>
            <a:r>
              <a:rPr lang="en-US" altLang="zh-TW" sz="2000" smtClean="0">
                <a:ea typeface="新細明體" pitchFamily="18" charset="-120"/>
              </a:rPr>
              <a:t>Predefined channels</a:t>
            </a:r>
          </a:p>
          <a:p>
            <a:pPr lvl="1"/>
            <a:endParaRPr lang="en-US" altLang="zh-TW" sz="2000" smtClean="0">
              <a:ea typeface="新細明體" pitchFamily="18" charset="-120"/>
            </a:endParaRPr>
          </a:p>
          <a:p>
            <a:pPr lvl="1"/>
            <a:endParaRPr lang="en-US" altLang="zh-TW" sz="2000" smtClean="0">
              <a:ea typeface="新細明體" pitchFamily="18" charset="-120"/>
            </a:endParaRPr>
          </a:p>
          <a:p>
            <a:pPr lvl="1"/>
            <a:endParaRPr lang="en-US" altLang="zh-TW" sz="2000" smtClean="0">
              <a:ea typeface="新細明體" pitchFamily="18" charset="-120"/>
            </a:endParaRPr>
          </a:p>
          <a:p>
            <a:r>
              <a:rPr lang="en-US" altLang="zh-TW" sz="2000" smtClean="0">
                <a:ea typeface="新細明體" pitchFamily="18" charset="-120"/>
              </a:rPr>
              <a:t>Available categories</a:t>
            </a:r>
          </a:p>
        </p:txBody>
      </p:sp>
      <p:graphicFrame>
        <p:nvGraphicFramePr>
          <p:cNvPr id="90226" name="Group 114"/>
          <p:cNvGraphicFramePr>
            <a:graphicFrameLocks noGrp="1"/>
          </p:cNvGraphicFramePr>
          <p:nvPr/>
        </p:nvGraphicFramePr>
        <p:xfrm>
          <a:off x="914400" y="3476625"/>
          <a:ext cx="7086600" cy="326391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default</a:t>
                      </a: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Categories with no explicit channel assignment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general</a:t>
                      </a: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Unclassified messages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config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Bitstream Vera Sans" panose="020B0603030804020204" pitchFamily="34" charset="0"/>
                        <a:ea typeface="新細明體" pitchFamily="18" charset="-120"/>
                      </a:endParaRP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Configuration file parsing and processing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queries/client</a:t>
                      </a: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A short log message for every query the server receives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dnssec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Bitstream Vera Sans" panose="020B0603030804020204" pitchFamily="34" charset="0"/>
                        <a:ea typeface="新細明體" pitchFamily="18" charset="-120"/>
                      </a:endParaRP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DNSSEC messages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update</a:t>
                      </a: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Messages about dynamic updates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xfer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-in/</a:t>
                      </a: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xfer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-out</a:t>
                      </a: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zone transfers that the server is receiving/sending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db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/database</a:t>
                      </a: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Messages about database operations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notify</a:t>
                      </a: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Messages about the 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anose="02070309020205020404" pitchFamily="49" charset="0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zone changed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anose="02070309020205020404" pitchFamily="49" charset="0"/>
                          <a:ea typeface="新細明體" pitchFamily="18" charset="-120"/>
                        </a:rPr>
                        <a:t>”</a:t>
                      </a: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 notification protocol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security</a:t>
                      </a: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Approved/unapproved requests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resolver</a:t>
                      </a:r>
                    </a:p>
                  </a:txBody>
                  <a:tcPr marL="90000" marR="9000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itstream Vera Sans" panose="020B0603030804020204" pitchFamily="34" charset="0"/>
                          <a:ea typeface="新細明體" pitchFamily="18" charset="-120"/>
                        </a:rPr>
                        <a:t>Recursive lookups for clients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Logging (4)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772400" cy="498475"/>
          </a:xfrm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Example of logging statement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371600" y="1981200"/>
            <a:ext cx="5784850" cy="434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logging {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    channel security-log {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        file "/var/named/security.log" versions 5 size 10m;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        severity info;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        print-severity yes;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        print-time yes;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    };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    channel query-log {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        file "/var/named/query.log" versions 20 size 50m;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        severity info;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        print-severity yes;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        print-time yes;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    };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    category default        { default_syslog; default_debug; };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    category general        { default_syslog; };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    category security       { security-log; };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    category client         { query-log; };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    category queries        { query-log; };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    category dnssec         { security-log; };</a:t>
            </a:r>
          </a:p>
          <a:p>
            <a:pPr eaLnBrk="1" hangingPunct="1"/>
            <a:r>
              <a:rPr lang="en-US" altLang="zh-TW" sz="1400">
                <a:latin typeface="SimSun" pitchFamily="2" charset="-122"/>
                <a:ea typeface="SimSun" pitchFamily="2" charset="-122"/>
              </a:rPr>
              <a:t>};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Debug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467600" cy="4267200"/>
          </a:xfrm>
        </p:spPr>
        <p:txBody>
          <a:bodyPr/>
          <a:lstStyle/>
          <a:p>
            <a:r>
              <a:rPr lang="en-US" altLang="zh-TW" sz="2000" dirty="0" smtClean="0">
                <a:ea typeface="新細明體" pitchFamily="18" charset="-120"/>
              </a:rPr>
              <a:t>Named debug level</a:t>
            </a:r>
          </a:p>
          <a:p>
            <a:pPr lvl="1"/>
            <a:r>
              <a:rPr lang="en-US" altLang="zh-TW" sz="1800" dirty="0" smtClean="0">
                <a:ea typeface="新細明體" pitchFamily="18" charset="-120"/>
              </a:rPr>
              <a:t>From 0 (debugging off) ~ 11 (most verbose output)</a:t>
            </a:r>
          </a:p>
          <a:p>
            <a:pPr lvl="1"/>
            <a:r>
              <a:rPr lang="en-US" altLang="zh-TW" sz="1800" dirty="0" smtClean="0">
                <a:ea typeface="新細明體" pitchFamily="18" charset="-120"/>
              </a:rPr>
              <a:t>% named </a:t>
            </a:r>
            <a:r>
              <a:rPr lang="en-US" altLang="zh-TW" sz="1800" dirty="0" smtClean="0">
                <a:latin typeface="Bitstream Vera Sans" panose="020B0603030804020204" pitchFamily="34" charset="0"/>
                <a:ea typeface="新細明體" pitchFamily="18" charset="-120"/>
              </a:rPr>
              <a:t>-</a:t>
            </a:r>
            <a:r>
              <a:rPr lang="en-US" altLang="zh-TW" sz="1800" dirty="0" smtClean="0">
                <a:ea typeface="新細明體" pitchFamily="18" charset="-120"/>
              </a:rPr>
              <a:t>d2		(start named at level 2)</a:t>
            </a:r>
          </a:p>
          <a:p>
            <a:pPr lvl="1"/>
            <a:r>
              <a:rPr lang="en-US" altLang="zh-TW" sz="1800" dirty="0" smtClean="0">
                <a:ea typeface="新細明體" pitchFamily="18" charset="-120"/>
              </a:rPr>
              <a:t>% </a:t>
            </a:r>
            <a:r>
              <a:rPr lang="en-US" altLang="zh-TW" sz="1800" dirty="0" err="1" smtClean="0">
                <a:ea typeface="新細明體" pitchFamily="18" charset="-120"/>
              </a:rPr>
              <a:t>rndc</a:t>
            </a:r>
            <a:r>
              <a:rPr lang="en-US" altLang="zh-TW" sz="1800" dirty="0" smtClean="0">
                <a:ea typeface="新細明體" pitchFamily="18" charset="-120"/>
              </a:rPr>
              <a:t> trace 		(increase debugging level by 1)</a:t>
            </a:r>
          </a:p>
          <a:p>
            <a:pPr lvl="1"/>
            <a:r>
              <a:rPr lang="en-US" altLang="zh-TW" sz="1800" dirty="0" smtClean="0">
                <a:ea typeface="新細明體" pitchFamily="18" charset="-120"/>
              </a:rPr>
              <a:t>% </a:t>
            </a:r>
            <a:r>
              <a:rPr lang="en-US" altLang="zh-TW" sz="1800" dirty="0" err="1" smtClean="0">
                <a:ea typeface="新細明體" pitchFamily="18" charset="-120"/>
              </a:rPr>
              <a:t>rndc</a:t>
            </a:r>
            <a:r>
              <a:rPr lang="en-US" altLang="zh-TW" sz="1800" dirty="0" smtClean="0">
                <a:ea typeface="新細明體" pitchFamily="18" charset="-120"/>
              </a:rPr>
              <a:t> trace 3		(change debugging level to 3)</a:t>
            </a:r>
          </a:p>
          <a:p>
            <a:pPr lvl="1"/>
            <a:r>
              <a:rPr lang="en-US" altLang="zh-TW" sz="1800" dirty="0" smtClean="0">
                <a:ea typeface="新細明體" pitchFamily="18" charset="-120"/>
              </a:rPr>
              <a:t>% </a:t>
            </a:r>
            <a:r>
              <a:rPr lang="en-US" altLang="zh-TW" sz="1800" dirty="0" err="1" smtClean="0">
                <a:ea typeface="新細明體" pitchFamily="18" charset="-120"/>
              </a:rPr>
              <a:t>rndc</a:t>
            </a:r>
            <a:r>
              <a:rPr lang="en-US" altLang="zh-TW" sz="1800" dirty="0" smtClean="0">
                <a:ea typeface="新細明體" pitchFamily="18" charset="-120"/>
              </a:rPr>
              <a:t> </a:t>
            </a:r>
            <a:r>
              <a:rPr lang="en-US" altLang="zh-TW" sz="1800" dirty="0" err="1" smtClean="0">
                <a:ea typeface="新細明體" pitchFamily="18" charset="-120"/>
              </a:rPr>
              <a:t>notrace</a:t>
            </a:r>
            <a:r>
              <a:rPr lang="en-US" altLang="zh-TW" sz="1800" dirty="0" smtClean="0">
                <a:ea typeface="新細明體" pitchFamily="18" charset="-120"/>
              </a:rPr>
              <a:t>		(turn off debugging)</a:t>
            </a:r>
          </a:p>
          <a:p>
            <a:pPr lvl="1">
              <a:buFontTx/>
              <a:buNone/>
            </a:pPr>
            <a:endParaRPr lang="en-US" altLang="zh-TW" sz="1800" dirty="0" smtClean="0">
              <a:ea typeface="新細明體" pitchFamily="18" charset="-120"/>
            </a:endParaRPr>
          </a:p>
          <a:p>
            <a:r>
              <a:rPr lang="en-US" altLang="zh-TW" sz="2000" dirty="0" smtClean="0">
                <a:ea typeface="新細明體" pitchFamily="18" charset="-120"/>
              </a:rPr>
              <a:t>Debug with </a:t>
            </a:r>
            <a:r>
              <a:rPr lang="en-US" altLang="zh-TW" sz="2000" dirty="0" smtClean="0">
                <a:latin typeface="Courier New" panose="02070309020205020404" pitchFamily="49" charset="0"/>
                <a:ea typeface="新細明體" pitchFamily="18" charset="-120"/>
              </a:rPr>
              <a:t>“</a:t>
            </a:r>
            <a:r>
              <a:rPr lang="en-US" altLang="zh-TW" sz="2000" dirty="0" smtClean="0">
                <a:ea typeface="新細明體" pitchFamily="18" charset="-120"/>
              </a:rPr>
              <a:t>logging</a:t>
            </a:r>
            <a:r>
              <a:rPr lang="en-US" altLang="zh-TW" sz="2000" dirty="0" smtClean="0">
                <a:latin typeface="Courier New" panose="02070309020205020404" pitchFamily="49" charset="0"/>
                <a:ea typeface="新細明體" pitchFamily="18" charset="-120"/>
              </a:rPr>
              <a:t>”</a:t>
            </a:r>
            <a:r>
              <a:rPr lang="en-US" altLang="zh-TW" sz="2000" dirty="0" smtClean="0">
                <a:ea typeface="新細明體" pitchFamily="18" charset="-120"/>
              </a:rPr>
              <a:t> statement</a:t>
            </a:r>
          </a:p>
          <a:p>
            <a:pPr lvl="1"/>
            <a:r>
              <a:rPr lang="en-US" altLang="zh-TW" sz="1800" dirty="0" smtClean="0">
                <a:ea typeface="新細明體" pitchFamily="18" charset="-120"/>
              </a:rPr>
              <a:t>Define a channel that include a severity with </a:t>
            </a:r>
            <a:r>
              <a:rPr lang="en-US" altLang="zh-TW" sz="1800" dirty="0" smtClean="0">
                <a:latin typeface="Bitstream Vera Sans" panose="020B0603030804020204" pitchFamily="34" charset="0"/>
                <a:ea typeface="新細明體" pitchFamily="18" charset="-120"/>
              </a:rPr>
              <a:t>“</a:t>
            </a:r>
            <a:r>
              <a:rPr lang="en-US" altLang="zh-TW" sz="1800" dirty="0" smtClean="0">
                <a:ea typeface="新細明體" pitchFamily="18" charset="-120"/>
              </a:rPr>
              <a:t>debug</a:t>
            </a:r>
            <a:r>
              <a:rPr lang="en-US" altLang="zh-TW" sz="1800" dirty="0" smtClean="0">
                <a:latin typeface="Bitstream Vera Sans" panose="020B0603030804020204" pitchFamily="34" charset="0"/>
                <a:ea typeface="新細明體" pitchFamily="18" charset="-120"/>
              </a:rPr>
              <a:t>”</a:t>
            </a:r>
            <a:r>
              <a:rPr lang="en-US" altLang="zh-TW" sz="1800" dirty="0" smtClean="0">
                <a:ea typeface="新細明體" pitchFamily="18" charset="-120"/>
              </a:rPr>
              <a:t> keyword</a:t>
            </a:r>
          </a:p>
          <a:p>
            <a:pPr lvl="2"/>
            <a:r>
              <a:rPr lang="en-US" altLang="zh-TW" sz="1600" dirty="0" smtClean="0">
                <a:ea typeface="新細明體" pitchFamily="18" charset="-120"/>
              </a:rPr>
              <a:t>Ex: severity debug 3</a:t>
            </a:r>
          </a:p>
          <a:p>
            <a:pPr lvl="2"/>
            <a:r>
              <a:rPr lang="en-US" altLang="zh-TW" sz="1600" dirty="0" smtClean="0">
                <a:ea typeface="新細明體" pitchFamily="18" charset="-120"/>
              </a:rPr>
              <a:t>All debugging messages up to level 3 will be sent to that particular channel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ctrTitle" sz="quarter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Tools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Tools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</a:t>
            </a:r>
            <a:r>
              <a:rPr lang="en-US" altLang="zh-TW" dirty="0" err="1" smtClean="0">
                <a:latin typeface="+mj-lt"/>
                <a:ea typeface="新細明體" pitchFamily="18" charset="-120"/>
              </a:rPr>
              <a:t>nslookup</a:t>
            </a:r>
            <a:endParaRPr lang="en-US" altLang="zh-TW" dirty="0" smtClean="0">
              <a:latin typeface="+mj-lt"/>
              <a:ea typeface="新細明體" pitchFamily="18" charset="-12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9248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dirty="0" smtClean="0">
                <a:ea typeface="新細明體" pitchFamily="18" charset="-120"/>
              </a:rPr>
              <a:t>Interactive and Non-interactive</a:t>
            </a:r>
          </a:p>
          <a:p>
            <a:pPr lvl="1">
              <a:lnSpc>
                <a:spcPct val="90000"/>
              </a:lnSpc>
            </a:pPr>
            <a:r>
              <a:rPr lang="en-US" altLang="zh-TW" sz="1800" dirty="0" smtClean="0">
                <a:ea typeface="新細明體" pitchFamily="18" charset="-120"/>
              </a:rPr>
              <a:t>Non-Interactive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ea typeface="新細明體" pitchFamily="18" charset="-120"/>
              </a:rPr>
              <a:t>% </a:t>
            </a:r>
            <a:r>
              <a:rPr lang="en-US" altLang="zh-TW" sz="1600" dirty="0" err="1" smtClean="0">
                <a:ea typeface="新細明體" pitchFamily="18" charset="-120"/>
              </a:rPr>
              <a:t>nslookup</a:t>
            </a:r>
            <a:r>
              <a:rPr lang="en-US" altLang="zh-TW" sz="1600" dirty="0" smtClean="0">
                <a:ea typeface="新細明體" pitchFamily="18" charset="-120"/>
              </a:rPr>
              <a:t> cs.nctu.edu.tw.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ea typeface="新細明體" pitchFamily="18" charset="-120"/>
              </a:rPr>
              <a:t>% </a:t>
            </a:r>
            <a:r>
              <a:rPr lang="en-US" altLang="zh-TW" sz="1600" dirty="0" err="1" smtClean="0">
                <a:ea typeface="新細明體" pitchFamily="18" charset="-120"/>
              </a:rPr>
              <a:t>nslookup</a:t>
            </a:r>
            <a:r>
              <a:rPr lang="en-US" altLang="zh-TW" sz="1600" dirty="0" smtClean="0">
                <a:ea typeface="新細明體" pitchFamily="18" charset="-120"/>
              </a:rPr>
              <a:t> </a:t>
            </a:r>
            <a:r>
              <a:rPr lang="en-US" altLang="zh-TW" sz="1600" dirty="0" smtClean="0">
                <a:latin typeface="Courier New" panose="02070309020205020404" pitchFamily="49" charset="0"/>
                <a:ea typeface="新細明體" pitchFamily="18" charset="-120"/>
              </a:rPr>
              <a:t>–</a:t>
            </a:r>
            <a:r>
              <a:rPr lang="en-US" altLang="zh-TW" sz="1600" dirty="0" smtClean="0">
                <a:ea typeface="新細明體" pitchFamily="18" charset="-120"/>
              </a:rPr>
              <a:t>type=mx cs.nctu.edu.tw.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ea typeface="新細明體" pitchFamily="18" charset="-120"/>
              </a:rPr>
              <a:t>% </a:t>
            </a:r>
            <a:r>
              <a:rPr lang="en-US" altLang="zh-TW" sz="1600" dirty="0" err="1" smtClean="0">
                <a:ea typeface="新細明體" pitchFamily="18" charset="-120"/>
              </a:rPr>
              <a:t>nslookup</a:t>
            </a:r>
            <a:r>
              <a:rPr lang="en-US" altLang="zh-TW" sz="1600" dirty="0" smtClean="0">
                <a:ea typeface="新細明體" pitchFamily="18" charset="-120"/>
              </a:rPr>
              <a:t> </a:t>
            </a:r>
            <a:r>
              <a:rPr lang="en-US" altLang="zh-TW" sz="1600" dirty="0" smtClean="0">
                <a:latin typeface="Courier New" panose="02070309020205020404" pitchFamily="49" charset="0"/>
                <a:ea typeface="新細明體" pitchFamily="18" charset="-120"/>
              </a:rPr>
              <a:t>–</a:t>
            </a:r>
            <a:r>
              <a:rPr lang="en-US" altLang="zh-TW" sz="1600" dirty="0" smtClean="0">
                <a:ea typeface="新細明體" pitchFamily="18" charset="-120"/>
              </a:rPr>
              <a:t>type=ns cs.nctu.edu.tw. 140.113.1.1</a:t>
            </a:r>
          </a:p>
          <a:p>
            <a:pPr lvl="2">
              <a:lnSpc>
                <a:spcPct val="90000"/>
              </a:lnSpc>
            </a:pPr>
            <a:endParaRPr lang="en-US" altLang="zh-TW" sz="1600" dirty="0" smtClean="0">
              <a:ea typeface="新細明體" pitchFamily="18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sz="1800" dirty="0" smtClean="0">
                <a:ea typeface="新細明體" pitchFamily="18" charset="-120"/>
              </a:rPr>
              <a:t>Interactive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ea typeface="新細明體" pitchFamily="18" charset="-120"/>
              </a:rPr>
              <a:t>% </a:t>
            </a:r>
            <a:r>
              <a:rPr lang="en-US" altLang="zh-TW" sz="1600" dirty="0" err="1" smtClean="0">
                <a:ea typeface="新細明體" pitchFamily="18" charset="-120"/>
              </a:rPr>
              <a:t>nslookup</a:t>
            </a:r>
            <a:endParaRPr lang="en-US" altLang="zh-TW" sz="1600" dirty="0" smtClean="0">
              <a:ea typeface="新細明體" pitchFamily="18" charset="-120"/>
            </a:endParaRP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ea typeface="新細明體" pitchFamily="18" charset="-120"/>
              </a:rPr>
              <a:t>&gt; set all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ea typeface="新細明體" pitchFamily="18" charset="-120"/>
              </a:rPr>
              <a:t>&gt; set type=any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ea typeface="新細明體" pitchFamily="18" charset="-120"/>
              </a:rPr>
              <a:t>&gt; set server host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ea typeface="新細明體" pitchFamily="18" charset="-120"/>
              </a:rPr>
              <a:t>&gt; set </a:t>
            </a:r>
            <a:r>
              <a:rPr lang="en-US" altLang="zh-TW" sz="1600" dirty="0" err="1" smtClean="0">
                <a:ea typeface="新細明體" pitchFamily="18" charset="-120"/>
              </a:rPr>
              <a:t>lserver</a:t>
            </a:r>
            <a:r>
              <a:rPr lang="en-US" altLang="zh-TW" sz="1600" dirty="0" smtClean="0">
                <a:ea typeface="新細明體" pitchFamily="18" charset="-120"/>
              </a:rPr>
              <a:t> host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ea typeface="新細明體" pitchFamily="18" charset="-120"/>
              </a:rPr>
              <a:t>&gt; set debug</a:t>
            </a:r>
          </a:p>
          <a:p>
            <a:pPr lvl="2">
              <a:lnSpc>
                <a:spcPct val="90000"/>
              </a:lnSpc>
            </a:pPr>
            <a:r>
              <a:rPr lang="en-US" altLang="zh-TW" sz="1600" dirty="0" smtClean="0">
                <a:ea typeface="新細明體" pitchFamily="18" charset="-120"/>
              </a:rPr>
              <a:t>&gt; set d2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436DB94-18AC-4597-8041-FDCAA50E36A4}" type="slidenum">
              <a:rPr lang="zh-TW" altLang="en-US" smtClean="0">
                <a:latin typeface="Courier New" panose="02070309020205020404" pitchFamily="49" charset="0"/>
              </a:rPr>
              <a:pPr>
                <a:defRPr/>
              </a:pPr>
              <a:t>78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903663" y="3071813"/>
            <a:ext cx="4740275" cy="26035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csduty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:~ -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lwhsu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nslookup</a:t>
            </a:r>
            <a:endParaRPr lang="en-US" altLang="zh-TW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set all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 server: 140.113.235.107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Address: 140.113.235.107#53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 server: 140.113.235.103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Address: 140.113.235.103#53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 server: 140.113.1.1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Address: 140.113.1.1#53</a:t>
            </a:r>
          </a:p>
          <a:p>
            <a:pPr>
              <a:lnSpc>
                <a:spcPct val="85000"/>
              </a:lnSpc>
              <a:defRPr/>
            </a:pPr>
            <a:endParaRPr lang="en-US" altLang="zh-TW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 options: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novc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nodebug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nod2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search                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recurse</a:t>
            </a:r>
            <a:endParaRPr lang="en-US" altLang="zh-TW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timeout = 0           retry = 3       port = 53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querytype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         class = IN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srchlist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cs.nctu.edu.tw/csie.nctu.edu.tw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Tools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dig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Usage</a:t>
            </a:r>
          </a:p>
          <a:p>
            <a:pPr lvl="1"/>
            <a:r>
              <a:rPr lang="en-US" altLang="zh-TW" smtClean="0">
                <a:ea typeface="新細明體" pitchFamily="18" charset="-120"/>
              </a:rPr>
              <a:t>% dig cs.nctu.edu.tw</a:t>
            </a:r>
          </a:p>
          <a:p>
            <a:pPr lvl="1"/>
            <a:r>
              <a:rPr lang="en-US" altLang="zh-TW" smtClean="0">
                <a:ea typeface="新細明體" pitchFamily="18" charset="-120"/>
              </a:rPr>
              <a:t>% dig cs.nctu.edu.tw mx</a:t>
            </a:r>
          </a:p>
          <a:p>
            <a:pPr lvl="1"/>
            <a:r>
              <a:rPr lang="en-US" altLang="zh-TW" smtClean="0">
                <a:ea typeface="新細明體" pitchFamily="18" charset="-120"/>
              </a:rPr>
              <a:t>% dig @ns.nctu.edu.tw cs.nctu.edu.tw mx</a:t>
            </a:r>
          </a:p>
          <a:p>
            <a:pPr lvl="1"/>
            <a:r>
              <a:rPr lang="en-US" altLang="zh-TW" smtClean="0">
                <a:ea typeface="新細明體" pitchFamily="18" charset="-120"/>
              </a:rPr>
              <a:t>% dig -x 140.113.209.3</a:t>
            </a:r>
          </a:p>
          <a:p>
            <a:pPr lvl="2"/>
            <a:r>
              <a:rPr lang="en-US" altLang="zh-TW" smtClean="0">
                <a:ea typeface="新細明體" pitchFamily="18" charset="-120"/>
              </a:rPr>
              <a:t>Reverse query</a:t>
            </a:r>
          </a:p>
          <a:p>
            <a:endParaRPr lang="en-US" altLang="zh-TW" smtClean="0">
              <a:ea typeface="新細明體" pitchFamily="18" charset="-120"/>
            </a:endParaRPr>
          </a:p>
          <a:p>
            <a:r>
              <a:rPr lang="en-US" altLang="zh-TW" smtClean="0">
                <a:ea typeface="新細明體" pitchFamily="18" charset="-120"/>
              </a:rPr>
              <a:t>Find out the root servers</a:t>
            </a:r>
          </a:p>
          <a:p>
            <a:pPr lvl="1"/>
            <a:r>
              <a:rPr lang="en-US" altLang="zh-TW" smtClean="0">
                <a:ea typeface="新細明體" pitchFamily="18" charset="-120"/>
              </a:rPr>
              <a:t>% dig @a.root-servers.net . ns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F219AC8-DA26-4DED-A7DA-756158DD477D}" type="slidenum">
              <a:rPr lang="zh-TW" altLang="en-US" smtClean="0">
                <a:latin typeface="Courier New" panose="02070309020205020404" pitchFamily="49" charset="0"/>
              </a:rPr>
              <a:pPr>
                <a:defRPr/>
              </a:pPr>
              <a:t>79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The DNS Namespace (1)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A inverted tree (Rooted tree)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Root with label “.”</a:t>
            </a:r>
          </a:p>
          <a:p>
            <a:pPr>
              <a:lnSpc>
                <a:spcPct val="90000"/>
              </a:lnSpc>
            </a:pP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endParaRPr lang="en-US" altLang="zh-TW" dirty="0" smtClean="0">
              <a:latin typeface="+mn-lt"/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Domain level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Top-level or First level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Child of the root 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Second-level</a:t>
            </a:r>
          </a:p>
          <a:p>
            <a:pPr lvl="2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Child of a First-level domain</a:t>
            </a:r>
          </a:p>
          <a:p>
            <a:pPr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Domain name limitation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63-characters in each component and </a:t>
            </a: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latin typeface="+mn-lt"/>
                <a:ea typeface="新細明體" pitchFamily="18" charset="-120"/>
              </a:rPr>
              <a:t>Up to 255-characters in a complete name</a:t>
            </a:r>
          </a:p>
          <a:p>
            <a:pPr lvl="2">
              <a:lnSpc>
                <a:spcPct val="90000"/>
              </a:lnSpc>
            </a:pPr>
            <a:endParaRPr lang="en-US" altLang="zh-TW" dirty="0" smtClean="0">
              <a:latin typeface="+mn-lt"/>
              <a:ea typeface="新細明體" pitchFamily="18" charset="-120"/>
            </a:endParaRPr>
          </a:p>
        </p:txBody>
      </p:sp>
      <p:pic>
        <p:nvPicPr>
          <p:cNvPr id="15364" name="Picture 4" descr="img2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3" t="2698" r="13441" b="55397"/>
          <a:stretch>
            <a:fillRect/>
          </a:stretch>
        </p:blipFill>
        <p:spPr bwMode="auto">
          <a:xfrm>
            <a:off x="4427984" y="1772816"/>
            <a:ext cx="44196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Tools</a:t>
            </a:r>
            <a:br>
              <a:rPr lang="en-US" altLang="zh-TW" dirty="0" smtClean="0">
                <a:latin typeface="+mj-lt"/>
                <a:ea typeface="新細明體" pitchFamily="18" charset="-120"/>
              </a:rPr>
            </a:br>
            <a:r>
              <a:rPr lang="en-US" altLang="zh-TW" dirty="0" smtClean="0">
                <a:latin typeface="+mj-lt"/>
                <a:ea typeface="新細明體" pitchFamily="18" charset="-120"/>
              </a:rPr>
              <a:t>	– host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host command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% host cs.nctu.edu.tw.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% host </a:t>
            </a:r>
            <a:r>
              <a:rPr lang="en-US" altLang="zh-TW" dirty="0" smtClean="0">
                <a:latin typeface="Bitstream Vera Sans" panose="020B0603030804020204" pitchFamily="34" charset="0"/>
                <a:ea typeface="新細明體" pitchFamily="18" charset="-120"/>
              </a:rPr>
              <a:t>–</a:t>
            </a:r>
            <a:r>
              <a:rPr lang="en-US" altLang="zh-TW" dirty="0" smtClean="0">
                <a:ea typeface="新細明體" pitchFamily="18" charset="-120"/>
              </a:rPr>
              <a:t>t mx cs.nctu.edu.tw.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% host 140.113.1.1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% host </a:t>
            </a:r>
            <a:r>
              <a:rPr lang="en-US" altLang="zh-TW" dirty="0" smtClean="0">
                <a:latin typeface="Bitstream Vera Sans" panose="020B0603030804020204" pitchFamily="34" charset="0"/>
                <a:ea typeface="新細明體" pitchFamily="18" charset="-120"/>
              </a:rPr>
              <a:t>–</a:t>
            </a:r>
            <a:r>
              <a:rPr lang="en-US" altLang="zh-TW" dirty="0" smtClean="0">
                <a:ea typeface="新細明體" pitchFamily="18" charset="-120"/>
              </a:rPr>
              <a:t>v 140.113.1.1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88ABAB-98F6-4357-ABBD-A58FA0F21A3E}" type="slidenum">
              <a:rPr lang="zh-TW" altLang="en-US" smtClean="0">
                <a:latin typeface="Courier New" panose="02070309020205020404" pitchFamily="49" charset="0"/>
              </a:rPr>
              <a:pPr>
                <a:defRPr/>
              </a:pPr>
              <a:t>80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ctrTitle" sz="quarter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smtClean="0">
                <a:ea typeface="新細明體" pitchFamily="18" charset="-120"/>
              </a:rPr>
              <a:t>Miscellaneous</a:t>
            </a:r>
          </a:p>
        </p:txBody>
      </p:sp>
      <p:sp>
        <p:nvSpPr>
          <p:cNvPr id="86019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zh-TW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SSHFP record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RFC4255</a:t>
            </a:r>
          </a:p>
          <a:p>
            <a:r>
              <a:rPr lang="en-US" altLang="zh-TW" smtClean="0">
                <a:ea typeface="新細明體" pitchFamily="18" charset="-120"/>
              </a:rPr>
              <a:t>ssh_config</a:t>
            </a:r>
          </a:p>
          <a:p>
            <a:pPr lvl="1"/>
            <a:r>
              <a:rPr lang="en-US" altLang="zh-TW" smtClean="0">
                <a:ea typeface="新細明體" pitchFamily="18" charset="-120"/>
              </a:rPr>
              <a:t>VerifyHostKeyDNS	ask</a:t>
            </a:r>
          </a:p>
          <a:p>
            <a:r>
              <a:rPr lang="en-US" altLang="zh-TW" smtClean="0">
                <a:ea typeface="新細明體" pitchFamily="18" charset="-120"/>
              </a:rPr>
              <a:t>dns/sshfp</a:t>
            </a:r>
          </a:p>
          <a:p>
            <a:pPr lvl="1"/>
            <a:endParaRPr lang="en-US" altLang="zh-TW" smtClean="0">
              <a:ea typeface="新細明體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947F3C9-A1A5-4E15-AEF4-027545C0C847}" type="slidenum">
              <a:rPr lang="zh-TW" altLang="en-US" smtClean="0">
                <a:latin typeface="Courier New" panose="02070309020205020404" pitchFamily="49" charset="0"/>
              </a:rPr>
              <a:pPr>
                <a:defRPr/>
              </a:pPr>
              <a:t>82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4313" y="3571875"/>
            <a:ext cx="8715375" cy="18192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 cmpd="dbl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knight:~ -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lwhsu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dig anoncvs.tw.freebsd.org 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sshfp</a:t>
            </a:r>
            <a:endParaRPr lang="en-US" altLang="zh-TW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endParaRPr lang="en-US" altLang="zh-TW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;; ANSWER SECTION: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anoncvs.tw.freebsd.org. 259200  IN      CNAME   freebsd.cs.nctu.edu.tw.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freebsd.cs.nctu.edu.tw. 3600    IN      SSHFP   2 1 2723C6CF4EF655A6A5BE86CC9E039F1762450FE9</a:t>
            </a:r>
          </a:p>
          <a:p>
            <a:pPr>
              <a:lnSpc>
                <a:spcPct val="85000"/>
              </a:lnSpc>
              <a:defRPr/>
            </a:pPr>
            <a:endParaRPr lang="en-US" altLang="zh-TW" sz="1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knight:~ -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lwhsu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cvs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-d anoncvs@anoncvs.tw.freebsd.org:/home/</a:t>
            </a:r>
            <a:r>
              <a:rPr lang="en-US" altLang="zh-TW" sz="1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ncvs</a:t>
            </a: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 ports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authenticity of host 'anoncvs.tw.freebsd.org (140.113.17.209)' can't be established.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DSA key fingerprint is e8:3b:29:7b:ca:9f:ac:e9:45:cb:c8:17:ae:9b:eb:55.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Matching host key fingerprint found in DNS.</a:t>
            </a:r>
          </a:p>
          <a:p>
            <a:pPr>
              <a:lnSpc>
                <a:spcPct val="85000"/>
              </a:lnSpc>
              <a:defRPr/>
            </a:pPr>
            <a:r>
              <a:rPr lang="en-US" altLang="zh-TW" sz="1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 you sure you want to continue connecting (yes/no)?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</a:rPr>
              <a:t>DNS Accept filters</a:t>
            </a:r>
            <a:endParaRPr lang="zh-TW" altLang="en-US" dirty="0" smtClean="0">
              <a:latin typeface="+mj-lt"/>
            </a:endParaRPr>
          </a:p>
        </p:txBody>
      </p:sp>
      <p:sp>
        <p:nvSpPr>
          <p:cNvPr id="8806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>
                <a:ea typeface="新細明體" pitchFamily="18" charset="-120"/>
              </a:rPr>
              <a:t>accf_dns</a:t>
            </a:r>
            <a:r>
              <a:rPr lang="en-US" altLang="zh-TW" dirty="0" smtClean="0">
                <a:ea typeface="新細明體" pitchFamily="18" charset="-120"/>
              </a:rPr>
              <a:t>(9)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buffer incoming DNS requests until the whole first request is present</a:t>
            </a:r>
          </a:p>
          <a:p>
            <a:pPr lvl="2">
              <a:buFont typeface="Wingdings" pitchFamily="2" charset="2"/>
              <a:buNone/>
            </a:pPr>
            <a:r>
              <a:rPr lang="en-US" altLang="zh-TW" sz="2000" dirty="0" smtClean="0">
                <a:latin typeface="Courier New" panose="02070309020205020404" pitchFamily="49" charset="0"/>
              </a:rPr>
              <a:t>options INET</a:t>
            </a:r>
          </a:p>
          <a:p>
            <a:pPr lvl="2">
              <a:buFont typeface="Wingdings" pitchFamily="2" charset="2"/>
              <a:buNone/>
            </a:pPr>
            <a:r>
              <a:rPr lang="en-US" altLang="zh-TW" sz="2000" dirty="0" smtClean="0">
                <a:latin typeface="Courier New" panose="02070309020205020404" pitchFamily="49" charset="0"/>
              </a:rPr>
              <a:t>options ACCEPT_FILTER_DNS</a:t>
            </a:r>
          </a:p>
          <a:p>
            <a:pPr lvl="2">
              <a:buFont typeface="Wingdings" pitchFamily="2" charset="2"/>
              <a:buNone/>
            </a:pPr>
            <a:r>
              <a:rPr lang="en-US" altLang="zh-TW" sz="2000" dirty="0" err="1" smtClean="0">
                <a:latin typeface="Courier New" panose="02070309020205020404" pitchFamily="49" charset="0"/>
              </a:rPr>
              <a:t>kldload</a:t>
            </a:r>
            <a:r>
              <a:rPr lang="en-US" altLang="zh-TW" sz="2000" dirty="0" smtClean="0">
                <a:latin typeface="Courier New" panose="02070309020205020404" pitchFamily="49" charset="0"/>
              </a:rPr>
              <a:t> </a:t>
            </a:r>
            <a:r>
              <a:rPr lang="en-US" altLang="zh-TW" sz="2000" dirty="0" err="1" smtClean="0">
                <a:latin typeface="Courier New" panose="02070309020205020404" pitchFamily="49" charset="0"/>
              </a:rPr>
              <a:t>accf_dns</a:t>
            </a:r>
            <a:endParaRPr lang="en-US" altLang="zh-TW" dirty="0" smtClean="0">
              <a:ea typeface="新細明體" pitchFamily="18" charset="-120"/>
            </a:endParaRPr>
          </a:p>
          <a:p>
            <a:r>
              <a:rPr lang="en-US" altLang="zh-TW" dirty="0" smtClean="0">
                <a:ea typeface="新細明體" pitchFamily="18" charset="-120"/>
              </a:rPr>
              <a:t>Currently only on 8-CURRENT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751C5C5-5E37-484D-9DEB-319840A8945B}" type="slidenum">
              <a:rPr lang="zh-TW" altLang="en-US" smtClean="0">
                <a:latin typeface="Courier New" panose="02070309020205020404" pitchFamily="49" charset="0"/>
              </a:rPr>
              <a:pPr>
                <a:defRPr/>
              </a:pPr>
              <a:t>83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標題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</a:rPr>
              <a:t>Other references &amp; tools</a:t>
            </a:r>
            <a:endParaRPr lang="zh-TW" altLang="en-US" dirty="0" smtClean="0">
              <a:latin typeface="+mj-lt"/>
            </a:endParaRPr>
          </a:p>
        </p:txBody>
      </p:sp>
      <p:sp>
        <p:nvSpPr>
          <p:cNvPr id="890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Administrator's Reference Manual</a:t>
            </a:r>
          </a:p>
          <a:p>
            <a:pPr lvl="1"/>
            <a:r>
              <a:rPr lang="en-US" altLang="zh-TW" smtClean="0"/>
              <a:t>https://www.isc.org/software/bind/documentation</a:t>
            </a:r>
          </a:p>
          <a:p>
            <a:r>
              <a:rPr lang="en-US" altLang="zh-TW" smtClean="0"/>
              <a:t>FAQ</a:t>
            </a:r>
          </a:p>
          <a:p>
            <a:pPr lvl="1"/>
            <a:r>
              <a:rPr lang="en-US" altLang="zh-TW" smtClean="0"/>
              <a:t>https://www.isc.org/faq/bind</a:t>
            </a:r>
          </a:p>
          <a:p>
            <a:r>
              <a:rPr lang="en-US" altLang="zh-TW" smtClean="0"/>
              <a:t>DNS for Rocket Scientists</a:t>
            </a:r>
          </a:p>
          <a:p>
            <a:pPr lvl="1"/>
            <a:r>
              <a:rPr lang="en-US" altLang="zh-TW" smtClean="0"/>
              <a:t>http://www.zytrax.com/books/dns/</a:t>
            </a:r>
          </a:p>
          <a:p>
            <a:r>
              <a:rPr lang="en-US" altLang="zh-TW" smtClean="0"/>
              <a:t>Swiss army knife internet tool</a:t>
            </a:r>
          </a:p>
          <a:p>
            <a:pPr lvl="1"/>
            <a:r>
              <a:rPr lang="en-US" altLang="zh-TW" smtClean="0"/>
              <a:t>http://www.robtex.com/</a:t>
            </a:r>
          </a:p>
          <a:p>
            <a:r>
              <a:rPr lang="en-US" altLang="zh-TW" smtClean="0"/>
              <a:t>DNS Network Tools</a:t>
            </a:r>
          </a:p>
          <a:p>
            <a:pPr lvl="1"/>
            <a:r>
              <a:rPr lang="en-US" altLang="zh-TW" smtClean="0"/>
              <a:t>http://dnsstuff.com/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A98B04-105F-4EB8-A829-072FABC0C2AF}" type="slidenum">
              <a:rPr lang="zh-TW" altLang="en-US" smtClean="0">
                <a:latin typeface="Courier New" panose="02070309020205020404" pitchFamily="49" charset="0"/>
              </a:rPr>
              <a:pPr>
                <a:defRPr/>
              </a:pPr>
              <a:t>84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infrastructure top-level domain (ARPA</a:t>
            </a:r>
            <a:r>
              <a:rPr lang="en-US" dirty="0" smtClean="0"/>
              <a:t>)</a:t>
            </a:r>
          </a:p>
          <a:p>
            <a:r>
              <a:rPr lang="en-US" dirty="0"/>
              <a:t>generic top-level domains (</a:t>
            </a:r>
            <a:r>
              <a:rPr lang="en-US" dirty="0" err="1"/>
              <a:t>gTLD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restricted generic top-level domains (</a:t>
            </a:r>
            <a:r>
              <a:rPr lang="en-US" dirty="0" err="1"/>
              <a:t>grTLD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/>
              <a:t>sponsored top-level domains (</a:t>
            </a:r>
            <a:r>
              <a:rPr lang="en-US" dirty="0" err="1"/>
              <a:t>sTLD</a:t>
            </a:r>
            <a:r>
              <a:rPr lang="en-US" dirty="0" smtClean="0"/>
              <a:t>)</a:t>
            </a:r>
          </a:p>
          <a:p>
            <a:r>
              <a:rPr lang="en-US" dirty="0"/>
              <a:t>country-code top-level domains (</a:t>
            </a:r>
            <a:r>
              <a:rPr lang="en-US" dirty="0" err="1"/>
              <a:t>ccTLD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internationalized country code top-level domains (IDN </a:t>
            </a:r>
            <a:r>
              <a:rPr lang="en-US" dirty="0" err="1"/>
              <a:t>ccTLD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ccTLDs</a:t>
            </a:r>
            <a:r>
              <a:rPr lang="en-US" dirty="0"/>
              <a:t> in non-Latin character sets (e.g., Arabic, Cyrillic, Hebrew, or Chinese</a:t>
            </a:r>
            <a:r>
              <a:rPr lang="en-US" dirty="0" smtClean="0"/>
              <a:t>)</a:t>
            </a:r>
          </a:p>
          <a:p>
            <a:r>
              <a:rPr lang="en-US" dirty="0"/>
              <a:t>test top-level domains (</a:t>
            </a:r>
            <a:r>
              <a:rPr lang="en-US" dirty="0" err="1"/>
              <a:t>tTLD</a:t>
            </a:r>
            <a:r>
              <a:rPr lang="en-US" dirty="0" smtClean="0"/>
              <a:t>)</a:t>
            </a:r>
          </a:p>
          <a:p>
            <a:r>
              <a:rPr lang="en-US" dirty="0"/>
              <a:t>Geographic top-level domains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16632"/>
            <a:ext cx="7772400" cy="10081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latin typeface="+mj-lt"/>
                <a:ea typeface="新細明體" pitchFamily="18" charset="-120"/>
              </a:rPr>
              <a:t>The DNS Namespace (2)</a:t>
            </a:r>
          </a:p>
        </p:txBody>
      </p:sp>
    </p:spTree>
    <p:extLst>
      <p:ext uri="{BB962C8B-B14F-4D97-AF65-F5344CB8AC3E}">
        <p14:creationId xmlns:p14="http://schemas.microsoft.com/office/powerpoint/2010/main" val="1250036494"/>
      </p:ext>
    </p:extLst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JAL">
      <a:majorFont>
        <a:latin typeface="Bitstream Vera Sans"/>
        <a:ea typeface="微軟正黑體"/>
        <a:cs typeface=""/>
      </a:majorFont>
      <a:minorFont>
        <a:latin typeface="Bitstream Vera Sans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2935</TotalTime>
  <Words>4638</Words>
  <Application>Microsoft Office PowerPoint</Application>
  <PresentationFormat>如螢幕大小 (4:3)</PresentationFormat>
  <Paragraphs>1311</Paragraphs>
  <Slides>84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84</vt:i4>
      </vt:variant>
    </vt:vector>
  </HeadingPairs>
  <TitlesOfParts>
    <vt:vector size="91" baseType="lpstr">
      <vt:lpstr>Wingdings 2</vt:lpstr>
      <vt:lpstr>微軟正黑體 Light</vt:lpstr>
      <vt:lpstr>微軟正黑體</vt:lpstr>
      <vt:lpstr>Verdana</vt:lpstr>
      <vt:lpstr>Bitstream Vera Sans</vt:lpstr>
      <vt:lpstr>SimSun</vt:lpstr>
      <vt:lpstr>Computer Center</vt:lpstr>
      <vt:lpstr>Domain Name System</vt:lpstr>
      <vt:lpstr>History of DNS</vt:lpstr>
      <vt:lpstr>DNS Introduction  – DNS Specification  </vt:lpstr>
      <vt:lpstr>DNS Introduction  – Domain and Subdomain</vt:lpstr>
      <vt:lpstr>DNS Introduction  – Delegation</vt:lpstr>
      <vt:lpstr>DNS Introduction  – Administrated Zone</vt:lpstr>
      <vt:lpstr>DNS Introduction  – Implementation of DNS</vt:lpstr>
      <vt:lpstr>The DNS Namespace (1)</vt:lpstr>
      <vt:lpstr>The DNS Namespace (2)</vt:lpstr>
      <vt:lpstr>The DNS Namespace (3)</vt:lpstr>
      <vt:lpstr>The DNS Namespace (4)</vt:lpstr>
      <vt:lpstr>The DNS Namespace (5)</vt:lpstr>
      <vt:lpstr>The DNS Namespace (6)</vt:lpstr>
      <vt:lpstr>The DNS Namespace (6)</vt:lpstr>
      <vt:lpstr>The DNS Namespace (7)</vt:lpstr>
      <vt:lpstr>BIND</vt:lpstr>
      <vt:lpstr>BIND  – components</vt:lpstr>
      <vt:lpstr>BIND  – named (1)</vt:lpstr>
      <vt:lpstr>BIND  – named (2)</vt:lpstr>
      <vt:lpstr>BIND  – named (3)</vt:lpstr>
      <vt:lpstr>BIND  – named (4)</vt:lpstr>
      <vt:lpstr>BIND – named (5)</vt:lpstr>
      <vt:lpstr>BIND  – named (6)</vt:lpstr>
      <vt:lpstr>The DNS Database</vt:lpstr>
      <vt:lpstr>The DNS Database  – Parser Commands</vt:lpstr>
      <vt:lpstr>The DNS Database  – Resource Record (1)</vt:lpstr>
      <vt:lpstr>The DNS Database  – Resource Record (2)</vt:lpstr>
      <vt:lpstr>The DNS Database  – Resource Record (3)</vt:lpstr>
      <vt:lpstr>The DNS Database  – Resource Record (4)</vt:lpstr>
      <vt:lpstr>The DNS Database  – Resource Record (5)</vt:lpstr>
      <vt:lpstr>The DNS Database  – Resource Record (6)</vt:lpstr>
      <vt:lpstr>The DNS Database  – Resource Record (7)</vt:lpstr>
      <vt:lpstr>The DNS Database  – Resource Record (8)</vt:lpstr>
      <vt:lpstr>The DNS Database  – Resource Record (9)</vt:lpstr>
      <vt:lpstr>The DNS Database  – Resource Record (10)</vt:lpstr>
      <vt:lpstr>The DNS Database  – Resource Record (11)</vt:lpstr>
      <vt:lpstr>The DNS Database  – Resource Record (12)</vt:lpstr>
      <vt:lpstr>PowerPoint 簡報</vt:lpstr>
      <vt:lpstr>The DNS Database  – Resource Record (13)</vt:lpstr>
      <vt:lpstr>BIND Configuration</vt:lpstr>
      <vt:lpstr>named in FreeBSD</vt:lpstr>
      <vt:lpstr>BIND Configuration  – named.conf (1)</vt:lpstr>
      <vt:lpstr>BIND Configuration  – named.conf (2)</vt:lpstr>
      <vt:lpstr>BIND Configuration  – named.conf  include</vt:lpstr>
      <vt:lpstr>BIND Configuration  – named.conf  acl</vt:lpstr>
      <vt:lpstr>BIND Configuration  – named.conf  key</vt:lpstr>
      <vt:lpstr>BIND Configuration  – named.conf  option (1)</vt:lpstr>
      <vt:lpstr>BIND Configuration  – named.conf  option (2)</vt:lpstr>
      <vt:lpstr>BIND Configuration  – named.conf  option (3)</vt:lpstr>
      <vt:lpstr>BIND Configuration  – named.conf  option (4)</vt:lpstr>
      <vt:lpstr>BIND Configuration  – named.conf  server</vt:lpstr>
      <vt:lpstr>BIND Configuration  – named.conf  zone (1)</vt:lpstr>
      <vt:lpstr>BIND Configuration  – named.conf  zone (2)</vt:lpstr>
      <vt:lpstr>BIND Configuration  – named.conf  zone (3)</vt:lpstr>
      <vt:lpstr>BIND Configuration  – named.conf  zone (4)</vt:lpstr>
      <vt:lpstr>BIND Configuration  – named.conf  zone (5)</vt:lpstr>
      <vt:lpstr>BIND Configuration  – named.conf  view (1)</vt:lpstr>
      <vt:lpstr>BIND Configuration  – named.conf  view (2)</vt:lpstr>
      <vt:lpstr>BIND Configuration  – named.conf  controls</vt:lpstr>
      <vt:lpstr>Updating zone files</vt:lpstr>
      <vt:lpstr>Non-byte boundary (1)</vt:lpstr>
      <vt:lpstr>看到這</vt:lpstr>
      <vt:lpstr>Non-byte boundary (2)</vt:lpstr>
      <vt:lpstr>Non-byte boundary (3)</vt:lpstr>
      <vt:lpstr>Non-byte boundary (4)</vt:lpstr>
      <vt:lpstr>Non-byte boundary (5)</vt:lpstr>
      <vt:lpstr>BIND Security</vt:lpstr>
      <vt:lpstr>Security  – named.conf security configuration</vt:lpstr>
      <vt:lpstr>Security  – With TSIG (1)</vt:lpstr>
      <vt:lpstr>Security  – With TSIG (2)</vt:lpstr>
      <vt:lpstr>BIND Debugging and Logging</vt:lpstr>
      <vt:lpstr>Logging (1)</vt:lpstr>
      <vt:lpstr>Logging (2)</vt:lpstr>
      <vt:lpstr>Logging (3)</vt:lpstr>
      <vt:lpstr>Logging (4)</vt:lpstr>
      <vt:lpstr>Debug</vt:lpstr>
      <vt:lpstr>Tools</vt:lpstr>
      <vt:lpstr>Tools  – nslookup</vt:lpstr>
      <vt:lpstr>Tools  – dig</vt:lpstr>
      <vt:lpstr>Tools  – host</vt:lpstr>
      <vt:lpstr>Miscellaneous</vt:lpstr>
      <vt:lpstr>SSHFP record</vt:lpstr>
      <vt:lpstr>DNS Accept filters</vt:lpstr>
      <vt:lpstr>Other references &amp;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 Introduction</dc:title>
  <dc:creator>pschiu</dc:creator>
  <cp:keywords>NCTU NAP2016</cp:keywords>
  <cp:lastModifiedBy>jal</cp:lastModifiedBy>
  <cp:revision>352</cp:revision>
  <dcterms:created xsi:type="dcterms:W3CDTF">2009-03-04T03:54:00Z</dcterms:created>
  <dcterms:modified xsi:type="dcterms:W3CDTF">2017-02-23T10:28:38Z</dcterms:modified>
</cp:coreProperties>
</file>