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35"/>
  </p:notesMasterIdLst>
  <p:handoutMasterIdLst>
    <p:handoutMasterId r:id="rId36"/>
  </p:handoutMasterIdLst>
  <p:sldIdLst>
    <p:sldId id="294" r:id="rId2"/>
    <p:sldId id="343" r:id="rId3"/>
    <p:sldId id="341" r:id="rId4"/>
    <p:sldId id="342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44" r:id="rId31"/>
    <p:sldId id="345" r:id="rId32"/>
    <p:sldId id="346" r:id="rId33"/>
    <p:sldId id="333" r:id="rId3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28" autoAdjust="0"/>
  </p:normalViewPr>
  <p:slideViewPr>
    <p:cSldViewPr>
      <p:cViewPr varScale="1">
        <p:scale>
          <a:sx n="94" d="100"/>
          <a:sy n="94" d="100"/>
        </p:scale>
        <p:origin x="20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2017/3/2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2017/3/2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</a:t>
            </a:r>
            <a:r>
              <a:rPr lang="en-US" baseline="0" dirty="0" smtClean="0"/>
              <a:t> 10.0 FreeBSD, BIND has been removed from base system.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129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r>
              <a:rPr lang="en-US" altLang="zh-TW" dirty="0" smtClean="0"/>
              <a:t>[</a:t>
            </a:r>
            <a:r>
              <a:rPr lang="en-US" altLang="zh-TW" dirty="0" err="1" smtClean="0"/>
              <a:t>root@jal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namedb</a:t>
            </a:r>
            <a:r>
              <a:rPr lang="en-US" altLang="zh-TW" dirty="0" smtClean="0"/>
              <a:t>]#dig </a:t>
            </a:r>
            <a:r>
              <a:rPr lang="en-US" altLang="zh-TW" dirty="0" err="1" smtClean="0"/>
              <a:t>version.bind</a:t>
            </a:r>
            <a:r>
              <a:rPr lang="en-US" altLang="zh-TW" dirty="0" smtClean="0"/>
              <a:t> txt chaos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; &lt;&lt;&gt;&gt; </a:t>
            </a:r>
            <a:r>
              <a:rPr lang="en-US" altLang="zh-TW" dirty="0" err="1" smtClean="0"/>
              <a:t>DiG</a:t>
            </a:r>
            <a:r>
              <a:rPr lang="en-US" altLang="zh-TW" dirty="0" smtClean="0"/>
              <a:t> 9.11.0-P2 &lt;&lt;&gt;&gt; +</a:t>
            </a:r>
            <a:r>
              <a:rPr lang="en-US" altLang="zh-TW" dirty="0" err="1" smtClean="0"/>
              <a:t>dnssec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version.bind</a:t>
            </a:r>
            <a:r>
              <a:rPr lang="en-US" altLang="zh-TW" dirty="0" smtClean="0"/>
              <a:t> txt chaos</a:t>
            </a:r>
          </a:p>
          <a:p>
            <a:r>
              <a:rPr lang="en-US" altLang="zh-TW" dirty="0" smtClean="0"/>
              <a:t>;; global options: +</a:t>
            </a:r>
            <a:r>
              <a:rPr lang="en-US" altLang="zh-TW" dirty="0" err="1" smtClean="0"/>
              <a:t>cmd</a:t>
            </a:r>
            <a:endParaRPr lang="en-US" altLang="zh-TW" dirty="0" smtClean="0"/>
          </a:p>
          <a:p>
            <a:r>
              <a:rPr lang="en-US" altLang="zh-TW" dirty="0" smtClean="0"/>
              <a:t>;; Got answer:</a:t>
            </a:r>
          </a:p>
          <a:p>
            <a:r>
              <a:rPr lang="en-US" altLang="zh-TW" dirty="0" smtClean="0"/>
              <a:t>;; -&gt;&gt;HEADER&lt;&lt;- opcode: QUERY, status: NOERROR, id: 53953</a:t>
            </a:r>
          </a:p>
          <a:p>
            <a:r>
              <a:rPr lang="en-US" altLang="zh-TW" dirty="0" smtClean="0"/>
              <a:t>;; flags: </a:t>
            </a:r>
            <a:r>
              <a:rPr lang="en-US" altLang="zh-TW" dirty="0" err="1" smtClean="0"/>
              <a:t>qr</a:t>
            </a:r>
            <a:r>
              <a:rPr lang="en-US" altLang="zh-TW" dirty="0" smtClean="0"/>
              <a:t> aa </a:t>
            </a:r>
            <a:r>
              <a:rPr lang="en-US" altLang="zh-TW" dirty="0" err="1" smtClean="0"/>
              <a:t>rd</a:t>
            </a:r>
            <a:r>
              <a:rPr lang="en-US" altLang="zh-TW" dirty="0" smtClean="0"/>
              <a:t>; QUERY: 1, ANSWER: 1, AUTHORITY: 1, ADDITIONAL: 1</a:t>
            </a:r>
          </a:p>
          <a:p>
            <a:r>
              <a:rPr lang="en-US" altLang="zh-TW" dirty="0" smtClean="0"/>
              <a:t>;; WARNING: recursion requested but not available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;; OPT PSEUDOSECTION:</a:t>
            </a:r>
          </a:p>
          <a:p>
            <a:r>
              <a:rPr lang="en-US" altLang="zh-TW" dirty="0" smtClean="0"/>
              <a:t>; EDNS: version: 0, flags: do; </a:t>
            </a:r>
            <a:r>
              <a:rPr lang="en-US" altLang="zh-TW" dirty="0" err="1" smtClean="0"/>
              <a:t>udp</a:t>
            </a:r>
            <a:r>
              <a:rPr lang="en-US" altLang="zh-TW" dirty="0" smtClean="0"/>
              <a:t>: 4096</a:t>
            </a:r>
          </a:p>
          <a:p>
            <a:r>
              <a:rPr lang="en-US" altLang="zh-TW" dirty="0" smtClean="0"/>
              <a:t>; COOKIE: 11ffc815573dd51c3ee5184558aeaa1c89489837b7fa1f21 (good)</a:t>
            </a:r>
          </a:p>
          <a:p>
            <a:r>
              <a:rPr lang="en-US" altLang="zh-TW" dirty="0" smtClean="0"/>
              <a:t>;; QUESTION SECTION:</a:t>
            </a:r>
          </a:p>
          <a:p>
            <a:r>
              <a:rPr lang="en-US" altLang="zh-TW" dirty="0" smtClean="0"/>
              <a:t>;</a:t>
            </a:r>
            <a:r>
              <a:rPr lang="en-US" altLang="zh-TW" dirty="0" err="1" smtClean="0"/>
              <a:t>version.bind</a:t>
            </a:r>
            <a:r>
              <a:rPr lang="en-US" altLang="zh-TW" dirty="0" smtClean="0"/>
              <a:t>.                  CH      TXT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;; ANSWER SECTION:</a:t>
            </a:r>
          </a:p>
          <a:p>
            <a:r>
              <a:rPr lang="en-US" altLang="zh-TW" dirty="0" err="1" smtClean="0"/>
              <a:t>version.bind</a:t>
            </a:r>
            <a:r>
              <a:rPr lang="en-US" altLang="zh-TW" dirty="0" smtClean="0"/>
              <a:t>.           0       CH      TXT     "JAL-DNS-Ver-1.8"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;; AUTHORITY SECTION:</a:t>
            </a:r>
          </a:p>
          <a:p>
            <a:r>
              <a:rPr lang="en-US" altLang="zh-TW" dirty="0" err="1" smtClean="0"/>
              <a:t>version.bind</a:t>
            </a:r>
            <a:r>
              <a:rPr lang="en-US" altLang="zh-TW" dirty="0" smtClean="0"/>
              <a:t>.           0       CH      NS      </a:t>
            </a:r>
            <a:r>
              <a:rPr lang="en-US" altLang="zh-TW" dirty="0" err="1" smtClean="0"/>
              <a:t>version.bind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;; Query time: 0 </a:t>
            </a:r>
            <a:r>
              <a:rPr lang="en-US" altLang="zh-TW" dirty="0" err="1" smtClean="0"/>
              <a:t>msec</a:t>
            </a:r>
            <a:endParaRPr lang="en-US" altLang="zh-TW" dirty="0" smtClean="0"/>
          </a:p>
          <a:p>
            <a:r>
              <a:rPr lang="en-US" altLang="zh-TW" dirty="0" smtClean="0"/>
              <a:t>;; SERVER: 140.131.150.111#53(140.131.150.111)</a:t>
            </a:r>
          </a:p>
          <a:p>
            <a:r>
              <a:rPr lang="en-US" altLang="zh-TW" dirty="0" smtClean="0"/>
              <a:t>;; WHEN: Thu Feb 23 17:23:40 CST 2017</a:t>
            </a:r>
          </a:p>
          <a:p>
            <a:r>
              <a:rPr lang="en-US" altLang="zh-TW" dirty="0" smtClean="0"/>
              <a:t>;; MSG SIZE  rcvd: 111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ED5981-24DE-4296-A2ED-11149E39F497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515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舊投影片寫錯</a:t>
            </a:r>
            <a:endParaRPr lang="en-US" altLang="zh-TW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ea typeface="+mn-ea"/>
                <a:cs typeface="+mn-cs"/>
              </a:rPr>
              <a:t>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ea typeface="+mn-ea"/>
                <a:cs typeface="+mn-cs"/>
              </a:rPr>
              <a:t>rw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a typeface="+mn-ea"/>
                <a:cs typeface="+mn-cs"/>
              </a:rPr>
              <a:t>-r----- 1 bind wheel 92 Aug 15 2005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ea typeface="+mn-ea"/>
                <a:cs typeface="+mn-cs"/>
              </a:rPr>
              <a:t>rndc.key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890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https://jal.tw/dns:bind_log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25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7094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28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354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29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142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jal.tw/dns:bind_lo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BIND Part 1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>
                <a:latin typeface="+mn-lt"/>
                <a:ea typeface="新細明體" pitchFamily="18" charset="-120"/>
              </a:rPr>
              <a:t>pschiu</a:t>
            </a:r>
            <a:endParaRPr lang="zh-TW" altLang="zh-TW" dirty="0" smtClean="0"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key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47800"/>
            <a:ext cx="8352928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The 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"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key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" 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statement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Define a encryption key used for authentication with a particular server 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Syntax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latin typeface="Courier New" panose="02070309020205020404" pitchFamily="49" charset="0"/>
              </a:rPr>
              <a:t>key "key-id" {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latin typeface="Courier New" panose="02070309020205020404" pitchFamily="49" charset="0"/>
              </a:rPr>
              <a:t>	</a:t>
            </a:r>
            <a:r>
              <a:rPr lang="en-US" altLang="zh-TW" sz="1600" dirty="0" smtClean="0">
                <a:latin typeface="Courier New" panose="02070309020205020404" pitchFamily="49" charset="0"/>
              </a:rPr>
              <a:t>  algorithm </a:t>
            </a:r>
            <a:r>
              <a:rPr lang="en-US" altLang="zh-TW" sz="1600" dirty="0">
                <a:latin typeface="Courier New" panose="02070309020205020404" pitchFamily="49" charset="0"/>
              </a:rPr>
              <a:t>string;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latin typeface="Courier New" panose="02070309020205020404" pitchFamily="49" charset="0"/>
              </a:rPr>
              <a:t>	</a:t>
            </a:r>
            <a:r>
              <a:rPr lang="en-US" altLang="zh-TW" sz="1600" dirty="0" smtClean="0">
                <a:latin typeface="Courier New" panose="02070309020205020404" pitchFamily="49" charset="0"/>
              </a:rPr>
              <a:t>  </a:t>
            </a:r>
            <a:r>
              <a:rPr lang="en-US" altLang="zh-TW" sz="1600" dirty="0">
                <a:latin typeface="Courier New" panose="02070309020205020404" pitchFamily="49" charset="0"/>
              </a:rPr>
              <a:t>secret "string";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Example: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 "serv1-serv2" {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algorithm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hmac-md5;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secret "ibkAlUA0XXAXDxWRTGeY+d4CGbOgOIr7n63eizJFHQo=";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This key is used to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Sign DNS request before sending to target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Validate DNS response after receiving from target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option (1)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848600" cy="4800600"/>
          </a:xfrm>
        </p:spPr>
        <p:txBody>
          <a:bodyPr/>
          <a:lstStyle/>
          <a:p>
            <a:r>
              <a:rPr lang="en-US" altLang="zh-TW" sz="1800" dirty="0" smtClean="0">
                <a:latin typeface="+mn-lt"/>
                <a:ea typeface="新細明體" pitchFamily="18" charset="-120"/>
              </a:rPr>
              <a:t>The “option” statement</a:t>
            </a:r>
          </a:p>
          <a:p>
            <a:pPr lvl="1"/>
            <a:r>
              <a:rPr lang="en-US" altLang="zh-TW" sz="1600" dirty="0" smtClean="0">
                <a:latin typeface="+mn-lt"/>
                <a:ea typeface="新細明體" pitchFamily="18" charset="-120"/>
              </a:rPr>
              <a:t>Specify global options</a:t>
            </a:r>
          </a:p>
          <a:p>
            <a:pPr lvl="1"/>
            <a:r>
              <a:rPr lang="en-US" altLang="zh-TW" sz="1600" dirty="0" smtClean="0">
                <a:latin typeface="+mn-lt"/>
                <a:ea typeface="新細明體" pitchFamily="18" charset="-120"/>
              </a:rPr>
              <a:t>Some options may be overridden later for specific zone or server</a:t>
            </a:r>
          </a:p>
          <a:p>
            <a:pPr lvl="1"/>
            <a:r>
              <a:rPr lang="en-US" altLang="zh-TW" sz="1600" dirty="0" smtClean="0">
                <a:latin typeface="+mn-lt"/>
                <a:ea typeface="新細明體" pitchFamily="18" charset="-120"/>
              </a:rPr>
              <a:t>Syntax: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options {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  option;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  option;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1800" dirty="0" smtClean="0">
                <a:latin typeface="+mn-lt"/>
                <a:ea typeface="新細明體" pitchFamily="18" charset="-120"/>
              </a:rPr>
              <a:t>There are about 50 options in BIND9 </a:t>
            </a:r>
          </a:p>
          <a:p>
            <a:pPr lvl="1"/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version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“There is no version.”;	    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[real version </a:t>
            </a:r>
            <a:r>
              <a:rPr lang="en-US" altLang="zh-TW" sz="1600" dirty="0" err="1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num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]</a:t>
            </a:r>
          </a:p>
          <a:p>
            <a:pPr lvl="1"/>
            <a:endParaRPr lang="en-US" altLang="zh-TW" sz="1600" dirty="0" smtClean="0">
              <a:solidFill>
                <a:schemeClr val="hlink"/>
              </a:solidFill>
              <a:latin typeface="+mn-lt"/>
              <a:ea typeface="SimSun" pitchFamily="2" charset="-122"/>
            </a:endParaRPr>
          </a:p>
          <a:p>
            <a:pPr lvl="1"/>
            <a:endParaRPr lang="en-US" altLang="zh-TW" sz="1600" dirty="0">
              <a:solidFill>
                <a:schemeClr val="hlink"/>
              </a:solidFill>
              <a:latin typeface="+mn-lt"/>
              <a:ea typeface="SimSun" pitchFamily="2" charset="-122"/>
            </a:endParaRPr>
          </a:p>
          <a:p>
            <a:pPr lvl="1"/>
            <a:endParaRPr lang="en-US" altLang="zh-TW" sz="1600" dirty="0" smtClean="0">
              <a:solidFill>
                <a:schemeClr val="hlink"/>
              </a:solidFill>
              <a:latin typeface="+mn-lt"/>
              <a:ea typeface="SimSun" pitchFamily="2" charset="-122"/>
            </a:endParaRPr>
          </a:p>
          <a:p>
            <a:pPr lvl="1"/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directory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“/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etc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namedb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db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”;</a:t>
            </a:r>
          </a:p>
          <a:p>
            <a:pPr lvl="2"/>
            <a:r>
              <a:rPr lang="en-US" altLang="zh-TW" sz="1400" dirty="0" smtClean="0">
                <a:latin typeface="+mn-lt"/>
                <a:ea typeface="新細明體" pitchFamily="18" charset="-120"/>
              </a:rPr>
              <a:t>Base directory for relative path and path to put zone data files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4509120"/>
            <a:ext cx="6336704" cy="720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"9.8.1-P1"</a:t>
            </a:r>
            <a:endParaRPr lang="en-US" altLang="zh-TW" sz="1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"9.10.4-P2"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"There is no version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"JAL-DNS-Ver-1.8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option (2)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notify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yes | no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[yes]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Whether notify slave sever when relative zone data is changed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also-notify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140.113.235.101;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[empty]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Also notify this non-NS server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recursion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yes | no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[yes]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Recursive name server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allow-recursion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{</a:t>
            </a:r>
            <a:r>
              <a:rPr lang="en-US" altLang="zh-TW" sz="16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};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[all]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Finer granularity recursion setting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check-names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{</a:t>
            </a:r>
            <a:r>
              <a:rPr lang="en-US" altLang="zh-TW" sz="16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master|slave|response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action};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check hostname syntax validity 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Letter, number and dash only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64 characters for each component, and 256 totally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Action: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ignore: 	do no checking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warn: 	log bad names but continue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fail: 	log bad names and reject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default action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master 	fail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slave	warn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response	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option (3)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listen-on</a:t>
            </a:r>
            <a:r>
              <a:rPr lang="en-US" altLang="zh-TW" sz="1400" dirty="0" smtClean="0">
                <a:latin typeface="+mn-lt"/>
                <a:ea typeface="SimSun" pitchFamily="2" charset="-122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SimSun" pitchFamily="2" charset="-122"/>
              </a:rPr>
              <a:t>port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ip_port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[53, all]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NIC and ports that named listens for query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Ex: listen-on port 5353 { 192.168.1/24; };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query-source</a:t>
            </a:r>
            <a:r>
              <a:rPr lang="en-US" altLang="zh-TW" sz="1400" dirty="0" smtClean="0">
                <a:latin typeface="+mn-lt"/>
                <a:ea typeface="SimSun" pitchFamily="2" charset="-122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SimSun" pitchFamily="2" charset="-122"/>
              </a:rPr>
              <a:t>address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ip_addr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port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ip_port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[random]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NIC and port to send DNS query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forwarders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{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in_addr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 … };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[empty]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Often used in cache name server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Forward DNS query if there is no answer in cache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forward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only | first;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[first]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If forwarder does not response, queries for forward only server will fail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allow-query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[all]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Specify who can send DNS query to you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allow-transfer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[all]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Specify who can request zone transfer to you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err="1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blackhole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[empty]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Reject queries and would never ask them for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option (4)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transfer-format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one-answer | many-answers;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[many-answers]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Ways to transfer data records from master to slave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How many data records in single packet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transfers-in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num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[10]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transfers-out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num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[10]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Limit of the number of inbound and outbound zone transfers concurrently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transfers-per-ns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num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[2]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Limit of the inbound zone transfers concurrently from the same remote server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transfer-source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IP-address;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IP of NIC used for inbound transfers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server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96200" cy="4501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The 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"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server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"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 statement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Tell named about the characteristics of its remote peers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Syntax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server </a:t>
            </a:r>
            <a:r>
              <a:rPr lang="en-US" altLang="zh-TW" sz="1400" dirty="0" err="1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ip_addr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 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bogus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no | yes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provide-</a:t>
            </a:r>
            <a:r>
              <a:rPr lang="en-US" altLang="zh-TW" sz="1400" dirty="0" err="1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ixfr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yes | no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	(for master)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request-</a:t>
            </a:r>
            <a:r>
              <a:rPr lang="en-US" altLang="zh-TW" sz="1400" dirty="0" err="1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ixfr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yes | no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	(for slave)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transfers </a:t>
            </a:r>
            <a:r>
              <a:rPr lang="en-US" altLang="zh-TW" sz="1400" dirty="0" err="1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num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transfer-format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many-answers | one-answer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	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keys {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key-id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key-id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};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};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/>
            </a:r>
            <a:br>
              <a:rPr lang="en-US" altLang="zh-TW" sz="1400" dirty="0" smtClean="0">
                <a:latin typeface="+mn-lt"/>
                <a:ea typeface="新細明體" pitchFamily="18" charset="-120"/>
              </a:rPr>
            </a:br>
            <a:endParaRPr lang="en-US" altLang="zh-TW" sz="1400" dirty="0" smtClean="0">
              <a:latin typeface="+mn-lt"/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ixfr</a:t>
            </a:r>
            <a:endParaRPr lang="en-US" altLang="zh-TW" sz="1600" dirty="0" smtClean="0">
              <a:latin typeface="+mn-lt"/>
              <a:ea typeface="新細明體" pitchFamily="18" charset="-120"/>
            </a:endParaRP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Incremental zone transfer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transfers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Limit of number of concurrent inbound zone transfers from that server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Server-specific transfers-in 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keys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Any request sent to the remote server is signed with this key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zone (1)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4861520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The </a:t>
            </a:r>
            <a:r>
              <a:rPr lang="en-US" altLang="zh-TW" dirty="0">
                <a:latin typeface="+mn-lt"/>
                <a:ea typeface="新細明體" pitchFamily="18" charset="-120"/>
              </a:rPr>
              <a:t>"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zone</a:t>
            </a:r>
            <a:r>
              <a:rPr lang="en-US" altLang="zh-TW" dirty="0">
                <a:latin typeface="+mn-lt"/>
                <a:ea typeface="新細明體" pitchFamily="18" charset="-120"/>
              </a:rPr>
              <a:t>"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statement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Heart of the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that tells named about the zones that it is authoritative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zone statement format varies depending on roles of named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Master or slave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Basically </a:t>
            </a:r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1905000" y="3995738"/>
            <a:ext cx="6096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solidFill>
                  <a:schemeClr val="accent2"/>
                </a:solidFill>
                <a:latin typeface="Courier New" panose="02070309020205020404" pitchFamily="49" charset="0"/>
                <a:ea typeface="SimSun" pitchFamily="2" charset="-122"/>
              </a:rPr>
              <a:t>Syntax: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zone "</a:t>
            </a:r>
            <a:r>
              <a:rPr lang="en-US" altLang="zh-TW" sz="1400" dirty="0" err="1">
                <a:latin typeface="Courier New" panose="02070309020205020404" pitchFamily="49" charset="0"/>
                <a:ea typeface="SimSun" pitchFamily="2" charset="-122"/>
              </a:rPr>
              <a:t>domain_name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"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type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 master | </a:t>
            </a:r>
            <a:r>
              <a:rPr lang="en-US" altLang="zh-TW" sz="1400" dirty="0" smtClean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slave | 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stub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file "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SimSun" pitchFamily="2" charset="-122"/>
              </a:rPr>
              <a:t>path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";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masters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{ </a:t>
            </a:r>
            <a:r>
              <a:rPr lang="en-US" altLang="zh-TW" sz="1400" dirty="0" err="1" smtClean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ip_addr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; </a:t>
            </a:r>
            <a:r>
              <a:rPr lang="en-US" altLang="zh-TW" sz="1400" dirty="0" err="1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ip_addr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; };</a:t>
            </a:r>
            <a:endParaRPr lang="en-US" altLang="zh-TW" sz="1400" dirty="0">
              <a:latin typeface="Courier New" panose="02070309020205020404" pitchFamily="49" charset="0"/>
              <a:ea typeface="SimSun" pitchFamily="2" charset="-122"/>
            </a:endParaRP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allow-query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{ </a:t>
            </a:r>
            <a:r>
              <a:rPr lang="en-US" altLang="zh-TW" sz="1400" dirty="0" err="1" smtClean="0">
                <a:solidFill>
                  <a:srgbClr val="009900"/>
                </a:solidFill>
                <a:latin typeface="Courier New" panose="02070309020205020404" pitchFamily="49" charset="0"/>
                <a:ea typeface="SimSun" pitchFamily="2" charset="-122"/>
              </a:rPr>
              <a:t>address_match_list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; };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	</a:t>
            </a:r>
            <a:r>
              <a:rPr lang="en-US" altLang="zh-TW" sz="1400" dirty="0" smtClean="0">
                <a:solidFill>
                  <a:schemeClr val="accent2"/>
                </a:solidFill>
                <a:latin typeface="Courier New" panose="02070309020205020404" pitchFamily="49" charset="0"/>
                <a:ea typeface="SimSun" pitchFamily="2" charset="-122"/>
              </a:rPr>
              <a:t>[</a:t>
            </a:r>
            <a:r>
              <a:rPr lang="en-US" altLang="zh-TW" sz="1400" dirty="0">
                <a:solidFill>
                  <a:schemeClr val="accent2"/>
                </a:solidFill>
                <a:latin typeface="Courier New" panose="02070309020205020404" pitchFamily="49" charset="0"/>
                <a:ea typeface="SimSun" pitchFamily="2" charset="-122"/>
              </a:rPr>
              <a:t>all]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allow-transfer { </a:t>
            </a:r>
            <a:r>
              <a:rPr lang="en-US" altLang="zh-TW" sz="1400" dirty="0" err="1" smtClean="0">
                <a:solidFill>
                  <a:srgbClr val="009900"/>
                </a:solidFill>
                <a:latin typeface="Courier New" panose="02070309020205020404" pitchFamily="49" charset="0"/>
                <a:ea typeface="SimSun" pitchFamily="2" charset="-122"/>
              </a:rPr>
              <a:t>address_match_list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; };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	</a:t>
            </a:r>
            <a:r>
              <a:rPr lang="en-US" altLang="zh-TW" sz="1400" dirty="0">
                <a:solidFill>
                  <a:schemeClr val="accent2"/>
                </a:solidFill>
                <a:latin typeface="Courier New" panose="02070309020205020404" pitchFamily="49" charset="0"/>
                <a:ea typeface="SimSun" pitchFamily="2" charset="-122"/>
              </a:rPr>
              <a:t>[all]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allow-update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400" dirty="0" smtClean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{ </a:t>
            </a:r>
            <a:r>
              <a:rPr lang="en-US" altLang="zh-TW" sz="1400" dirty="0" err="1" smtClean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address_match_list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; };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	</a:t>
            </a:r>
            <a:r>
              <a:rPr lang="en-US" altLang="zh-TW" sz="1400" dirty="0">
                <a:solidFill>
                  <a:schemeClr val="accent2"/>
                </a:solidFill>
                <a:latin typeface="Courier New" panose="02070309020205020404" pitchFamily="49" charset="0"/>
                <a:ea typeface="SimSun" pitchFamily="2" charset="-122"/>
              </a:rPr>
              <a:t>[empty]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zone (2)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Master server zone configuration</a:t>
            </a:r>
          </a:p>
          <a:p>
            <a:endParaRPr lang="en-US" altLang="zh-TW" dirty="0" smtClean="0">
              <a:latin typeface="+mn-lt"/>
              <a:ea typeface="新細明體" pitchFamily="18" charset="-120"/>
            </a:endParaRPr>
          </a:p>
          <a:p>
            <a:endParaRPr lang="en-US" altLang="zh-TW" dirty="0" smtClean="0">
              <a:latin typeface="+mn-lt"/>
              <a:ea typeface="新細明體" pitchFamily="18" charset="-120"/>
            </a:endParaRPr>
          </a:p>
          <a:p>
            <a:endParaRPr lang="en-US" altLang="zh-TW" dirty="0" smtClean="0">
              <a:latin typeface="+mn-lt"/>
              <a:ea typeface="新細明體" pitchFamily="18" charset="-120"/>
            </a:endParaRPr>
          </a:p>
          <a:p>
            <a:endParaRPr lang="en-US" altLang="zh-TW" dirty="0" smtClean="0">
              <a:latin typeface="+mn-lt"/>
              <a:ea typeface="新細明體" pitchFamily="18" charset="-120"/>
            </a:endParaRPr>
          </a:p>
          <a:p>
            <a:r>
              <a:rPr lang="en-US" altLang="zh-TW" dirty="0" smtClean="0">
                <a:latin typeface="+mn-lt"/>
                <a:ea typeface="新細明體" pitchFamily="18" charset="-120"/>
              </a:rPr>
              <a:t>Slave server zone configuration</a:t>
            </a: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600200" y="1981200"/>
            <a:ext cx="5554726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zone "</a:t>
            </a:r>
            <a:r>
              <a:rPr lang="en-US" altLang="zh-TW" sz="1400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cs.nctu.edu.tw</a:t>
            </a:r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" IN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   type master;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   file "</a:t>
            </a:r>
            <a:r>
              <a:rPr lang="en-US" altLang="zh-TW" sz="1400" dirty="0" err="1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named.hosts</a:t>
            </a:r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";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   allow-query { any;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   allow-transfer { localhost; CS-DNS-Servers;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>
                <a:solidFill>
                  <a:srgbClr val="0000FF"/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allow-update { none;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1584325" y="4197350"/>
            <a:ext cx="555472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zone "cs.nctu.edu.tw" IN {</a:t>
            </a:r>
          </a:p>
          <a:p>
            <a:pPr eaLnBrk="1" hangingPunct="1"/>
            <a:r>
              <a:rPr lang="en-US" altLang="zh-TW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slave;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file "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cs.hosts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masters { 140.113.235.107;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allow-query { any;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allow-transfer { localhost; CS-DNS-Servers;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eaLnBrk="1" hangingPunct="1"/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zone (3)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Forward zone and reverse zone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600200" y="1981200"/>
            <a:ext cx="5554726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zone "cs.nctu.edu.tw" IN {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type master;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file "</a:t>
            </a:r>
            <a:r>
              <a:rPr lang="en-US" altLang="zh-TW" sz="1400" dirty="0" err="1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named.hosts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";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allow-query { any; };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allow-transfer { localhost; CS-DNS-Servers; };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allow-update { none; };</a:t>
            </a:r>
            <a:endParaRPr lang="en-US" altLang="zh-TW" sz="1400" dirty="0" smtClean="0">
              <a:latin typeface="Courier New" panose="02070309020205020404" pitchFamily="49" charset="0"/>
              <a:ea typeface="SimSun" pitchFamily="2" charset="-122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};</a:t>
            </a:r>
            <a:endParaRPr lang="en-US" altLang="zh-TW" sz="1400" dirty="0">
              <a:latin typeface="Courier New" panose="02070309020205020404" pitchFamily="49" charset="0"/>
              <a:ea typeface="SimSun" pitchFamily="2" charset="-122"/>
              <a:cs typeface="Courier New" panose="02070309020205020404" pitchFamily="49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600200" y="3961101"/>
            <a:ext cx="555472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zone "</a:t>
            </a:r>
            <a:r>
              <a:rPr lang="en-US" altLang="zh-TW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235.113.140.in-addr.arpa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IN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type master;</a:t>
            </a:r>
          </a:p>
          <a:p>
            <a:pPr eaLnBrk="1" hangingPunct="1"/>
            <a:r>
              <a:rPr lang="en-US" altLang="zh-TW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file "named.235.rev";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allow-query { any;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allow-transfer { localhost; CS-DNS-Servers;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allow-update { none;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eaLnBrk="1" hangingPunct="1"/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zone (4)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573488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Example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In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named.hosts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, there are plenty of A or CNAME records</a:t>
            </a: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>
              <a:buFont typeface="Wingdings 2" pitchFamily="18" charset="2"/>
              <a:buNone/>
            </a:pP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In named.235.rev, there are plenty of PTR records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153443" y="4818856"/>
            <a:ext cx="602600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$ORIGIN 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235.113.140.in-addr.arpa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131		IN	PTR	bsd1.cs.nctu.edu.tw</a:t>
            </a:r>
            <a:r>
              <a:rPr lang="en-US" altLang="zh-TW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132		IN	PTR	bsd2.cs.nctu.edu.tw</a:t>
            </a:r>
            <a:r>
              <a:rPr lang="en-US" altLang="zh-TW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133		IN	PTR	bsd3.cs.nctu.edu.tw</a:t>
            </a:r>
            <a:r>
              <a:rPr lang="en-US" altLang="zh-TW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134		IN	PTR	bsd4.cs.nctu.edu.tw</a:t>
            </a:r>
            <a:r>
              <a:rPr lang="en-US" altLang="zh-TW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135		IN	PTR	bsd5.cs.nctu.edu.tw</a:t>
            </a:r>
            <a:r>
              <a:rPr lang="en-US" altLang="zh-TW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153443" y="2472791"/>
            <a:ext cx="54473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$ORIGIN 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cs.nctu.edu.tw.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bsd1		IN	A	140.113.235.131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csbsd1		IN	CNAME	bsd1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bsd2		IN	A	140.113.235.132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bsd3		IN	A	140.113.235.133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bsd4		IN	A	140.113.235.134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bsd5		IN	A	140.113.235.135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Outline</a:t>
            </a:r>
            <a:endParaRPr lang="en-US" dirty="0">
              <a:latin typeface="+mj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Installation</a:t>
            </a:r>
          </a:p>
          <a:p>
            <a:r>
              <a:rPr lang="en-US" dirty="0" smtClean="0">
                <a:latin typeface="+mn-lt"/>
              </a:rPr>
              <a:t>Basic Configuration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5967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zone (5)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Setting up root hint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A cache of where are the DNS root servers</a:t>
            </a:r>
          </a:p>
          <a:p>
            <a:pPr lvl="1"/>
            <a:endParaRPr lang="en-US" altLang="zh-TW" sz="1800" dirty="0" smtClean="0">
              <a:latin typeface="+mn-lt"/>
              <a:ea typeface="新細明體" pitchFamily="18" charset="-120"/>
            </a:endParaRP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Setting up forwarding zone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Forward DNS query to specific name server, bypassing the standard query path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828800" y="2209800"/>
            <a:ext cx="254749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zone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"." 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IN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type hint;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file "</a:t>
            </a:r>
            <a:r>
              <a:rPr lang="en-US" altLang="zh-TW" sz="14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named.root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";</a:t>
            </a:r>
            <a:endParaRPr lang="en-US" altLang="zh-TW" sz="1400" dirty="0">
              <a:solidFill>
                <a:srgbClr val="0000FF"/>
              </a:solidFill>
              <a:latin typeface="Courier New" panose="02070309020205020404" pitchFamily="49" charset="0"/>
              <a:ea typeface="SimSun" pitchFamily="2" charset="-122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828800" y="4267200"/>
            <a:ext cx="544732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zone "nctu.edu.tw" IN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type forward;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forward first;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forwarders { 140.113.250.135; 140.113.1.1;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eaLnBrk="1" hangingPunct="1"/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zone "113.140.in-addr.arpa" IN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type forward;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forward first;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forwarders { 140.113.250.135; 140.113.1.1;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BIND Debugging and Logging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Logging (1)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Terms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Channel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A place where messages can go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Ex: syslog, file or /dev/null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Category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A class of messages that named can generate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Ex: answering queries or dynamic updates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Module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The name of the source module that generates the message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Facility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syslog facility name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Severity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Priority in syslog</a:t>
            </a:r>
          </a:p>
          <a:p>
            <a:pPr>
              <a:lnSpc>
                <a:spcPct val="8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Logging configuration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Define what are the channels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Specify where each message category should go</a:t>
            </a:r>
          </a:p>
          <a:p>
            <a:pPr>
              <a:lnSpc>
                <a:spcPct val="8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When a message is generated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It is assigned a “category”, a “module”, a “severity”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It is distributed to all channels associated with its category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Logging (2)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The “logging” statement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Either “file” or “syslog” in channel sub-statement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size:</a:t>
            </a:r>
          </a:p>
          <a:p>
            <a:pPr lvl="3"/>
            <a:r>
              <a:rPr lang="en-US" altLang="zh-TW" sz="1400" dirty="0" smtClean="0">
                <a:latin typeface="+mn-lt"/>
                <a:ea typeface="新細明體" pitchFamily="18" charset="-120"/>
              </a:rPr>
              <a:t>ex: 2048, 100k, 20m, 15g, unlimited, default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facility:</a:t>
            </a:r>
          </a:p>
          <a:p>
            <a:pPr lvl="3"/>
            <a:r>
              <a:rPr lang="en-US" altLang="zh-TW" sz="1400" dirty="0" smtClean="0">
                <a:latin typeface="+mn-lt"/>
                <a:ea typeface="新細明體" pitchFamily="18" charset="-120"/>
              </a:rPr>
              <a:t>ex: local0 ~ local7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severity:</a:t>
            </a:r>
          </a:p>
          <a:p>
            <a:pPr lvl="3"/>
            <a:r>
              <a:rPr lang="en-US" altLang="zh-TW" sz="1400" dirty="0" smtClean="0">
                <a:latin typeface="+mn-lt"/>
                <a:ea typeface="新細明體" pitchFamily="18" charset="-120"/>
              </a:rPr>
              <a:t>critical, error, warning, notice, info, debug, dynamic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5750" y="4097338"/>
            <a:ext cx="364074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b="1" dirty="0">
                <a:latin typeface="Courier New" panose="02070309020205020404" pitchFamily="49" charset="0"/>
                <a:ea typeface="SimSun" pitchFamily="2" charset="-122"/>
              </a:rPr>
              <a:t>logging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{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channel_def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channel_def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…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b="1" dirty="0">
                <a:latin typeface="Courier New" panose="02070309020205020404" pitchFamily="49" charset="0"/>
                <a:ea typeface="SimSun" pitchFamily="2" charset="-122"/>
              </a:rPr>
              <a:t>category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category_name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{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    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channel_name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	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channel_name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     …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};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};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4029927" y="4097338"/>
            <a:ext cx="5112297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 b="1" dirty="0">
                <a:latin typeface="Courier New" panose="02070309020205020404" pitchFamily="49" charset="0"/>
                <a:ea typeface="SimSun" pitchFamily="2" charset="-122"/>
              </a:rPr>
              <a:t>channel</a:t>
            </a:r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200" i="1" dirty="0" err="1">
                <a:latin typeface="Courier New" panose="02070309020205020404" pitchFamily="49" charset="0"/>
                <a:ea typeface="SimSun" pitchFamily="2" charset="-122"/>
              </a:rPr>
              <a:t>channel_name</a:t>
            </a:r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 {</a:t>
            </a:r>
          </a:p>
          <a:p>
            <a:pPr eaLnBrk="1" hangingPunct="1"/>
            <a:r>
              <a:rPr lang="en-US" altLang="zh-TW" sz="12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200" b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file</a:t>
            </a:r>
            <a:r>
              <a:rPr lang="en-US" altLang="zh-TW" sz="12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200" i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path</a:t>
            </a:r>
            <a:r>
              <a:rPr lang="en-US" altLang="zh-TW" sz="12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[</a:t>
            </a:r>
            <a:r>
              <a:rPr lang="en-US" altLang="zh-TW" sz="1200" b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versions</a:t>
            </a:r>
            <a:r>
              <a:rPr lang="en-US" altLang="zh-TW" sz="12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200" i="1" dirty="0" err="1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num</a:t>
            </a:r>
            <a:r>
              <a:rPr lang="en-US" altLang="zh-TW" sz="1200" dirty="0" err="1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|</a:t>
            </a:r>
            <a:r>
              <a:rPr lang="en-US" altLang="zh-TW" sz="1200" i="1" dirty="0" err="1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unlimited</a:t>
            </a:r>
            <a:r>
              <a:rPr lang="en-US" altLang="zh-TW" sz="12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] [</a:t>
            </a:r>
            <a:r>
              <a:rPr lang="en-US" altLang="zh-TW" sz="1200" b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size</a:t>
            </a:r>
            <a:r>
              <a:rPr lang="en-US" altLang="zh-TW" sz="12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200" i="1" dirty="0" err="1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siznum</a:t>
            </a:r>
            <a:r>
              <a:rPr lang="en-US" altLang="zh-TW" sz="12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];</a:t>
            </a:r>
          </a:p>
          <a:p>
            <a:pPr eaLnBrk="1" hangingPunct="1"/>
            <a:r>
              <a:rPr lang="en-US" altLang="zh-TW" sz="12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200" b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syslog</a:t>
            </a:r>
            <a:r>
              <a:rPr lang="en-US" altLang="zh-TW" sz="12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200" i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facility</a:t>
            </a:r>
            <a:r>
              <a:rPr lang="en-US" altLang="zh-TW" sz="12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 </a:t>
            </a:r>
          </a:p>
          <a:p>
            <a:pPr eaLnBrk="1" hangingPunct="1"/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200" b="1" dirty="0">
                <a:latin typeface="Courier New" panose="02070309020205020404" pitchFamily="49" charset="0"/>
                <a:ea typeface="SimSun" pitchFamily="2" charset="-122"/>
              </a:rPr>
              <a:t>severity</a:t>
            </a:r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200" i="1" dirty="0" err="1">
                <a:latin typeface="Courier New" panose="02070309020205020404" pitchFamily="49" charset="0"/>
                <a:ea typeface="SimSun" pitchFamily="2" charset="-122"/>
              </a:rPr>
              <a:t>severity</a:t>
            </a:r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200" b="1" dirty="0">
                <a:latin typeface="Courier New" panose="02070309020205020404" pitchFamily="49" charset="0"/>
                <a:ea typeface="SimSun" pitchFamily="2" charset="-122"/>
              </a:rPr>
              <a:t>print-category</a:t>
            </a:r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200" i="1" dirty="0" err="1">
                <a:latin typeface="Courier New" panose="02070309020205020404" pitchFamily="49" charset="0"/>
                <a:ea typeface="SimSun" pitchFamily="2" charset="-122"/>
              </a:rPr>
              <a:t>yes</a:t>
            </a:r>
            <a:r>
              <a:rPr lang="en-US" altLang="zh-TW" sz="1200" dirty="0" err="1">
                <a:latin typeface="Courier New" panose="02070309020205020404" pitchFamily="49" charset="0"/>
                <a:ea typeface="SimSun" pitchFamily="2" charset="-122"/>
              </a:rPr>
              <a:t>|</a:t>
            </a:r>
            <a:r>
              <a:rPr lang="en-US" altLang="zh-TW" sz="1200" i="1" dirty="0" err="1">
                <a:latin typeface="Courier New" panose="02070309020205020404" pitchFamily="49" charset="0"/>
                <a:ea typeface="SimSun" pitchFamily="2" charset="-122"/>
              </a:rPr>
              <a:t>no</a:t>
            </a:r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200" b="1" dirty="0">
                <a:latin typeface="Courier New" panose="02070309020205020404" pitchFamily="49" charset="0"/>
                <a:ea typeface="SimSun" pitchFamily="2" charset="-122"/>
              </a:rPr>
              <a:t>print-severity</a:t>
            </a:r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200" i="1" dirty="0" err="1">
                <a:latin typeface="Courier New" panose="02070309020205020404" pitchFamily="49" charset="0"/>
                <a:ea typeface="SimSun" pitchFamily="2" charset="-122"/>
              </a:rPr>
              <a:t>yes</a:t>
            </a:r>
            <a:r>
              <a:rPr lang="en-US" altLang="zh-TW" sz="1200" dirty="0" err="1">
                <a:latin typeface="Courier New" panose="02070309020205020404" pitchFamily="49" charset="0"/>
                <a:ea typeface="SimSun" pitchFamily="2" charset="-122"/>
              </a:rPr>
              <a:t>|</a:t>
            </a:r>
            <a:r>
              <a:rPr lang="en-US" altLang="zh-TW" sz="1200" i="1" dirty="0" err="1">
                <a:latin typeface="Courier New" panose="02070309020205020404" pitchFamily="49" charset="0"/>
                <a:ea typeface="SimSun" pitchFamily="2" charset="-122"/>
              </a:rPr>
              <a:t>no</a:t>
            </a:r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200" b="1" dirty="0">
                <a:latin typeface="Courier New" panose="02070309020205020404" pitchFamily="49" charset="0"/>
                <a:ea typeface="SimSun" pitchFamily="2" charset="-122"/>
              </a:rPr>
              <a:t>print-time</a:t>
            </a:r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200" i="1" dirty="0" err="1">
                <a:latin typeface="Courier New" panose="02070309020205020404" pitchFamily="49" charset="0"/>
                <a:ea typeface="SimSun" pitchFamily="2" charset="-122"/>
              </a:rPr>
              <a:t>yes</a:t>
            </a:r>
            <a:r>
              <a:rPr lang="en-US" altLang="zh-TW" sz="1200" dirty="0" err="1">
                <a:latin typeface="Courier New" panose="02070309020205020404" pitchFamily="49" charset="0"/>
                <a:ea typeface="SimSun" pitchFamily="2" charset="-122"/>
              </a:rPr>
              <a:t>|</a:t>
            </a:r>
            <a:r>
              <a:rPr lang="en-US" altLang="zh-TW" sz="1200" i="1" dirty="0" err="1">
                <a:latin typeface="Courier New" panose="02070309020205020404" pitchFamily="49" charset="0"/>
                <a:ea typeface="SimSun" pitchFamily="2" charset="-122"/>
              </a:rPr>
              <a:t>no</a:t>
            </a:r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200" dirty="0">
                <a:latin typeface="Courier New" panose="02070309020205020404" pitchFamily="49" charset="0"/>
                <a:ea typeface="SimSun" pitchFamily="2" charset="-122"/>
              </a:rPr>
              <a:t>};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Logging (3)</a:t>
            </a:r>
          </a:p>
        </p:txBody>
      </p:sp>
      <p:graphicFrame>
        <p:nvGraphicFramePr>
          <p:cNvPr id="90224" name="Group 1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21744"/>
              </p:ext>
            </p:extLst>
          </p:nvPr>
        </p:nvGraphicFramePr>
        <p:xfrm>
          <a:off x="1498248" y="1706593"/>
          <a:ext cx="7086600" cy="1404207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default_syslog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Bitstream Vera Sans" panose="020B0603030804020204" pitchFamily="34" charset="0"/>
                        <a:ea typeface="新細明體" pitchFamily="18" charset="-120"/>
                      </a:endParaRPr>
                    </a:p>
                  </a:txBody>
                  <a:tcPr marL="90000" marR="90000" marT="35987" marB="359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Sends severity info and higher to syslog with facility daemon</a:t>
                      </a:r>
                    </a:p>
                  </a:txBody>
                  <a:tcPr marL="90000" marR="90000" marT="35987" marB="359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default_debug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Bitstream Vera Sans" panose="020B0603030804020204" pitchFamily="34" charset="0"/>
                        <a:ea typeface="新細明體" pitchFamily="18" charset="-120"/>
                      </a:endParaRPr>
                    </a:p>
                  </a:txBody>
                  <a:tcPr marL="90000" marR="90000" marT="35987" marB="359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Logs to file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anose="02070309020205020404" pitchFamily="49" charset="0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named.run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anose="02070309020205020404" pitchFamily="49" charset="0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, severity set to dynamic</a:t>
                      </a:r>
                    </a:p>
                  </a:txBody>
                  <a:tcPr marL="90000" marR="90000" marT="35987" marB="359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default_stderr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Bitstream Vera Sans" panose="020B0603030804020204" pitchFamily="34" charset="0"/>
                        <a:ea typeface="新細明體" pitchFamily="18" charset="-120"/>
                      </a:endParaRPr>
                    </a:p>
                  </a:txBody>
                  <a:tcPr marL="90000" marR="90000" marT="35987" marB="359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Sends messages to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stderr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 or named, severity info</a:t>
                      </a:r>
                    </a:p>
                  </a:txBody>
                  <a:tcPr marL="90000" marR="90000" marT="35987" marB="359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null</a:t>
                      </a:r>
                    </a:p>
                  </a:txBody>
                  <a:tcPr marL="90000" marR="90000" marT="35987" marB="359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Discards all messages</a:t>
                      </a:r>
                    </a:p>
                  </a:txBody>
                  <a:tcPr marL="90000" marR="90000" marT="35987" marB="359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268760"/>
            <a:ext cx="7467600" cy="4873625"/>
          </a:xfrm>
        </p:spPr>
        <p:txBody>
          <a:bodyPr/>
          <a:lstStyle/>
          <a:p>
            <a:r>
              <a:rPr lang="en-US" altLang="zh-TW" sz="2000" dirty="0" smtClean="0">
                <a:ea typeface="新細明體" pitchFamily="18" charset="-120"/>
              </a:rPr>
              <a:t>Predefined channels</a:t>
            </a:r>
          </a:p>
          <a:p>
            <a:pPr lvl="1"/>
            <a:endParaRPr lang="en-US" altLang="zh-TW" sz="2000" dirty="0" smtClean="0">
              <a:ea typeface="新細明體" pitchFamily="18" charset="-120"/>
            </a:endParaRPr>
          </a:p>
          <a:p>
            <a:pPr lvl="1"/>
            <a:endParaRPr lang="en-US" altLang="zh-TW" sz="2000" dirty="0" smtClean="0">
              <a:ea typeface="新細明體" pitchFamily="18" charset="-120"/>
            </a:endParaRPr>
          </a:p>
          <a:p>
            <a:pPr lvl="1"/>
            <a:endParaRPr lang="en-US" altLang="zh-TW" sz="2000" dirty="0" smtClean="0">
              <a:ea typeface="新細明體" pitchFamily="18" charset="-120"/>
            </a:endParaRPr>
          </a:p>
          <a:p>
            <a:endParaRPr lang="en-US" altLang="zh-TW" sz="2000" dirty="0" smtClean="0">
              <a:ea typeface="新細明體" pitchFamily="18" charset="-120"/>
            </a:endParaRPr>
          </a:p>
          <a:p>
            <a:r>
              <a:rPr lang="en-US" altLang="zh-TW" sz="2000" dirty="0" smtClean="0">
                <a:ea typeface="新細明體" pitchFamily="18" charset="-120"/>
              </a:rPr>
              <a:t>Available categories</a:t>
            </a:r>
          </a:p>
        </p:txBody>
      </p:sp>
      <p:graphicFrame>
        <p:nvGraphicFramePr>
          <p:cNvPr id="90226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519688"/>
              </p:ext>
            </p:extLst>
          </p:nvPr>
        </p:nvGraphicFramePr>
        <p:xfrm>
          <a:off x="1498248" y="3585835"/>
          <a:ext cx="7086600" cy="326391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default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Categories with no explicit channel assignment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general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Unclassified messages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config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Bitstream Vera Sans" panose="020B0603030804020204" pitchFamily="34" charset="0"/>
                        <a:ea typeface="新細明體" pitchFamily="18" charset="-120"/>
                      </a:endParaRP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Configuration file parsing and processing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queries/client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A short log message for every query the server receives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dnssec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Bitstream Vera Sans" panose="020B0603030804020204" pitchFamily="34" charset="0"/>
                        <a:ea typeface="新細明體" pitchFamily="18" charset="-120"/>
                      </a:endParaRP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DNSSEC messages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update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Messages about dynamic updates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xfer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-in/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xfer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-out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zone transfers that the server is receiving/sending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db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/database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Messages about database operations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notify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Messages about the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anose="02070309020205020404" pitchFamily="49" charset="0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zone changed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anose="02070309020205020404" pitchFamily="49" charset="0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 notification protocol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security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Approved/unapproved requests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resolver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Recursive lookups for clients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Logging (4)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98475"/>
          </a:xfrm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Example of logging statement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331640" y="1908115"/>
            <a:ext cx="695094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logging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channel security-log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file "/</a:t>
            </a:r>
            <a:r>
              <a:rPr lang="en-US" altLang="zh-TW" sz="1400" dirty="0" err="1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var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/log/named/security.log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 versions 5 size 10m;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severity info;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print-severity yes;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print-time yes;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channel query-log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file "/</a:t>
            </a:r>
            <a:r>
              <a:rPr lang="en-US" altLang="zh-TW" sz="1400" dirty="0" err="1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var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/log/named/query.log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 versions 20 size 50m;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severity info;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print-severity yes;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print-time yes;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category default        { </a:t>
            </a:r>
            <a:r>
              <a:rPr lang="en-US" altLang="zh-TW" sz="14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default_syslog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; </a:t>
            </a:r>
            <a:r>
              <a:rPr lang="en-US" altLang="zh-TW" sz="14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default_debug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category general        { </a:t>
            </a:r>
            <a:r>
              <a:rPr lang="en-US" altLang="zh-TW" sz="14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default_syslog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category security       { security-log;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category client         { query-log;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category queries        { query-log;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category </a:t>
            </a:r>
            <a:r>
              <a:rPr lang="en-US" altLang="zh-TW" sz="14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dnssec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 { security-log;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1371600" y="6382405"/>
            <a:ext cx="2736304" cy="3326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dirty="0">
                <a:latin typeface="Arial" charset="0"/>
                <a:hlinkClick r:id="rId3"/>
              </a:rPr>
              <a:t>https://jal.tw/dns:bind_log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Debug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Named debug level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From 0 (debugging off) ~ 11 (most verbose output)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% named -d2		(start named at level 2)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% 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rndc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 trace 		(increase debugging level by 1)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% 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rndc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 trace 3		(change debugging level to 3)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% 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rndc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notrace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		(turn off debugging)</a:t>
            </a:r>
          </a:p>
          <a:p>
            <a:pPr lvl="1">
              <a:buFontTx/>
              <a:buNone/>
            </a:pPr>
            <a:endParaRPr lang="en-US" altLang="zh-TW" sz="1800" dirty="0" smtClean="0">
              <a:latin typeface="+mn-lt"/>
              <a:ea typeface="新細明體" pitchFamily="18" charset="-120"/>
            </a:endParaRPr>
          </a:p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Debug with “logging” statement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Define a channel that include a severity with “debug” keyword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Ex: severity debug 3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All debugging messages up to level 3 will be sent to that particular channel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Tools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Tools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nslookup</a:t>
            </a:r>
            <a:endParaRPr lang="en-US" altLang="zh-TW" dirty="0" smtClean="0">
              <a:latin typeface="+mj-lt"/>
              <a:ea typeface="新細明體" pitchFamily="18" charset="-12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n-lt"/>
                <a:ea typeface="新細明體" pitchFamily="18" charset="-120"/>
              </a:rPr>
              <a:t>Interactive and Non-interactive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Non-Interactive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% 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nslookup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cs.nctu.edu.tw.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% 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nslookup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–type=mx cs.nctu.edu.tw.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% 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nslookup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–type=ns cs.nctu.edu.tw. 140.113.1.1</a:t>
            </a:r>
          </a:p>
          <a:p>
            <a:pPr lvl="2">
              <a:lnSpc>
                <a:spcPct val="90000"/>
              </a:lnSpc>
            </a:pPr>
            <a:endParaRPr lang="en-US" altLang="zh-TW" sz="1600" dirty="0" smtClean="0">
              <a:latin typeface="+mn-lt"/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Interactive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% 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nslookup</a:t>
            </a:r>
            <a:endParaRPr lang="en-US" altLang="zh-TW" sz="1600" dirty="0" smtClean="0">
              <a:latin typeface="+mn-lt"/>
              <a:ea typeface="新細明體" pitchFamily="18" charset="-120"/>
            </a:endParaRP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&gt; set all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&gt; set type=any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&gt; set server host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&gt; set 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lserver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host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&gt; set debug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&gt; set d2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436DB94-18AC-4597-8041-FDCAA50E36A4}" type="slidenum">
              <a:rPr lang="zh-TW" altLang="en-US" smtClean="0">
                <a:latin typeface="Courier New" panose="02070309020205020404" pitchFamily="49" charset="0"/>
              </a:rPr>
              <a:pPr>
                <a:defRPr/>
              </a:pPr>
              <a:t>28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403725" y="3111500"/>
            <a:ext cx="4740275" cy="2603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csduty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:~ -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lwhsu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nslookup</a:t>
            </a: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set all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server: 140.113.235.107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Address: 140.113.235.107#53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server: 140.113.235.103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Address: 140.113.235.103#53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server: 140.113.1.1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Address: 140.113.1.1#53</a:t>
            </a: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options: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novc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nodebug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nod2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search               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recurse</a:t>
            </a: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timeout = 0           retry = 3       port = 53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querytype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         class = IN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srchlist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cs.nctu.edu.tw/csie.nctu.edu.tw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1979712" y="6074730"/>
            <a:ext cx="2952328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#</a:t>
            </a: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 </a:t>
            </a:r>
            <a:r>
              <a:rPr lang="en-US" dirty="0" err="1" smtClean="0"/>
              <a:t>pkg</a:t>
            </a:r>
            <a:r>
              <a:rPr lang="en-US" dirty="0" smtClean="0"/>
              <a:t> </a:t>
            </a:r>
            <a:r>
              <a:rPr lang="en-US" dirty="0"/>
              <a:t>install </a:t>
            </a:r>
            <a:r>
              <a:rPr lang="en-US" dirty="0" smtClean="0"/>
              <a:t>bind-tools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Tools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dig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Usage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% dig cs.nctu.edu.tw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% dig cs.nctu.edu.tw mx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% dig @ns.nctu.edu.tw cs.nctu.edu.tw mx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% dig -x 140.113.209.3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Reverse query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%</a:t>
            </a:r>
            <a:r>
              <a:rPr lang="zh-TW" altLang="en-US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dig +trace jal.tw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% dig +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dnssec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jal.tw</a:t>
            </a:r>
          </a:p>
          <a:p>
            <a:r>
              <a:rPr lang="en-US" altLang="zh-TW" dirty="0" smtClean="0">
                <a:latin typeface="+mn-lt"/>
                <a:ea typeface="新細明體" pitchFamily="18" charset="-120"/>
              </a:rPr>
              <a:t>Find out the root servers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% dig @a.root-servers.net . 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219AC8-DA26-4DED-A7DA-756158DD477D}" type="slidenum">
              <a:rPr lang="zh-TW" altLang="en-US" smtClean="0">
                <a:latin typeface="Courier New" panose="02070309020205020404" pitchFamily="49" charset="0"/>
              </a:rPr>
              <a:pPr>
                <a:defRPr/>
              </a:pPr>
              <a:t>29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1979712" y="6074730"/>
            <a:ext cx="2952328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#</a:t>
            </a: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 </a:t>
            </a:r>
            <a:r>
              <a:rPr lang="en-US" dirty="0" err="1" smtClean="0"/>
              <a:t>pkg</a:t>
            </a:r>
            <a:r>
              <a:rPr lang="en-US" dirty="0" smtClean="0"/>
              <a:t> </a:t>
            </a:r>
            <a:r>
              <a:rPr lang="en-US" dirty="0"/>
              <a:t>install </a:t>
            </a:r>
            <a:r>
              <a:rPr lang="en-US" dirty="0" smtClean="0"/>
              <a:t>bind-tools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ISC BIND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Step</a:t>
            </a:r>
          </a:p>
          <a:p>
            <a:pPr lvl="1"/>
            <a:r>
              <a:rPr lang="en-US" dirty="0" smtClean="0">
                <a:latin typeface="+mn-lt"/>
              </a:rPr>
              <a:t># </a:t>
            </a:r>
            <a:r>
              <a:rPr lang="en-US" dirty="0" err="1" smtClean="0">
                <a:latin typeface="+mn-lt"/>
              </a:rPr>
              <a:t>pkg</a:t>
            </a:r>
            <a:r>
              <a:rPr lang="en-US" dirty="0" smtClean="0">
                <a:latin typeface="+mn-lt"/>
              </a:rPr>
              <a:t> install bind911</a:t>
            </a:r>
          </a:p>
          <a:p>
            <a:pPr lvl="1"/>
            <a:r>
              <a:rPr lang="en-US" dirty="0" smtClean="0">
                <a:latin typeface="+mn-lt"/>
              </a:rPr>
              <a:t>or</a:t>
            </a:r>
          </a:p>
          <a:p>
            <a:pPr lvl="1"/>
            <a:r>
              <a:rPr lang="en-US" dirty="0">
                <a:latin typeface="+mn-lt"/>
              </a:rPr>
              <a:t># cd /</a:t>
            </a:r>
            <a:r>
              <a:rPr lang="en-US" dirty="0" err="1" smtClean="0">
                <a:latin typeface="+mn-lt"/>
              </a:rPr>
              <a:t>usr</a:t>
            </a:r>
            <a:r>
              <a:rPr lang="en-US" dirty="0" smtClean="0">
                <a:latin typeface="+mn-lt"/>
              </a:rPr>
              <a:t>/ports/</a:t>
            </a:r>
            <a:r>
              <a:rPr lang="en-US" dirty="0" err="1" smtClean="0">
                <a:latin typeface="+mn-lt"/>
              </a:rPr>
              <a:t>dns</a:t>
            </a:r>
            <a:r>
              <a:rPr lang="en-US" dirty="0" smtClean="0">
                <a:latin typeface="+mn-lt"/>
              </a:rPr>
              <a:t>/bind911</a:t>
            </a:r>
          </a:p>
          <a:p>
            <a:pPr lvl="1"/>
            <a:r>
              <a:rPr lang="en-US" dirty="0" smtClean="0">
                <a:latin typeface="+mn-lt"/>
              </a:rPr>
              <a:t># make install clean</a:t>
            </a:r>
          </a:p>
          <a:p>
            <a:pPr lvl="1"/>
            <a:r>
              <a:rPr lang="en-US" dirty="0" smtClean="0">
                <a:latin typeface="+mn-lt"/>
              </a:rPr>
              <a:t>or</a:t>
            </a:r>
          </a:p>
          <a:p>
            <a:pPr lvl="1"/>
            <a:r>
              <a:rPr lang="en-US" dirty="0" smtClean="0">
                <a:latin typeface="+mn-lt"/>
              </a:rPr>
              <a:t># yum </a:t>
            </a:r>
            <a:r>
              <a:rPr lang="en-US" dirty="0">
                <a:latin typeface="+mn-lt"/>
              </a:rPr>
              <a:t>install </a:t>
            </a:r>
            <a:r>
              <a:rPr lang="en-US" dirty="0" smtClean="0">
                <a:latin typeface="+mn-lt"/>
              </a:rPr>
              <a:t>bind.x86_64</a:t>
            </a:r>
          </a:p>
          <a:p>
            <a:pPr lvl="1"/>
            <a:r>
              <a:rPr lang="en-US" dirty="0" smtClean="0">
                <a:latin typeface="+mn-lt"/>
              </a:rPr>
              <a:t># </a:t>
            </a:r>
            <a:r>
              <a:rPr lang="en-US" dirty="0">
                <a:latin typeface="+mn-lt"/>
              </a:rPr>
              <a:t>yum install </a:t>
            </a:r>
            <a:r>
              <a:rPr lang="en-US" dirty="0" smtClean="0">
                <a:latin typeface="+mn-lt"/>
              </a:rPr>
              <a:t>bind-chroot.x86_64</a:t>
            </a:r>
          </a:p>
          <a:p>
            <a:pPr lvl="1"/>
            <a:r>
              <a:rPr lang="en-US" dirty="0">
                <a:latin typeface="+mn-lt"/>
              </a:rPr>
              <a:t>o</a:t>
            </a:r>
            <a:r>
              <a:rPr lang="en-US" dirty="0" smtClean="0">
                <a:latin typeface="+mn-lt"/>
              </a:rPr>
              <a:t>r</a:t>
            </a:r>
          </a:p>
          <a:p>
            <a:pPr lvl="1"/>
            <a:r>
              <a:rPr lang="en-US" dirty="0" smtClean="0">
                <a:latin typeface="+mn-lt"/>
              </a:rPr>
              <a:t># </a:t>
            </a:r>
            <a:r>
              <a:rPr lang="en-US" dirty="0" err="1">
                <a:latin typeface="+mn-lt"/>
              </a:rPr>
              <a:t>pacman</a:t>
            </a:r>
            <a:r>
              <a:rPr lang="en-US" dirty="0">
                <a:latin typeface="+mn-lt"/>
              </a:rPr>
              <a:t> -S </a:t>
            </a:r>
            <a:r>
              <a:rPr lang="en-US" dirty="0" smtClean="0">
                <a:latin typeface="+mn-lt"/>
              </a:rPr>
              <a:t>bind</a:t>
            </a:r>
          </a:p>
          <a:p>
            <a:pPr lvl="1"/>
            <a:r>
              <a:rPr lang="en-US" dirty="0" smtClean="0">
                <a:latin typeface="+mn-lt"/>
              </a:rPr>
              <a:t>or</a:t>
            </a:r>
          </a:p>
          <a:p>
            <a:pPr lvl="1"/>
            <a:r>
              <a:rPr lang="en-US" dirty="0" smtClean="0">
                <a:latin typeface="+mn-lt"/>
              </a:rPr>
              <a:t># tar -</a:t>
            </a:r>
            <a:r>
              <a:rPr lang="en-US" dirty="0" err="1" smtClean="0">
                <a:latin typeface="+mn-lt"/>
              </a:rPr>
              <a:t>xzvf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bind-9.11.0-P3.tar.gz ……..</a:t>
            </a: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4836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j-lt"/>
              </a:rPr>
              <a:t>How to debug a name server</a:t>
            </a:r>
            <a:endParaRPr lang="zh-TW" altLang="en-US" dirty="0">
              <a:latin typeface="+mj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</a:rPr>
              <a:t>Trace from root</a:t>
            </a:r>
          </a:p>
          <a:p>
            <a:pPr lvl="1"/>
            <a:r>
              <a:rPr lang="en-US" altLang="zh-TW" dirty="0" smtClean="0">
                <a:latin typeface="+mn-lt"/>
              </a:rPr>
              <a:t>%</a:t>
            </a:r>
            <a:r>
              <a:rPr lang="zh-TW" altLang="en-US" dirty="0" smtClean="0">
                <a:latin typeface="+mn-lt"/>
              </a:rPr>
              <a:t> </a:t>
            </a:r>
            <a:r>
              <a:rPr lang="en-US" altLang="zh-TW" dirty="0" smtClean="0">
                <a:latin typeface="+mn-lt"/>
              </a:rPr>
              <a:t>dig ns </a:t>
            </a:r>
            <a:r>
              <a:rPr lang="en-US" altLang="zh-TW" dirty="0" err="1" smtClean="0">
                <a:latin typeface="+mn-lt"/>
              </a:rPr>
              <a:t>tw</a:t>
            </a:r>
            <a:r>
              <a:rPr lang="en-US" altLang="zh-TW" dirty="0" smtClean="0">
                <a:latin typeface="+mn-lt"/>
              </a:rPr>
              <a:t>.</a:t>
            </a:r>
          </a:p>
          <a:p>
            <a:pPr lvl="1"/>
            <a:endParaRPr lang="en-US" altLang="zh-TW" dirty="0">
              <a:latin typeface="+mn-lt"/>
            </a:endParaRPr>
          </a:p>
          <a:p>
            <a:pPr lvl="1"/>
            <a:endParaRPr lang="en-US" altLang="zh-TW" dirty="0" smtClean="0">
              <a:latin typeface="+mn-lt"/>
            </a:endParaRPr>
          </a:p>
          <a:p>
            <a:pPr lvl="1"/>
            <a:endParaRPr lang="en-US" altLang="zh-TW" dirty="0">
              <a:latin typeface="+mn-lt"/>
            </a:endParaRPr>
          </a:p>
          <a:p>
            <a:pPr lvl="1"/>
            <a:endParaRPr lang="en-US" altLang="zh-TW" dirty="0" smtClean="0">
              <a:latin typeface="+mn-lt"/>
            </a:endParaRPr>
          </a:p>
          <a:p>
            <a:pPr lvl="1"/>
            <a:endParaRPr lang="en-US" altLang="zh-TW" dirty="0">
              <a:latin typeface="+mn-lt"/>
            </a:endParaRPr>
          </a:p>
          <a:p>
            <a:pPr lvl="1"/>
            <a:r>
              <a:rPr lang="en-US" altLang="zh-TW" dirty="0" smtClean="0">
                <a:latin typeface="+mn-lt"/>
              </a:rPr>
              <a:t>% dig ns idv.tw</a:t>
            </a:r>
          </a:p>
          <a:p>
            <a:pPr lvl="1"/>
            <a:endParaRPr lang="en-US" altLang="zh-TW" dirty="0" smtClean="0">
              <a:latin typeface="+mn-lt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44452" y="2276872"/>
            <a:ext cx="6264696" cy="18189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86399   IN      NS      g.dns.tw.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86399   IN      NS      d.dns.tw.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86399   IN      NS      i.dns.tw.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86399   IN      NS      ns.twnic.net.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86399   IN      NS      b.dns.tw.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86399   IN      NS      sec4.apnic.net.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86399   IN      NS      h.dns.tw.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86399   IN      NS      a.dns.tw.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86399   IN      NS      c.dns.tw.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86399   IN      NS      f.dns.tw.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86399   IN      NS      e.dns.tw.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44452" y="4600097"/>
            <a:ext cx="6264696" cy="16689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idv.tw.                 79726   IN      NS      a.twnic.net.tw.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idv.tw.                 79726   IN      NS      h.twnic.net.tw.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idv.tw.                 79726   IN      NS      f.twnic.net.tw.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idv.tw.                 79726   IN      NS      i.dns.tw.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idv.tw.                 79726   IN      NS      g.twnic.net.tw.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idv.tw.                 79726   IN      NS      e.twnic.net.tw.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idv.tw.                 79726   IN      NS      b.twnic.net.tw.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idv.tw.                 79726   IN      NS      d.twnic.net.tw.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idv.tw.                 79726   IN      NS      c.twnic.net.tw.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idv.tw.                 79726   IN      NS      sec4.apnic.net.</a:t>
            </a:r>
          </a:p>
        </p:txBody>
      </p:sp>
    </p:spTree>
    <p:extLst>
      <p:ext uri="{BB962C8B-B14F-4D97-AF65-F5344CB8AC3E}">
        <p14:creationId xmlns:p14="http://schemas.microsoft.com/office/powerpoint/2010/main" val="1732641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63408" cy="1008112"/>
          </a:xfrm>
        </p:spPr>
        <p:txBody>
          <a:bodyPr/>
          <a:lstStyle/>
          <a:p>
            <a:r>
              <a:rPr lang="en-US" altLang="zh-TW" dirty="0" smtClean="0">
                <a:latin typeface="+mj-lt"/>
              </a:rPr>
              <a:t>How to debug a name server – cont.</a:t>
            </a:r>
            <a:endParaRPr lang="zh-TW" altLang="en-US" dirty="0">
              <a:latin typeface="+mj-lt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>
                <a:latin typeface="+mn-lt"/>
              </a:rPr>
              <a:t>%</a:t>
            </a:r>
            <a:r>
              <a:rPr lang="zh-TW" altLang="en-US" dirty="0" smtClean="0">
                <a:latin typeface="+mn-lt"/>
              </a:rPr>
              <a:t> </a:t>
            </a:r>
            <a:r>
              <a:rPr lang="en-US" altLang="zh-TW" dirty="0" smtClean="0">
                <a:latin typeface="+mn-lt"/>
              </a:rPr>
              <a:t>dig ns nasa.idv.tw. @a.dns.tw.</a:t>
            </a:r>
          </a:p>
          <a:p>
            <a:pPr lvl="1"/>
            <a:endParaRPr lang="en-US" altLang="zh-TW" dirty="0">
              <a:latin typeface="+mn-lt"/>
            </a:endParaRPr>
          </a:p>
          <a:p>
            <a:pPr lvl="1"/>
            <a:endParaRPr lang="en-US" altLang="zh-TW" dirty="0" smtClean="0">
              <a:latin typeface="+mn-lt"/>
            </a:endParaRPr>
          </a:p>
          <a:p>
            <a:pPr lvl="1"/>
            <a:r>
              <a:rPr lang="en-US" altLang="zh-TW" dirty="0" smtClean="0">
                <a:latin typeface="+mn-lt"/>
              </a:rPr>
              <a:t>% dig ns nasa.idv.tw. @ns1.nasa.idv.tw.</a:t>
            </a:r>
          </a:p>
          <a:p>
            <a:pPr lvl="1"/>
            <a:r>
              <a:rPr lang="en-US" altLang="zh-TW" dirty="0" smtClean="0">
                <a:latin typeface="+mn-lt"/>
              </a:rPr>
              <a:t>% dig ns nasa.idv.tw. @ns2.nasa.idv.tw.</a:t>
            </a:r>
          </a:p>
          <a:p>
            <a:pPr lvl="1"/>
            <a:r>
              <a:rPr lang="en-US" altLang="zh-TW" dirty="0" smtClean="0">
                <a:latin typeface="+mn-lt"/>
              </a:rPr>
              <a:t>%</a:t>
            </a:r>
            <a:r>
              <a:rPr lang="zh-TW" altLang="en-US" dirty="0" smtClean="0">
                <a:latin typeface="+mn-lt"/>
              </a:rPr>
              <a:t> </a:t>
            </a:r>
            <a:r>
              <a:rPr lang="en-US" altLang="zh-TW" dirty="0" smtClean="0">
                <a:latin typeface="+mn-lt"/>
              </a:rPr>
              <a:t>dig ns nasa.idv.tw. @ns3.he.net.</a:t>
            </a:r>
          </a:p>
          <a:p>
            <a:pPr lvl="1"/>
            <a:endParaRPr lang="en-US" altLang="zh-TW" dirty="0">
              <a:latin typeface="+mn-lt"/>
            </a:endParaRPr>
          </a:p>
          <a:p>
            <a:pPr lvl="1"/>
            <a:r>
              <a:rPr lang="en-US" altLang="zh-TW" dirty="0" smtClean="0">
                <a:latin typeface="+mn-lt"/>
              </a:rPr>
              <a:t>% dig any nasa.idv.tw. @ns1.nasa.idv.tw.</a:t>
            </a:r>
          </a:p>
          <a:p>
            <a:pPr lvl="1"/>
            <a:r>
              <a:rPr lang="en-US" altLang="zh-TW" dirty="0" smtClean="0">
                <a:latin typeface="+mn-lt"/>
              </a:rPr>
              <a:t>% dig </a:t>
            </a:r>
            <a:r>
              <a:rPr lang="en-US" altLang="zh-TW" dirty="0" err="1" smtClean="0">
                <a:latin typeface="+mn-lt"/>
              </a:rPr>
              <a:t>soa</a:t>
            </a:r>
            <a:r>
              <a:rPr lang="en-US" altLang="zh-TW" dirty="0" smtClean="0">
                <a:latin typeface="+mn-lt"/>
              </a:rPr>
              <a:t> nasa.idv.tw. @ns1.nasa.idv.tw.</a:t>
            </a:r>
          </a:p>
          <a:p>
            <a:pPr lvl="1"/>
            <a:r>
              <a:rPr lang="en-US" altLang="zh-TW" dirty="0" smtClean="0">
                <a:latin typeface="+mn-lt"/>
              </a:rPr>
              <a:t>%</a:t>
            </a:r>
            <a:r>
              <a:rPr lang="zh-TW" altLang="en-US" dirty="0" smtClean="0">
                <a:latin typeface="+mn-lt"/>
              </a:rPr>
              <a:t> </a:t>
            </a:r>
            <a:r>
              <a:rPr lang="en-US" altLang="zh-TW" dirty="0" smtClean="0">
                <a:latin typeface="+mn-lt"/>
              </a:rPr>
              <a:t>dig </a:t>
            </a:r>
            <a:r>
              <a:rPr lang="en-US" altLang="zh-TW" dirty="0" err="1" smtClean="0">
                <a:latin typeface="+mn-lt"/>
              </a:rPr>
              <a:t>soa</a:t>
            </a:r>
            <a:r>
              <a:rPr lang="en-US" altLang="zh-TW" dirty="0" smtClean="0">
                <a:latin typeface="+mn-lt"/>
              </a:rPr>
              <a:t> nasa.idv.tw. @ns2.nasa.idv.tw.</a:t>
            </a:r>
          </a:p>
          <a:p>
            <a:pPr lvl="1"/>
            <a:r>
              <a:rPr lang="en-US" altLang="zh-TW" dirty="0" smtClean="0">
                <a:latin typeface="+mn-lt"/>
              </a:rPr>
              <a:t>% dig </a:t>
            </a:r>
            <a:r>
              <a:rPr lang="en-US" altLang="zh-TW" dirty="0" err="1" smtClean="0">
                <a:latin typeface="+mn-lt"/>
              </a:rPr>
              <a:t>soa</a:t>
            </a:r>
            <a:r>
              <a:rPr lang="en-US" altLang="zh-TW" dirty="0" smtClean="0">
                <a:latin typeface="+mn-lt"/>
              </a:rPr>
              <a:t> nasa.idv.tw. @ns3.he.net.</a:t>
            </a:r>
          </a:p>
          <a:p>
            <a:pPr lvl="1"/>
            <a:endParaRPr lang="en-US" altLang="zh-TW" dirty="0" smtClean="0">
              <a:latin typeface="+mn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44452" y="1844824"/>
            <a:ext cx="6264696" cy="5701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nasa.idv.tw.            86400   IN      NS      ns1.nasa.idv.tw.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nasa.idv.tw.            86400   IN      NS      ns2.nasa.idv.tw.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nasa.idv.tw.            86400   IN      NS      ns3.he.net.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98948" y="5658194"/>
            <a:ext cx="6264696" cy="413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nasa.idv.tw.            86399   IN      SOA     nasa.idv.tw. pschiu.cs.nctu.edu.tw. </a:t>
            </a:r>
            <a:r>
              <a:rPr lang="en-US" altLang="zh-TW" sz="12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2017030100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7200 600 1209600 2400</a:t>
            </a:r>
          </a:p>
        </p:txBody>
      </p:sp>
    </p:spTree>
    <p:extLst>
      <p:ext uri="{BB962C8B-B14F-4D97-AF65-F5344CB8AC3E}">
        <p14:creationId xmlns:p14="http://schemas.microsoft.com/office/powerpoint/2010/main" val="2572816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63408" cy="1008112"/>
          </a:xfrm>
        </p:spPr>
        <p:txBody>
          <a:bodyPr/>
          <a:lstStyle/>
          <a:p>
            <a:r>
              <a:rPr lang="en-US" altLang="zh-TW" dirty="0" smtClean="0">
                <a:latin typeface="+mj-lt"/>
              </a:rPr>
              <a:t>How to debug a name server – cont.</a:t>
            </a:r>
            <a:endParaRPr lang="zh-TW" altLang="en-US" dirty="0">
              <a:latin typeface="+mj-lt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>
                <a:latin typeface="+mn-lt"/>
              </a:rPr>
              <a:t>%</a:t>
            </a:r>
            <a:r>
              <a:rPr lang="zh-TW" altLang="en-US" dirty="0" smtClean="0">
                <a:latin typeface="+mn-lt"/>
              </a:rPr>
              <a:t> </a:t>
            </a:r>
            <a:r>
              <a:rPr lang="en-US" altLang="zh-TW" dirty="0" smtClean="0">
                <a:latin typeface="+mn-lt"/>
              </a:rPr>
              <a:t>dig </a:t>
            </a:r>
            <a:r>
              <a:rPr lang="en-US" altLang="zh-TW" dirty="0" err="1" smtClean="0">
                <a:latin typeface="+mn-lt"/>
              </a:rPr>
              <a:t>soa</a:t>
            </a:r>
            <a:r>
              <a:rPr lang="en-US" altLang="zh-TW" dirty="0" smtClean="0">
                <a:latin typeface="+mn-lt"/>
              </a:rPr>
              <a:t> nasa.idv.tw. @8.8.8.8</a:t>
            </a:r>
          </a:p>
          <a:p>
            <a:pPr lvl="1"/>
            <a:endParaRPr lang="en-US" altLang="zh-TW" dirty="0">
              <a:latin typeface="+mn-lt"/>
            </a:endParaRPr>
          </a:p>
          <a:p>
            <a:pPr lvl="1"/>
            <a:endParaRPr lang="en-US" altLang="zh-TW" dirty="0" smtClean="0">
              <a:latin typeface="+mn-lt"/>
            </a:endParaRPr>
          </a:p>
          <a:p>
            <a:pPr lvl="1"/>
            <a:r>
              <a:rPr lang="en-US" altLang="zh-TW" dirty="0" smtClean="0">
                <a:latin typeface="+mn-lt"/>
              </a:rPr>
              <a:t>% dig </a:t>
            </a:r>
            <a:r>
              <a:rPr lang="en-US" altLang="zh-TW" dirty="0" err="1" smtClean="0">
                <a:latin typeface="+mn-lt"/>
              </a:rPr>
              <a:t>soa</a:t>
            </a:r>
            <a:r>
              <a:rPr lang="en-US" altLang="zh-TW" dirty="0" smtClean="0">
                <a:latin typeface="+mn-lt"/>
              </a:rPr>
              <a:t> nasa.idv.tw. @168.95.1.1</a:t>
            </a:r>
          </a:p>
          <a:p>
            <a:pPr lvl="1"/>
            <a:endParaRPr lang="en-US" altLang="zh-TW" dirty="0" smtClean="0">
              <a:latin typeface="+mn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44452" y="1844824"/>
            <a:ext cx="6264696" cy="413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nasa.idv.tw.            86399   IN      SOA     nasa.idv.tw. pschiu.cs.nctu.edu.tw. </a:t>
            </a:r>
            <a:r>
              <a:rPr lang="en-US" altLang="zh-TW" sz="12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2017030100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7200 600 1209600 2400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44452" y="2996952"/>
            <a:ext cx="6264696" cy="413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nasa.idv.tw.            86399   IN      SOA     nasa.idv.tw. pschiu.cs.nctu.edu.tw. </a:t>
            </a:r>
            <a:r>
              <a:rPr lang="en-US" altLang="zh-TW" sz="12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2017030100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7200 600 1209600 2400</a:t>
            </a:r>
          </a:p>
        </p:txBody>
      </p:sp>
    </p:spTree>
    <p:extLst>
      <p:ext uri="{BB962C8B-B14F-4D97-AF65-F5344CB8AC3E}">
        <p14:creationId xmlns:p14="http://schemas.microsoft.com/office/powerpoint/2010/main" val="27861803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Tools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host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host command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% host cs.nctu.edu.tw.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% host –t mx cs.nctu.edu.tw.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% host 140.113.1.1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% host –v 140.113.1.1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88ABAB-98F6-4357-ABBD-A58FA0F21A3E}" type="slidenum">
              <a:rPr lang="zh-TW" altLang="en-US" smtClean="0">
                <a:latin typeface="Courier New" panose="02070309020205020404" pitchFamily="49" charset="0"/>
              </a:rPr>
              <a:pPr>
                <a:defRPr/>
              </a:pPr>
              <a:t>33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j-lt"/>
              </a:rPr>
              <a:t>pkg</a:t>
            </a:r>
            <a:r>
              <a:rPr lang="en-US" dirty="0" smtClean="0">
                <a:latin typeface="+mj-lt"/>
              </a:rPr>
              <a:t> install on FreeBSD</a:t>
            </a:r>
            <a:endParaRPr lang="en-US" dirty="0"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90600" y="1124744"/>
            <a:ext cx="7560840" cy="54291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zh-TW" sz="1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root@jal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rc.d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]#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bind911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Updating FreeBSD repository catalogue...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FreeBSD repository is up-to-date.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 repositories are up-to-date.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Checking integrity... done (0 conflicting)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following 1 package(s) will be affected (of 0 checked):</a:t>
            </a: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packages to be INSTALLED: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bind911: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9.11.0P3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of packages to be installed: 1</a:t>
            </a: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process will require 59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MiB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more space.</a:t>
            </a: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Proceed with this action? [y/N]: y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[1/1] Installing bind911-9.11.0P3...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[1/1] Extracting bind911-9.11.0P3: 100%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 from bind911-9.11.0P3: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**********************************************************************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   _  _____ _____ _____ _   _ _____ ___ ___  _   _      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  / \|_   _|_   _| ____| \ | |_   _|_ _/ _ \| \ | |     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 / _ \ | |   | | |  _| |  \| | | |  | | | | |  \| |     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/ ___ \| |   | | | |___| |\  | | |  | | |_| | |\  |     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/_/   \_\_|   |_| |_____|_| \_| |_| |___\___/|_| \_|     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                                                        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BIND requires configuration of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rndc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including a "secret" key.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The easiest, and most secure way to configure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rndc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to run 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'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rndc-confgen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-a' to generate the proper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file, with a new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   random key, and appropriate file permissions.        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                                                        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The /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/local/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rc.d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/named script will do that for you.  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                                                           *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**********************************************************************</a:t>
            </a: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endParaRPr lang="en-US" altLang="zh-TW" sz="1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7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named in FreeBSD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68760"/>
            <a:ext cx="7772400" cy="52215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startup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Edit 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etc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rc.conf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zh-TW" dirty="0" err="1" smtClean="0">
                <a:latin typeface="+mn-lt"/>
                <a:ea typeface="新細明體" pitchFamily="18" charset="-120"/>
              </a:rPr>
              <a:t>named_enable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=“YES”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Manual utility command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%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rndc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{stop | reload | flush …}</a:t>
            </a:r>
          </a:p>
          <a:p>
            <a:pPr lvl="3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In old version of BIND, use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ndc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command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Configuration files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usr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/local/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etc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namedb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named.conf</a:t>
            </a:r>
            <a:endParaRPr lang="en-US" altLang="zh-TW" dirty="0">
              <a:latin typeface="+mn-lt"/>
              <a:ea typeface="新細明體" pitchFamily="18" charset="-120"/>
            </a:endParaRP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 main Configuration file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latin typeface="+mn-lt"/>
                <a:ea typeface="新細明體" pitchFamily="18" charset="-120"/>
              </a:rPr>
              <a:t>/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usr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/local/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etc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namedb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named.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root</a:t>
            </a:r>
            <a:endParaRPr lang="en-US" altLang="zh-TW" dirty="0">
              <a:latin typeface="+mn-lt"/>
              <a:ea typeface="新細明體" pitchFamily="18" charset="-120"/>
            </a:endParaRP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DNS root server cache hint file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Zone data files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See your BIND version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% dig @140.113.1.1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version.bind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txt chaos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08448" y="6130221"/>
            <a:ext cx="6336704" cy="720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"9.8.1-P1"</a:t>
            </a:r>
            <a:endParaRPr lang="en-US" altLang="zh-TW" sz="1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"9.10.4-P2"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"There is no version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"JAL-DNS-Ver-1.8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(1)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4572000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usr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/local/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etc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namedb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named.conf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Roles of this name server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Master, slave, or stub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Global options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Zone specific options</a:t>
            </a:r>
          </a:p>
          <a:p>
            <a:endParaRPr lang="en-US" altLang="zh-TW" dirty="0" smtClean="0">
              <a:latin typeface="+mn-lt"/>
              <a:ea typeface="新細明體" pitchFamily="18" charset="-120"/>
            </a:endParaRPr>
          </a:p>
          <a:p>
            <a:r>
              <a:rPr lang="en-US" altLang="zh-TW" dirty="0" err="1" smtClean="0">
                <a:latin typeface="+mn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is composed of following statements: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include, options, server, key,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acl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, zone,</a:t>
            </a:r>
            <a:br>
              <a:rPr lang="en-US" altLang="zh-TW" dirty="0" smtClean="0">
                <a:latin typeface="+mn-lt"/>
                <a:ea typeface="新細明體" pitchFamily="18" charset="-120"/>
              </a:rPr>
            </a:br>
            <a:r>
              <a:rPr lang="en-US" altLang="zh-TW" dirty="0" smtClean="0">
                <a:latin typeface="+mn-lt"/>
                <a:ea typeface="新細明體" pitchFamily="18" charset="-120"/>
              </a:rPr>
              <a:t>view, controls, logging, trusted-keys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(2)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467600" cy="4645496"/>
          </a:xfrm>
        </p:spPr>
        <p:txBody>
          <a:bodyPr/>
          <a:lstStyle/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Address Match List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A generalization of an IP address that can include: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An IP address</a:t>
            </a:r>
          </a:p>
          <a:p>
            <a:pPr lvl="3"/>
            <a:r>
              <a:rPr lang="en-US" altLang="zh-TW" sz="1400" dirty="0" smtClean="0">
                <a:latin typeface="+mn-lt"/>
                <a:ea typeface="新細明體" pitchFamily="18" charset="-120"/>
              </a:rPr>
              <a:t>Ex. 140.113.17.1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An IP network with CIDR 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netmask</a:t>
            </a:r>
            <a:endParaRPr lang="en-US" altLang="zh-TW" sz="1600" dirty="0" smtClean="0">
              <a:latin typeface="+mn-lt"/>
              <a:ea typeface="新細明體" pitchFamily="18" charset="-120"/>
            </a:endParaRPr>
          </a:p>
          <a:p>
            <a:pPr lvl="3"/>
            <a:r>
              <a:rPr lang="en-US" altLang="zh-TW" sz="1400" dirty="0" smtClean="0">
                <a:latin typeface="+mn-lt"/>
                <a:ea typeface="新細明體" pitchFamily="18" charset="-120"/>
              </a:rPr>
              <a:t>Ex. 140.113/16</a:t>
            </a:r>
          </a:p>
          <a:p>
            <a:pPr lvl="3"/>
            <a:r>
              <a:rPr lang="en-US" altLang="zh-TW" sz="1400" dirty="0" smtClean="0">
                <a:latin typeface="+mn-lt"/>
                <a:ea typeface="新細明體" pitchFamily="18" charset="-120"/>
              </a:rPr>
              <a:t>Ex. 140.113.0.0/16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The ! character to do negate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The name of a previously defined ACL</a:t>
            </a:r>
            <a:endParaRPr lang="en-US" altLang="zh-TW" sz="1400" dirty="0" smtClean="0">
              <a:latin typeface="+mn-lt"/>
              <a:ea typeface="新細明體" pitchFamily="18" charset="-120"/>
            </a:endParaRP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A cryptographic authentication key</a:t>
            </a:r>
          </a:p>
          <a:p>
            <a:pPr lvl="1"/>
            <a:r>
              <a:rPr lang="en-US" altLang="zh-TW" sz="1800" dirty="0" smtClean="0">
                <a:solidFill>
                  <a:srgbClr val="FF0000"/>
                </a:solidFill>
                <a:latin typeface="+mn-lt"/>
                <a:ea typeface="新細明體" pitchFamily="18" charset="-120"/>
              </a:rPr>
              <a:t>First match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Example: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{ !1.2.3.4; 1.2.3/24; };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{ 168.95/16; 140.113.209/24; 140.113.235/24; 127.0.0.1; };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{ 2001:288:4001::/48; };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include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5149552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The </a:t>
            </a:r>
            <a:r>
              <a:rPr lang="en-US" altLang="zh-TW" dirty="0">
                <a:latin typeface="+mn-lt"/>
                <a:ea typeface="新細明體" pitchFamily="18" charset="-120"/>
              </a:rPr>
              <a:t>"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include</a:t>
            </a:r>
            <a:r>
              <a:rPr lang="en-US" altLang="zh-TW" dirty="0">
                <a:latin typeface="+mn-lt"/>
                <a:ea typeface="新細明體" pitchFamily="18" charset="-120"/>
              </a:rPr>
              <a:t>" 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statement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Used to separate large configuration file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Another usage is used to separate cryptographic keys into a restricted permission file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Ex:</a:t>
            </a:r>
          </a:p>
          <a:p>
            <a:pPr marL="990600" lvl="2" indent="-276225"/>
            <a:r>
              <a:rPr lang="en-US" altLang="zh-TW" dirty="0" smtClean="0">
                <a:ea typeface="SimSun" pitchFamily="2" charset="-122"/>
              </a:rPr>
              <a:t>include "/</a:t>
            </a:r>
            <a:r>
              <a:rPr lang="en-US" altLang="zh-TW" dirty="0" err="1" smtClean="0">
                <a:ea typeface="SimSun" pitchFamily="2" charset="-122"/>
              </a:rPr>
              <a:t>usr</a:t>
            </a:r>
            <a:r>
              <a:rPr lang="en-US" altLang="zh-TW" dirty="0" smtClean="0">
                <a:ea typeface="SimSun" pitchFamily="2" charset="-122"/>
              </a:rPr>
              <a:t>/local/</a:t>
            </a:r>
            <a:r>
              <a:rPr lang="en-US" altLang="zh-TW" dirty="0" err="1" smtClean="0">
                <a:ea typeface="SimSun" pitchFamily="2" charset="-122"/>
              </a:rPr>
              <a:t>etc</a:t>
            </a:r>
            <a:r>
              <a:rPr lang="en-US" altLang="zh-TW" dirty="0" smtClean="0">
                <a:ea typeface="SimSun" pitchFamily="2" charset="-122"/>
              </a:rPr>
              <a:t>/</a:t>
            </a:r>
            <a:r>
              <a:rPr lang="en-US" altLang="zh-TW" dirty="0" err="1" smtClean="0">
                <a:ea typeface="SimSun" pitchFamily="2" charset="-122"/>
              </a:rPr>
              <a:t>namedb</a:t>
            </a:r>
            <a:r>
              <a:rPr lang="en-US" altLang="zh-TW" dirty="0" smtClean="0">
                <a:ea typeface="SimSun" pitchFamily="2" charset="-122"/>
              </a:rPr>
              <a:t>/</a:t>
            </a:r>
            <a:r>
              <a:rPr lang="en-US" altLang="zh-TW" dirty="0" err="1" smtClean="0">
                <a:ea typeface="SimSun" pitchFamily="2" charset="-122"/>
              </a:rPr>
              <a:t>rndc.key</a:t>
            </a:r>
            <a:r>
              <a:rPr lang="en-US" altLang="zh-TW" dirty="0" smtClean="0">
                <a:ea typeface="SimSun" pitchFamily="2" charset="-122"/>
              </a:rPr>
              <a:t>";</a:t>
            </a:r>
          </a:p>
          <a:p>
            <a:pPr marL="714375" lvl="2" indent="0">
              <a:buNone/>
            </a:pPr>
            <a:endParaRPr lang="en-US" altLang="zh-TW" dirty="0" smtClean="0">
              <a:ea typeface="SimSun" pitchFamily="2" charset="-122"/>
            </a:endParaRPr>
          </a:p>
          <a:p>
            <a:pPr marL="714375" lvl="2" indent="-266700">
              <a:buFont typeface="Wingdings" pitchFamily="2" charset="2"/>
              <a:buNone/>
            </a:pPr>
            <a:r>
              <a:rPr lang="pt-BR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-rw-r--r--  1 root  wheel 28980 Feb 18  22:40 named.conf</a:t>
            </a:r>
            <a:endParaRPr lang="en-US" altLang="zh-TW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4375" lvl="2" indent="-266700">
              <a:buFont typeface="Wingdings" pitchFamily="2" charset="2"/>
              <a:buNone/>
            </a:pP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sz="1600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-r----- 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root  </a:t>
            </a:r>
            <a:r>
              <a:rPr lang="en-US" altLang="zh-TW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141 Jan  6   2016 </a:t>
            </a:r>
            <a:r>
              <a:rPr lang="en-US" altLang="zh-TW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rndc.key</a:t>
            </a:r>
            <a:endParaRPr lang="en-US" altLang="zh-TW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4375" lvl="2" indent="0">
              <a:buNone/>
            </a:pP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If </a:t>
            </a:r>
            <a:r>
              <a:rPr lang="en-US" altLang="zh-TW" dirty="0">
                <a:latin typeface="+mn-lt"/>
                <a:ea typeface="新細明體" pitchFamily="18" charset="-120"/>
              </a:rPr>
              <a:t>the path is 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relative</a:t>
            </a:r>
          </a:p>
          <a:p>
            <a:pPr marL="990600" lvl="2" indent="-276225"/>
            <a:r>
              <a:rPr lang="en-US" dirty="0">
                <a:latin typeface="+mn-lt"/>
              </a:rPr>
              <a:t>Relative to the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directory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option</a:t>
            </a:r>
          </a:p>
          <a:p>
            <a:pPr marL="1447800" lvl="3" indent="-276225"/>
            <a:r>
              <a:rPr lang="en-US" dirty="0" smtClean="0">
                <a:solidFill>
                  <a:srgbClr val="FF0000"/>
                </a:solidFill>
                <a:latin typeface="+mn-lt"/>
              </a:rPr>
              <a:t>Default path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zh-TW" alt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/local/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etc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namedb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/working/</a:t>
            </a:r>
            <a:endParaRPr lang="en-US" dirty="0" smtClean="0">
              <a:solidFill>
                <a:srgbClr val="FF0000"/>
              </a:solidFill>
              <a:latin typeface="+mn-lt"/>
            </a:endParaRPr>
          </a:p>
          <a:p>
            <a:pPr marL="990600" lvl="2" indent="-276225"/>
            <a:r>
              <a:rPr lang="en-US" altLang="zh-TW" dirty="0" smtClean="0">
                <a:latin typeface="+mn-lt"/>
                <a:ea typeface="新細明體" pitchFamily="18" charset="-120"/>
              </a:rPr>
              <a:t>Ex: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chroot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marL="1447800" lvl="3" indent="-276225"/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var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/named/</a:t>
            </a:r>
            <a:endParaRPr lang="en-US" altLang="zh-TW" dirty="0">
              <a:latin typeface="+mn-lt"/>
              <a:ea typeface="新細明體" pitchFamily="18" charset="-120"/>
            </a:endParaRPr>
          </a:p>
          <a:p>
            <a:pPr marL="714375" lvl="2" indent="-266700">
              <a:buFont typeface="Wingdings" pitchFamily="2" charset="2"/>
              <a:buNone/>
            </a:pPr>
            <a:endParaRPr lang="en-US" altLang="zh-TW" sz="2000" dirty="0"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acl</a:t>
            </a:r>
            <a:endParaRPr lang="en-US" altLang="zh-TW" dirty="0" smtClean="0">
              <a:latin typeface="+mj-lt"/>
              <a:ea typeface="新細明體" pitchFamily="18" charset="-12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13848" cy="50055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000" dirty="0" smtClean="0">
                <a:latin typeface="+mn-lt"/>
                <a:ea typeface="新細明體" pitchFamily="18" charset="-120"/>
              </a:rPr>
              <a:t>The </a:t>
            </a:r>
            <a:r>
              <a:rPr lang="en-US" altLang="zh-TW" sz="2000" dirty="0">
                <a:latin typeface="+mn-lt"/>
                <a:ea typeface="新細明體" pitchFamily="18" charset="-120"/>
              </a:rPr>
              <a:t>"</a:t>
            </a:r>
            <a:r>
              <a:rPr lang="en-US" altLang="zh-TW" sz="2000" dirty="0" err="1" smtClean="0">
                <a:latin typeface="+mn-lt"/>
                <a:ea typeface="新細明體" pitchFamily="18" charset="-120"/>
              </a:rPr>
              <a:t>acl</a:t>
            </a:r>
            <a:r>
              <a:rPr lang="en-US" altLang="zh-TW" sz="2000" dirty="0">
                <a:latin typeface="+mn-lt"/>
                <a:ea typeface="新細明體" pitchFamily="18" charset="-120"/>
              </a:rPr>
              <a:t>" </a:t>
            </a:r>
            <a:r>
              <a:rPr lang="en-US" altLang="zh-TW" sz="2000" dirty="0" smtClean="0">
                <a:latin typeface="+mn-lt"/>
                <a:ea typeface="新細明體" pitchFamily="18" charset="-120"/>
              </a:rPr>
              <a:t>statement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Define a class of access control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Define before they are used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Syntax</a:t>
            </a:r>
          </a:p>
          <a:p>
            <a:pPr marL="714375" lvl="2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acl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acl_name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714375" lvl="2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zh-TW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address_match_list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714375" lvl="2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Predefined 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acl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 classes</a:t>
            </a:r>
          </a:p>
          <a:p>
            <a:pPr lvl="2">
              <a:lnSpc>
                <a:spcPct val="80000"/>
              </a:lnSpc>
            </a:pPr>
            <a:r>
              <a:rPr lang="en-US" altLang="zh-TW" sz="1600" dirty="0" smtClean="0">
                <a:ea typeface="新細明體" pitchFamily="18" charset="-120"/>
              </a:rPr>
              <a:t>any, </a:t>
            </a:r>
            <a:r>
              <a:rPr lang="en-US" altLang="zh-TW" sz="1600" dirty="0" err="1" smtClean="0">
                <a:ea typeface="新細明體" pitchFamily="18" charset="-120"/>
              </a:rPr>
              <a:t>localnets</a:t>
            </a:r>
            <a:r>
              <a:rPr lang="en-US" altLang="zh-TW" sz="1600" dirty="0" smtClean="0">
                <a:ea typeface="新細明體" pitchFamily="18" charset="-120"/>
              </a:rPr>
              <a:t>, localhost, none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Example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acl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CSnets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 140.113.235/24; 140.113.17/24; 140.113.209/24;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acl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NCTUnets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 140.113/16; 140.126.237/24; 2001:288:4001::/48;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allow-transfer {localhost;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CSnets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NCTUnets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3054</TotalTime>
  <Words>2259</Words>
  <Application>Microsoft Office PowerPoint</Application>
  <PresentationFormat>如螢幕大小 (4:3)</PresentationFormat>
  <Paragraphs>597</Paragraphs>
  <Slides>33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7" baseType="lpstr">
      <vt:lpstr>SimSun</vt:lpstr>
      <vt:lpstr>華康標楷體(P)</vt:lpstr>
      <vt:lpstr>華康儷粗黑(P)</vt:lpstr>
      <vt:lpstr>微軟正黑體</vt:lpstr>
      <vt:lpstr>微軟正黑體 Light</vt:lpstr>
      <vt:lpstr>新細明體</vt:lpstr>
      <vt:lpstr>Arial</vt:lpstr>
      <vt:lpstr>Bitstream Vera Sans</vt:lpstr>
      <vt:lpstr>Courier New</vt:lpstr>
      <vt:lpstr>Times New Roman</vt:lpstr>
      <vt:lpstr>Verdana</vt:lpstr>
      <vt:lpstr>Wingdings</vt:lpstr>
      <vt:lpstr>Wingdings 2</vt:lpstr>
      <vt:lpstr>Computer Center</vt:lpstr>
      <vt:lpstr>BIND Part 1</vt:lpstr>
      <vt:lpstr>Outline</vt:lpstr>
      <vt:lpstr>Installing ISC BIND</vt:lpstr>
      <vt:lpstr>pkg install on FreeBSD</vt:lpstr>
      <vt:lpstr>named in FreeBSD</vt:lpstr>
      <vt:lpstr>BIND Configuration  – named.conf (1)</vt:lpstr>
      <vt:lpstr>BIND Configuration  – named.conf (2)</vt:lpstr>
      <vt:lpstr>BIND Configuration  – named.conf  include</vt:lpstr>
      <vt:lpstr>BIND Configuration  – named.conf  acl</vt:lpstr>
      <vt:lpstr>BIND Configuration  – named.conf  key</vt:lpstr>
      <vt:lpstr>BIND Configuration  – named.conf  option (1)</vt:lpstr>
      <vt:lpstr>BIND Configuration  – named.conf  option (2)</vt:lpstr>
      <vt:lpstr>BIND Configuration  – named.conf  option (3)</vt:lpstr>
      <vt:lpstr>BIND Configuration  – named.conf  option (4)</vt:lpstr>
      <vt:lpstr>BIND Configuration  – named.conf  server</vt:lpstr>
      <vt:lpstr>BIND Configuration  – named.conf  zone (1)</vt:lpstr>
      <vt:lpstr>BIND Configuration  – named.conf  zone (2)</vt:lpstr>
      <vt:lpstr>BIND Configuration  – named.conf  zone (3)</vt:lpstr>
      <vt:lpstr>BIND Configuration  – named.conf  zone (4)</vt:lpstr>
      <vt:lpstr>BIND Configuration  – named.conf  zone (5)</vt:lpstr>
      <vt:lpstr>BIND Debugging and Logging</vt:lpstr>
      <vt:lpstr>Logging (1)</vt:lpstr>
      <vt:lpstr>Logging (2)</vt:lpstr>
      <vt:lpstr>Logging (3)</vt:lpstr>
      <vt:lpstr>Logging (4)</vt:lpstr>
      <vt:lpstr>Debug</vt:lpstr>
      <vt:lpstr>Tools</vt:lpstr>
      <vt:lpstr>Tools  – nslookup</vt:lpstr>
      <vt:lpstr>Tools  – dig</vt:lpstr>
      <vt:lpstr>How to debug a name server</vt:lpstr>
      <vt:lpstr>How to debug a name server – cont.</vt:lpstr>
      <vt:lpstr>How to debug a name server – cont.</vt:lpstr>
      <vt:lpstr>Tools  – host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BIND Part 1</dc:title>
  <dc:creator>pschiu</dc:creator>
  <cp:keywords>NCTU NAP2016</cp:keywords>
  <cp:lastModifiedBy>柏森 邱</cp:lastModifiedBy>
  <cp:revision>365</cp:revision>
  <dcterms:created xsi:type="dcterms:W3CDTF">2009-03-04T03:54:00Z</dcterms:created>
  <dcterms:modified xsi:type="dcterms:W3CDTF">2017-03-02T10:25:42Z</dcterms:modified>
</cp:coreProperties>
</file>