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5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9103" autoAdjust="0"/>
  </p:normalViewPr>
  <p:slideViewPr>
    <p:cSldViewPr>
      <p:cViewPr varScale="1">
        <p:scale>
          <a:sx n="95" d="100"/>
          <a:sy n="95" d="100"/>
        </p:scale>
        <p:origin x="1584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2017/2/24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2017/2/24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726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dirty="0" smtClean="0"/>
              <a:t>Notify</a:t>
            </a:r>
            <a:r>
              <a:rPr kumimoji="1" lang="en-US" altLang="zh-TW" baseline="0" dirty="0" smtClean="0"/>
              <a:t> </a:t>
            </a:r>
            <a:r>
              <a:rPr kumimoji="1" lang="zh-TW" altLang="en-US" baseline="0" dirty="0" smtClean="0"/>
              <a:t>那個是個神秘的問題，不能送 </a:t>
            </a:r>
            <a:r>
              <a:rPr kumimoji="1" lang="en-US" altLang="zh-TW" baseline="0" dirty="0" smtClean="0"/>
              <a:t>notify </a:t>
            </a:r>
            <a:r>
              <a:rPr kumimoji="1" lang="zh-TW" altLang="en-US" baseline="0" dirty="0" smtClean="0"/>
              <a:t>給 </a:t>
            </a:r>
            <a:r>
              <a:rPr kumimoji="1" lang="en-US" altLang="zh-TW" baseline="0" dirty="0" smtClean="0"/>
              <a:t>allow transfer </a:t>
            </a:r>
            <a:r>
              <a:rPr kumimoji="1" lang="zh-TW" altLang="en-US" baseline="0" dirty="0" smtClean="0"/>
              <a:t>的那二台 </a:t>
            </a:r>
            <a:r>
              <a:rPr kumimoji="1" lang="en-US" altLang="zh-TW" baseline="0" dirty="0" smtClean="0"/>
              <a:t>(</a:t>
            </a:r>
            <a:r>
              <a:rPr lang="nb-NO" altLang="zh-TW" dirty="0" smtClean="0"/>
              <a:t>216.218.133.2, </a:t>
            </a:r>
            <a:r>
              <a:rPr lang="is-IS" altLang="zh-TW" dirty="0" smtClean="0"/>
              <a:t>2001:470:600::2) </a:t>
            </a:r>
            <a:r>
              <a:rPr lang="zh-TW" altLang="en-US" dirty="0" smtClean="0"/>
              <a:t>會無效</a:t>
            </a:r>
            <a:endParaRPr kumimoji="1" lang="en-US" altLang="zh-TW" baseline="0" dirty="0" smtClean="0"/>
          </a:p>
          <a:p>
            <a:r>
              <a:rPr kumimoji="1" lang="en-US" altLang="zh-TW" dirty="0" smtClean="0"/>
              <a:t>https://</a:t>
            </a:r>
            <a:r>
              <a:rPr kumimoji="1" lang="en-US" altLang="zh-TW" dirty="0" err="1" smtClean="0"/>
              <a:t>forums.he.net</a:t>
            </a:r>
            <a:r>
              <a:rPr kumimoji="1" lang="en-US" altLang="zh-TW" dirty="0" smtClean="0"/>
              <a:t>/</a:t>
            </a:r>
            <a:r>
              <a:rPr kumimoji="1" lang="en-US" altLang="zh-TW" dirty="0" err="1" smtClean="0"/>
              <a:t>index.php?topic</a:t>
            </a:r>
            <a:r>
              <a:rPr kumimoji="1" lang="en-US" altLang="zh-TW" dirty="0" smtClean="0"/>
              <a:t>=3183.0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182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4903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394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  <a:lvl2pPr>
              <a:defRPr>
                <a:latin typeface="+mn-lt"/>
                <a:ea typeface="微軟正黑體" panose="020B0604030504040204" pitchFamily="34" charset="-120"/>
              </a:defRPr>
            </a:lvl2pPr>
            <a:lvl3pPr>
              <a:defRPr>
                <a:latin typeface="+mn-lt"/>
                <a:ea typeface="微軟正黑體" panose="020B0604030504040204" pitchFamily="34" charset="-120"/>
              </a:defRPr>
            </a:lvl3pPr>
            <a:lvl4pPr>
              <a:defRPr>
                <a:latin typeface="+mn-lt"/>
                <a:ea typeface="微軟正黑體" panose="020B0604030504040204" pitchFamily="34" charset="-120"/>
              </a:defRPr>
            </a:lvl4pPr>
            <a:lvl5pPr>
              <a:defRPr>
                <a:latin typeface="+mn-lt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pipguide.com/free/t_DNSNameResolutionProcess-2.htm" TargetMode="External"/><Relationship Id="rId4" Type="http://schemas.openxmlformats.org/officeDocument/2006/relationships/hyperlink" Target="http://tnrc.ncku.edu.tw/news/900709_1.do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echnet.microsoft.com/en-us/library/cc96141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ns.he.net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Homework 1 &amp;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zh-TW" dirty="0" smtClean="0"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參考補充資料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請將下列這二個網頁中的 </a:t>
            </a:r>
            <a:r>
              <a:rPr kumimoji="1" lang="en-US" altLang="zh-TW" dirty="0" err="1" smtClean="0"/>
              <a:t>dns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完整 </a:t>
            </a:r>
            <a:r>
              <a:rPr kumimoji="1" lang="en-US" altLang="zh-TW" dirty="0" smtClean="0"/>
              <a:t>query </a:t>
            </a:r>
            <a:r>
              <a:rPr kumimoji="1" lang="zh-TW" altLang="en-US" dirty="0" smtClean="0"/>
              <a:t>理解清楚</a:t>
            </a:r>
            <a:endParaRPr kumimoji="1" lang="en-US" altLang="zh-TW" dirty="0" smtClean="0"/>
          </a:p>
          <a:p>
            <a:pPr lvl="1"/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technet.microsoft.com/en-us/library/cc961411.aspx</a:t>
            </a:r>
            <a:endParaRPr lang="en-US" altLang="zh-TW" dirty="0" smtClean="0"/>
          </a:p>
          <a:p>
            <a:pPr lvl="1"/>
            <a:r>
              <a:rPr lang="en-US" altLang="zh-TW" sz="1800" dirty="0">
                <a:hlinkClick r:id="rId3"/>
              </a:rPr>
              <a:t>http://</a:t>
            </a:r>
            <a:r>
              <a:rPr lang="en-US" altLang="zh-TW" sz="1800" dirty="0" smtClean="0">
                <a:hlinkClick r:id="rId3"/>
              </a:rPr>
              <a:t>www.tcpipguide.com/free/t_DNSNameResolutionProcess-2.htm</a:t>
            </a:r>
            <a:endParaRPr lang="en-US" altLang="zh-TW" sz="1800" dirty="0" smtClean="0"/>
          </a:p>
          <a:p>
            <a:r>
              <a:rPr lang="en-US" altLang="zh-TW" sz="2200" dirty="0" smtClean="0"/>
              <a:t>TWNIC </a:t>
            </a:r>
            <a:r>
              <a:rPr lang="zh-TW" altLang="en-US" sz="2200" dirty="0" smtClean="0"/>
              <a:t>的參考文件</a:t>
            </a:r>
            <a:endParaRPr lang="en-US" altLang="zh-TW" sz="2200" dirty="0" smtClean="0"/>
          </a:p>
          <a:p>
            <a:pPr lvl="1"/>
            <a:r>
              <a:rPr lang="en-US" altLang="zh-TW" sz="1800" dirty="0">
                <a:hlinkClick r:id="rId4"/>
              </a:rPr>
              <a:t>http://</a:t>
            </a:r>
            <a:r>
              <a:rPr lang="en-US" altLang="zh-TW" sz="1800" dirty="0" smtClean="0">
                <a:hlinkClick r:id="rId4"/>
              </a:rPr>
              <a:t>tnrc.ncku.edu.tw/news/900709_1.doc</a:t>
            </a:r>
            <a:endParaRPr lang="en-US" altLang="zh-TW" sz="1800" dirty="0" smtClean="0"/>
          </a:p>
          <a:p>
            <a:pPr lvl="1"/>
            <a:r>
              <a:rPr lang="zh-TW" altLang="en-US" sz="1800" dirty="0" smtClean="0"/>
              <a:t>雖然有點舊，但還是蠻值得參考的</a:t>
            </a:r>
            <a:endParaRPr lang="en-US" altLang="zh-TW" sz="1800" dirty="0" smtClean="0"/>
          </a:p>
          <a:p>
            <a:pPr lvl="1"/>
            <a:r>
              <a:rPr lang="zh-TW" altLang="en-US" sz="1800" dirty="0" smtClean="0"/>
              <a:t>部份設定請注意 </a:t>
            </a:r>
            <a:r>
              <a:rPr lang="en-US" altLang="zh-TW" sz="1800" dirty="0" smtClean="0"/>
              <a:t>BIND 8 &amp; BIND 9 </a:t>
            </a:r>
            <a:r>
              <a:rPr lang="zh-TW" altLang="en-US" sz="1800" dirty="0" smtClean="0"/>
              <a:t>的差異</a:t>
            </a:r>
            <a:endParaRPr lang="en-US" altLang="zh-TW" sz="1800" dirty="0"/>
          </a:p>
          <a:p>
            <a:r>
              <a:rPr kumimoji="1" lang="zh-TW" altLang="en-US" sz="2200" dirty="0" smtClean="0"/>
              <a:t>下面這份是頂層網域的維護運作方式</a:t>
            </a:r>
            <a:endParaRPr kumimoji="1" lang="en-US" altLang="zh-TW" sz="2200" dirty="0" smtClean="0"/>
          </a:p>
          <a:p>
            <a:pPr lvl="1"/>
            <a:r>
              <a:rPr lang="en-US" altLang="zh-TW" sz="1800" dirty="0"/>
              <a:t>http://</a:t>
            </a:r>
            <a:r>
              <a:rPr lang="en-US" altLang="zh-TW" sz="1800" dirty="0" err="1"/>
              <a:t>technology.ie</a:t>
            </a:r>
            <a:r>
              <a:rPr lang="en-US" altLang="zh-TW" sz="1800" dirty="0"/>
              <a:t>/hell-root-zone/</a:t>
            </a:r>
            <a:endParaRPr kumimoji="1"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8487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</a:rPr>
              <a:t>Homework 1 &amp; 2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註冊網域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已經擁有的請確認是否支援 </a:t>
            </a:r>
            <a:r>
              <a:rPr lang="en-US" altLang="zh-TW" dirty="0" smtClean="0"/>
              <a:t>DNSSEC</a:t>
            </a:r>
          </a:p>
          <a:p>
            <a:pPr lvl="1"/>
            <a:r>
              <a:rPr lang="zh-TW" altLang="en-US" dirty="0" smtClean="0"/>
              <a:t>若尚未擁有網域名稱的可自行註冊或是由上週投影片中註冊</a:t>
            </a:r>
            <a:endParaRPr lang="en-US" altLang="zh-TW" dirty="0" smtClean="0"/>
          </a:p>
          <a:p>
            <a:r>
              <a:rPr lang="zh-TW" altLang="en-US" dirty="0" smtClean="0"/>
              <a:t>完成作業 </a:t>
            </a:r>
            <a:r>
              <a:rPr lang="en-US" altLang="zh-TW" dirty="0" smtClean="0"/>
              <a:t>2</a:t>
            </a:r>
          </a:p>
          <a:p>
            <a:r>
              <a:rPr lang="zh-TW" altLang="en-US" dirty="0" smtClean="0"/>
              <a:t>填寫作業回覆表單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03/02 23:59 </a:t>
            </a:r>
            <a:r>
              <a:rPr lang="zh-TW" altLang="en-US" dirty="0" smtClean="0"/>
              <a:t>前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https</a:t>
            </a:r>
            <a:r>
              <a:rPr lang="en-US" altLang="zh-TW" dirty="0"/>
              <a:t>://</a:t>
            </a:r>
            <a:r>
              <a:rPr lang="en-US" altLang="zh-TW" dirty="0" smtClean="0"/>
              <a:t>goo.gl/forms/tjSFQcnq075dKAzG3</a:t>
            </a:r>
          </a:p>
          <a:p>
            <a:pPr lvl="1"/>
            <a:r>
              <a:rPr lang="en-US" altLang="zh-TW" dirty="0" smtClean="0"/>
              <a:t>02</a:t>
            </a:r>
            <a:r>
              <a:rPr lang="en-US" altLang="zh-TW" dirty="0" smtClean="0"/>
              <a:t>/27 06:00 </a:t>
            </a:r>
            <a:r>
              <a:rPr lang="zh-TW" altLang="en-US" dirty="0" smtClean="0"/>
              <a:t>會開始</a:t>
            </a:r>
            <a:r>
              <a:rPr lang="zh-TW" altLang="en-US" dirty="0" smtClean="0"/>
              <a:t>進行</a:t>
            </a:r>
            <a:r>
              <a:rPr lang="zh-TW" altLang="en-US" dirty="0" smtClean="0"/>
              <a:t>監控</a:t>
            </a:r>
            <a:r>
              <a:rPr lang="en-US" altLang="zh-TW" dirty="0" smtClean="0"/>
              <a:t>(</a:t>
            </a:r>
            <a:r>
              <a:rPr lang="zh-TW" altLang="en-US" dirty="0" smtClean="0"/>
              <a:t>服務正常就會開始加分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03/03 00:00</a:t>
            </a:r>
            <a:r>
              <a:rPr lang="zh-TW" altLang="en-US" dirty="0" smtClean="0"/>
              <a:t> 起若服務仍未正常將開始扣分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完成作業 </a:t>
            </a:r>
            <a:r>
              <a:rPr lang="en-US" altLang="zh-TW" dirty="0" smtClean="0"/>
              <a:t>2 </a:t>
            </a:r>
            <a:r>
              <a:rPr lang="zh-TW" altLang="en-US" dirty="0" smtClean="0"/>
              <a:t>後，越早被監控到，分數越高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偵測頻率 </a:t>
            </a:r>
            <a:r>
              <a:rPr lang="en-US" altLang="zh-TW" dirty="0" smtClean="0"/>
              <a:t>30 </a:t>
            </a:r>
            <a:r>
              <a:rPr lang="zh-TW" altLang="en-US" dirty="0" smtClean="0"/>
              <a:t>分鐘 </a:t>
            </a:r>
            <a:r>
              <a:rPr lang="en-US" altLang="zh-TW" dirty="0" smtClean="0"/>
              <a:t>or</a:t>
            </a:r>
            <a:r>
              <a:rPr lang="zh-TW" altLang="en-US" dirty="0" smtClean="0"/>
              <a:t> </a:t>
            </a:r>
            <a:r>
              <a:rPr lang="en-US" altLang="zh-TW" dirty="0" smtClean="0"/>
              <a:t>1 </a:t>
            </a:r>
            <a:r>
              <a:rPr lang="zh-TW" altLang="en-US" dirty="0" smtClean="0"/>
              <a:t>小時 </a:t>
            </a:r>
            <a:r>
              <a:rPr lang="en-US" altLang="zh-TW" dirty="0" smtClean="0"/>
              <a:t>1 </a:t>
            </a:r>
            <a:r>
              <a:rPr lang="zh-TW" altLang="en-US" dirty="0" smtClean="0"/>
              <a:t>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71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2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將 </a:t>
            </a:r>
            <a:r>
              <a:rPr lang="en-US" altLang="zh-TW" dirty="0" err="1" smtClean="0"/>
              <a:t>dns</a:t>
            </a:r>
            <a:r>
              <a:rPr lang="en-US" altLang="zh-TW" dirty="0" smtClean="0"/>
              <a:t> server </a:t>
            </a:r>
            <a:r>
              <a:rPr lang="zh-TW" altLang="en-US" dirty="0" smtClean="0"/>
              <a:t>安裝完成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使用 </a:t>
            </a:r>
            <a:r>
              <a:rPr lang="en-US" altLang="zh-TW" dirty="0" smtClean="0"/>
              <a:t>homework 1 </a:t>
            </a:r>
            <a:r>
              <a:rPr lang="zh-TW" altLang="en-US" dirty="0" smtClean="0"/>
              <a:t>要求準備的 </a:t>
            </a:r>
            <a:r>
              <a:rPr lang="en-US" altLang="zh-TW" dirty="0" smtClean="0"/>
              <a:t>domain name</a:t>
            </a:r>
          </a:p>
          <a:p>
            <a:r>
              <a:rPr lang="zh-TW" altLang="en-US" dirty="0" smtClean="0"/>
              <a:t>將 </a:t>
            </a:r>
            <a:r>
              <a:rPr lang="en-US" altLang="zh-TW" dirty="0" smtClean="0"/>
              <a:t>Apache </a:t>
            </a:r>
            <a:r>
              <a:rPr lang="zh-TW" altLang="en-US" dirty="0" smtClean="0"/>
              <a:t>安裝完成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590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Server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47800"/>
            <a:ext cx="8532440" cy="4648200"/>
          </a:xfrm>
        </p:spPr>
        <p:txBody>
          <a:bodyPr/>
          <a:lstStyle/>
          <a:p>
            <a:r>
              <a:rPr lang="en-US" altLang="zh-TW" dirty="0" smtClean="0"/>
              <a:t>SOA</a:t>
            </a:r>
          </a:p>
          <a:p>
            <a:pPr lvl="1"/>
            <a:r>
              <a:rPr lang="zh-TW" altLang="en-US" dirty="0" smtClean="0"/>
              <a:t>找尋資料，建立正常</a:t>
            </a:r>
            <a:r>
              <a:rPr lang="en-US" altLang="zh-TW" dirty="0" smtClean="0"/>
              <a:t>/</a:t>
            </a:r>
            <a:r>
              <a:rPr lang="zh-TW" altLang="en-US" dirty="0" smtClean="0"/>
              <a:t>正確的 </a:t>
            </a:r>
            <a:r>
              <a:rPr lang="en-US" altLang="zh-TW" dirty="0" smtClean="0"/>
              <a:t>SOA</a:t>
            </a:r>
            <a:r>
              <a:rPr lang="zh-TW" altLang="en-US" dirty="0" smtClean="0"/>
              <a:t> 紀錄</a:t>
            </a:r>
            <a:endParaRPr lang="en-US" altLang="zh-TW" dirty="0" smtClean="0"/>
          </a:p>
          <a:p>
            <a:r>
              <a:rPr lang="zh-TW" altLang="en-US" dirty="0" smtClean="0"/>
              <a:t>建立下列資訊</a:t>
            </a:r>
            <a:endParaRPr lang="en-US" altLang="zh-TW" dirty="0" smtClean="0"/>
          </a:p>
          <a:p>
            <a:pPr lvl="1"/>
            <a:r>
              <a:rPr lang="en-US" dirty="0" smtClean="0"/>
              <a:t>NAP2016-WEB1.nasa    </a:t>
            </a:r>
            <a:r>
              <a:rPr lang="en-US" dirty="0"/>
              <a:t>IN </a:t>
            </a:r>
            <a:r>
              <a:rPr lang="en-US" dirty="0" smtClean="0"/>
              <a:t> TXT  "</a:t>
            </a:r>
            <a:r>
              <a:rPr lang="en-US" altLang="zh-TW" dirty="0" smtClean="0"/>
              <a:t>NAP_2016_Web_</a:t>
            </a:r>
            <a:r>
              <a:rPr lang="en-US" dirty="0" smtClean="0"/>
              <a:t>Challenge</a:t>
            </a:r>
            <a:r>
              <a:rPr lang="en-US" altLang="zh-TW" dirty="0" smtClean="0"/>
              <a:t>_</a:t>
            </a:r>
            <a:r>
              <a:rPr lang="en-US" dirty="0" smtClean="0"/>
              <a:t>Part</a:t>
            </a:r>
            <a:r>
              <a:rPr lang="en-US" altLang="zh-TW" dirty="0" smtClean="0"/>
              <a:t>_1</a:t>
            </a:r>
            <a:r>
              <a:rPr lang="en-US" dirty="0" smtClean="0"/>
              <a:t>“</a:t>
            </a:r>
          </a:p>
          <a:p>
            <a:pPr lvl="1"/>
            <a:r>
              <a:rPr lang="en-US" altLang="zh-TW" dirty="0" smtClean="0"/>
              <a:t>NAP2016-WEB1.nasa    IN  A              &lt;Your Server IP&gt;</a:t>
            </a:r>
            <a:endParaRPr lang="en-US" dirty="0" smtClean="0"/>
          </a:p>
          <a:p>
            <a:pPr lvl="1"/>
            <a:r>
              <a:rPr lang="en-US" dirty="0" smtClean="0"/>
              <a:t>NAP2016-DNS1.nasa     IN</a:t>
            </a:r>
            <a:r>
              <a:rPr lang="zh-TW" altLang="en-US" dirty="0" smtClean="0"/>
              <a:t>  </a:t>
            </a:r>
            <a:r>
              <a:rPr lang="en-US" altLang="zh-TW" dirty="0" smtClean="0"/>
              <a:t>CNAME</a:t>
            </a: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nasa.cs.nctu.edu.tw.</a:t>
            </a:r>
          </a:p>
          <a:p>
            <a:pPr lvl="1"/>
            <a:r>
              <a:rPr lang="en-US" dirty="0" smtClean="0"/>
              <a:t>NAP2016-DNS2.nasa     IN  A             &lt;Your Server IP&gt;</a:t>
            </a:r>
          </a:p>
          <a:p>
            <a:r>
              <a:rPr lang="en-US" dirty="0" smtClean="0"/>
              <a:t>Slave </a:t>
            </a:r>
            <a:r>
              <a:rPr lang="zh-TW" altLang="en-US" dirty="0" smtClean="0"/>
              <a:t>統一使用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dns.he.net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8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/ Nginx </a:t>
            </a:r>
            <a:r>
              <a:rPr lang="en-US" altLang="zh-TW" dirty="0" smtClean="0"/>
              <a:t>Server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使用 </a:t>
            </a:r>
            <a:r>
              <a:rPr lang="en-US" altLang="zh-TW" dirty="0"/>
              <a:t>homework 1 </a:t>
            </a:r>
            <a:r>
              <a:rPr lang="zh-TW" altLang="en-US" dirty="0"/>
              <a:t>要求準備的 </a:t>
            </a:r>
            <a:r>
              <a:rPr lang="en-US" altLang="zh-TW" dirty="0"/>
              <a:t>domain </a:t>
            </a:r>
            <a:r>
              <a:rPr lang="en-US" altLang="zh-TW" dirty="0" smtClean="0"/>
              <a:t>name</a:t>
            </a:r>
          </a:p>
          <a:p>
            <a:pPr lvl="1"/>
            <a:r>
              <a:rPr lang="en-US" altLang="zh-TW" dirty="0" smtClean="0"/>
              <a:t>NAP2016-Web1.nasa   IN   A   &lt;</a:t>
            </a:r>
            <a:r>
              <a:rPr lang="zh-TW" altLang="en-US" dirty="0" smtClean="0"/>
              <a:t>你主機 </a:t>
            </a:r>
            <a:r>
              <a:rPr lang="en-US" altLang="zh-TW" dirty="0" smtClean="0"/>
              <a:t>IP&gt;</a:t>
            </a:r>
            <a:endParaRPr lang="en-US" altLang="zh-TW" dirty="0"/>
          </a:p>
          <a:p>
            <a:r>
              <a:rPr lang="zh-TW" altLang="en-US" dirty="0"/>
              <a:t>修改首頁內容</a:t>
            </a:r>
            <a:endParaRPr lang="en-US" altLang="zh-TW" dirty="0"/>
          </a:p>
          <a:p>
            <a:pPr lvl="2"/>
            <a:r>
              <a:rPr lang="en-US" dirty="0"/>
              <a:t>&lt;!flag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NAP_2016_Web_</a:t>
            </a:r>
            <a:r>
              <a:rPr lang="en-US" dirty="0"/>
              <a:t>Challenge</a:t>
            </a:r>
            <a:r>
              <a:rPr lang="en-US" altLang="zh-TW" dirty="0"/>
              <a:t>_</a:t>
            </a:r>
            <a:r>
              <a:rPr lang="en-US" dirty="0"/>
              <a:t>Part</a:t>
            </a:r>
            <a:r>
              <a:rPr lang="en-US" altLang="zh-TW" dirty="0"/>
              <a:t>_1&gt;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 </a:t>
            </a:r>
            <a:r>
              <a:rPr lang="en-US" altLang="zh-TW" dirty="0" err="1" smtClean="0"/>
              <a:t>dns.he.net</a:t>
            </a:r>
            <a:r>
              <a:rPr lang="en-US" altLang="zh-TW" dirty="0" smtClean="0"/>
              <a:t> </a:t>
            </a:r>
            <a:r>
              <a:rPr lang="zh-TW" altLang="en-US" dirty="0" smtClean="0"/>
              <a:t>作為 </a:t>
            </a:r>
            <a:r>
              <a:rPr lang="en-US" altLang="zh-TW" dirty="0" smtClean="0"/>
              <a:t>slave DNS server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077544"/>
          </a:xfrm>
        </p:spPr>
        <p:txBody>
          <a:bodyPr/>
          <a:lstStyle/>
          <a:p>
            <a:r>
              <a:rPr lang="en-US" altLang="zh-TW" dirty="0" smtClean="0"/>
              <a:t>also-notify</a:t>
            </a:r>
            <a:r>
              <a:rPr lang="zh-TW" altLang="en-US" dirty="0" smtClean="0"/>
              <a:t> 請加入 </a:t>
            </a:r>
            <a:r>
              <a:rPr lang="is-IS" altLang="zh-TW" dirty="0" smtClean="0"/>
              <a:t>216.218.130.2 (ns1.he.net)</a:t>
            </a:r>
          </a:p>
          <a:p>
            <a:pPr lvl="1"/>
            <a:r>
              <a:rPr lang="zh-TW" altLang="en-US" dirty="0" smtClean="0"/>
              <a:t>請理解 </a:t>
            </a:r>
            <a:r>
              <a:rPr lang="en-US" altLang="zh-TW" dirty="0" smtClean="0"/>
              <a:t>notify </a:t>
            </a:r>
            <a:r>
              <a:rPr lang="zh-TW" altLang="en-US" dirty="0" smtClean="0"/>
              <a:t>的用途</a:t>
            </a:r>
            <a:endParaRPr lang="is-IS" altLang="zh-TW" dirty="0" smtClean="0"/>
          </a:p>
          <a:p>
            <a:r>
              <a:rPr lang="en-US" altLang="zh-TW" dirty="0" smtClean="0"/>
              <a:t>allow-transfer </a:t>
            </a:r>
            <a:r>
              <a:rPr lang="zh-TW" altLang="en-US" dirty="0" smtClean="0"/>
              <a:t>請加入</a:t>
            </a:r>
            <a:r>
              <a:rPr lang="en-US" altLang="zh-TW" dirty="0" smtClean="0"/>
              <a:t> </a:t>
            </a:r>
            <a:r>
              <a:rPr lang="nb-NO" altLang="zh-TW" dirty="0" smtClean="0"/>
              <a:t>216.218.133.2, </a:t>
            </a:r>
            <a:r>
              <a:rPr lang="is-IS" altLang="zh-TW" dirty="0" smtClean="0"/>
              <a:t>2001:470:600</a:t>
            </a:r>
            <a:r>
              <a:rPr lang="is-IS" altLang="zh-TW" dirty="0"/>
              <a:t>::</a:t>
            </a:r>
            <a:r>
              <a:rPr lang="is-IS" altLang="zh-TW" dirty="0" smtClean="0"/>
              <a:t>2</a:t>
            </a:r>
          </a:p>
          <a:p>
            <a:pPr lvl="1"/>
            <a:r>
              <a:rPr lang="zh-TW" altLang="en-US" dirty="0" smtClean="0"/>
              <a:t>請理解</a:t>
            </a:r>
            <a:r>
              <a:rPr lang="en-US" altLang="zh-TW" dirty="0" smtClean="0"/>
              <a:t> transfer </a:t>
            </a:r>
            <a:r>
              <a:rPr lang="zh-TW" altLang="en-US" dirty="0" smtClean="0"/>
              <a:t>的用途</a:t>
            </a:r>
            <a:endParaRPr lang="en-US" altLang="zh-TW" dirty="0"/>
          </a:p>
          <a:p>
            <a:r>
              <a:rPr lang="zh-TW" altLang="en-US" dirty="0" smtClean="0"/>
              <a:t>至 </a:t>
            </a:r>
            <a:r>
              <a:rPr lang="en-US" altLang="zh-TW" dirty="0" smtClean="0">
                <a:hlinkClick r:id="rId3"/>
              </a:rPr>
              <a:t>https://dns.he.net</a:t>
            </a:r>
            <a:r>
              <a:rPr lang="zh-TW" altLang="en-US" dirty="0"/>
              <a:t> </a:t>
            </a:r>
            <a:r>
              <a:rPr lang="zh-TW" altLang="en-US" dirty="0" smtClean="0"/>
              <a:t>申請帳號</a:t>
            </a:r>
            <a:endParaRPr lang="en-US" altLang="zh-TW" dirty="0" smtClean="0"/>
          </a:p>
          <a:p>
            <a:pPr lvl="1"/>
            <a:r>
              <a:rPr lang="en-US" altLang="zh-TW" dirty="0">
                <a:hlinkClick r:id="rId3"/>
              </a:rPr>
              <a:t>Add a new </a:t>
            </a:r>
            <a:r>
              <a:rPr lang="en-US" altLang="zh-TW" dirty="0" smtClean="0">
                <a:hlinkClick r:id="rId3"/>
              </a:rPr>
              <a:t>slave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填入 </a:t>
            </a:r>
            <a:r>
              <a:rPr lang="en-US" altLang="zh-TW" dirty="0" smtClean="0"/>
              <a:t>domain name &amp; master IP</a:t>
            </a:r>
          </a:p>
          <a:p>
            <a:pPr lvl="1"/>
            <a:r>
              <a:rPr lang="zh-TW" altLang="en-US" dirty="0" smtClean="0"/>
              <a:t>確認 </a:t>
            </a:r>
            <a:r>
              <a:rPr lang="en-US" altLang="zh-TW" dirty="0" err="1" smtClean="0"/>
              <a:t>dns.he.net</a:t>
            </a:r>
            <a:r>
              <a:rPr lang="en-US" altLang="zh-TW" dirty="0" smtClean="0"/>
              <a:t> </a:t>
            </a:r>
            <a:r>
              <a:rPr lang="zh-TW" altLang="en-US" dirty="0" smtClean="0"/>
              <a:t>有取得資料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err="1" smtClean="0"/>
              <a:t>dns.he.net</a:t>
            </a:r>
            <a:r>
              <a:rPr lang="en-US" altLang="zh-TW" dirty="0" smtClean="0"/>
              <a:t> </a:t>
            </a:r>
            <a:r>
              <a:rPr lang="zh-TW" altLang="en-US" dirty="0" smtClean="0"/>
              <a:t>限制</a:t>
            </a:r>
            <a:endParaRPr lang="en-US" altLang="zh-TW" dirty="0" smtClean="0"/>
          </a:p>
          <a:p>
            <a:pPr lvl="1"/>
            <a:r>
              <a:rPr kumimoji="1" lang="zh-TW" altLang="en-US" dirty="0" smtClean="0"/>
              <a:t>不得超過 </a:t>
            </a:r>
            <a:r>
              <a:rPr kumimoji="1" lang="en-US" altLang="zh-TW" dirty="0" smtClean="0"/>
              <a:t>10000</a:t>
            </a:r>
            <a:r>
              <a:rPr kumimoji="1" lang="zh-TW" altLang="en-US" dirty="0" smtClean="0"/>
              <a:t> </a:t>
            </a:r>
            <a:r>
              <a:rPr lang="zh-TW" altLang="en-US" dirty="0" smtClean="0"/>
              <a:t>筆記錄</a:t>
            </a:r>
            <a:endParaRPr lang="en-US" altLang="zh-TW" dirty="0" smtClean="0"/>
          </a:p>
          <a:p>
            <a:pPr lvl="1"/>
            <a:r>
              <a:rPr kumimoji="1" lang="zh-TW" altLang="en-US" dirty="0" smtClean="0"/>
              <a:t>不支援 </a:t>
            </a:r>
            <a:r>
              <a:rPr kumimoji="1" lang="en-US" altLang="zh-TW" dirty="0" smtClean="0"/>
              <a:t>DNSSEC</a:t>
            </a:r>
            <a:endParaRPr kumimoji="1"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4725144"/>
            <a:ext cx="43688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1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自我檢查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請執行下列指令，並研究其不同之處</a:t>
            </a:r>
            <a:endParaRPr lang="en-US" altLang="zh-TW" dirty="0" smtClean="0"/>
          </a:p>
          <a:p>
            <a:r>
              <a:rPr lang="en-US" altLang="zh-TW" dirty="0" smtClean="0"/>
              <a:t>dig </a:t>
            </a:r>
            <a:r>
              <a:rPr lang="en-US" altLang="zh-TW" dirty="0"/>
              <a:t>NAP2016-WEB1.nasa.nasa.idv.tw</a:t>
            </a:r>
          </a:p>
          <a:p>
            <a:r>
              <a:rPr lang="en-US" altLang="zh-TW" dirty="0"/>
              <a:t>dig NAP2016-DNS1.nasa.nasa.idv.tw</a:t>
            </a:r>
          </a:p>
          <a:p>
            <a:r>
              <a:rPr lang="en-US" altLang="zh-TW" dirty="0"/>
              <a:t>dig NAP2016-WEB1.nasa.nasa.idv.tw @ns1.he.net</a:t>
            </a:r>
          </a:p>
          <a:p>
            <a:r>
              <a:rPr lang="en-US" altLang="zh-TW" dirty="0"/>
              <a:t>dig NAP2016-WEB1.nasa.nasa.idv.tw @ns2.he.net</a:t>
            </a:r>
          </a:p>
          <a:p>
            <a:r>
              <a:rPr lang="en-US" altLang="zh-TW" dirty="0"/>
              <a:t>dig NAP2016-WEB1.nasa.nasa.idv.tw @ns3.he.net</a:t>
            </a:r>
          </a:p>
          <a:p>
            <a:r>
              <a:rPr lang="en-US" altLang="zh-TW" dirty="0"/>
              <a:t>dig NAP2016-WEB1.nasa.nasa.idv.tw @ns4.he.net</a:t>
            </a:r>
          </a:p>
          <a:p>
            <a:r>
              <a:rPr lang="en-US" altLang="zh-TW" dirty="0"/>
              <a:t>dig NAP2016-WEB1.nasa.nasa.idv.tw @ns5.he.net</a:t>
            </a:r>
            <a:endParaRPr lang="zh-TW" altLang="en-US" dirty="0"/>
          </a:p>
          <a:p>
            <a:r>
              <a:rPr lang="en-US" altLang="zh-TW" dirty="0"/>
              <a:t>dig NAP2016-WEB1.nasa.nasa.idv.tw </a:t>
            </a:r>
            <a:r>
              <a:rPr lang="en-US" altLang="zh-TW" dirty="0" smtClean="0"/>
              <a:t>@8.8.8.8</a:t>
            </a:r>
          </a:p>
          <a:p>
            <a:r>
              <a:rPr kumimoji="1" lang="en-US" altLang="zh-TW" dirty="0" smtClean="0"/>
              <a:t>dig</a:t>
            </a:r>
            <a:r>
              <a:rPr lang="en-US" altLang="zh-TW" dirty="0"/>
              <a:t> </a:t>
            </a:r>
            <a:r>
              <a:rPr lang="en-US" altLang="zh-TW" dirty="0" smtClean="0"/>
              <a:t>+trace NAP2016-WEB1.nasa.nasa.idv.tw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595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作業分數計算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124744"/>
            <a:ext cx="7772400" cy="5410200"/>
          </a:xfrm>
        </p:spPr>
        <p:txBody>
          <a:bodyPr/>
          <a:lstStyle/>
          <a:p>
            <a:r>
              <a:rPr kumimoji="1" lang="zh-TW" altLang="en-US" dirty="0" smtClean="0"/>
              <a:t>主機</a:t>
            </a:r>
            <a:r>
              <a:rPr lang="zh-TW" altLang="en-US" dirty="0" smtClean="0"/>
              <a:t>存活判定</a:t>
            </a:r>
            <a:endParaRPr lang="en-US" altLang="zh-TW" dirty="0" smtClean="0"/>
          </a:p>
          <a:p>
            <a:pPr lvl="1"/>
            <a:r>
              <a:rPr kumimoji="1" lang="zh-TW" altLang="en-US" dirty="0" smtClean="0"/>
              <a:t>只要有任一服務可被偵測及</a:t>
            </a:r>
            <a:r>
              <a:rPr lang="zh-TW" altLang="en-US" dirty="0" smtClean="0"/>
              <a:t>正常</a:t>
            </a:r>
            <a:r>
              <a:rPr kumimoji="1" lang="zh-TW" altLang="en-US" dirty="0" smtClean="0"/>
              <a:t>使用即認定主機存活</a:t>
            </a:r>
            <a:endParaRPr kumimoji="1" lang="en-US" altLang="zh-TW" dirty="0" smtClean="0"/>
          </a:p>
          <a:p>
            <a:pPr lvl="1"/>
            <a:r>
              <a:rPr lang="zh-TW" altLang="en-US" dirty="0" smtClean="0"/>
              <a:t>每次檢查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系統上線期限前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存活 </a:t>
            </a:r>
            <a:r>
              <a:rPr lang="en-US" altLang="zh-TW" dirty="0" smtClean="0"/>
              <a:t>+1 </a:t>
            </a:r>
            <a:r>
              <a:rPr lang="zh-TW" altLang="en-US" dirty="0" smtClean="0"/>
              <a:t>分；</a:t>
            </a:r>
            <a:r>
              <a:rPr kumimoji="1" lang="zh-TW" altLang="en-US" dirty="0" smtClean="0"/>
              <a:t>離線 </a:t>
            </a:r>
            <a:r>
              <a:rPr kumimoji="1" lang="en-US" altLang="zh-TW" dirty="0" smtClean="0"/>
              <a:t>+</a:t>
            </a:r>
            <a:r>
              <a:rPr lang="en-US" altLang="zh-TW" dirty="0" smtClean="0"/>
              <a:t>0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分</a:t>
            </a:r>
            <a:endParaRPr kumimoji="1" lang="en-US" altLang="zh-TW" dirty="0" smtClean="0"/>
          </a:p>
          <a:p>
            <a:pPr lvl="2"/>
            <a:r>
              <a:rPr kumimoji="1" lang="zh-TW" altLang="en-US" dirty="0" smtClean="0"/>
              <a:t>系統上線期限後</a:t>
            </a:r>
            <a:endParaRPr kumimoji="1" lang="en-US" altLang="zh-TW" dirty="0" smtClean="0"/>
          </a:p>
          <a:p>
            <a:pPr lvl="3"/>
            <a:r>
              <a:rPr lang="zh-TW" altLang="en-US" dirty="0" smtClean="0"/>
              <a:t>存活</a:t>
            </a:r>
            <a:r>
              <a:rPr lang="en-US" altLang="zh-TW" dirty="0" smtClean="0"/>
              <a:t> +2 </a:t>
            </a:r>
            <a:r>
              <a:rPr lang="zh-TW" altLang="en-US" dirty="0" smtClean="0"/>
              <a:t>分；離線 </a:t>
            </a:r>
            <a:r>
              <a:rPr lang="en-US" altLang="zh-TW" dirty="0" smtClean="0"/>
              <a:t>-1 </a:t>
            </a:r>
            <a:r>
              <a:rPr lang="zh-TW" altLang="en-US" dirty="0" smtClean="0"/>
              <a:t>分</a:t>
            </a:r>
            <a:endParaRPr kumimoji="1" lang="en-US" altLang="zh-TW" dirty="0" smtClean="0"/>
          </a:p>
          <a:p>
            <a:r>
              <a:rPr kumimoji="1" lang="zh-TW" altLang="en-US" dirty="0" smtClean="0"/>
              <a:t>服務存活判定</a:t>
            </a:r>
            <a:endParaRPr kumimoji="1" lang="en-US" altLang="zh-TW" dirty="0" smtClean="0"/>
          </a:p>
          <a:p>
            <a:pPr lvl="1"/>
            <a:r>
              <a:rPr lang="zh-TW" altLang="en-US" dirty="0" smtClean="0"/>
              <a:t>每個作業的檢查項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作業繳交期限前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正常 </a:t>
            </a:r>
            <a:r>
              <a:rPr lang="en-US" altLang="zh-TW" dirty="0" smtClean="0"/>
              <a:t>+1 </a:t>
            </a:r>
            <a:r>
              <a:rPr lang="zh-TW" altLang="en-US" dirty="0" smtClean="0"/>
              <a:t>；</a:t>
            </a:r>
            <a:r>
              <a:rPr lang="en-US" altLang="zh-TW" dirty="0"/>
              <a:t> </a:t>
            </a:r>
            <a:r>
              <a:rPr lang="zh-TW" altLang="en-US" dirty="0" smtClean="0"/>
              <a:t>不正常或錯誤 </a:t>
            </a:r>
            <a:r>
              <a:rPr lang="en-US" altLang="zh-TW" dirty="0" smtClean="0"/>
              <a:t>-0 </a:t>
            </a:r>
            <a:r>
              <a:rPr lang="zh-TW" altLang="en-US" dirty="0" smtClean="0"/>
              <a:t>分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作業繳交期限後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正常</a:t>
            </a:r>
            <a:r>
              <a:rPr lang="en-US" altLang="zh-TW" dirty="0" smtClean="0"/>
              <a:t> +2</a:t>
            </a:r>
            <a:r>
              <a:rPr lang="zh-TW" altLang="en-US" dirty="0" smtClean="0"/>
              <a:t> ； 不正常或錯誤 </a:t>
            </a:r>
            <a:r>
              <a:rPr lang="en-US" altLang="zh-TW" dirty="0" smtClean="0"/>
              <a:t>-1 </a:t>
            </a:r>
            <a:r>
              <a:rPr lang="zh-TW" altLang="en-US" dirty="0" smtClean="0"/>
              <a:t>分</a:t>
            </a:r>
            <a:endParaRPr lang="en-US" altLang="zh-TW" dirty="0" smtClean="0"/>
          </a:p>
          <a:p>
            <a:r>
              <a:rPr lang="zh-TW" altLang="en-US" dirty="0" smtClean="0"/>
              <a:t>檢查頻率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半小時</a:t>
            </a:r>
            <a:r>
              <a:rPr lang="en-US" altLang="zh-TW" dirty="0" smtClean="0"/>
              <a:t>/</a:t>
            </a:r>
            <a:r>
              <a:rPr lang="zh-TW" altLang="en-US" dirty="0" smtClean="0"/>
              <a:t>一小時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分數加倍時間，視活動而定，從 </a:t>
            </a:r>
            <a:r>
              <a:rPr lang="en-US" altLang="zh-TW" dirty="0"/>
              <a:t>1</a:t>
            </a:r>
            <a:r>
              <a:rPr lang="en-US" altLang="zh-TW" dirty="0" smtClean="0"/>
              <a:t> </a:t>
            </a:r>
            <a:r>
              <a:rPr lang="zh-TW" altLang="en-US" dirty="0" smtClean="0"/>
              <a:t>分鐘到</a:t>
            </a:r>
            <a:r>
              <a:rPr lang="en-US" altLang="zh-TW" dirty="0"/>
              <a:t> </a:t>
            </a:r>
            <a:r>
              <a:rPr lang="en-US" altLang="zh-TW" dirty="0" smtClean="0"/>
              <a:t>15 </a:t>
            </a:r>
            <a:r>
              <a:rPr lang="zh-TW" altLang="en-US" dirty="0" smtClean="0"/>
              <a:t>分鐘都有可能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3310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本次作業檢查項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49552"/>
          </a:xfrm>
        </p:spPr>
        <p:txBody>
          <a:bodyPr/>
          <a:lstStyle/>
          <a:p>
            <a:r>
              <a:rPr kumimoji="1" lang="zh-TW" altLang="en-US" dirty="0" smtClean="0"/>
              <a:t>主機存活判定</a:t>
            </a:r>
            <a:endParaRPr lang="en-US" altLang="zh-TW" dirty="0"/>
          </a:p>
          <a:p>
            <a:pPr lvl="1"/>
            <a:r>
              <a:rPr kumimoji="1" lang="en-US" altLang="zh-TW" dirty="0" smtClean="0"/>
              <a:t>TCP 53 &amp; TCP 80 </a:t>
            </a:r>
            <a:r>
              <a:rPr kumimoji="1" lang="zh-TW" altLang="en-US" dirty="0" smtClean="0"/>
              <a:t>可</a:t>
            </a:r>
            <a:r>
              <a:rPr lang="en-US" altLang="zh-TW" dirty="0"/>
              <a:t> TCP 3-Way Handshake</a:t>
            </a:r>
          </a:p>
          <a:p>
            <a:r>
              <a:rPr kumimoji="1" lang="en-US" altLang="zh-TW" dirty="0" smtClean="0"/>
              <a:t>DNS</a:t>
            </a:r>
          </a:p>
          <a:p>
            <a:pPr lvl="1"/>
            <a:r>
              <a:rPr lang="en-US" altLang="zh-TW" dirty="0" smtClean="0"/>
              <a:t>Master</a:t>
            </a:r>
            <a:r>
              <a:rPr lang="zh-TW" altLang="en-US" dirty="0" smtClean="0"/>
              <a:t> 必須為自建主機，不得為代管或託管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Master TCP 53 &amp; UDP 53 </a:t>
            </a:r>
            <a:r>
              <a:rPr lang="zh-TW" altLang="en-US" dirty="0" smtClean="0"/>
              <a:t>皆可正常查詢資訊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NS </a:t>
            </a:r>
            <a:r>
              <a:rPr lang="zh-TW" altLang="en-US" dirty="0" smtClean="0"/>
              <a:t>資訊正確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NAP2016-WEB1.nasa TXT </a:t>
            </a:r>
            <a:r>
              <a:rPr lang="zh-TW" altLang="en-US" dirty="0" smtClean="0"/>
              <a:t>記錄正確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NAP2016-WEB1.nasa A </a:t>
            </a:r>
            <a:r>
              <a:rPr lang="zh-TW" altLang="en-US" dirty="0" smtClean="0"/>
              <a:t>記錄正確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NAP2016-DNS1.nasa CNAME </a:t>
            </a:r>
            <a:r>
              <a:rPr lang="zh-TW" altLang="en-US" dirty="0" smtClean="0"/>
              <a:t>記錄正確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NAP2016-DNS2.nasa A </a:t>
            </a:r>
            <a:r>
              <a:rPr lang="zh-TW" altLang="en-US" dirty="0" smtClean="0"/>
              <a:t>記錄正確</a:t>
            </a:r>
            <a:endParaRPr lang="en-US" altLang="zh-TW" dirty="0" smtClean="0"/>
          </a:p>
          <a:p>
            <a:r>
              <a:rPr kumimoji="1" lang="en-US" altLang="zh-TW" dirty="0" smtClean="0"/>
              <a:t>Web</a:t>
            </a:r>
          </a:p>
          <a:p>
            <a:pPr lvl="1"/>
            <a:r>
              <a:rPr lang="en-US" altLang="zh-TW" dirty="0" smtClean="0"/>
              <a:t>TCP Port 80 </a:t>
            </a:r>
            <a:r>
              <a:rPr lang="zh-TW" altLang="en-US" dirty="0" smtClean="0"/>
              <a:t>可正常存取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首頁內容中可以取得字串</a:t>
            </a:r>
            <a:r>
              <a:rPr lang="en-US" altLang="zh-TW" dirty="0" smtClean="0"/>
              <a:t> </a:t>
            </a:r>
            <a:r>
              <a:rPr lang="en-US" altLang="zh-TW" dirty="0"/>
              <a:t>NAP_2016_Web_Challenge_Part_1</a:t>
            </a:r>
            <a:endParaRPr lang="en-US" altLang="zh-TW" dirty="0" smtClean="0"/>
          </a:p>
          <a:p>
            <a:pPr lvl="1"/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878451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4032</TotalTime>
  <Words>584</Words>
  <Application>Microsoft Macintosh PowerPoint</Application>
  <PresentationFormat>如螢幕大小 (4:3)</PresentationFormat>
  <Paragraphs>103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1" baseType="lpstr">
      <vt:lpstr>Bitstream Vera Sans</vt:lpstr>
      <vt:lpstr>Courier New</vt:lpstr>
      <vt:lpstr>Times New Roman</vt:lpstr>
      <vt:lpstr>Wingdings</vt:lpstr>
      <vt:lpstr>華康標楷體(P)</vt:lpstr>
      <vt:lpstr>華康儷粗黑(P)</vt:lpstr>
      <vt:lpstr>微軟正黑體</vt:lpstr>
      <vt:lpstr>微軟正黑體 Light</vt:lpstr>
      <vt:lpstr>新細明體</vt:lpstr>
      <vt:lpstr>Arial</vt:lpstr>
      <vt:lpstr>Computer Center</vt:lpstr>
      <vt:lpstr>Homework 1 &amp; 2</vt:lpstr>
      <vt:lpstr>Homework 1 &amp; 2</vt:lpstr>
      <vt:lpstr>Homework 2</vt:lpstr>
      <vt:lpstr>DNS Server</vt:lpstr>
      <vt:lpstr>Apache / Nginx Server</vt:lpstr>
      <vt:lpstr>使用 dns.he.net 作為 slave DNS server</vt:lpstr>
      <vt:lpstr>自我檢查</vt:lpstr>
      <vt:lpstr>作業分數計算</vt:lpstr>
      <vt:lpstr>本次作業檢查項</vt:lpstr>
      <vt:lpstr>參考補充資料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Homework2</dc:title>
  <dc:creator>pschiu</dc:creator>
  <cp:keywords>NCTU NAP2016</cp:keywords>
  <cp:lastModifiedBy>Microsoft Office 使用者</cp:lastModifiedBy>
  <cp:revision>368</cp:revision>
  <cp:lastPrinted>2017-02-24T06:24:34Z</cp:lastPrinted>
  <dcterms:created xsi:type="dcterms:W3CDTF">2009-03-04T03:54:00Z</dcterms:created>
  <dcterms:modified xsi:type="dcterms:W3CDTF">2017-02-24T06:59:02Z</dcterms:modified>
</cp:coreProperties>
</file>