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34"/>
  </p:notesMasterIdLst>
  <p:sldIdLst>
    <p:sldId id="284" r:id="rId2"/>
    <p:sldId id="297" r:id="rId3"/>
    <p:sldId id="269" r:id="rId4"/>
    <p:sldId id="270" r:id="rId5"/>
    <p:sldId id="257" r:id="rId6"/>
    <p:sldId id="271" r:id="rId7"/>
    <p:sldId id="272" r:id="rId8"/>
    <p:sldId id="258" r:id="rId9"/>
    <p:sldId id="273" r:id="rId10"/>
    <p:sldId id="276" r:id="rId11"/>
    <p:sldId id="277" r:id="rId12"/>
    <p:sldId id="278" r:id="rId13"/>
    <p:sldId id="279" r:id="rId14"/>
    <p:sldId id="300" r:id="rId15"/>
    <p:sldId id="302" r:id="rId16"/>
    <p:sldId id="280" r:id="rId17"/>
    <p:sldId id="281" r:id="rId18"/>
    <p:sldId id="262" r:id="rId19"/>
    <p:sldId id="282" r:id="rId20"/>
    <p:sldId id="283" r:id="rId21"/>
    <p:sldId id="286" r:id="rId22"/>
    <p:sldId id="287" r:id="rId23"/>
    <p:sldId id="288" r:id="rId24"/>
    <p:sldId id="298" r:id="rId25"/>
    <p:sldId id="289" r:id="rId26"/>
    <p:sldId id="290" r:id="rId27"/>
    <p:sldId id="291" r:id="rId28"/>
    <p:sldId id="292" r:id="rId29"/>
    <p:sldId id="293" r:id="rId30"/>
    <p:sldId id="294" r:id="rId31"/>
    <p:sldId id="295" r:id="rId32"/>
    <p:sldId id="296" r:id="rId33"/>
  </p:sldIdLst>
  <p:sldSz cx="9144000" cy="6858000" type="screen4x3"/>
  <p:notesSz cx="6400800" cy="8686800"/>
  <p:defaultTextStyle>
    <a:defPPr>
      <a:defRPr lang="zh-TW"/>
    </a:defPPr>
    <a:lvl1pPr algn="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457200" algn="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914400" algn="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371600" algn="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1828800" algn="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FF33CC"/>
    <a:srgbClr val="FF0066"/>
    <a:srgbClr val="FF9900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8832" autoAdjust="0"/>
  </p:normalViewPr>
  <p:slideViewPr>
    <p:cSldViewPr>
      <p:cViewPr varScale="1">
        <p:scale>
          <a:sx n="103" d="100"/>
          <a:sy n="103" d="100"/>
        </p:scale>
        <p:origin x="1854" y="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773363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6210" tIns="43105" rIns="86210" bIns="43105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kumimoji="1" sz="1100"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625850" y="0"/>
            <a:ext cx="2773363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6210" tIns="43105" rIns="86210" bIns="43105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1" sz="1100"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28700" y="650875"/>
            <a:ext cx="4343400" cy="32575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39763" y="4125913"/>
            <a:ext cx="5121275" cy="3910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6210" tIns="43105" rIns="86210" bIns="4310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 smtClean="0"/>
              <a:t>按一下以編輯母片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250238"/>
            <a:ext cx="2773363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6210" tIns="43105" rIns="86210" bIns="43105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kumimoji="1" sz="1100"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43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625850" y="8250238"/>
            <a:ext cx="2773363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6210" tIns="43105" rIns="86210" bIns="43105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1" sz="1100"/>
            </a:lvl1pPr>
          </a:lstStyle>
          <a:p>
            <a:fld id="{584BCF99-58CD-400B-84A6-FA5039690D1E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備忘稿版面配置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 smtClean="0">
              <a:latin typeface="Arial" panose="020B0604020202020204" pitchFamily="34" charset="0"/>
            </a:endParaRPr>
          </a:p>
        </p:txBody>
      </p:sp>
      <p:sp>
        <p:nvSpPr>
          <p:cNvPr id="33796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EEF6EB2C-8EA3-4BFC-8DB0-3C96B6EF9134}" type="slidenum">
              <a:rPr lang="en-US" altLang="zh-TW"/>
              <a:pPr/>
              <a:t>3</a:t>
            </a:fld>
            <a:endParaRPr lang="en-US" altLang="zh-TW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A4347E43-FC33-496E-81DB-CB17D4CB1335}" type="slidenum">
              <a:rPr lang="en-US" altLang="zh-TW"/>
              <a:pPr/>
              <a:t>4</a:t>
            </a:fld>
            <a:endParaRPr lang="en-US" altLang="zh-TW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31875" y="650875"/>
            <a:ext cx="4343400" cy="3257550"/>
          </a:xfrm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zh-TW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備忘稿版面配置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TW" altLang="en-US" smtClean="0">
              <a:latin typeface="Arial" panose="020B0604020202020204" pitchFamily="34" charset="0"/>
            </a:endParaRPr>
          </a:p>
        </p:txBody>
      </p:sp>
      <p:sp>
        <p:nvSpPr>
          <p:cNvPr id="35844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3AE8BB88-787A-41F8-A7DE-CBED9B82C33D}" type="slidenum">
              <a:rPr lang="en-US" altLang="zh-TW"/>
              <a:pPr/>
              <a:t>5</a:t>
            </a:fld>
            <a:endParaRPr lang="en-US" altLang="zh-TW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5C1F5508-987C-4BAD-A6BE-FE48F5D2C53E}" type="slidenum">
              <a:rPr lang="en-US" altLang="zh-TW"/>
              <a:pPr/>
              <a:t>6</a:t>
            </a:fld>
            <a:endParaRPr lang="en-US" altLang="zh-TW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TW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備忘稿版面配置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TW" altLang="en-US" smtClean="0">
              <a:latin typeface="Arial" panose="020B0604020202020204" pitchFamily="34" charset="0"/>
            </a:endParaRPr>
          </a:p>
        </p:txBody>
      </p:sp>
      <p:sp>
        <p:nvSpPr>
          <p:cNvPr id="37892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50432149-326F-4A04-BBE1-D7C6EF95528A}" type="slidenum">
              <a:rPr lang="en-US" altLang="zh-TW"/>
              <a:pPr/>
              <a:t>11</a:t>
            </a:fld>
            <a:endParaRPr lang="en-US" altLang="zh-TW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備忘稿版面配置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TW" altLang="en-US" smtClean="0">
              <a:latin typeface="Arial" panose="020B0604020202020204" pitchFamily="34" charset="0"/>
            </a:endParaRPr>
          </a:p>
        </p:txBody>
      </p:sp>
      <p:sp>
        <p:nvSpPr>
          <p:cNvPr id="38916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371FAD02-F48D-4074-8A40-69E7CA5C8AFB}" type="slidenum">
              <a:rPr lang="en-US" altLang="zh-TW"/>
              <a:pPr/>
              <a:t>13</a:t>
            </a:fld>
            <a:endParaRPr lang="en-US" altLang="zh-TW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備忘稿版面配置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TW" altLang="en-US" smtClean="0">
              <a:latin typeface="Arial" panose="020B0604020202020204" pitchFamily="34" charset="0"/>
            </a:endParaRPr>
          </a:p>
        </p:txBody>
      </p:sp>
      <p:sp>
        <p:nvSpPr>
          <p:cNvPr id="38916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371FAD02-F48D-4074-8A40-69E7CA5C8AFB}" type="slidenum">
              <a:rPr lang="en-US" altLang="zh-TW"/>
              <a:pPr/>
              <a:t>14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31935750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備忘稿版面配置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TW" altLang="en-US" smtClean="0">
              <a:latin typeface="Arial" panose="020B0604020202020204" pitchFamily="34" charset="0"/>
            </a:endParaRPr>
          </a:p>
        </p:txBody>
      </p:sp>
      <p:sp>
        <p:nvSpPr>
          <p:cNvPr id="38916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371FAD02-F48D-4074-8A40-69E7CA5C8AFB}" type="slidenum">
              <a:rPr lang="en-US" altLang="zh-TW"/>
              <a:pPr/>
              <a:t>15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234837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" cy="68580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0282E2">
                  <a:gamma/>
                  <a:tint val="0"/>
                  <a:invGamma/>
                </a:srgb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zh-TW" altLang="en-US">
              <a:latin typeface="Arial" charset="0"/>
            </a:endParaRPr>
          </a:p>
        </p:txBody>
      </p:sp>
      <p:sp>
        <p:nvSpPr>
          <p:cNvPr id="5" name="Line 3"/>
          <p:cNvSpPr>
            <a:spLocks noChangeShapeType="1"/>
          </p:cNvSpPr>
          <p:nvPr/>
        </p:nvSpPr>
        <p:spPr bwMode="auto">
          <a:xfrm>
            <a:off x="914400" y="3276600"/>
            <a:ext cx="7543800" cy="0"/>
          </a:xfrm>
          <a:prstGeom prst="line">
            <a:avLst/>
          </a:prstGeom>
          <a:noFill/>
          <a:ln w="28575">
            <a:solidFill>
              <a:srgbClr val="003399"/>
            </a:solidFill>
            <a:round/>
            <a:headEnd/>
            <a:tailEnd/>
          </a:ln>
          <a:effectLst/>
        </p:spPr>
        <p:txBody>
          <a:bodyPr wrap="none"/>
          <a:lstStyle/>
          <a:p>
            <a:pPr>
              <a:defRPr/>
            </a:pPr>
            <a:endParaRPr lang="zh-TW" altLang="en-US">
              <a:latin typeface="Arial" charset="0"/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914400" y="609600"/>
            <a:ext cx="1219200" cy="43434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0282E2">
                  <a:gamma/>
                  <a:tint val="0"/>
                  <a:invGamma/>
                </a:srgb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zh-TW" altLang="en-US">
              <a:latin typeface="Arial" charset="0"/>
            </a:endParaRP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609600" y="2514600"/>
            <a:ext cx="1219200" cy="43434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0282E2">
                  <a:gamma/>
                  <a:tint val="0"/>
                  <a:invGamma/>
                </a:srgb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zh-TW" altLang="en-US">
              <a:latin typeface="Arial" charset="0"/>
            </a:endParaRP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2124075" y="2205038"/>
            <a:ext cx="6553200" cy="966787"/>
          </a:xfrm>
        </p:spPr>
        <p:txBody>
          <a:bodyPr lIns="91440" tIns="45720" rIns="91440" bIns="45720" anchor="ctr"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128838" y="3400425"/>
            <a:ext cx="6400800" cy="2095500"/>
          </a:xfrm>
        </p:spPr>
        <p:txBody>
          <a:bodyPr lIns="91440" tIns="45720" rIns="91440" bIns="45720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zh-TW" altLang="en-US"/>
              <a:t>按一下以編輯母片副標題樣式</a:t>
            </a:r>
          </a:p>
        </p:txBody>
      </p:sp>
    </p:spTree>
    <p:extLst>
      <p:ext uri="{BB962C8B-B14F-4D97-AF65-F5344CB8AC3E}">
        <p14:creationId xmlns:p14="http://schemas.microsoft.com/office/powerpoint/2010/main" val="9768930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006644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819900" y="260350"/>
            <a:ext cx="1943100" cy="583565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990600" y="260350"/>
            <a:ext cx="5676900" cy="583565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374512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90600" y="260350"/>
            <a:ext cx="77724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990600" y="1447800"/>
            <a:ext cx="3810000" cy="46482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953000" y="1447800"/>
            <a:ext cx="3810000" cy="46482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037761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375362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25097772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990600" y="14478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953000" y="14478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974354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31788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106853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180828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40266470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21814560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26035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4478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0" y="0"/>
            <a:ext cx="609600" cy="68580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0282E2">
                  <a:gamma/>
                  <a:tint val="0"/>
                  <a:invGamma/>
                </a:srgb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zh-TW" altLang="en-US">
              <a:latin typeface="Arial" charset="0"/>
            </a:endParaRPr>
          </a:p>
        </p:txBody>
      </p:sp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134938" y="90488"/>
            <a:ext cx="365125" cy="4668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 lIns="0" tIns="0" rIns="0" bIns="0">
            <a:spAutoFit/>
          </a:bodyPr>
          <a:lstStyle/>
          <a:p>
            <a:pPr algn="l" eaLnBrk="1" hangingPunct="1">
              <a:defRPr/>
            </a:pPr>
            <a:r>
              <a:rPr kumimoji="1" lang="en-US" altLang="zh-TW" sz="2400" i="1">
                <a:solidFill>
                  <a:schemeClr val="bg1"/>
                </a:solidFill>
                <a:latin typeface="Futura Md BT" pitchFamily="34" charset="0"/>
              </a:rPr>
              <a:t>Computer Center, CS, NCTU</a:t>
            </a:r>
          </a:p>
        </p:txBody>
      </p:sp>
      <p:sp>
        <p:nvSpPr>
          <p:cNvPr id="26630" name="Oval 6"/>
          <p:cNvSpPr>
            <a:spLocks noChangeArrowheads="1"/>
          </p:cNvSpPr>
          <p:nvPr/>
        </p:nvSpPr>
        <p:spPr bwMode="auto">
          <a:xfrm>
            <a:off x="125413" y="6400800"/>
            <a:ext cx="304800" cy="304800"/>
          </a:xfrm>
          <a:prstGeom prst="ellipse">
            <a:avLst/>
          </a:prstGeom>
          <a:solidFill>
            <a:srgbClr val="99CCFF"/>
          </a:solidFill>
          <a:ln w="22225" cap="rnd">
            <a:noFill/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zh-TW" altLang="en-US">
              <a:latin typeface="Arial" charset="0"/>
            </a:endParaRPr>
          </a:p>
        </p:txBody>
      </p:sp>
      <p:sp>
        <p:nvSpPr>
          <p:cNvPr id="26631" name="Rectangle 7"/>
          <p:cNvSpPr>
            <a:spLocks noChangeArrowheads="1"/>
          </p:cNvSpPr>
          <p:nvPr/>
        </p:nvSpPr>
        <p:spPr bwMode="auto">
          <a:xfrm>
            <a:off x="0" y="62484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21600" tIns="0" rIns="0" bIns="46800"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fld id="{761D74F1-8704-4EAF-8F3D-05E62F0712B7}" type="slidenum">
              <a:rPr lang="en-US" altLang="zh-TW" sz="1400">
                <a:solidFill>
                  <a:schemeClr val="bg1"/>
                </a:solidFill>
                <a:latin typeface="Futura Md BT" pitchFamily="34" charset="0"/>
              </a:rPr>
              <a:pPr algn="ctr" eaLnBrk="1" hangingPunct="1"/>
              <a:t>‹#›</a:t>
            </a:fld>
            <a:endParaRPr lang="en-US" altLang="zh-TW" sz="1400">
              <a:solidFill>
                <a:schemeClr val="bg1"/>
              </a:solidFill>
              <a:latin typeface="Futura Md BT" pitchFamily="34" charset="0"/>
            </a:endParaRPr>
          </a:p>
        </p:txBody>
      </p:sp>
      <p:sp>
        <p:nvSpPr>
          <p:cNvPr id="26632" name="Rectangle 8"/>
          <p:cNvSpPr>
            <a:spLocks noChangeArrowheads="1"/>
          </p:cNvSpPr>
          <p:nvPr/>
        </p:nvSpPr>
        <p:spPr bwMode="auto">
          <a:xfrm>
            <a:off x="990600" y="1182688"/>
            <a:ext cx="7772400" cy="36512"/>
          </a:xfrm>
          <a:prstGeom prst="rect">
            <a:avLst/>
          </a:prstGeom>
          <a:gradFill rotWithShape="0">
            <a:gsLst>
              <a:gs pos="0">
                <a:srgbClr val="C0C0C0"/>
              </a:gs>
              <a:gs pos="100000">
                <a:srgbClr val="C0C0C0">
                  <a:gamma/>
                  <a:tint val="0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zh-TW" altLang="en-US">
              <a:latin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4" r:id="rId1"/>
    <p:sldLayoutId id="2147483743" r:id="rId2"/>
    <p:sldLayoutId id="2147483744" r:id="rId3"/>
    <p:sldLayoutId id="2147483745" r:id="rId4"/>
    <p:sldLayoutId id="2147483746" r:id="rId5"/>
    <p:sldLayoutId id="2147483747" r:id="rId6"/>
    <p:sldLayoutId id="2147483748" r:id="rId7"/>
    <p:sldLayoutId id="2147483749" r:id="rId8"/>
    <p:sldLayoutId id="2147483750" r:id="rId9"/>
    <p:sldLayoutId id="2147483751" r:id="rId10"/>
    <p:sldLayoutId id="2147483752" r:id="rId11"/>
    <p:sldLayoutId id="2147483753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9pPr>
    </p:titleStyle>
    <p:bodyStyle>
      <a:lvl1pPr marL="342900" indent="-342900" algn="l" rtl="0" eaLnBrk="0" fontAlgn="base" hangingPunct="0">
        <a:spcBef>
          <a:spcPct val="25000"/>
        </a:spcBef>
        <a:spcAft>
          <a:spcPct val="0"/>
        </a:spcAft>
        <a:buFont typeface="Wingdings" panose="05000000000000000000" pitchFamily="2" charset="2"/>
        <a:buChar char="q"/>
        <a:defRPr kumimoji="1"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5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2pPr>
      <a:lvl3pPr marL="1143000" indent="-228600" algn="l" rtl="0" eaLnBrk="0" fontAlgn="base" hangingPunct="0">
        <a:spcBef>
          <a:spcPct val="25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Ø"/>
        <a:defRPr kumimoji="1">
          <a:solidFill>
            <a:schemeClr val="tx1"/>
          </a:solidFill>
          <a:latin typeface="+mn-lt"/>
          <a:ea typeface="華康標楷體(P)" pitchFamily="66" charset="-120"/>
        </a:defRPr>
      </a:lvl3pPr>
      <a:lvl4pPr marL="1600200" indent="-228600" algn="l" rtl="0" eaLnBrk="0" fontAlgn="base" hangingPunct="0">
        <a:spcBef>
          <a:spcPct val="25000"/>
        </a:spcBef>
        <a:spcAft>
          <a:spcPct val="0"/>
        </a:spcAft>
        <a:buChar char="–"/>
        <a:defRPr kumimoji="1" sz="1600">
          <a:solidFill>
            <a:schemeClr val="tx1"/>
          </a:solidFill>
          <a:latin typeface="+mn-lt"/>
          <a:ea typeface="華康標楷體(P)" pitchFamily="66" charset="-120"/>
        </a:defRPr>
      </a:lvl4pPr>
      <a:lvl5pPr marL="2057400" indent="-228600" algn="l" rtl="0" eaLnBrk="0" fontAlgn="base" hangingPunct="0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5pPr>
      <a:lvl6pPr marL="25146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6pPr>
      <a:lvl7pPr marL="29718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7pPr>
      <a:lvl8pPr marL="34290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8pPr>
      <a:lvl9pPr marL="38862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aqs.org/rfcs/rfc2616.html" TargetMode="External"/><Relationship Id="rId2" Type="http://schemas.openxmlformats.org/officeDocument/2006/relationships/hyperlink" Target="http://www.faqs.org/rfcs/rfc2068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jmarshall.com/easy/http/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s.tut.fi/~jkorpela/http.html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6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3.org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/>
              <a:t>Web</a:t>
            </a:r>
            <a:endParaRPr lang="zh-TW" altLang="en-US" dirty="0"/>
          </a:p>
        </p:txBody>
      </p:sp>
      <p:sp>
        <p:nvSpPr>
          <p:cNvPr id="4099" name="副標題 2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endParaRPr lang="zh-TW" altLang="en-US" dirty="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smtClean="0"/>
              <a:t>Web </a:t>
            </a:r>
            <a:r>
              <a:rPr lang="en-US" altLang="zh-TW" sz="3000" smtClean="0">
                <a:ea typeface="新細明體" pitchFamily="18" charset="-120"/>
              </a:rPr>
              <a:t>Hosting</a:t>
            </a:r>
            <a:r>
              <a:rPr lang="en-US" altLang="zh-TW" sz="3000" smtClean="0"/>
              <a:t> </a:t>
            </a:r>
            <a:br>
              <a:rPr lang="en-US" altLang="zh-TW" sz="3000" smtClean="0"/>
            </a:br>
            <a:r>
              <a:rPr lang="en-US" altLang="zh-TW" sz="3000" smtClean="0"/>
              <a:t>	– The HTTP Protocol (1)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HTTP: </a:t>
            </a:r>
            <a:r>
              <a:rPr lang="en-US" altLang="zh-TW" smtClean="0">
                <a:solidFill>
                  <a:schemeClr val="hlink"/>
                </a:solidFill>
              </a:rPr>
              <a:t>H</a:t>
            </a:r>
            <a:r>
              <a:rPr lang="en-US" altLang="zh-TW" smtClean="0"/>
              <a:t>yper</a:t>
            </a:r>
            <a:r>
              <a:rPr lang="en-US" altLang="zh-TW" smtClean="0">
                <a:solidFill>
                  <a:schemeClr val="hlink"/>
                </a:solidFill>
              </a:rPr>
              <a:t>t</a:t>
            </a:r>
            <a:r>
              <a:rPr lang="en-US" altLang="zh-TW" smtClean="0"/>
              <a:t>ext </a:t>
            </a:r>
            <a:r>
              <a:rPr lang="en-US" altLang="zh-TW" smtClean="0">
                <a:solidFill>
                  <a:schemeClr val="hlink"/>
                </a:solidFill>
              </a:rPr>
              <a:t>T</a:t>
            </a:r>
            <a:r>
              <a:rPr lang="en-US" altLang="zh-TW" smtClean="0"/>
              <a:t>ransfer </a:t>
            </a:r>
            <a:r>
              <a:rPr lang="en-US" altLang="zh-TW" smtClean="0">
                <a:solidFill>
                  <a:schemeClr val="hlink"/>
                </a:solidFill>
              </a:rPr>
              <a:t>P</a:t>
            </a:r>
            <a:r>
              <a:rPr lang="en-US" altLang="zh-TW" smtClean="0"/>
              <a:t>rotocol</a:t>
            </a:r>
          </a:p>
          <a:p>
            <a:pPr lvl="1" eaLnBrk="1" hangingPunct="1"/>
            <a:r>
              <a:rPr lang="en-US" altLang="zh-TW" smtClean="0"/>
              <a:t>RFCs: (HTTP 1.1)</a:t>
            </a:r>
          </a:p>
          <a:p>
            <a:pPr lvl="2" eaLnBrk="1" hangingPunct="1">
              <a:buFont typeface="Wingdings" panose="05000000000000000000" pitchFamily="2" charset="2"/>
              <a:buNone/>
            </a:pPr>
            <a:r>
              <a:rPr lang="en-US" altLang="zh-TW" smtClean="0">
                <a:hlinkClick r:id="rId2"/>
              </a:rPr>
              <a:t>http://www.faqs.org/rfcs/rfc2068.html</a:t>
            </a:r>
            <a:endParaRPr lang="en-US" altLang="zh-TW" smtClean="0"/>
          </a:p>
          <a:p>
            <a:pPr lvl="2" eaLnBrk="1" hangingPunct="1">
              <a:buFont typeface="Wingdings" panose="05000000000000000000" pitchFamily="2" charset="2"/>
              <a:buNone/>
            </a:pPr>
            <a:r>
              <a:rPr lang="en-US" altLang="zh-TW" smtClean="0">
                <a:hlinkClick r:id="rId3"/>
              </a:rPr>
              <a:t>http://www.faqs.org/rfcs/rfc2616.html</a:t>
            </a:r>
            <a:r>
              <a:rPr lang="en-US" altLang="zh-TW" smtClean="0"/>
              <a:t>  (Updated Version)</a:t>
            </a:r>
          </a:p>
          <a:p>
            <a:pPr lvl="1" eaLnBrk="1" hangingPunct="1"/>
            <a:r>
              <a:rPr lang="en-US" altLang="zh-TW" smtClean="0"/>
              <a:t>Useful Reference: </a:t>
            </a:r>
            <a:r>
              <a:rPr lang="en-US" altLang="zh-TW" smtClean="0">
                <a:hlinkClick r:id="rId4"/>
              </a:rPr>
              <a:t>http://jmarshall.com/easy/http/</a:t>
            </a:r>
            <a:endParaRPr lang="en-US" altLang="zh-TW" smtClean="0"/>
          </a:p>
          <a:p>
            <a:pPr lvl="1" eaLnBrk="1" hangingPunct="1"/>
            <a:r>
              <a:rPr lang="en-US" altLang="zh-TW" smtClean="0"/>
              <a:t>A network protocol used to deliver virtually all files and other data on the World Wide Web.</a:t>
            </a:r>
          </a:p>
          <a:p>
            <a:pPr lvl="2" eaLnBrk="1" hangingPunct="1"/>
            <a:r>
              <a:rPr lang="en-US" altLang="zh-TW" smtClean="0"/>
              <a:t>HTML files, image files, query results, or anything else.</a:t>
            </a:r>
          </a:p>
          <a:p>
            <a:pPr lvl="1" eaLnBrk="1" hangingPunct="1"/>
            <a:r>
              <a:rPr lang="en-US" altLang="zh-TW" smtClean="0"/>
              <a:t>Client-Server Architecture</a:t>
            </a:r>
          </a:p>
          <a:p>
            <a:pPr lvl="2" eaLnBrk="1" hangingPunct="1"/>
            <a:r>
              <a:rPr lang="en-US" altLang="zh-TW" smtClean="0"/>
              <a:t>A browser is an HTTP client because it sends requests to an HTTP server (Web server), which then sends responses back to the client.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smtClean="0"/>
              <a:t>Web Hosting</a:t>
            </a:r>
            <a:br>
              <a:rPr lang="en-US" altLang="zh-TW" sz="3000" smtClean="0"/>
            </a:br>
            <a:r>
              <a:rPr lang="en-US" altLang="zh-TW" sz="3000" smtClean="0"/>
              <a:t>	– The HTTP Protocol (2)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lvl="1" eaLnBrk="1" hangingPunct="1"/>
            <a:r>
              <a:rPr lang="en-US" altLang="zh-TW" sz="1800" dirty="0" smtClean="0"/>
              <a:t>Clients:</a:t>
            </a:r>
          </a:p>
          <a:p>
            <a:pPr lvl="2" eaLnBrk="1" hangingPunct="1">
              <a:buFont typeface="Wingdings" panose="05000000000000000000" pitchFamily="2" charset="2"/>
              <a:buNone/>
            </a:pPr>
            <a:r>
              <a:rPr lang="en-US" altLang="zh-TW" sz="1600" dirty="0" smtClean="0"/>
              <a:t>※ Send Requests to Servers</a:t>
            </a:r>
          </a:p>
          <a:p>
            <a:pPr lvl="2" eaLnBrk="1" hangingPunct="1"/>
            <a:endParaRPr lang="en-US" altLang="zh-TW" sz="1600" dirty="0" smtClean="0"/>
          </a:p>
          <a:p>
            <a:pPr lvl="2" eaLnBrk="1" hangingPunct="1"/>
            <a:r>
              <a:rPr lang="en-US" altLang="zh-TW" sz="1600" dirty="0" smtClean="0"/>
              <a:t>Action “path or URL” </a:t>
            </a:r>
            <a:r>
              <a:rPr lang="en-US" altLang="zh-TW" sz="1600" dirty="0" err="1" smtClean="0"/>
              <a:t>Protocal</a:t>
            </a:r>
            <a:endParaRPr lang="en-US" altLang="zh-TW" sz="1600" dirty="0" smtClean="0"/>
          </a:p>
          <a:p>
            <a:pPr lvl="3" eaLnBrk="1" hangingPunct="1"/>
            <a:r>
              <a:rPr lang="en-US" altLang="zh-TW" sz="1400" dirty="0" smtClean="0"/>
              <a:t>Actions: GET, POST, HEAD</a:t>
            </a:r>
          </a:p>
          <a:p>
            <a:pPr lvl="3" eaLnBrk="1" hangingPunct="1"/>
            <a:r>
              <a:rPr lang="en-US" altLang="zh-TW" sz="1400" dirty="0" smtClean="0"/>
              <a:t>Ex. GET /</a:t>
            </a:r>
            <a:r>
              <a:rPr lang="en-US" altLang="zh-TW" sz="1400" dirty="0" err="1" smtClean="0"/>
              <a:t>index.php</a:t>
            </a:r>
            <a:r>
              <a:rPr lang="en-US" altLang="zh-TW" sz="1400" dirty="0" smtClean="0"/>
              <a:t> HTTP/1.1</a:t>
            </a:r>
          </a:p>
          <a:p>
            <a:pPr lvl="2" eaLnBrk="1" hangingPunct="1"/>
            <a:r>
              <a:rPr lang="en-US" altLang="zh-TW" sz="1600" dirty="0" smtClean="0"/>
              <a:t>Headers</a:t>
            </a:r>
          </a:p>
          <a:p>
            <a:pPr lvl="3" eaLnBrk="1" hangingPunct="1"/>
            <a:r>
              <a:rPr lang="en-US" altLang="zh-TW" sz="1400" dirty="0" err="1" smtClean="0"/>
              <a:t>Header_Name</a:t>
            </a:r>
            <a:r>
              <a:rPr lang="en-US" altLang="zh-TW" sz="1400" dirty="0" smtClean="0"/>
              <a:t>: value</a:t>
            </a:r>
          </a:p>
          <a:p>
            <a:pPr lvl="3" eaLnBrk="1" hangingPunct="1"/>
            <a:r>
              <a:rPr lang="en-US" altLang="zh-TW" sz="1400" dirty="0" smtClean="0"/>
              <a:t>Ex.</a:t>
            </a:r>
          </a:p>
          <a:p>
            <a:pPr lvl="3" eaLnBrk="1" hangingPunct="1">
              <a:buFontTx/>
              <a:buNone/>
            </a:pPr>
            <a:r>
              <a:rPr lang="en-US" altLang="zh-TW" sz="1400" dirty="0" smtClean="0"/>
              <a:t>Host: www.cs.nctu.edu.tw</a:t>
            </a:r>
          </a:p>
          <a:p>
            <a:pPr lvl="2" eaLnBrk="1" hangingPunct="1"/>
            <a:r>
              <a:rPr lang="en-US" altLang="zh-TW" sz="1600" dirty="0" smtClean="0"/>
              <a:t>(blank line)</a:t>
            </a:r>
          </a:p>
          <a:p>
            <a:pPr lvl="2" eaLnBrk="1" hangingPunct="1"/>
            <a:r>
              <a:rPr lang="en-US" altLang="zh-TW" sz="1600" dirty="0" smtClean="0"/>
              <a:t>Data …</a:t>
            </a:r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lvl="1" eaLnBrk="1" hangingPunct="1"/>
            <a:r>
              <a:rPr lang="en-US" altLang="zh-TW" sz="1800" smtClean="0"/>
              <a:t>Servers:</a:t>
            </a:r>
          </a:p>
          <a:p>
            <a:pPr lvl="2" eaLnBrk="1" hangingPunct="1">
              <a:buFont typeface="Wingdings" panose="05000000000000000000" pitchFamily="2" charset="2"/>
              <a:buNone/>
            </a:pPr>
            <a:r>
              <a:rPr lang="en-US" altLang="zh-TW" sz="1600" smtClean="0"/>
              <a:t>※ Respond to the clinets</a:t>
            </a:r>
          </a:p>
          <a:p>
            <a:pPr lvl="2" eaLnBrk="1" hangingPunct="1"/>
            <a:endParaRPr lang="en-US" altLang="zh-TW" sz="1600" smtClean="0"/>
          </a:p>
          <a:p>
            <a:pPr lvl="2" eaLnBrk="1" hangingPunct="1"/>
            <a:r>
              <a:rPr lang="en-US" altLang="zh-TW" sz="1600" smtClean="0"/>
              <a:t>Status:</a:t>
            </a:r>
          </a:p>
          <a:p>
            <a:pPr lvl="3" eaLnBrk="1" hangingPunct="1"/>
            <a:r>
              <a:rPr lang="en-US" altLang="zh-TW" sz="1400" smtClean="0"/>
              <a:t>200: OK</a:t>
            </a:r>
          </a:p>
          <a:p>
            <a:pPr lvl="3" eaLnBrk="1" hangingPunct="1"/>
            <a:r>
              <a:rPr lang="en-US" altLang="zh-TW" sz="1400" smtClean="0"/>
              <a:t>403: Forbidden</a:t>
            </a:r>
          </a:p>
          <a:p>
            <a:pPr lvl="3" eaLnBrk="1" hangingPunct="1"/>
            <a:r>
              <a:rPr lang="en-US" altLang="zh-TW" sz="1400" smtClean="0"/>
              <a:t>404: Not Found</a:t>
            </a:r>
          </a:p>
          <a:p>
            <a:pPr lvl="3" eaLnBrk="1" hangingPunct="1"/>
            <a:r>
              <a:rPr lang="en-US" altLang="zh-TW" sz="1400" smtClean="0"/>
              <a:t>426: Upgrade Required</a:t>
            </a:r>
          </a:p>
          <a:p>
            <a:pPr lvl="3" eaLnBrk="1" hangingPunct="1"/>
            <a:r>
              <a:rPr lang="en-US" altLang="zh-TW" sz="1400" smtClean="0"/>
              <a:t>…</a:t>
            </a:r>
          </a:p>
          <a:p>
            <a:pPr lvl="3" eaLnBrk="1" hangingPunct="1"/>
            <a:r>
              <a:rPr lang="en-US" altLang="zh-TW" sz="1400" smtClean="0"/>
              <a:t>Ex. HTTP/1.1 200 OK</a:t>
            </a:r>
          </a:p>
          <a:p>
            <a:pPr lvl="2" eaLnBrk="1" hangingPunct="1"/>
            <a:r>
              <a:rPr lang="en-US" altLang="zh-TW" sz="1600" smtClean="0"/>
              <a:t>Headers</a:t>
            </a:r>
          </a:p>
          <a:p>
            <a:pPr lvl="3" eaLnBrk="1" hangingPunct="1"/>
            <a:r>
              <a:rPr lang="en-US" altLang="zh-TW" sz="1400" smtClean="0"/>
              <a:t>Same as clients</a:t>
            </a:r>
          </a:p>
          <a:p>
            <a:pPr lvl="3" eaLnBrk="1" hangingPunct="1"/>
            <a:r>
              <a:rPr lang="en-US" altLang="zh-TW" sz="1400" smtClean="0"/>
              <a:t>Ex.</a:t>
            </a:r>
          </a:p>
          <a:p>
            <a:pPr lvl="3" eaLnBrk="1" hangingPunct="1">
              <a:buFontTx/>
              <a:buNone/>
            </a:pPr>
            <a:r>
              <a:rPr lang="en-US" altLang="zh-TW" sz="1400" smtClean="0"/>
              <a:t>Content-Type: text/html</a:t>
            </a:r>
          </a:p>
          <a:p>
            <a:pPr lvl="2" eaLnBrk="1" hangingPunct="1"/>
            <a:r>
              <a:rPr lang="en-US" altLang="zh-TW" sz="1600" smtClean="0"/>
              <a:t>(blank line)</a:t>
            </a:r>
          </a:p>
          <a:p>
            <a:pPr lvl="2" eaLnBrk="1" hangingPunct="1"/>
            <a:r>
              <a:rPr lang="en-US" altLang="zh-TW" sz="1600" smtClean="0"/>
              <a:t>Data…</a:t>
            </a:r>
          </a:p>
          <a:p>
            <a:pPr lvl="3" eaLnBrk="1" hangingPunct="1"/>
            <a:endParaRPr lang="en-US" altLang="zh-TW" sz="1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smtClean="0"/>
              <a:t>Web Hosting</a:t>
            </a:r>
            <a:br>
              <a:rPr lang="en-US" altLang="zh-TW" sz="3000" smtClean="0"/>
            </a:br>
            <a:r>
              <a:rPr lang="en-US" altLang="zh-TW" sz="3000" smtClean="0"/>
              <a:t>	– The HTTP Protocol (3)</a:t>
            </a:r>
          </a:p>
        </p:txBody>
      </p:sp>
      <p:grpSp>
        <p:nvGrpSpPr>
          <p:cNvPr id="15363" name="Group 4"/>
          <p:cNvGrpSpPr>
            <a:grpSpLocks/>
          </p:cNvGrpSpPr>
          <p:nvPr/>
        </p:nvGrpSpPr>
        <p:grpSpPr bwMode="auto">
          <a:xfrm>
            <a:off x="990600" y="1219200"/>
            <a:ext cx="8077200" cy="5478463"/>
            <a:chOff x="624" y="720"/>
            <a:chExt cx="5088" cy="3451"/>
          </a:xfrm>
        </p:grpSpPr>
        <p:sp>
          <p:nvSpPr>
            <p:cNvPr id="15364" name="Rectangle 5"/>
            <p:cNvSpPr>
              <a:spLocks noChangeArrowheads="1"/>
            </p:cNvSpPr>
            <p:nvPr/>
          </p:nvSpPr>
          <p:spPr bwMode="auto">
            <a:xfrm>
              <a:off x="1632" y="720"/>
              <a:ext cx="4080" cy="3451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l"/>
              <a:r>
                <a:rPr lang="en-US" altLang="zh-TW" sz="1400">
                  <a:latin typeface="Verdana" panose="020B0604030504040204" pitchFamily="34" charset="0"/>
                  <a:ea typeface="細明體" panose="02020509000000000000" pitchFamily="49" charset="-120"/>
                </a:rPr>
                <a:t>liuyh@bsd5 ~/public_html $ telnet www.cs.nctu.edu.tw 80</a:t>
              </a:r>
            </a:p>
            <a:p>
              <a:pPr algn="l"/>
              <a:r>
                <a:rPr lang="en-US" altLang="zh-TW" sz="1400">
                  <a:latin typeface="Verdana" panose="020B0604030504040204" pitchFamily="34" charset="0"/>
                  <a:ea typeface="細明體" panose="02020509000000000000" pitchFamily="49" charset="-120"/>
                </a:rPr>
                <a:t>Trying 140.113.235.47...</a:t>
              </a:r>
            </a:p>
            <a:p>
              <a:pPr algn="l"/>
              <a:r>
                <a:rPr lang="en-US" altLang="zh-TW" sz="1400">
                  <a:latin typeface="Verdana" panose="020B0604030504040204" pitchFamily="34" charset="0"/>
                  <a:ea typeface="細明體" panose="02020509000000000000" pitchFamily="49" charset="-120"/>
                </a:rPr>
                <a:t>Connected to www.cs.nctu.edu.tw.</a:t>
              </a:r>
            </a:p>
            <a:p>
              <a:pPr algn="l"/>
              <a:r>
                <a:rPr lang="en-US" altLang="zh-TW" sz="1400">
                  <a:latin typeface="Verdana" panose="020B0604030504040204" pitchFamily="34" charset="0"/>
                  <a:ea typeface="細明體" panose="02020509000000000000" pitchFamily="49" charset="-120"/>
                </a:rPr>
                <a:t>Escape character is '^]'.</a:t>
              </a:r>
            </a:p>
            <a:p>
              <a:pPr algn="l"/>
              <a:r>
                <a:rPr lang="en-US" altLang="zh-TW" sz="1400">
                  <a:latin typeface="Verdana" panose="020B0604030504040204" pitchFamily="34" charset="0"/>
                  <a:ea typeface="細明體" panose="02020509000000000000" pitchFamily="49" charset="-120"/>
                </a:rPr>
                <a:t>GET /~liuyh/sa.html HTTP/1.0</a:t>
              </a:r>
            </a:p>
            <a:p>
              <a:pPr algn="l"/>
              <a:endParaRPr lang="en-US" altLang="zh-TW" sz="1400">
                <a:latin typeface="Verdana" panose="020B0604030504040204" pitchFamily="34" charset="0"/>
                <a:ea typeface="細明體" panose="02020509000000000000" pitchFamily="49" charset="-120"/>
              </a:endParaRPr>
            </a:p>
            <a:p>
              <a:pPr algn="l"/>
              <a:r>
                <a:rPr lang="en-US" altLang="zh-TW" sz="1400">
                  <a:latin typeface="Verdana" panose="020B0604030504040204" pitchFamily="34" charset="0"/>
                  <a:ea typeface="細明體" panose="02020509000000000000" pitchFamily="49" charset="-120"/>
                </a:rPr>
                <a:t>HTTP/1.1 200 OK</a:t>
              </a:r>
            </a:p>
            <a:p>
              <a:pPr algn="l"/>
              <a:r>
                <a:rPr lang="en-US" altLang="zh-TW" sz="1400">
                  <a:latin typeface="Verdana" panose="020B0604030504040204" pitchFamily="34" charset="0"/>
                  <a:ea typeface="細明體" panose="02020509000000000000" pitchFamily="49" charset="-120"/>
                </a:rPr>
                <a:t>Server: nginx/0.7.62</a:t>
              </a:r>
            </a:p>
            <a:p>
              <a:pPr algn="l"/>
              <a:r>
                <a:rPr lang="en-US" altLang="zh-TW" sz="1400">
                  <a:latin typeface="Verdana" panose="020B0604030504040204" pitchFamily="34" charset="0"/>
                  <a:ea typeface="細明體" panose="02020509000000000000" pitchFamily="49" charset="-120"/>
                </a:rPr>
                <a:t>Date: Sat, 12 Dec 2009 02:14:45 GMT</a:t>
              </a:r>
            </a:p>
            <a:p>
              <a:pPr algn="l"/>
              <a:r>
                <a:rPr lang="en-US" altLang="zh-TW" sz="1400">
                  <a:latin typeface="Verdana" panose="020B0604030504040204" pitchFamily="34" charset="0"/>
                  <a:ea typeface="細明體" panose="02020509000000000000" pitchFamily="49" charset="-120"/>
                </a:rPr>
                <a:t>Content-Type: text/html</a:t>
              </a:r>
            </a:p>
            <a:p>
              <a:pPr algn="l"/>
              <a:r>
                <a:rPr lang="en-US" altLang="zh-TW" sz="1400">
                  <a:latin typeface="Verdana" panose="020B0604030504040204" pitchFamily="34" charset="0"/>
                  <a:ea typeface="細明體" panose="02020509000000000000" pitchFamily="49" charset="-120"/>
                </a:rPr>
                <a:t>Connection: close</a:t>
              </a:r>
            </a:p>
            <a:p>
              <a:pPr algn="l"/>
              <a:r>
                <a:rPr lang="en-US" altLang="zh-TW" sz="1400">
                  <a:latin typeface="Verdana" panose="020B0604030504040204" pitchFamily="34" charset="0"/>
                  <a:ea typeface="細明體" panose="02020509000000000000" pitchFamily="49" charset="-120"/>
                </a:rPr>
                <a:t>Last-Modified: Sat, 12 Dec 2009 02:14:09 GMT</a:t>
              </a:r>
            </a:p>
            <a:p>
              <a:pPr algn="l"/>
              <a:r>
                <a:rPr lang="en-US" altLang="zh-TW" sz="1400">
                  <a:latin typeface="Verdana" panose="020B0604030504040204" pitchFamily="34" charset="0"/>
                  <a:ea typeface="細明體" panose="02020509000000000000" pitchFamily="49" charset="-120"/>
                </a:rPr>
                <a:t>Accept-Ranges: bytes</a:t>
              </a:r>
            </a:p>
            <a:p>
              <a:pPr algn="l"/>
              <a:r>
                <a:rPr lang="en-US" altLang="zh-TW" sz="1400">
                  <a:latin typeface="Verdana" panose="020B0604030504040204" pitchFamily="34" charset="0"/>
                  <a:ea typeface="細明體" panose="02020509000000000000" pitchFamily="49" charset="-120"/>
                </a:rPr>
                <a:t>Content-Length: 201</a:t>
              </a:r>
            </a:p>
            <a:p>
              <a:pPr algn="l"/>
              <a:r>
                <a:rPr lang="en-US" altLang="zh-TW" sz="1400">
                  <a:latin typeface="Verdana" panose="020B0604030504040204" pitchFamily="34" charset="0"/>
                  <a:ea typeface="細明體" panose="02020509000000000000" pitchFamily="49" charset="-120"/>
                </a:rPr>
                <a:t>Vary: Accept-Encoding</a:t>
              </a:r>
            </a:p>
            <a:p>
              <a:pPr algn="l"/>
              <a:endParaRPr lang="en-US" altLang="zh-TW" sz="1400">
                <a:latin typeface="Verdana" panose="020B0604030504040204" pitchFamily="34" charset="0"/>
                <a:ea typeface="細明體" panose="02020509000000000000" pitchFamily="49" charset="-120"/>
              </a:endParaRPr>
            </a:p>
            <a:p>
              <a:pPr algn="l"/>
              <a:r>
                <a:rPr lang="en-US" altLang="zh-TW" sz="1400">
                  <a:latin typeface="Verdana" panose="020B0604030504040204" pitchFamily="34" charset="0"/>
                  <a:ea typeface="細明體" panose="02020509000000000000" pitchFamily="49" charset="-120"/>
                </a:rPr>
                <a:t>&lt;!DOCTYPE HTML PUBLIC "-//W3C//DTD HTML 4.01//EN"&gt;</a:t>
              </a:r>
            </a:p>
            <a:p>
              <a:pPr algn="l"/>
              <a:r>
                <a:rPr lang="en-US" altLang="zh-TW" sz="1400">
                  <a:latin typeface="Verdana" panose="020B0604030504040204" pitchFamily="34" charset="0"/>
                  <a:ea typeface="細明體" panose="02020509000000000000" pitchFamily="49" charset="-120"/>
                </a:rPr>
                <a:t>&lt;html&gt;</a:t>
              </a:r>
            </a:p>
            <a:p>
              <a:pPr algn="l"/>
              <a:r>
                <a:rPr lang="en-US" altLang="zh-TW" sz="1400">
                  <a:latin typeface="Verdana" panose="020B0604030504040204" pitchFamily="34" charset="0"/>
                  <a:ea typeface="細明體" panose="02020509000000000000" pitchFamily="49" charset="-120"/>
                </a:rPr>
                <a:t>        &lt;head&gt;</a:t>
              </a:r>
            </a:p>
            <a:p>
              <a:pPr algn="l"/>
              <a:r>
                <a:rPr lang="en-US" altLang="zh-TW" sz="1400">
                  <a:latin typeface="Verdana" panose="020B0604030504040204" pitchFamily="34" charset="0"/>
                  <a:ea typeface="細明體" panose="02020509000000000000" pitchFamily="49" charset="-120"/>
                </a:rPr>
                <a:t>        &lt;title&gt;Hello World!&lt;/title&gt;</a:t>
              </a:r>
            </a:p>
            <a:p>
              <a:pPr algn="l"/>
              <a:r>
                <a:rPr lang="en-US" altLang="zh-TW" sz="1400">
                  <a:latin typeface="Verdana" panose="020B0604030504040204" pitchFamily="34" charset="0"/>
                  <a:ea typeface="細明體" panose="02020509000000000000" pitchFamily="49" charset="-120"/>
                </a:rPr>
                <a:t>        &lt;/head&gt;</a:t>
              </a:r>
            </a:p>
            <a:p>
              <a:pPr algn="l"/>
              <a:r>
                <a:rPr lang="en-US" altLang="zh-TW" sz="1400">
                  <a:latin typeface="Verdana" panose="020B0604030504040204" pitchFamily="34" charset="0"/>
                  <a:ea typeface="細明體" panose="02020509000000000000" pitchFamily="49" charset="-120"/>
                </a:rPr>
                <a:t>        &lt;body&gt;</a:t>
              </a:r>
            </a:p>
            <a:p>
              <a:pPr algn="l"/>
              <a:r>
                <a:rPr lang="en-US" altLang="zh-TW" sz="1400">
                  <a:latin typeface="Verdana" panose="020B0604030504040204" pitchFamily="34" charset="0"/>
                  <a:ea typeface="細明體" panose="02020509000000000000" pitchFamily="49" charset="-120"/>
                </a:rPr>
                <a:t>                &lt;p&gt;Hello Wrold!&lt;/p&gt;</a:t>
              </a:r>
            </a:p>
            <a:p>
              <a:pPr algn="l"/>
              <a:r>
                <a:rPr lang="en-US" altLang="zh-TW" sz="1400">
                  <a:latin typeface="Verdana" panose="020B0604030504040204" pitchFamily="34" charset="0"/>
                  <a:ea typeface="細明體" panose="02020509000000000000" pitchFamily="49" charset="-120"/>
                </a:rPr>
                <a:t>        &lt;/body&gt;</a:t>
              </a:r>
            </a:p>
            <a:p>
              <a:pPr algn="l"/>
              <a:r>
                <a:rPr lang="en-US" altLang="zh-TW" sz="1400">
                  <a:latin typeface="Verdana" panose="020B0604030504040204" pitchFamily="34" charset="0"/>
                  <a:ea typeface="細明體" panose="02020509000000000000" pitchFamily="49" charset="-120"/>
                </a:rPr>
                <a:t>&lt;/html&gt;</a:t>
              </a:r>
            </a:p>
          </p:txBody>
        </p:sp>
        <p:sp>
          <p:nvSpPr>
            <p:cNvPr id="15365" name="AutoShape 6"/>
            <p:cNvSpPr>
              <a:spLocks/>
            </p:cNvSpPr>
            <p:nvPr/>
          </p:nvSpPr>
          <p:spPr bwMode="auto">
            <a:xfrm>
              <a:off x="624" y="1584"/>
              <a:ext cx="672" cy="240"/>
            </a:xfrm>
            <a:prstGeom prst="borderCallout2">
              <a:avLst>
                <a:gd name="adj1" fmla="val 30000"/>
                <a:gd name="adj2" fmla="val 107144"/>
                <a:gd name="adj3" fmla="val 30000"/>
                <a:gd name="adj4" fmla="val 107144"/>
                <a:gd name="adj5" fmla="val 23250"/>
                <a:gd name="adj6" fmla="val 146338"/>
              </a:avLst>
            </a:prstGeom>
            <a:noFill/>
            <a:ln w="19050">
              <a:solidFill>
                <a:schemeClr val="tx1"/>
              </a:solidFill>
              <a:miter lim="800000"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/>
              <a:r>
                <a:rPr lang="en-US" altLang="zh-TW">
                  <a:solidFill>
                    <a:schemeClr val="accent2"/>
                  </a:solidFill>
                </a:rPr>
                <a:t>status</a:t>
              </a:r>
            </a:p>
          </p:txBody>
        </p:sp>
        <p:sp>
          <p:nvSpPr>
            <p:cNvPr id="15366" name="AutoShape 7"/>
            <p:cNvSpPr>
              <a:spLocks/>
            </p:cNvSpPr>
            <p:nvPr/>
          </p:nvSpPr>
          <p:spPr bwMode="auto">
            <a:xfrm>
              <a:off x="1392" y="1728"/>
              <a:ext cx="144" cy="1008"/>
            </a:xfrm>
            <a:prstGeom prst="leftBrace">
              <a:avLst>
                <a:gd name="adj1" fmla="val 58333"/>
                <a:gd name="adj2" fmla="val 50000"/>
              </a:avLst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endParaRPr lang="zh-TW" altLang="en-US"/>
            </a:p>
          </p:txBody>
        </p:sp>
        <p:sp>
          <p:nvSpPr>
            <p:cNvPr id="15367" name="Rectangle 8"/>
            <p:cNvSpPr>
              <a:spLocks noChangeArrowheads="1"/>
            </p:cNvSpPr>
            <p:nvPr/>
          </p:nvSpPr>
          <p:spPr bwMode="auto">
            <a:xfrm>
              <a:off x="624" y="2112"/>
              <a:ext cx="672" cy="24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/>
              <a:r>
                <a:rPr lang="en-US" altLang="zh-TW">
                  <a:solidFill>
                    <a:schemeClr val="accent2"/>
                  </a:solidFill>
                </a:rPr>
                <a:t>Headers</a:t>
              </a:r>
            </a:p>
          </p:txBody>
        </p:sp>
        <p:sp>
          <p:nvSpPr>
            <p:cNvPr id="15368" name="AutoShape 9"/>
            <p:cNvSpPr>
              <a:spLocks/>
            </p:cNvSpPr>
            <p:nvPr/>
          </p:nvSpPr>
          <p:spPr bwMode="auto">
            <a:xfrm>
              <a:off x="1344" y="2928"/>
              <a:ext cx="144" cy="1200"/>
            </a:xfrm>
            <a:prstGeom prst="leftBrace">
              <a:avLst>
                <a:gd name="adj1" fmla="val 38889"/>
                <a:gd name="adj2" fmla="val 50000"/>
              </a:avLst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endParaRPr lang="zh-TW" altLang="en-US"/>
            </a:p>
          </p:txBody>
        </p:sp>
        <p:sp>
          <p:nvSpPr>
            <p:cNvPr id="15369" name="Rectangle 10"/>
            <p:cNvSpPr>
              <a:spLocks noChangeArrowheads="1"/>
            </p:cNvSpPr>
            <p:nvPr/>
          </p:nvSpPr>
          <p:spPr bwMode="auto">
            <a:xfrm>
              <a:off x="624" y="3408"/>
              <a:ext cx="672" cy="24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/>
              <a:r>
                <a:rPr lang="en-US" altLang="zh-TW">
                  <a:solidFill>
                    <a:schemeClr val="accent2"/>
                  </a:solidFill>
                </a:rPr>
                <a:t>Data</a:t>
              </a:r>
            </a:p>
          </p:txBody>
        </p:sp>
        <p:sp>
          <p:nvSpPr>
            <p:cNvPr id="15370" name="AutoShape 11"/>
            <p:cNvSpPr>
              <a:spLocks/>
            </p:cNvSpPr>
            <p:nvPr/>
          </p:nvSpPr>
          <p:spPr bwMode="auto">
            <a:xfrm>
              <a:off x="624" y="816"/>
              <a:ext cx="672" cy="240"/>
            </a:xfrm>
            <a:prstGeom prst="borderCallout2">
              <a:avLst>
                <a:gd name="adj1" fmla="val 30000"/>
                <a:gd name="adj2" fmla="val 107144"/>
                <a:gd name="adj3" fmla="val 30000"/>
                <a:gd name="adj4" fmla="val 107144"/>
                <a:gd name="adj5" fmla="val 219417"/>
                <a:gd name="adj6" fmla="val 149704"/>
              </a:avLst>
            </a:prstGeom>
            <a:noFill/>
            <a:ln w="19050">
              <a:solidFill>
                <a:schemeClr val="tx1"/>
              </a:solidFill>
              <a:miter lim="800000"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/>
              <a:r>
                <a:rPr lang="en-US" altLang="zh-TW">
                  <a:solidFill>
                    <a:schemeClr val="hlink"/>
                  </a:solidFill>
                </a:rPr>
                <a:t>action</a:t>
              </a:r>
            </a:p>
          </p:txBody>
        </p:sp>
        <p:sp>
          <p:nvSpPr>
            <p:cNvPr id="15371" name="AutoShape 12"/>
            <p:cNvSpPr>
              <a:spLocks/>
            </p:cNvSpPr>
            <p:nvPr/>
          </p:nvSpPr>
          <p:spPr bwMode="auto">
            <a:xfrm>
              <a:off x="624" y="1200"/>
              <a:ext cx="672" cy="240"/>
            </a:xfrm>
            <a:prstGeom prst="borderCallout2">
              <a:avLst>
                <a:gd name="adj1" fmla="val 30000"/>
                <a:gd name="adj2" fmla="val 107144"/>
                <a:gd name="adj3" fmla="val 30000"/>
                <a:gd name="adj4" fmla="val 107144"/>
                <a:gd name="adj5" fmla="val 111917"/>
                <a:gd name="adj6" fmla="val 150088"/>
              </a:avLst>
            </a:prstGeom>
            <a:noFill/>
            <a:ln w="19050">
              <a:solidFill>
                <a:schemeClr val="tx1"/>
              </a:solidFill>
              <a:miter lim="800000"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/>
              <a:r>
                <a:rPr lang="en-US" altLang="zh-TW">
                  <a:solidFill>
                    <a:schemeClr val="hlink"/>
                  </a:solidFill>
                </a:rPr>
                <a:t>Headers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smtClean="0"/>
              <a:t>Web Hosting </a:t>
            </a:r>
            <a:br>
              <a:rPr lang="en-US" altLang="zh-TW" sz="3000" smtClean="0"/>
            </a:br>
            <a:r>
              <a:rPr lang="en-US" altLang="zh-TW" sz="3000" smtClean="0"/>
              <a:t>	– The HTTP Protocol (4)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TW" smtClean="0"/>
              <a:t>Get vs. Post (client side)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mtClean="0"/>
              <a:t>Get: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smtClean="0"/>
              <a:t>Parameters in URL</a:t>
            </a:r>
          </a:p>
          <a:p>
            <a:pPr lvl="3" eaLnBrk="1" hangingPunct="1">
              <a:lnSpc>
                <a:spcPct val="90000"/>
              </a:lnSpc>
              <a:buFontTx/>
              <a:buNone/>
            </a:pPr>
            <a:r>
              <a:rPr lang="en-US" altLang="zh-TW" smtClean="0"/>
              <a:t>GET </a:t>
            </a:r>
            <a:r>
              <a:rPr lang="en-US" altLang="zh-TW" u="sng" smtClean="0">
                <a:solidFill>
                  <a:schemeClr val="hlink"/>
                </a:solidFill>
              </a:rPr>
              <a:t>/get.php?a=1&amp;b=3</a:t>
            </a:r>
            <a:r>
              <a:rPr lang="en-US" altLang="zh-TW" smtClean="0"/>
              <a:t> HTTP/1.1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i="1" smtClean="0">
                <a:solidFill>
                  <a:schemeClr val="accent2"/>
                </a:solidFill>
              </a:rPr>
              <a:t>No data content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smtClean="0"/>
              <a:t>Corresponding in HTML files</a:t>
            </a:r>
          </a:p>
          <a:p>
            <a:pPr lvl="3" eaLnBrk="1" hangingPunct="1">
              <a:lnSpc>
                <a:spcPct val="90000"/>
              </a:lnSpc>
            </a:pPr>
            <a:r>
              <a:rPr lang="en-US" altLang="zh-TW" smtClean="0"/>
              <a:t>Link URL: </a:t>
            </a:r>
            <a:r>
              <a:rPr lang="en-US" altLang="zh-TW" u="sng" smtClean="0">
                <a:solidFill>
                  <a:schemeClr val="hlink"/>
                </a:solidFill>
              </a:rPr>
              <a:t>http://nasa.cs.nctu.edu.tw/get.php?a=1&amp;b=3</a:t>
            </a:r>
          </a:p>
          <a:p>
            <a:pPr lvl="3" eaLnBrk="1" hangingPunct="1">
              <a:lnSpc>
                <a:spcPct val="90000"/>
              </a:lnSpc>
            </a:pPr>
            <a:r>
              <a:rPr lang="en-US" altLang="zh-TW" smtClean="0"/>
              <a:t>Using Form:</a:t>
            </a:r>
          </a:p>
          <a:p>
            <a:pPr lvl="3" eaLnBrk="1" hangingPunct="1">
              <a:lnSpc>
                <a:spcPct val="90000"/>
              </a:lnSpc>
              <a:buFontTx/>
              <a:buNone/>
            </a:pPr>
            <a:r>
              <a:rPr lang="en-US" altLang="zh-TW" smtClean="0"/>
              <a:t>&lt;form method=“GET” action=“get.php”&gt; … &lt;/form&gt;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mtClean="0"/>
              <a:t>Post: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smtClean="0"/>
              <a:t>Parameters in Data Content</a:t>
            </a:r>
          </a:p>
          <a:p>
            <a:pPr lvl="3" eaLnBrk="1" hangingPunct="1">
              <a:lnSpc>
                <a:spcPct val="90000"/>
              </a:lnSpc>
              <a:buFontTx/>
              <a:buNone/>
            </a:pPr>
            <a:r>
              <a:rPr lang="en-US" altLang="zh-TW" smtClean="0"/>
              <a:t>POST </a:t>
            </a:r>
            <a:r>
              <a:rPr lang="en-US" altLang="zh-TW" u="sng" smtClean="0">
                <a:solidFill>
                  <a:schemeClr val="hlink"/>
                </a:solidFill>
              </a:rPr>
              <a:t>/post.php</a:t>
            </a:r>
            <a:r>
              <a:rPr lang="en-US" altLang="zh-TW" smtClean="0"/>
              <a:t> HTTP/1.1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smtClean="0"/>
              <a:t>Corresponding in HTML files</a:t>
            </a:r>
          </a:p>
          <a:p>
            <a:pPr lvl="3" eaLnBrk="1" hangingPunct="1">
              <a:lnSpc>
                <a:spcPct val="90000"/>
              </a:lnSpc>
            </a:pPr>
            <a:r>
              <a:rPr lang="en-US" altLang="zh-TW" smtClean="0"/>
              <a:t>Using Form:</a:t>
            </a:r>
          </a:p>
          <a:p>
            <a:pPr lvl="3" eaLnBrk="1" hangingPunct="1">
              <a:lnSpc>
                <a:spcPct val="90000"/>
              </a:lnSpc>
              <a:buFontTx/>
              <a:buNone/>
            </a:pPr>
            <a:r>
              <a:rPr lang="en-US" altLang="zh-TW" smtClean="0"/>
              <a:t>&lt;form method=“POST” action=“post.php”&gt; … &lt;/form&gt;</a:t>
            </a:r>
          </a:p>
        </p:txBody>
      </p:sp>
      <p:sp>
        <p:nvSpPr>
          <p:cNvPr id="2" name="文字方塊 1"/>
          <p:cNvSpPr txBox="1"/>
          <p:nvPr/>
        </p:nvSpPr>
        <p:spPr>
          <a:xfrm>
            <a:off x="1447800" y="6324600"/>
            <a:ext cx="6934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 smtClean="0"/>
              <a:t>Read it: https://www.w3schools.com/tags/ref_httpmethods.asp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dirty="0" smtClean="0"/>
              <a:t>Web Hosting </a:t>
            </a:r>
            <a:br>
              <a:rPr lang="en-US" altLang="zh-TW" sz="3000" dirty="0" smtClean="0"/>
            </a:br>
            <a:r>
              <a:rPr lang="en-US" altLang="zh-TW" sz="3000" dirty="0" smtClean="0"/>
              <a:t>	– The HTTP Protocol </a:t>
            </a:r>
            <a:r>
              <a:rPr lang="en-US" altLang="zh-TW" sz="3000" dirty="0" smtClean="0"/>
              <a:t>(5)</a:t>
            </a:r>
            <a:endParaRPr lang="en-US" altLang="zh-TW" sz="3000" dirty="0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TW" dirty="0" smtClean="0"/>
              <a:t>Get vs. </a:t>
            </a:r>
            <a:r>
              <a:rPr lang="en-US" altLang="zh-TW" dirty="0" smtClean="0"/>
              <a:t>Post Security Issue</a:t>
            </a:r>
            <a:endParaRPr lang="en-US" altLang="zh-TW" dirty="0" smtClean="0"/>
          </a:p>
          <a:p>
            <a:pPr lvl="1" eaLnBrk="1" hangingPunct="1">
              <a:lnSpc>
                <a:spcPct val="90000"/>
              </a:lnSpc>
            </a:pPr>
            <a:r>
              <a:rPr lang="en-US" altLang="zh-TW" dirty="0" smtClean="0"/>
              <a:t>Get: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dirty="0" smtClean="0"/>
              <a:t>GET </a:t>
            </a:r>
            <a:r>
              <a:rPr lang="en-US" altLang="zh-TW" dirty="0"/>
              <a:t>requests can be </a:t>
            </a:r>
            <a:r>
              <a:rPr lang="en-US" altLang="zh-TW" dirty="0" smtClean="0"/>
              <a:t>cached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dirty="0"/>
              <a:t>GET requests remain in the browser </a:t>
            </a:r>
            <a:r>
              <a:rPr lang="en-US" altLang="zh-TW" dirty="0" smtClean="0"/>
              <a:t>history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dirty="0"/>
              <a:t>GET requests can be </a:t>
            </a:r>
            <a:r>
              <a:rPr lang="en-US" altLang="zh-TW" dirty="0" smtClean="0"/>
              <a:t>bookmarked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dirty="0"/>
              <a:t>GET requests should never be used when dealing with sensitive </a:t>
            </a:r>
            <a:r>
              <a:rPr lang="en-US" altLang="zh-TW" dirty="0" smtClean="0"/>
              <a:t>data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dirty="0"/>
              <a:t>GET requests have length </a:t>
            </a:r>
            <a:r>
              <a:rPr lang="en-US" altLang="zh-TW" dirty="0" smtClean="0"/>
              <a:t>restrictions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dirty="0"/>
              <a:t>GET requests should be used only to retrieve data</a:t>
            </a:r>
            <a:endParaRPr lang="en-US" altLang="zh-TW" dirty="0" smtClean="0"/>
          </a:p>
          <a:p>
            <a:pPr lvl="1" eaLnBrk="1" hangingPunct="1">
              <a:lnSpc>
                <a:spcPct val="90000"/>
              </a:lnSpc>
            </a:pPr>
            <a:r>
              <a:rPr lang="en-US" altLang="zh-TW" dirty="0" smtClean="0"/>
              <a:t>Post: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dirty="0"/>
              <a:t>POST requests are never </a:t>
            </a:r>
            <a:r>
              <a:rPr lang="en-US" altLang="zh-TW" dirty="0" smtClean="0"/>
              <a:t>cached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dirty="0"/>
              <a:t>POST requests do not remain in the browser </a:t>
            </a:r>
            <a:r>
              <a:rPr lang="en-US" altLang="zh-TW" dirty="0" smtClean="0"/>
              <a:t>history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dirty="0"/>
              <a:t>POST requests cannot be </a:t>
            </a:r>
            <a:r>
              <a:rPr lang="en-US" altLang="zh-TW" dirty="0" smtClean="0"/>
              <a:t>bookmarked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dirty="0"/>
              <a:t>POST requests have no restrictions on data length</a:t>
            </a:r>
            <a:endParaRPr lang="en-US" altLang="zh-TW" dirty="0" smtClean="0"/>
          </a:p>
          <a:p>
            <a:pPr lvl="2" eaLnBrk="1" hangingPunct="1">
              <a:lnSpc>
                <a:spcPct val="90000"/>
              </a:lnSpc>
            </a:pPr>
            <a:endParaRPr lang="en-US" altLang="zh-TW" dirty="0" smtClean="0"/>
          </a:p>
        </p:txBody>
      </p:sp>
      <p:sp>
        <p:nvSpPr>
          <p:cNvPr id="2" name="文字方塊 1"/>
          <p:cNvSpPr txBox="1"/>
          <p:nvPr/>
        </p:nvSpPr>
        <p:spPr>
          <a:xfrm>
            <a:off x="1447800" y="6324600"/>
            <a:ext cx="6934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 smtClean="0"/>
              <a:t>Read it: https://www.w3schools.com/tags/ref_httpmethods.asp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697078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dirty="0" smtClean="0"/>
              <a:t>Web Hosting </a:t>
            </a:r>
            <a:br>
              <a:rPr lang="en-US" altLang="zh-TW" sz="3000" dirty="0" smtClean="0"/>
            </a:br>
            <a:r>
              <a:rPr lang="en-US" altLang="zh-TW" sz="3000" dirty="0" smtClean="0"/>
              <a:t>	– The HTTP Protocol </a:t>
            </a:r>
            <a:r>
              <a:rPr lang="en-US" altLang="zh-TW" sz="3000" dirty="0" smtClean="0"/>
              <a:t>(6)</a:t>
            </a:r>
            <a:endParaRPr lang="en-US" altLang="zh-TW" sz="3000" dirty="0" smtClean="0"/>
          </a:p>
        </p:txBody>
      </p:sp>
      <p:sp>
        <p:nvSpPr>
          <p:cNvPr id="2" name="文字方塊 1"/>
          <p:cNvSpPr txBox="1"/>
          <p:nvPr/>
        </p:nvSpPr>
        <p:spPr>
          <a:xfrm>
            <a:off x="1447800" y="6324600"/>
            <a:ext cx="6934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 smtClean="0"/>
              <a:t>Read it: https://www.w3schools.com/tags/ref_httpmethods.asp</a:t>
            </a:r>
            <a:endParaRPr lang="zh-TW" altLang="en-US" dirty="0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" y="1295400"/>
            <a:ext cx="8528273" cy="441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7322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dirty="0" smtClean="0"/>
              <a:t>Web Hosting </a:t>
            </a:r>
            <a:br>
              <a:rPr lang="en-US" altLang="zh-TW" sz="3000" dirty="0" smtClean="0"/>
            </a:br>
            <a:r>
              <a:rPr lang="en-US" altLang="zh-TW" sz="3000" dirty="0" smtClean="0"/>
              <a:t>	– The HTTP Protocol </a:t>
            </a:r>
            <a:r>
              <a:rPr lang="en-US" altLang="zh-TW" sz="3000" dirty="0" smtClean="0"/>
              <a:t>(7)</a:t>
            </a:r>
            <a:endParaRPr lang="en-US" altLang="zh-TW" sz="3000" dirty="0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z="2800" dirty="0" smtClean="0"/>
              <a:t>HTTP Headers:</a:t>
            </a:r>
          </a:p>
          <a:p>
            <a:pPr lvl="1" eaLnBrk="1" hangingPunct="1"/>
            <a:r>
              <a:rPr lang="en-US" altLang="zh-TW" sz="2400" dirty="0" smtClean="0"/>
              <a:t>What HTTP Headers can do?</a:t>
            </a:r>
          </a:p>
          <a:p>
            <a:pPr lvl="2" eaLnBrk="1" hangingPunct="1">
              <a:buFont typeface="Wingdings" panose="05000000000000000000" pitchFamily="2" charset="2"/>
              <a:buNone/>
            </a:pPr>
            <a:r>
              <a:rPr lang="en-US" altLang="zh-TW" sz="1400" dirty="0" smtClean="0"/>
              <a:t>[Ref] </a:t>
            </a:r>
            <a:r>
              <a:rPr lang="en-US" altLang="zh-TW" sz="1400" dirty="0" smtClean="0">
                <a:hlinkClick r:id="rId2"/>
              </a:rPr>
              <a:t>http://www.cs.tut.fi/~jkorpela/http.html</a:t>
            </a:r>
            <a:endParaRPr lang="en-US" altLang="zh-TW" sz="1400" dirty="0" smtClean="0"/>
          </a:p>
          <a:p>
            <a:pPr lvl="2" eaLnBrk="1" hangingPunct="1"/>
            <a:r>
              <a:rPr lang="en-US" altLang="zh-TW" sz="2000" dirty="0" smtClean="0"/>
              <a:t>Content information (type, date, size, encoding, …)</a:t>
            </a:r>
          </a:p>
          <a:p>
            <a:pPr lvl="2" eaLnBrk="1" hangingPunct="1"/>
            <a:r>
              <a:rPr lang="en-US" altLang="zh-TW" sz="2000" dirty="0" smtClean="0"/>
              <a:t>Cache control</a:t>
            </a:r>
          </a:p>
          <a:p>
            <a:pPr lvl="2" eaLnBrk="1" hangingPunct="1"/>
            <a:r>
              <a:rPr lang="en-US" altLang="zh-TW" sz="2000" dirty="0" smtClean="0"/>
              <a:t>Authentication</a:t>
            </a:r>
          </a:p>
          <a:p>
            <a:pPr lvl="2" eaLnBrk="1" hangingPunct="1"/>
            <a:r>
              <a:rPr lang="en-US" altLang="zh-TW" sz="2000" dirty="0" smtClean="0"/>
              <a:t>URL Redirection</a:t>
            </a:r>
          </a:p>
          <a:p>
            <a:pPr lvl="2" eaLnBrk="1" hangingPunct="1"/>
            <a:r>
              <a:rPr lang="en-US" altLang="zh-TW" sz="2000" dirty="0" smtClean="0"/>
              <a:t>Transmitting cookies</a:t>
            </a:r>
          </a:p>
          <a:p>
            <a:pPr lvl="2" eaLnBrk="1" hangingPunct="1"/>
            <a:r>
              <a:rPr lang="en-US" altLang="zh-TW" sz="2000" dirty="0" smtClean="0"/>
              <a:t>Knowing where client come from</a:t>
            </a:r>
          </a:p>
          <a:p>
            <a:pPr lvl="2" eaLnBrk="1" hangingPunct="1"/>
            <a:r>
              <a:rPr lang="en-US" altLang="zh-TW" sz="2000" dirty="0" smtClean="0"/>
              <a:t>Knowing what software client use</a:t>
            </a:r>
          </a:p>
          <a:p>
            <a:pPr lvl="2" eaLnBrk="1" hangingPunct="1"/>
            <a:r>
              <a:rPr lang="en-US" altLang="zh-TW" sz="2000" dirty="0" smtClean="0"/>
              <a:t>…</a:t>
            </a:r>
          </a:p>
          <a:p>
            <a:pPr lvl="1" eaLnBrk="1" hangingPunct="1"/>
            <a:r>
              <a:rPr lang="en-US" altLang="zh-TW" sz="2200" dirty="0"/>
              <a:t>Web </a:t>
            </a:r>
            <a:r>
              <a:rPr lang="en-US" altLang="zh-TW" sz="2200" dirty="0" smtClean="0"/>
              <a:t>Developer Tool</a:t>
            </a:r>
            <a:endParaRPr lang="en-US" altLang="zh-TW" sz="2200" dirty="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smtClean="0"/>
              <a:t>Web Hosting </a:t>
            </a:r>
            <a:br>
              <a:rPr lang="en-US" altLang="zh-TW" sz="3000" smtClean="0"/>
            </a:br>
            <a:r>
              <a:rPr lang="en-US" altLang="zh-TW" sz="3000" smtClean="0"/>
              <a:t>	– Static vs. Dynamic Pages (1)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772400" cy="5029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TW" dirty="0" smtClean="0"/>
              <a:t>Static vs. Dynamic Pages</a:t>
            </a:r>
          </a:p>
          <a:p>
            <a:pPr lvl="1" eaLnBrk="1" hangingPunct="1">
              <a:lnSpc>
                <a:spcPct val="90000"/>
              </a:lnSpc>
            </a:pPr>
            <a:endParaRPr lang="en-US" altLang="zh-TW" dirty="0" smtClean="0"/>
          </a:p>
          <a:p>
            <a:pPr lvl="1" eaLnBrk="1" hangingPunct="1">
              <a:lnSpc>
                <a:spcPct val="90000"/>
              </a:lnSpc>
            </a:pPr>
            <a:endParaRPr lang="en-US" altLang="zh-TW" dirty="0" smtClean="0"/>
          </a:p>
          <a:p>
            <a:pPr lvl="1" eaLnBrk="1" hangingPunct="1">
              <a:lnSpc>
                <a:spcPct val="90000"/>
              </a:lnSpc>
            </a:pPr>
            <a:endParaRPr lang="en-US" altLang="zh-TW" dirty="0" smtClean="0"/>
          </a:p>
          <a:p>
            <a:pPr lvl="1" eaLnBrk="1" hangingPunct="1">
              <a:lnSpc>
                <a:spcPct val="90000"/>
              </a:lnSpc>
            </a:pPr>
            <a:endParaRPr lang="en-US" altLang="zh-TW" dirty="0" smtClean="0"/>
          </a:p>
          <a:p>
            <a:pPr lvl="1" eaLnBrk="1" hangingPunct="1">
              <a:lnSpc>
                <a:spcPct val="90000"/>
              </a:lnSpc>
            </a:pPr>
            <a:endParaRPr lang="en-US" altLang="zh-TW" dirty="0" smtClean="0"/>
          </a:p>
          <a:p>
            <a:pPr lvl="1" eaLnBrk="1" hangingPunct="1">
              <a:lnSpc>
                <a:spcPct val="90000"/>
              </a:lnSpc>
            </a:pPr>
            <a:endParaRPr lang="en-US" altLang="zh-TW" dirty="0" smtClean="0"/>
          </a:p>
          <a:p>
            <a:pPr lvl="1" eaLnBrk="1" hangingPunct="1">
              <a:lnSpc>
                <a:spcPct val="90000"/>
              </a:lnSpc>
            </a:pPr>
            <a:r>
              <a:rPr lang="en-US" altLang="zh-TW" dirty="0" smtClean="0"/>
              <a:t>Technologies of Dynamic Web Pages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dirty="0" smtClean="0"/>
              <a:t>Client Script Language</a:t>
            </a:r>
          </a:p>
          <a:p>
            <a:pPr lvl="3" eaLnBrk="1" hangingPunct="1">
              <a:lnSpc>
                <a:spcPct val="90000"/>
              </a:lnSpc>
            </a:pPr>
            <a:r>
              <a:rPr lang="en-US" altLang="zh-TW" dirty="0" smtClean="0"/>
              <a:t>JavaScript, Jscript, VBScript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dirty="0" smtClean="0"/>
              <a:t>Client Interactive Technology</a:t>
            </a:r>
          </a:p>
          <a:p>
            <a:pPr lvl="3" eaLnBrk="1" hangingPunct="1">
              <a:lnSpc>
                <a:spcPct val="90000"/>
              </a:lnSpc>
            </a:pPr>
            <a:r>
              <a:rPr lang="en-US" altLang="zh-TW" dirty="0" smtClean="0"/>
              <a:t>Java Applet, Flash, XMLHTTP,AJAX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dirty="0" smtClean="0"/>
              <a:t>Server Side</a:t>
            </a:r>
          </a:p>
          <a:p>
            <a:pPr lvl="3" eaLnBrk="1" hangingPunct="1">
              <a:lnSpc>
                <a:spcPct val="90000"/>
              </a:lnSpc>
            </a:pPr>
            <a:r>
              <a:rPr lang="en-US" altLang="zh-TW" dirty="0" smtClean="0"/>
              <a:t>CGI</a:t>
            </a:r>
          </a:p>
          <a:p>
            <a:pPr lvl="3" eaLnBrk="1" hangingPunct="1">
              <a:lnSpc>
                <a:spcPct val="90000"/>
              </a:lnSpc>
            </a:pPr>
            <a:r>
              <a:rPr lang="en-US" altLang="zh-TW" dirty="0" smtClean="0"/>
              <a:t>Languages: Perl, ASP, ASP.NET, JSP, PHP, C/C++, …etc.</a:t>
            </a:r>
          </a:p>
        </p:txBody>
      </p:sp>
      <p:grpSp>
        <p:nvGrpSpPr>
          <p:cNvPr id="18436" name="Group 4"/>
          <p:cNvGrpSpPr>
            <a:grpSpLocks/>
          </p:cNvGrpSpPr>
          <p:nvPr/>
        </p:nvGrpSpPr>
        <p:grpSpPr bwMode="auto">
          <a:xfrm>
            <a:off x="4027423" y="1725969"/>
            <a:ext cx="5119687" cy="2219325"/>
            <a:chOff x="2295" y="960"/>
            <a:chExt cx="3225" cy="1398"/>
          </a:xfrm>
        </p:grpSpPr>
        <p:pic>
          <p:nvPicPr>
            <p:cNvPr id="18437" name="Picture 5" descr="img015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5344" b="16634"/>
            <a:stretch>
              <a:fillRect/>
            </a:stretch>
          </p:blipFill>
          <p:spPr bwMode="auto">
            <a:xfrm>
              <a:off x="2295" y="1196"/>
              <a:ext cx="3225" cy="1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8438" name="Rectangle 6"/>
            <p:cNvSpPr>
              <a:spLocks noChangeArrowheads="1"/>
            </p:cNvSpPr>
            <p:nvPr/>
          </p:nvSpPr>
          <p:spPr bwMode="auto">
            <a:xfrm>
              <a:off x="2832" y="960"/>
              <a:ext cx="220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/>
              <a:r>
                <a:rPr lang="en-US" altLang="zh-TW" sz="2400" dirty="0">
                  <a:solidFill>
                    <a:srgbClr val="FF00FF"/>
                  </a:solidFill>
                </a:rPr>
                <a:t>Static     vs.   Dynamic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smtClean="0"/>
              <a:t>Web Hosting </a:t>
            </a:r>
            <a:br>
              <a:rPr lang="en-US" altLang="zh-TW" sz="3000" smtClean="0"/>
            </a:br>
            <a:r>
              <a:rPr lang="en-US" altLang="zh-TW" sz="3000" smtClean="0"/>
              <a:t>	– Static vs. Dynamic Pages (2)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90600" y="1447800"/>
            <a:ext cx="7772400" cy="4648200"/>
          </a:xfrm>
        </p:spPr>
        <p:txBody>
          <a:bodyPr/>
          <a:lstStyle/>
          <a:p>
            <a:pPr marL="0" indent="0" eaLnBrk="1" hangingPunct="1"/>
            <a:r>
              <a:rPr lang="en-US" altLang="zh-TW" sz="2000" dirty="0" smtClean="0">
                <a:ea typeface="新細明體" panose="02020500000000000000" pitchFamily="18" charset="-120"/>
              </a:rPr>
              <a:t>CGI (Common Gateway Interface)</a:t>
            </a:r>
          </a:p>
          <a:p>
            <a:pPr lvl="1" eaLnBrk="1" hangingPunct="1"/>
            <a:r>
              <a:rPr lang="en-US" altLang="zh-TW" sz="1800" dirty="0" smtClean="0">
                <a:ea typeface="新細明體" panose="02020500000000000000" pitchFamily="18" charset="-120"/>
              </a:rPr>
              <a:t>A specification that allows an HTTP server to exchange information with other programs</a:t>
            </a:r>
          </a:p>
        </p:txBody>
      </p:sp>
      <p:graphicFrame>
        <p:nvGraphicFramePr>
          <p:cNvPr id="1026" name="Object 5"/>
          <p:cNvGraphicFramePr>
            <a:graphicFrameLocks noGrp="1" noChangeAspect="1"/>
          </p:cNvGraphicFramePr>
          <p:nvPr>
            <p:ph sz="half" idx="2"/>
          </p:nvPr>
        </p:nvGraphicFramePr>
        <p:xfrm>
          <a:off x="914400" y="2819400"/>
          <a:ext cx="7696200" cy="3711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點陣圖影像" r:id="rId3" imgW="6342857" imgH="3057143" progId="Paint.Picture">
                  <p:embed/>
                </p:oleObj>
              </mc:Choice>
              <mc:Fallback>
                <p:oleObj name="點陣圖影像" r:id="rId3" imgW="6342857" imgH="3057143" progId="Paint.Picture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2819400"/>
                        <a:ext cx="7696200" cy="3711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smtClean="0"/>
              <a:t>Web Hosting</a:t>
            </a:r>
            <a:r>
              <a:rPr lang="en-US" altLang="zh-TW" sz="2600" smtClean="0"/>
              <a:t> </a:t>
            </a:r>
            <a:r>
              <a:rPr lang="en-US" altLang="zh-TW" sz="3000" smtClean="0"/>
              <a:t/>
            </a:r>
            <a:br>
              <a:rPr lang="en-US" altLang="zh-TW" sz="3000" smtClean="0"/>
            </a:br>
            <a:r>
              <a:rPr lang="en-US" altLang="zh-TW" sz="3000" smtClean="0"/>
              <a:t>	– Virtual Hosting (1)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dirty="0" smtClean="0"/>
              <a:t>Providing services for more than one domain-name (or IP) in one web server.</a:t>
            </a:r>
          </a:p>
          <a:p>
            <a:pPr eaLnBrk="1" hangingPunct="1"/>
            <a:r>
              <a:rPr lang="en-US" altLang="zh-TW" dirty="0" smtClean="0"/>
              <a:t>IP-Based Virtual Hosting vs. Name-Based Virtual Hosting</a:t>
            </a:r>
          </a:p>
          <a:p>
            <a:pPr lvl="1" eaLnBrk="1" hangingPunct="1"/>
            <a:r>
              <a:rPr lang="en-US" altLang="zh-TW" dirty="0" smtClean="0">
                <a:ea typeface="新細明體" panose="02020500000000000000" pitchFamily="18" charset="-120"/>
              </a:rPr>
              <a:t>IP-Base			– Several IPs (or ports)</a:t>
            </a:r>
          </a:p>
          <a:p>
            <a:pPr lvl="1" eaLnBrk="1" hangingPunct="1"/>
            <a:r>
              <a:rPr lang="en-US" altLang="zh-TW" dirty="0" smtClean="0">
                <a:ea typeface="新細明體" panose="02020500000000000000" pitchFamily="18" charset="-120"/>
              </a:rPr>
              <a:t>Name-Base		– Singe IP, several hostnames</a:t>
            </a:r>
          </a:p>
          <a:p>
            <a:pPr eaLnBrk="1" hangingPunct="1"/>
            <a:r>
              <a:rPr lang="en-US" altLang="zh-TW" dirty="0" smtClean="0"/>
              <a:t>Example (Apache configuration)</a:t>
            </a:r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5257800" y="4282751"/>
            <a:ext cx="3401893" cy="2031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l"/>
            <a:r>
              <a:rPr kumimoji="1" lang="en-US" altLang="en-US" sz="1400" dirty="0" smtClean="0">
                <a:latin typeface="Verdana" panose="020B0604030504040204" pitchFamily="34" charset="0"/>
              </a:rPr>
              <a:t>&lt;</a:t>
            </a:r>
            <a:r>
              <a:rPr kumimoji="1" lang="en-US" altLang="en-US" sz="1400" dirty="0" err="1" smtClean="0">
                <a:latin typeface="Verdana" panose="020B0604030504040204" pitchFamily="34" charset="0"/>
              </a:rPr>
              <a:t>VirtualHost</a:t>
            </a:r>
            <a:r>
              <a:rPr kumimoji="1" lang="en-US" altLang="en-US" sz="1400" dirty="0" smtClean="0">
                <a:latin typeface="Verdana" panose="020B0604030504040204" pitchFamily="34" charset="0"/>
              </a:rPr>
              <a:t> </a:t>
            </a:r>
            <a:r>
              <a:rPr kumimoji="1" lang="en-US" altLang="en-US" sz="1400" dirty="0" smtClean="0">
                <a:solidFill>
                  <a:schemeClr val="hlink"/>
                </a:solidFill>
                <a:latin typeface="Verdana" panose="020B0604030504040204" pitchFamily="34" charset="0"/>
              </a:rPr>
              <a:t>140.113.</a:t>
            </a:r>
            <a:r>
              <a:rPr kumimoji="1" lang="en-US" altLang="zh-TW" sz="1400" dirty="0" smtClean="0">
                <a:solidFill>
                  <a:schemeClr val="hlink"/>
                </a:solidFill>
                <a:latin typeface="Verdana" panose="020B0604030504040204" pitchFamily="34" charset="0"/>
              </a:rPr>
              <a:t>17</a:t>
            </a:r>
            <a:r>
              <a:rPr kumimoji="1" lang="en-US" altLang="en-US" sz="1400" dirty="0" smtClean="0">
                <a:solidFill>
                  <a:schemeClr val="hlink"/>
                </a:solidFill>
                <a:latin typeface="Verdana" panose="020B0604030504040204" pitchFamily="34" charset="0"/>
              </a:rPr>
              <a:t>.</a:t>
            </a:r>
            <a:r>
              <a:rPr kumimoji="1" lang="en-US" altLang="zh-TW" sz="1400" dirty="0" smtClean="0">
                <a:solidFill>
                  <a:schemeClr val="hlink"/>
                </a:solidFill>
                <a:latin typeface="Verdana" panose="020B0604030504040204" pitchFamily="34" charset="0"/>
              </a:rPr>
              <a:t>215</a:t>
            </a:r>
            <a:r>
              <a:rPr kumimoji="1" lang="en-US" altLang="en-US" sz="1400" dirty="0" smtClean="0">
                <a:solidFill>
                  <a:schemeClr val="hlink"/>
                </a:solidFill>
                <a:latin typeface="Verdana" panose="020B0604030504040204" pitchFamily="34" charset="0"/>
              </a:rPr>
              <a:t>:80</a:t>
            </a:r>
            <a:r>
              <a:rPr kumimoji="1" lang="en-US" altLang="en-US" sz="1400" dirty="0" smtClean="0">
                <a:latin typeface="Verdana" panose="020B0604030504040204" pitchFamily="34" charset="0"/>
              </a:rPr>
              <a:t>&gt;</a:t>
            </a:r>
            <a:endParaRPr kumimoji="1" lang="en-US" altLang="en-US" sz="1400" dirty="0">
              <a:latin typeface="Verdana" panose="020B0604030504040204" pitchFamily="34" charset="0"/>
            </a:endParaRPr>
          </a:p>
          <a:p>
            <a:pPr algn="l"/>
            <a:r>
              <a:rPr kumimoji="1" lang="en-US" altLang="en-US" sz="1400" dirty="0" smtClean="0">
                <a:latin typeface="Verdana" panose="020B0604030504040204" pitchFamily="34" charset="0"/>
              </a:rPr>
              <a:t>  </a:t>
            </a:r>
            <a:r>
              <a:rPr kumimoji="1" lang="en-US" altLang="en-US" sz="1400" dirty="0" err="1" smtClean="0">
                <a:latin typeface="Verdana" panose="020B0604030504040204" pitchFamily="34" charset="0"/>
              </a:rPr>
              <a:t>ServerName</a:t>
            </a:r>
            <a:r>
              <a:rPr kumimoji="1" lang="en-US" altLang="en-US" sz="1400" dirty="0" smtClean="0">
                <a:latin typeface="Verdana" panose="020B0604030504040204" pitchFamily="34" charset="0"/>
              </a:rPr>
              <a:t> </a:t>
            </a:r>
            <a:r>
              <a:rPr kumimoji="1" lang="en-US" altLang="zh-TW" sz="1400" dirty="0" smtClean="0">
                <a:latin typeface="Verdana" panose="020B0604030504040204" pitchFamily="34" charset="0"/>
              </a:rPr>
              <a:t>sabsd.cs</a:t>
            </a:r>
            <a:r>
              <a:rPr kumimoji="1" lang="en-US" altLang="en-US" sz="1400" dirty="0" smtClean="0">
                <a:latin typeface="Verdana" panose="020B0604030504040204" pitchFamily="34" charset="0"/>
              </a:rPr>
              <a:t>.nctu.edu.tw</a:t>
            </a:r>
          </a:p>
          <a:p>
            <a:pPr algn="l"/>
            <a:r>
              <a:rPr kumimoji="1" lang="en-US" altLang="en-US" sz="1400" dirty="0" smtClean="0">
                <a:latin typeface="Verdana" panose="020B0604030504040204" pitchFamily="34" charset="0"/>
              </a:rPr>
              <a:t>  </a:t>
            </a:r>
            <a:r>
              <a:rPr kumimoji="1" lang="en-US" altLang="en-US" sz="1400" dirty="0" err="1" smtClean="0">
                <a:latin typeface="Verdana" panose="020B0604030504040204" pitchFamily="34" charset="0"/>
              </a:rPr>
              <a:t>DocumentRoot</a:t>
            </a:r>
            <a:r>
              <a:rPr kumimoji="1" lang="en-US" altLang="en-US" sz="1400" dirty="0" smtClean="0">
                <a:latin typeface="Verdana" panose="020B0604030504040204" pitchFamily="34" charset="0"/>
              </a:rPr>
              <a:t> </a:t>
            </a:r>
            <a:r>
              <a:rPr kumimoji="1" lang="en-US" altLang="en-US" sz="1400" dirty="0">
                <a:latin typeface="Verdana" panose="020B0604030504040204" pitchFamily="34" charset="0"/>
              </a:rPr>
              <a:t>/</a:t>
            </a:r>
            <a:r>
              <a:rPr kumimoji="1" lang="en-US" altLang="en-US" sz="1400" dirty="0" smtClean="0">
                <a:latin typeface="Verdana" panose="020B0604030504040204" pitchFamily="34" charset="0"/>
              </a:rPr>
              <a:t>www/</a:t>
            </a:r>
            <a:r>
              <a:rPr kumimoji="1" lang="en-US" altLang="zh-TW" sz="1400" dirty="0" err="1" smtClean="0">
                <a:latin typeface="Verdana" panose="020B0604030504040204" pitchFamily="34" charset="0"/>
              </a:rPr>
              <a:t>sabsd</a:t>
            </a:r>
            <a:endParaRPr kumimoji="1" lang="en-US" altLang="en-US" sz="1400" dirty="0">
              <a:latin typeface="Verdana" panose="020B0604030504040204" pitchFamily="34" charset="0"/>
            </a:endParaRPr>
          </a:p>
          <a:p>
            <a:pPr algn="l"/>
            <a:r>
              <a:rPr kumimoji="1" lang="en-US" altLang="en-US" sz="1400" dirty="0">
                <a:latin typeface="Verdana" panose="020B0604030504040204" pitchFamily="34" charset="0"/>
              </a:rPr>
              <a:t>&lt;/</a:t>
            </a:r>
            <a:r>
              <a:rPr kumimoji="1" lang="en-US" altLang="en-US" sz="1400" dirty="0" err="1">
                <a:latin typeface="Verdana" panose="020B0604030504040204" pitchFamily="34" charset="0"/>
              </a:rPr>
              <a:t>VirtualHost</a:t>
            </a:r>
            <a:r>
              <a:rPr kumimoji="1" lang="en-US" altLang="en-US" sz="1400" dirty="0">
                <a:latin typeface="Verdana" panose="020B0604030504040204" pitchFamily="34" charset="0"/>
              </a:rPr>
              <a:t>&gt;</a:t>
            </a:r>
          </a:p>
          <a:p>
            <a:pPr algn="l"/>
            <a:endParaRPr kumimoji="1" lang="en-US" altLang="en-US" sz="1400" dirty="0">
              <a:latin typeface="Verdana" panose="020B0604030504040204" pitchFamily="34" charset="0"/>
            </a:endParaRPr>
          </a:p>
          <a:p>
            <a:pPr algn="l"/>
            <a:r>
              <a:rPr kumimoji="1" lang="en-US" altLang="en-US" sz="1400" dirty="0">
                <a:latin typeface="Verdana" panose="020B0604030504040204" pitchFamily="34" charset="0"/>
              </a:rPr>
              <a:t>&lt;</a:t>
            </a:r>
            <a:r>
              <a:rPr kumimoji="1" lang="en-US" altLang="en-US" sz="1400" dirty="0" err="1">
                <a:latin typeface="Verdana" panose="020B0604030504040204" pitchFamily="34" charset="0"/>
              </a:rPr>
              <a:t>VirtualHost</a:t>
            </a:r>
            <a:r>
              <a:rPr kumimoji="1" lang="en-US" altLang="en-US" sz="1400" dirty="0">
                <a:latin typeface="Verdana" panose="020B0604030504040204" pitchFamily="34" charset="0"/>
              </a:rPr>
              <a:t> </a:t>
            </a:r>
            <a:r>
              <a:rPr kumimoji="1" lang="en-US" altLang="en-US" sz="1400" dirty="0" smtClean="0">
                <a:solidFill>
                  <a:schemeClr val="hlink"/>
                </a:solidFill>
                <a:latin typeface="Verdana" panose="020B0604030504040204" pitchFamily="34" charset="0"/>
              </a:rPr>
              <a:t>140.113.</a:t>
            </a:r>
            <a:r>
              <a:rPr kumimoji="1" lang="en-US" altLang="zh-TW" sz="1400" dirty="0" smtClean="0">
                <a:solidFill>
                  <a:schemeClr val="hlink"/>
                </a:solidFill>
                <a:latin typeface="Verdana" panose="020B0604030504040204" pitchFamily="34" charset="0"/>
              </a:rPr>
              <a:t>17</a:t>
            </a:r>
            <a:r>
              <a:rPr kumimoji="1" lang="en-US" altLang="en-US" sz="1400" dirty="0" smtClean="0">
                <a:solidFill>
                  <a:schemeClr val="hlink"/>
                </a:solidFill>
                <a:latin typeface="Verdana" panose="020B0604030504040204" pitchFamily="34" charset="0"/>
              </a:rPr>
              <a:t>.</a:t>
            </a:r>
            <a:r>
              <a:rPr kumimoji="1" lang="en-US" altLang="zh-TW" sz="1400" dirty="0" smtClean="0">
                <a:solidFill>
                  <a:schemeClr val="hlink"/>
                </a:solidFill>
                <a:latin typeface="Verdana" panose="020B0604030504040204" pitchFamily="34" charset="0"/>
              </a:rPr>
              <a:t>221</a:t>
            </a:r>
            <a:r>
              <a:rPr kumimoji="1" lang="en-US" altLang="en-US" sz="1400" dirty="0" smtClean="0">
                <a:solidFill>
                  <a:schemeClr val="hlink"/>
                </a:solidFill>
                <a:latin typeface="Verdana" panose="020B0604030504040204" pitchFamily="34" charset="0"/>
              </a:rPr>
              <a:t>:80</a:t>
            </a:r>
            <a:r>
              <a:rPr kumimoji="1" lang="en-US" altLang="en-US" sz="1400" dirty="0">
                <a:latin typeface="Verdana" panose="020B0604030504040204" pitchFamily="34" charset="0"/>
              </a:rPr>
              <a:t>&gt;</a:t>
            </a:r>
          </a:p>
          <a:p>
            <a:pPr algn="l"/>
            <a:r>
              <a:rPr kumimoji="1" lang="en-US" altLang="en-US" sz="1400" dirty="0" smtClean="0">
                <a:latin typeface="Verdana" panose="020B0604030504040204" pitchFamily="34" charset="0"/>
              </a:rPr>
              <a:t>  </a:t>
            </a:r>
            <a:r>
              <a:rPr kumimoji="1" lang="en-US" altLang="en-US" sz="1400" dirty="0" err="1" smtClean="0">
                <a:latin typeface="Verdana" panose="020B0604030504040204" pitchFamily="34" charset="0"/>
              </a:rPr>
              <a:t>ServerName</a:t>
            </a:r>
            <a:r>
              <a:rPr kumimoji="1" lang="en-US" altLang="en-US" sz="1400" dirty="0" smtClean="0">
                <a:latin typeface="Verdana" panose="020B0604030504040204" pitchFamily="34" charset="0"/>
              </a:rPr>
              <a:t> </a:t>
            </a:r>
            <a:r>
              <a:rPr kumimoji="1" lang="en-US" altLang="zh-TW" sz="1400" dirty="0" smtClean="0">
                <a:latin typeface="Verdana" panose="020B0604030504040204" pitchFamily="34" charset="0"/>
              </a:rPr>
              <a:t>tphp.cs</a:t>
            </a:r>
            <a:r>
              <a:rPr kumimoji="1" lang="en-US" altLang="en-US" sz="1400" dirty="0" smtClean="0">
                <a:latin typeface="Verdana" panose="020B0604030504040204" pitchFamily="34" charset="0"/>
              </a:rPr>
              <a:t>.nctu.edu.tw</a:t>
            </a:r>
          </a:p>
          <a:p>
            <a:pPr algn="l"/>
            <a:r>
              <a:rPr kumimoji="1" lang="en-US" altLang="en-US" sz="1400" dirty="0" smtClean="0">
                <a:latin typeface="Verdana" panose="020B0604030504040204" pitchFamily="34" charset="0"/>
              </a:rPr>
              <a:t>  </a:t>
            </a:r>
            <a:r>
              <a:rPr kumimoji="1" lang="en-US" altLang="en-US" sz="1400" dirty="0" err="1" smtClean="0">
                <a:latin typeface="Verdana" panose="020B0604030504040204" pitchFamily="34" charset="0"/>
              </a:rPr>
              <a:t>DocumentRoot</a:t>
            </a:r>
            <a:r>
              <a:rPr kumimoji="1" lang="en-US" altLang="en-US" sz="1400" dirty="0" smtClean="0">
                <a:latin typeface="Verdana" panose="020B0604030504040204" pitchFamily="34" charset="0"/>
              </a:rPr>
              <a:t> </a:t>
            </a:r>
            <a:r>
              <a:rPr kumimoji="1" lang="en-US" altLang="en-US" sz="1400" dirty="0">
                <a:latin typeface="Verdana" panose="020B0604030504040204" pitchFamily="34" charset="0"/>
              </a:rPr>
              <a:t>/www/</a:t>
            </a:r>
            <a:r>
              <a:rPr kumimoji="1" lang="en-US" altLang="zh-TW" sz="1400" dirty="0" err="1">
                <a:latin typeface="Verdana" panose="020B0604030504040204" pitchFamily="34" charset="0"/>
              </a:rPr>
              <a:t>tphp</a:t>
            </a:r>
            <a:endParaRPr kumimoji="1" lang="en-US" altLang="en-US" sz="1400" dirty="0">
              <a:latin typeface="Verdana" panose="020B0604030504040204" pitchFamily="34" charset="0"/>
            </a:endParaRPr>
          </a:p>
          <a:p>
            <a:pPr algn="l"/>
            <a:r>
              <a:rPr kumimoji="1" lang="en-US" altLang="en-US" sz="1400" dirty="0" smtClean="0">
                <a:latin typeface="Verdana" panose="020B0604030504040204" pitchFamily="34" charset="0"/>
              </a:rPr>
              <a:t>&lt;/</a:t>
            </a:r>
            <a:r>
              <a:rPr kumimoji="1" lang="en-US" altLang="en-US" sz="1400" dirty="0" err="1">
                <a:latin typeface="Verdana" panose="020B0604030504040204" pitchFamily="34" charset="0"/>
              </a:rPr>
              <a:t>VirtualHost</a:t>
            </a:r>
            <a:r>
              <a:rPr kumimoji="1" lang="en-US" altLang="en-US" sz="1400" dirty="0">
                <a:latin typeface="Verdana" panose="020B0604030504040204" pitchFamily="34" charset="0"/>
              </a:rPr>
              <a:t>&gt;</a:t>
            </a:r>
            <a:endParaRPr lang="en-US" altLang="zh-TW" sz="1400" dirty="0">
              <a:latin typeface="Verdana" panose="020B0604030504040204" pitchFamily="34" charset="0"/>
            </a:endParaRPr>
          </a:p>
        </p:txBody>
      </p:sp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1349872" y="4282750"/>
            <a:ext cx="3526928" cy="2031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l"/>
            <a:r>
              <a:rPr kumimoji="1" lang="en-US" altLang="en-US" sz="1400" dirty="0" smtClean="0">
                <a:latin typeface="Verdana" panose="020B0604030504040204" pitchFamily="34" charset="0"/>
              </a:rPr>
              <a:t>&lt;</a:t>
            </a:r>
            <a:r>
              <a:rPr kumimoji="1" lang="en-US" altLang="en-US" sz="1400" dirty="0" err="1" smtClean="0">
                <a:latin typeface="Verdana" panose="020B0604030504040204" pitchFamily="34" charset="0"/>
              </a:rPr>
              <a:t>VirtualHost</a:t>
            </a:r>
            <a:r>
              <a:rPr kumimoji="1" lang="en-US" altLang="en-US" sz="1400" dirty="0" smtClean="0">
                <a:latin typeface="Verdana" panose="020B0604030504040204" pitchFamily="34" charset="0"/>
              </a:rPr>
              <a:t> *:80&gt;</a:t>
            </a:r>
          </a:p>
          <a:p>
            <a:pPr algn="l"/>
            <a:r>
              <a:rPr kumimoji="1" lang="en-US" altLang="en-US" sz="1400" dirty="0" smtClean="0">
                <a:latin typeface="Verdana" panose="020B0604030504040204" pitchFamily="34" charset="0"/>
              </a:rPr>
              <a:t>  </a:t>
            </a:r>
            <a:r>
              <a:rPr kumimoji="1" lang="en-US" altLang="en-US" sz="1400" dirty="0" err="1" smtClean="0">
                <a:latin typeface="Verdana" panose="020B0604030504040204" pitchFamily="34" charset="0"/>
              </a:rPr>
              <a:t>ServerName</a:t>
            </a:r>
            <a:r>
              <a:rPr kumimoji="1" lang="en-US" altLang="en-US" sz="1400" dirty="0" smtClean="0">
                <a:latin typeface="Verdana" panose="020B0604030504040204" pitchFamily="34" charset="0"/>
              </a:rPr>
              <a:t> </a:t>
            </a:r>
            <a:r>
              <a:rPr kumimoji="1" lang="en-US" altLang="zh-TW" sz="1400" dirty="0" smtClean="0">
                <a:solidFill>
                  <a:schemeClr val="hlink"/>
                </a:solidFill>
                <a:latin typeface="Verdana" panose="020B0604030504040204" pitchFamily="34" charset="0"/>
              </a:rPr>
              <a:t>nabsd.cs.nctu.edu.tw</a:t>
            </a:r>
            <a:endParaRPr kumimoji="1" lang="en-US" altLang="en-US" sz="1400" dirty="0" smtClean="0">
              <a:solidFill>
                <a:schemeClr val="hlink"/>
              </a:solidFill>
              <a:latin typeface="Verdana" panose="020B0604030504040204" pitchFamily="34" charset="0"/>
            </a:endParaRPr>
          </a:p>
          <a:p>
            <a:pPr algn="l"/>
            <a:r>
              <a:rPr kumimoji="1" lang="en-US" altLang="en-US" sz="1400" dirty="0" smtClean="0">
                <a:latin typeface="Verdana" panose="020B0604030504040204" pitchFamily="34" charset="0"/>
              </a:rPr>
              <a:t>  </a:t>
            </a:r>
            <a:r>
              <a:rPr kumimoji="1" lang="en-US" altLang="en-US" sz="1400" dirty="0" err="1" smtClean="0">
                <a:latin typeface="Verdana" panose="020B0604030504040204" pitchFamily="34" charset="0"/>
              </a:rPr>
              <a:t>DocumentRoot</a:t>
            </a:r>
            <a:r>
              <a:rPr kumimoji="1" lang="en-US" altLang="en-US" sz="1400" dirty="0" smtClean="0">
                <a:latin typeface="Verdana" panose="020B0604030504040204" pitchFamily="34" charset="0"/>
              </a:rPr>
              <a:t> </a:t>
            </a:r>
            <a:r>
              <a:rPr kumimoji="1" lang="en-US" altLang="en-US" sz="1400" dirty="0">
                <a:latin typeface="Verdana" panose="020B0604030504040204" pitchFamily="34" charset="0"/>
              </a:rPr>
              <a:t>"/</a:t>
            </a:r>
            <a:r>
              <a:rPr kumimoji="1" lang="en-US" altLang="en-US" sz="1400" dirty="0" smtClean="0">
                <a:latin typeface="Verdana" panose="020B0604030504040204" pitchFamily="34" charset="0"/>
              </a:rPr>
              <a:t>www</a:t>
            </a:r>
            <a:r>
              <a:rPr kumimoji="1" lang="en-US" altLang="zh-TW" sz="1400" dirty="0" smtClean="0">
                <a:latin typeface="Verdana" panose="020B0604030504040204" pitchFamily="34" charset="0"/>
              </a:rPr>
              <a:t>/path/a</a:t>
            </a:r>
            <a:r>
              <a:rPr kumimoji="1" lang="en-US" altLang="en-US" sz="1400" dirty="0" smtClean="0">
                <a:latin typeface="Verdana" panose="020B0604030504040204" pitchFamily="34" charset="0"/>
              </a:rPr>
              <a:t>"</a:t>
            </a:r>
            <a:endParaRPr kumimoji="1" lang="en-US" altLang="en-US" sz="1400" dirty="0">
              <a:latin typeface="Verdana" panose="020B0604030504040204" pitchFamily="34" charset="0"/>
            </a:endParaRPr>
          </a:p>
          <a:p>
            <a:pPr algn="l"/>
            <a:r>
              <a:rPr kumimoji="1" lang="en-US" altLang="en-US" sz="1400" dirty="0">
                <a:latin typeface="Verdana" panose="020B0604030504040204" pitchFamily="34" charset="0"/>
              </a:rPr>
              <a:t>&lt;/</a:t>
            </a:r>
            <a:r>
              <a:rPr kumimoji="1" lang="en-US" altLang="en-US" sz="1400" dirty="0" err="1">
                <a:latin typeface="Verdana" panose="020B0604030504040204" pitchFamily="34" charset="0"/>
              </a:rPr>
              <a:t>VirtualHost</a:t>
            </a:r>
            <a:r>
              <a:rPr kumimoji="1" lang="en-US" altLang="en-US" sz="1400" dirty="0">
                <a:latin typeface="Verdana" panose="020B0604030504040204" pitchFamily="34" charset="0"/>
              </a:rPr>
              <a:t>&gt;</a:t>
            </a:r>
          </a:p>
          <a:p>
            <a:pPr algn="l"/>
            <a:endParaRPr kumimoji="1" lang="en-US" altLang="en-US" sz="1400" dirty="0">
              <a:latin typeface="Verdana" panose="020B0604030504040204" pitchFamily="34" charset="0"/>
            </a:endParaRPr>
          </a:p>
          <a:p>
            <a:pPr algn="l"/>
            <a:r>
              <a:rPr kumimoji="1" lang="en-US" altLang="en-US" sz="1400" dirty="0" smtClean="0">
                <a:latin typeface="Verdana" panose="020B0604030504040204" pitchFamily="34" charset="0"/>
              </a:rPr>
              <a:t>&lt;</a:t>
            </a:r>
            <a:r>
              <a:rPr kumimoji="1" lang="en-US" altLang="en-US" sz="1400" dirty="0" err="1" smtClean="0">
                <a:latin typeface="Verdana" panose="020B0604030504040204" pitchFamily="34" charset="0"/>
              </a:rPr>
              <a:t>VirtualHost</a:t>
            </a:r>
            <a:r>
              <a:rPr kumimoji="1" lang="en-US" altLang="en-US" sz="1400" dirty="0" smtClean="0">
                <a:latin typeface="Verdana" panose="020B0604030504040204" pitchFamily="34" charset="0"/>
              </a:rPr>
              <a:t> *:80&gt;</a:t>
            </a:r>
            <a:endParaRPr kumimoji="1" lang="en-US" altLang="en-US" sz="1400" dirty="0">
              <a:latin typeface="Verdana" panose="020B0604030504040204" pitchFamily="34" charset="0"/>
            </a:endParaRPr>
          </a:p>
          <a:p>
            <a:pPr algn="l"/>
            <a:r>
              <a:rPr kumimoji="1" lang="en-US" altLang="en-US" sz="1400" dirty="0" smtClean="0">
                <a:latin typeface="Verdana" panose="020B0604030504040204" pitchFamily="34" charset="0"/>
              </a:rPr>
              <a:t>  </a:t>
            </a:r>
            <a:r>
              <a:rPr kumimoji="1" lang="en-US" altLang="en-US" sz="1400" dirty="0" err="1" smtClean="0">
                <a:latin typeface="Verdana" panose="020B0604030504040204" pitchFamily="34" charset="0"/>
              </a:rPr>
              <a:t>ServerName</a:t>
            </a:r>
            <a:r>
              <a:rPr kumimoji="1" lang="en-US" altLang="en-US" sz="1400" dirty="0" smtClean="0">
                <a:latin typeface="Verdana" panose="020B0604030504040204" pitchFamily="34" charset="0"/>
              </a:rPr>
              <a:t> </a:t>
            </a:r>
            <a:r>
              <a:rPr kumimoji="1" lang="en-US" altLang="zh-TW" sz="1400" dirty="0" smtClean="0">
                <a:solidFill>
                  <a:schemeClr val="hlink"/>
                </a:solidFill>
                <a:latin typeface="Verdana" panose="020B0604030504040204" pitchFamily="34" charset="0"/>
              </a:rPr>
              <a:t>sabsd.cs.nctu.edu.tw</a:t>
            </a:r>
            <a:endParaRPr kumimoji="1" lang="en-US" altLang="en-US" sz="1400" dirty="0">
              <a:solidFill>
                <a:schemeClr val="hlink"/>
              </a:solidFill>
              <a:latin typeface="Verdana" panose="020B0604030504040204" pitchFamily="34" charset="0"/>
            </a:endParaRPr>
          </a:p>
          <a:p>
            <a:pPr algn="l"/>
            <a:r>
              <a:rPr kumimoji="1" lang="en-US" altLang="en-US" sz="1400" dirty="0" smtClean="0">
                <a:latin typeface="Verdana" panose="020B0604030504040204" pitchFamily="34" charset="0"/>
              </a:rPr>
              <a:t>  </a:t>
            </a:r>
            <a:r>
              <a:rPr kumimoji="1" lang="en-US" altLang="en-US" sz="1400" dirty="0" err="1" smtClean="0">
                <a:latin typeface="Verdana" panose="020B0604030504040204" pitchFamily="34" charset="0"/>
              </a:rPr>
              <a:t>DocumentRoot</a:t>
            </a:r>
            <a:r>
              <a:rPr kumimoji="1" lang="en-US" altLang="en-US" sz="1400" dirty="0" smtClean="0">
                <a:latin typeface="Verdana" panose="020B0604030504040204" pitchFamily="34" charset="0"/>
              </a:rPr>
              <a:t> </a:t>
            </a:r>
            <a:r>
              <a:rPr kumimoji="1" lang="en-US" altLang="en-US" sz="1400" dirty="0">
                <a:latin typeface="Verdana" panose="020B0604030504040204" pitchFamily="34" charset="0"/>
              </a:rPr>
              <a:t>"/</a:t>
            </a:r>
            <a:r>
              <a:rPr kumimoji="1" lang="en-US" altLang="zh-TW" sz="1400" dirty="0" smtClean="0">
                <a:latin typeface="Verdana" panose="020B0604030504040204" pitchFamily="34" charset="0"/>
              </a:rPr>
              <a:t>www/path/b</a:t>
            </a:r>
            <a:r>
              <a:rPr kumimoji="1" lang="en-US" altLang="en-US" sz="1400" dirty="0" smtClean="0">
                <a:latin typeface="Verdana" panose="020B0604030504040204" pitchFamily="34" charset="0"/>
              </a:rPr>
              <a:t>"</a:t>
            </a:r>
            <a:endParaRPr kumimoji="1" lang="en-US" altLang="en-US" sz="1400" dirty="0">
              <a:latin typeface="Verdana" panose="020B0604030504040204" pitchFamily="34" charset="0"/>
            </a:endParaRPr>
          </a:p>
          <a:p>
            <a:pPr algn="l"/>
            <a:r>
              <a:rPr kumimoji="1" lang="en-US" altLang="en-US" sz="1400" dirty="0">
                <a:latin typeface="Verdana" panose="020B0604030504040204" pitchFamily="34" charset="0"/>
              </a:rPr>
              <a:t>&lt;/</a:t>
            </a:r>
            <a:r>
              <a:rPr kumimoji="1" lang="en-US" altLang="en-US" sz="1400" dirty="0" err="1">
                <a:latin typeface="Verdana" panose="020B0604030504040204" pitchFamily="34" charset="0"/>
              </a:rPr>
              <a:t>VirtualHost</a:t>
            </a:r>
            <a:r>
              <a:rPr kumimoji="1" lang="en-US" altLang="en-US" sz="1400" dirty="0">
                <a:latin typeface="Verdana" panose="020B0604030504040204" pitchFamily="34" charset="0"/>
              </a:rPr>
              <a:t>&gt;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/>
              <a:t>Outline</a:t>
            </a:r>
            <a:endParaRPr lang="zh-TW" altLang="en-US" dirty="0"/>
          </a:p>
        </p:txBody>
      </p:sp>
      <p:sp>
        <p:nvSpPr>
          <p:cNvPr id="512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Web hosting</a:t>
            </a:r>
          </a:p>
          <a:p>
            <a:pPr lvl="1"/>
            <a:r>
              <a:rPr lang="en-US" altLang="zh-TW" dirty="0" smtClean="0"/>
              <a:t>Basics</a:t>
            </a:r>
          </a:p>
          <a:p>
            <a:pPr lvl="1"/>
            <a:r>
              <a:rPr lang="en-US" altLang="zh-TW" dirty="0" smtClean="0"/>
              <a:t>Client-Server architecture</a:t>
            </a:r>
          </a:p>
          <a:p>
            <a:pPr lvl="1"/>
            <a:r>
              <a:rPr lang="en-US" altLang="zh-TW" dirty="0" smtClean="0"/>
              <a:t>HTTP protocol</a:t>
            </a:r>
          </a:p>
          <a:p>
            <a:pPr lvl="1"/>
            <a:r>
              <a:rPr lang="en-US" altLang="zh-TW" dirty="0" smtClean="0"/>
              <a:t>Static vs. dynamic pages</a:t>
            </a:r>
          </a:p>
          <a:p>
            <a:pPr lvl="1"/>
            <a:r>
              <a:rPr lang="en-US" altLang="zh-TW" dirty="0" smtClean="0"/>
              <a:t>Virtual hosts</a:t>
            </a:r>
          </a:p>
          <a:p>
            <a:pPr lvl="1"/>
            <a:endParaRPr lang="en-US" altLang="zh-TW" dirty="0" smtClean="0"/>
          </a:p>
          <a:p>
            <a:r>
              <a:rPr lang="en-US" altLang="zh-TW" dirty="0" smtClean="0"/>
              <a:t>Proxy</a:t>
            </a:r>
          </a:p>
          <a:p>
            <a:pPr lvl="1"/>
            <a:r>
              <a:rPr lang="en-US" altLang="zh-TW" dirty="0" smtClean="0"/>
              <a:t>Forward proxy</a:t>
            </a:r>
          </a:p>
          <a:p>
            <a:pPr lvl="1"/>
            <a:r>
              <a:rPr lang="en-US" altLang="zh-TW" dirty="0" smtClean="0"/>
              <a:t>Reverse proxy</a:t>
            </a:r>
          </a:p>
          <a:p>
            <a:pPr lvl="1"/>
            <a:r>
              <a:rPr lang="en-US" altLang="zh-TW" dirty="0" smtClean="0"/>
              <a:t>squid</a:t>
            </a:r>
            <a:endParaRPr lang="zh-TW" altLang="en-US" dirty="0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smtClean="0"/>
              <a:t>Web Hosting</a:t>
            </a:r>
            <a:r>
              <a:rPr lang="en-US" altLang="zh-TW" sz="2600" smtClean="0"/>
              <a:t> </a:t>
            </a:r>
            <a:r>
              <a:rPr lang="en-US" altLang="zh-TW" sz="3000" smtClean="0"/>
              <a:t/>
            </a:r>
            <a:br>
              <a:rPr lang="en-US" altLang="zh-TW" sz="3000" smtClean="0"/>
            </a:br>
            <a:r>
              <a:rPr lang="en-US" altLang="zh-TW" sz="3000" smtClean="0"/>
              <a:t>	– Virtual Hosting (2)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>
              <a:buFontTx/>
              <a:buNone/>
            </a:pPr>
            <a:r>
              <a:rPr lang="en-US" altLang="zh-TW" dirty="0" smtClean="0"/>
              <a:t>Q: How Name-Based Virtual Hosting works?</a:t>
            </a:r>
          </a:p>
          <a:p>
            <a:pPr lvl="1" eaLnBrk="1" hangingPunct="1">
              <a:buFontTx/>
              <a:buNone/>
            </a:pPr>
            <a:r>
              <a:rPr lang="en-US" altLang="zh-TW" dirty="0" smtClean="0"/>
              <a:t>A: It takes use of HTTP Headers.</a:t>
            </a:r>
          </a:p>
          <a:p>
            <a:pPr lvl="1" eaLnBrk="1" hangingPunct="1">
              <a:buFontTx/>
              <a:buNone/>
            </a:pPr>
            <a:endParaRPr lang="en-US" altLang="zh-TW" dirty="0" smtClean="0"/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685800" y="2273300"/>
            <a:ext cx="3810000" cy="32321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l"/>
            <a:r>
              <a:rPr lang="en-US" altLang="zh-TW" sz="1200" b="1">
                <a:latin typeface="Verdana" panose="020B0604030504040204" pitchFamily="34" charset="0"/>
                <a:ea typeface="SimSun" panose="02010600030101010101" pitchFamily="2" charset="-122"/>
              </a:rPr>
              <a:t> $ telnet www.cs.nctu.edu.tw 80</a:t>
            </a:r>
          </a:p>
          <a:p>
            <a:pPr algn="l"/>
            <a:r>
              <a:rPr lang="en-US" altLang="zh-TW" sz="1200" b="1">
                <a:latin typeface="Verdana" panose="020B0604030504040204" pitchFamily="34" charset="0"/>
                <a:ea typeface="SimSun" panose="02010600030101010101" pitchFamily="2" charset="-122"/>
              </a:rPr>
              <a:t>Trying 140.113.235.47...</a:t>
            </a:r>
          </a:p>
          <a:p>
            <a:pPr algn="l"/>
            <a:r>
              <a:rPr lang="en-US" altLang="zh-TW" sz="1200" b="1">
                <a:latin typeface="Verdana" panose="020B0604030504040204" pitchFamily="34" charset="0"/>
                <a:ea typeface="SimSun" panose="02010600030101010101" pitchFamily="2" charset="-122"/>
              </a:rPr>
              <a:t>Connected to www.cs.nctu.edu.tw.</a:t>
            </a:r>
          </a:p>
          <a:p>
            <a:pPr algn="l"/>
            <a:r>
              <a:rPr lang="en-US" altLang="zh-TW" sz="1200" b="1">
                <a:latin typeface="Verdana" panose="020B0604030504040204" pitchFamily="34" charset="0"/>
                <a:ea typeface="SimSun" panose="02010600030101010101" pitchFamily="2" charset="-122"/>
              </a:rPr>
              <a:t>Escape character is '^]'.</a:t>
            </a:r>
          </a:p>
          <a:p>
            <a:pPr algn="l"/>
            <a:r>
              <a:rPr lang="en-US" altLang="zh-TW" sz="1200" b="1">
                <a:solidFill>
                  <a:srgbClr val="FF0000"/>
                </a:solidFill>
                <a:latin typeface="Verdana" panose="020B0604030504040204" pitchFamily="34" charset="0"/>
                <a:ea typeface="SimSun" panose="02010600030101010101" pitchFamily="2" charset="-122"/>
              </a:rPr>
              <a:t>GET / HTTP/1.0</a:t>
            </a:r>
          </a:p>
          <a:p>
            <a:pPr algn="l"/>
            <a:r>
              <a:rPr lang="en-US" altLang="zh-TW" sz="1200" b="1">
                <a:solidFill>
                  <a:srgbClr val="FF0000"/>
                </a:solidFill>
                <a:latin typeface="Verdana" panose="020B0604030504040204" pitchFamily="34" charset="0"/>
                <a:ea typeface="SimSun" panose="02010600030101010101" pitchFamily="2" charset="-122"/>
              </a:rPr>
              <a:t>Host: www.cs.nctu.edu.tw</a:t>
            </a:r>
          </a:p>
          <a:p>
            <a:pPr algn="l"/>
            <a:endParaRPr lang="en-US" altLang="zh-TW" sz="1200" b="1">
              <a:latin typeface="Verdana" panose="020B0604030504040204" pitchFamily="34" charset="0"/>
              <a:ea typeface="SimSun" panose="02010600030101010101" pitchFamily="2" charset="-122"/>
            </a:endParaRPr>
          </a:p>
          <a:p>
            <a:pPr algn="l"/>
            <a:r>
              <a:rPr lang="en-US" altLang="zh-TW" sz="1200" b="1">
                <a:latin typeface="Verdana" panose="020B0604030504040204" pitchFamily="34" charset="0"/>
                <a:ea typeface="SimSun" panose="02010600030101010101" pitchFamily="2" charset="-122"/>
              </a:rPr>
              <a:t>HTTP/1.1 301 Moved Permanently</a:t>
            </a:r>
          </a:p>
          <a:p>
            <a:pPr algn="l"/>
            <a:r>
              <a:rPr lang="en-US" altLang="zh-TW" sz="1200" b="1">
                <a:latin typeface="Verdana" panose="020B0604030504040204" pitchFamily="34" charset="0"/>
                <a:ea typeface="SimSun" panose="02010600030101010101" pitchFamily="2" charset="-122"/>
              </a:rPr>
              <a:t>Server: nginx/0.7.62</a:t>
            </a:r>
          </a:p>
          <a:p>
            <a:pPr algn="l"/>
            <a:r>
              <a:rPr lang="en-US" altLang="zh-TW" sz="1200" b="1">
                <a:latin typeface="Verdana" panose="020B0604030504040204" pitchFamily="34" charset="0"/>
                <a:ea typeface="SimSun" panose="02010600030101010101" pitchFamily="2" charset="-122"/>
              </a:rPr>
              <a:t>Date: Sat, 12 Dec 2009 02:50:22 GMT</a:t>
            </a:r>
          </a:p>
          <a:p>
            <a:pPr algn="l"/>
            <a:r>
              <a:rPr lang="en-US" altLang="zh-TW" sz="1200" b="1">
                <a:latin typeface="Verdana" panose="020B0604030504040204" pitchFamily="34" charset="0"/>
                <a:ea typeface="SimSun" panose="02010600030101010101" pitchFamily="2" charset="-122"/>
              </a:rPr>
              <a:t>Content-Type: text/html</a:t>
            </a:r>
          </a:p>
          <a:p>
            <a:pPr algn="l"/>
            <a:r>
              <a:rPr lang="en-US" altLang="zh-TW" sz="1200" b="1">
                <a:latin typeface="Verdana" panose="020B0604030504040204" pitchFamily="34" charset="0"/>
                <a:ea typeface="SimSun" panose="02010600030101010101" pitchFamily="2" charset="-122"/>
              </a:rPr>
              <a:t>Connection: close</a:t>
            </a:r>
          </a:p>
          <a:p>
            <a:pPr algn="l"/>
            <a:r>
              <a:rPr lang="en-US" altLang="zh-TW" sz="1200" b="1">
                <a:latin typeface="Verdana" panose="020B0604030504040204" pitchFamily="34" charset="0"/>
                <a:ea typeface="SimSun" panose="02010600030101010101" pitchFamily="2" charset="-122"/>
              </a:rPr>
              <a:t>Cache-Control: no-cache, must-revalidate</a:t>
            </a:r>
          </a:p>
          <a:p>
            <a:pPr algn="l"/>
            <a:r>
              <a:rPr lang="en-US" altLang="zh-TW" sz="1200" b="1">
                <a:latin typeface="Verdana" panose="020B0604030504040204" pitchFamily="34" charset="0"/>
                <a:ea typeface="SimSun" panose="02010600030101010101" pitchFamily="2" charset="-122"/>
              </a:rPr>
              <a:t>Location: cht/announcements/index.php</a:t>
            </a:r>
          </a:p>
          <a:p>
            <a:pPr algn="l"/>
            <a:r>
              <a:rPr lang="en-US" altLang="zh-TW" sz="1200" b="1">
                <a:latin typeface="Verdana" panose="020B0604030504040204" pitchFamily="34" charset="0"/>
                <a:ea typeface="SimSun" panose="02010600030101010101" pitchFamily="2" charset="-122"/>
              </a:rPr>
              <a:t>Vary: Accept-Encoding</a:t>
            </a:r>
          </a:p>
          <a:p>
            <a:pPr algn="l"/>
            <a:endParaRPr lang="en-US" altLang="zh-TW" sz="1200" b="1">
              <a:latin typeface="Verdana" panose="020B0604030504040204" pitchFamily="34" charset="0"/>
              <a:ea typeface="SimSun" panose="02010600030101010101" pitchFamily="2" charset="-122"/>
            </a:endParaRPr>
          </a:p>
          <a:p>
            <a:pPr algn="l"/>
            <a:r>
              <a:rPr lang="en-US" altLang="zh-TW" sz="1200" b="1">
                <a:latin typeface="Verdana" panose="020B0604030504040204" pitchFamily="34" charset="0"/>
                <a:ea typeface="SimSun" panose="02010600030101010101" pitchFamily="2" charset="-122"/>
              </a:rPr>
              <a:t>Connection closed by foreign host.</a:t>
            </a:r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4572000" y="2273300"/>
            <a:ext cx="4419600" cy="43402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l"/>
            <a:r>
              <a:rPr lang="en-US" altLang="zh-TW" sz="1200" b="1">
                <a:latin typeface="Verdana" panose="020B0604030504040204" pitchFamily="34" charset="0"/>
              </a:rPr>
              <a:t>$ telnet www.cs.nctu.edu.tw 80</a:t>
            </a:r>
          </a:p>
          <a:p>
            <a:pPr algn="l"/>
            <a:r>
              <a:rPr lang="en-US" altLang="zh-TW" sz="1200" b="1">
                <a:latin typeface="Verdana" panose="020B0604030504040204" pitchFamily="34" charset="0"/>
              </a:rPr>
              <a:t>Trying 140.113.235.47...</a:t>
            </a:r>
          </a:p>
          <a:p>
            <a:pPr algn="l"/>
            <a:r>
              <a:rPr lang="en-US" altLang="zh-TW" sz="1200" b="1">
                <a:latin typeface="Verdana" panose="020B0604030504040204" pitchFamily="34" charset="0"/>
              </a:rPr>
              <a:t>Connected to www.cs.nctu.edu.tw.</a:t>
            </a:r>
          </a:p>
          <a:p>
            <a:pPr algn="l"/>
            <a:r>
              <a:rPr lang="en-US" altLang="zh-TW" sz="1200" b="1">
                <a:latin typeface="Verdana" panose="020B0604030504040204" pitchFamily="34" charset="0"/>
              </a:rPr>
              <a:t>Escape character is '^]'.</a:t>
            </a:r>
          </a:p>
          <a:p>
            <a:pPr algn="l"/>
            <a:r>
              <a:rPr lang="en-US" altLang="zh-TW" sz="1200" b="1">
                <a:solidFill>
                  <a:srgbClr val="FF0000"/>
                </a:solidFill>
                <a:latin typeface="Verdana" panose="020B0604030504040204" pitchFamily="34" charset="0"/>
              </a:rPr>
              <a:t>GET / HTTP/1.0</a:t>
            </a:r>
          </a:p>
          <a:p>
            <a:pPr algn="l"/>
            <a:r>
              <a:rPr lang="en-US" altLang="zh-TW" sz="1200" b="1">
                <a:solidFill>
                  <a:srgbClr val="FF0000"/>
                </a:solidFill>
                <a:latin typeface="Verdana" panose="020B0604030504040204" pitchFamily="34" charset="0"/>
              </a:rPr>
              <a:t>Host: www.ccs.nctu.edu.tw</a:t>
            </a:r>
          </a:p>
          <a:p>
            <a:pPr algn="l"/>
            <a:endParaRPr lang="en-US" altLang="zh-TW" sz="1200" b="1">
              <a:latin typeface="Verdana" panose="020B0604030504040204" pitchFamily="34" charset="0"/>
            </a:endParaRPr>
          </a:p>
          <a:p>
            <a:pPr algn="l"/>
            <a:r>
              <a:rPr lang="en-US" altLang="zh-TW" sz="1200" b="1">
                <a:latin typeface="Verdana" panose="020B0604030504040204" pitchFamily="34" charset="0"/>
              </a:rPr>
              <a:t>HTTP/1.1 200 OK</a:t>
            </a:r>
          </a:p>
          <a:p>
            <a:pPr algn="l"/>
            <a:r>
              <a:rPr lang="en-US" altLang="zh-TW" sz="1200" b="1">
                <a:latin typeface="Verdana" panose="020B0604030504040204" pitchFamily="34" charset="0"/>
              </a:rPr>
              <a:t>Server: nginx/0.7.62</a:t>
            </a:r>
          </a:p>
          <a:p>
            <a:pPr algn="l"/>
            <a:r>
              <a:rPr lang="en-US" altLang="zh-TW" sz="1200" b="1">
                <a:latin typeface="Verdana" panose="020B0604030504040204" pitchFamily="34" charset="0"/>
              </a:rPr>
              <a:t>Date: Sat, 12 Dec 2009 02:51:43 GMT</a:t>
            </a:r>
          </a:p>
          <a:p>
            <a:pPr algn="l"/>
            <a:r>
              <a:rPr lang="en-US" altLang="zh-TW" sz="1200" b="1">
                <a:latin typeface="Verdana" panose="020B0604030504040204" pitchFamily="34" charset="0"/>
              </a:rPr>
              <a:t>Content-Type: text/html</a:t>
            </a:r>
          </a:p>
          <a:p>
            <a:pPr algn="l"/>
            <a:r>
              <a:rPr lang="en-US" altLang="zh-TW" sz="1200" b="1">
                <a:latin typeface="Verdana" panose="020B0604030504040204" pitchFamily="34" charset="0"/>
              </a:rPr>
              <a:t>Connection: close</a:t>
            </a:r>
          </a:p>
          <a:p>
            <a:pPr algn="l"/>
            <a:r>
              <a:rPr lang="en-US" altLang="zh-TW" sz="1200" b="1">
                <a:latin typeface="Verdana" panose="020B0604030504040204" pitchFamily="34" charset="0"/>
              </a:rPr>
              <a:t>Vary: Accept-Encoding</a:t>
            </a:r>
          </a:p>
          <a:p>
            <a:pPr algn="l"/>
            <a:endParaRPr lang="en-US" altLang="zh-TW" sz="1200" b="1">
              <a:latin typeface="Verdana" panose="020B0604030504040204" pitchFamily="34" charset="0"/>
            </a:endParaRPr>
          </a:p>
          <a:p>
            <a:pPr algn="l"/>
            <a:r>
              <a:rPr lang="en-US" altLang="zh-TW" sz="1200" b="1">
                <a:latin typeface="Verdana" panose="020B0604030504040204" pitchFamily="34" charset="0"/>
              </a:rPr>
              <a:t>&lt;!DOCTYPE html PUBLIC "-//W3C//DTD HTML 4.01//EN" "http://www.w3.org/TR/html4/strict.dtd"&gt;</a:t>
            </a:r>
          </a:p>
          <a:p>
            <a:pPr algn="l"/>
            <a:r>
              <a:rPr lang="en-US" altLang="zh-TW" sz="1200" b="1">
                <a:latin typeface="Verdana" panose="020B0604030504040204" pitchFamily="34" charset="0"/>
              </a:rPr>
              <a:t>&lt;html lang="zh-Hant"&gt;</a:t>
            </a:r>
          </a:p>
          <a:p>
            <a:pPr algn="l"/>
            <a:r>
              <a:rPr lang="en-US" altLang="zh-TW" sz="1200" b="1">
                <a:latin typeface="Verdana" panose="020B0604030504040204" pitchFamily="34" charset="0"/>
              </a:rPr>
              <a:t>&lt;head&gt;</a:t>
            </a:r>
          </a:p>
          <a:p>
            <a:pPr algn="l"/>
            <a:r>
              <a:rPr lang="en-US" altLang="zh-TW" sz="1200" b="1">
                <a:latin typeface="Verdana" panose="020B0604030504040204" pitchFamily="34" charset="0"/>
              </a:rPr>
              <a:t>        &lt;meta http-equiv="content-type" content="text/html; charset=utf-8"&gt;</a:t>
            </a:r>
          </a:p>
          <a:p>
            <a:pPr algn="l"/>
            <a:r>
              <a:rPr lang="en-US" altLang="zh-TW" sz="1200" b="1">
                <a:latin typeface="Verdana" panose="020B0604030504040204" pitchFamily="34" charset="0"/>
              </a:rPr>
              <a:t>        &lt;title&gt;</a:t>
            </a:r>
            <a:r>
              <a:rPr lang="zh-TW" altLang="en-US" sz="1200" b="1">
                <a:latin typeface="Verdana" panose="020B0604030504040204" pitchFamily="34" charset="0"/>
              </a:rPr>
              <a:t>國立交通大學資訊學院</a:t>
            </a:r>
            <a:r>
              <a:rPr lang="en-US" altLang="zh-TW" sz="1200" b="1">
                <a:latin typeface="Verdana" panose="020B0604030504040204" pitchFamily="34" charset="0"/>
              </a:rPr>
              <a:t>&lt;/title&gt;</a:t>
            </a:r>
          </a:p>
          <a:p>
            <a:pPr algn="l"/>
            <a:r>
              <a:rPr lang="en-US" altLang="zh-TW" sz="1200" b="1">
                <a:latin typeface="Verdana" panose="020B0604030504040204" pitchFamily="34" charset="0"/>
              </a:rPr>
              <a:t>        ...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mtClean="0"/>
              <a:t>Proxy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TW" sz="2000" dirty="0" smtClean="0"/>
              <a:t>Proxy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1800" dirty="0" smtClean="0"/>
              <a:t>A proxy server is a server which services the requests of its clients by: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sz="1600" dirty="0" smtClean="0"/>
              <a:t>Making requests to other servers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sz="1600" dirty="0" smtClean="0"/>
              <a:t>Caching some results for further same requests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1800" dirty="0" smtClean="0"/>
              <a:t>Goals: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sz="1600" dirty="0" smtClean="0"/>
              <a:t>Performance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sz="1600" dirty="0" smtClean="0"/>
              <a:t>Stability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sz="1600" dirty="0" smtClean="0"/>
              <a:t>Central Control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sz="1600" dirty="0" smtClean="0"/>
              <a:t>…etc.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1800" dirty="0" smtClean="0"/>
              <a:t>Roles: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sz="1600" dirty="0" smtClean="0"/>
              <a:t>Forward Proxy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sz="1600" dirty="0" smtClean="0"/>
              <a:t>Reverse Proxy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1800" dirty="0" smtClean="0"/>
              <a:t>Targets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sz="1600" dirty="0" smtClean="0">
                <a:solidFill>
                  <a:schemeClr val="hlink"/>
                </a:solidFill>
              </a:rPr>
              <a:t>Web pages/FTP files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sz="1600" dirty="0" smtClean="0"/>
              <a:t>TCP/IP Connections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sz="1600" dirty="0" smtClean="0"/>
              <a:t>…etc.</a:t>
            </a:r>
          </a:p>
          <a:p>
            <a:pPr lvl="2" eaLnBrk="1" hangingPunct="1">
              <a:lnSpc>
                <a:spcPct val="90000"/>
              </a:lnSpc>
            </a:pPr>
            <a:endParaRPr lang="en-US" altLang="zh-TW" sz="1600" dirty="0" smtClean="0"/>
          </a:p>
        </p:txBody>
      </p:sp>
      <p:grpSp>
        <p:nvGrpSpPr>
          <p:cNvPr id="21508" name="Group 27"/>
          <p:cNvGrpSpPr>
            <a:grpSpLocks/>
          </p:cNvGrpSpPr>
          <p:nvPr/>
        </p:nvGrpSpPr>
        <p:grpSpPr bwMode="auto">
          <a:xfrm>
            <a:off x="3886200" y="3200400"/>
            <a:ext cx="4876800" cy="2057400"/>
            <a:chOff x="1722" y="2400"/>
            <a:chExt cx="3366" cy="1392"/>
          </a:xfrm>
        </p:grpSpPr>
        <p:pic>
          <p:nvPicPr>
            <p:cNvPr id="21509" name="Picture 5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1918" t="7339"/>
            <a:stretch>
              <a:fillRect/>
            </a:stretch>
          </p:blipFill>
          <p:spPr bwMode="auto">
            <a:xfrm>
              <a:off x="4704" y="2400"/>
              <a:ext cx="342" cy="6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510" name="Picture 6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1918" t="7339"/>
            <a:stretch>
              <a:fillRect/>
            </a:stretch>
          </p:blipFill>
          <p:spPr bwMode="auto">
            <a:xfrm>
              <a:off x="3216" y="2784"/>
              <a:ext cx="342" cy="6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511" name="Picture 7"/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22" y="2544"/>
              <a:ext cx="390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512" name="Picture 9"/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22" y="3318"/>
              <a:ext cx="390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1513" name="Line 10"/>
            <p:cNvSpPr>
              <a:spLocks noChangeShapeType="1"/>
            </p:cNvSpPr>
            <p:nvPr/>
          </p:nvSpPr>
          <p:spPr bwMode="auto">
            <a:xfrm>
              <a:off x="2160" y="2640"/>
              <a:ext cx="1056" cy="336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21514" name="Line 11"/>
            <p:cNvSpPr>
              <a:spLocks noChangeShapeType="1"/>
            </p:cNvSpPr>
            <p:nvPr/>
          </p:nvSpPr>
          <p:spPr bwMode="auto">
            <a:xfrm>
              <a:off x="2160" y="2736"/>
              <a:ext cx="1056" cy="336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 type="triangle" w="lg" len="med"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21515" name="Line 12"/>
            <p:cNvSpPr>
              <a:spLocks noChangeShapeType="1"/>
            </p:cNvSpPr>
            <p:nvPr/>
          </p:nvSpPr>
          <p:spPr bwMode="auto">
            <a:xfrm flipV="1">
              <a:off x="2160" y="3264"/>
              <a:ext cx="1056" cy="192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21516" name="Line 13"/>
            <p:cNvSpPr>
              <a:spLocks noChangeShapeType="1"/>
            </p:cNvSpPr>
            <p:nvPr/>
          </p:nvSpPr>
          <p:spPr bwMode="auto">
            <a:xfrm flipV="1">
              <a:off x="2160" y="3360"/>
              <a:ext cx="1056" cy="192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 type="triangle" w="lg" len="med"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21517" name="Rectangle 14"/>
            <p:cNvSpPr>
              <a:spLocks noChangeArrowheads="1"/>
            </p:cNvSpPr>
            <p:nvPr/>
          </p:nvSpPr>
          <p:spPr bwMode="auto">
            <a:xfrm rot="1037133">
              <a:off x="2448" y="2592"/>
              <a:ext cx="624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/>
              <a:r>
                <a:rPr lang="en-US" altLang="zh-TW" sz="1600" dirty="0">
                  <a:solidFill>
                    <a:schemeClr val="hlink"/>
                  </a:solidFill>
                </a:rPr>
                <a:t>Request</a:t>
              </a:r>
            </a:p>
          </p:txBody>
        </p:sp>
        <p:sp>
          <p:nvSpPr>
            <p:cNvPr id="21518" name="Rectangle 15"/>
            <p:cNvSpPr>
              <a:spLocks noChangeArrowheads="1"/>
            </p:cNvSpPr>
            <p:nvPr/>
          </p:nvSpPr>
          <p:spPr bwMode="auto">
            <a:xfrm rot="1037133">
              <a:off x="2352" y="2880"/>
              <a:ext cx="624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/>
              <a:r>
                <a:rPr lang="en-US" altLang="zh-TW" sz="1600">
                  <a:solidFill>
                    <a:schemeClr val="hlink"/>
                  </a:solidFill>
                </a:rPr>
                <a:t>Reply</a:t>
              </a:r>
            </a:p>
          </p:txBody>
        </p:sp>
        <p:sp>
          <p:nvSpPr>
            <p:cNvPr id="21519" name="Rectangle 16"/>
            <p:cNvSpPr>
              <a:spLocks noChangeArrowheads="1"/>
            </p:cNvSpPr>
            <p:nvPr/>
          </p:nvSpPr>
          <p:spPr bwMode="auto">
            <a:xfrm rot="-556770">
              <a:off x="2352" y="3168"/>
              <a:ext cx="624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/>
              <a:r>
                <a:rPr lang="en-US" altLang="zh-TW" sz="1600">
                  <a:solidFill>
                    <a:schemeClr val="hlink"/>
                  </a:solidFill>
                </a:rPr>
                <a:t>Request</a:t>
              </a:r>
            </a:p>
          </p:txBody>
        </p:sp>
        <p:sp>
          <p:nvSpPr>
            <p:cNvPr id="21520" name="Rectangle 18"/>
            <p:cNvSpPr>
              <a:spLocks noChangeArrowheads="1"/>
            </p:cNvSpPr>
            <p:nvPr/>
          </p:nvSpPr>
          <p:spPr bwMode="auto">
            <a:xfrm rot="-556770">
              <a:off x="1966" y="3472"/>
              <a:ext cx="1634" cy="2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tIns="10800" bIns="10800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>
                <a:lnSpc>
                  <a:spcPct val="80000"/>
                </a:lnSpc>
              </a:pPr>
              <a:r>
                <a:rPr lang="en-US" altLang="zh-TW" sz="1600">
                  <a:solidFill>
                    <a:schemeClr val="hlink"/>
                  </a:solidFill>
                </a:rPr>
                <a:t>Reply</a:t>
              </a:r>
              <a:br>
                <a:rPr lang="en-US" altLang="zh-TW" sz="1600">
                  <a:solidFill>
                    <a:schemeClr val="hlink"/>
                  </a:solidFill>
                </a:rPr>
              </a:br>
              <a:r>
                <a:rPr lang="en-US" altLang="zh-TW" sz="1600">
                  <a:solidFill>
                    <a:schemeClr val="hlink"/>
                  </a:solidFill>
                </a:rPr>
                <a:t>(using cached result)</a:t>
              </a:r>
            </a:p>
          </p:txBody>
        </p:sp>
        <p:sp>
          <p:nvSpPr>
            <p:cNvPr id="21521" name="Line 19"/>
            <p:cNvSpPr>
              <a:spLocks noChangeShapeType="1"/>
            </p:cNvSpPr>
            <p:nvPr/>
          </p:nvSpPr>
          <p:spPr bwMode="auto">
            <a:xfrm flipV="1">
              <a:off x="3552" y="2736"/>
              <a:ext cx="1152" cy="288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21522" name="Line 20"/>
            <p:cNvSpPr>
              <a:spLocks noChangeShapeType="1"/>
            </p:cNvSpPr>
            <p:nvPr/>
          </p:nvSpPr>
          <p:spPr bwMode="auto">
            <a:xfrm flipV="1">
              <a:off x="3552" y="2832"/>
              <a:ext cx="1152" cy="288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 type="triangle" w="lg" len="med"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21523" name="Rectangle 21"/>
            <p:cNvSpPr>
              <a:spLocks noChangeArrowheads="1"/>
            </p:cNvSpPr>
            <p:nvPr/>
          </p:nvSpPr>
          <p:spPr bwMode="auto">
            <a:xfrm rot="-786812">
              <a:off x="3744" y="2688"/>
              <a:ext cx="624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/>
              <a:r>
                <a:rPr lang="en-US" altLang="zh-TW" sz="1600">
                  <a:solidFill>
                    <a:schemeClr val="hlink"/>
                  </a:solidFill>
                </a:rPr>
                <a:t>Request</a:t>
              </a:r>
            </a:p>
          </p:txBody>
        </p:sp>
        <p:sp>
          <p:nvSpPr>
            <p:cNvPr id="21524" name="Rectangle 22"/>
            <p:cNvSpPr>
              <a:spLocks noChangeArrowheads="1"/>
            </p:cNvSpPr>
            <p:nvPr/>
          </p:nvSpPr>
          <p:spPr bwMode="auto">
            <a:xfrm rot="-786812">
              <a:off x="3840" y="2928"/>
              <a:ext cx="624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/>
              <a:r>
                <a:rPr lang="en-US" altLang="zh-TW" sz="1600">
                  <a:solidFill>
                    <a:schemeClr val="hlink"/>
                  </a:solidFill>
                </a:rPr>
                <a:t>Reply</a:t>
              </a:r>
            </a:p>
          </p:txBody>
        </p:sp>
        <p:sp>
          <p:nvSpPr>
            <p:cNvPr id="21525" name="Rectangle 23"/>
            <p:cNvSpPr>
              <a:spLocks noChangeArrowheads="1"/>
            </p:cNvSpPr>
            <p:nvPr/>
          </p:nvSpPr>
          <p:spPr bwMode="auto">
            <a:xfrm>
              <a:off x="1728" y="2880"/>
              <a:ext cx="432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/>
              <a:r>
                <a:rPr lang="en-US" altLang="zh-TW"/>
                <a:t>client</a:t>
              </a:r>
            </a:p>
          </p:txBody>
        </p:sp>
        <p:sp>
          <p:nvSpPr>
            <p:cNvPr id="21526" name="Rectangle 24"/>
            <p:cNvSpPr>
              <a:spLocks noChangeArrowheads="1"/>
            </p:cNvSpPr>
            <p:nvPr/>
          </p:nvSpPr>
          <p:spPr bwMode="auto">
            <a:xfrm>
              <a:off x="1728" y="3648"/>
              <a:ext cx="432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/>
              <a:r>
                <a:rPr lang="en-US" altLang="zh-TW"/>
                <a:t>client</a:t>
              </a:r>
            </a:p>
          </p:txBody>
        </p:sp>
        <p:sp>
          <p:nvSpPr>
            <p:cNvPr id="21527" name="Rectangle 25"/>
            <p:cNvSpPr>
              <a:spLocks noChangeArrowheads="1"/>
            </p:cNvSpPr>
            <p:nvPr/>
          </p:nvSpPr>
          <p:spPr bwMode="auto">
            <a:xfrm>
              <a:off x="3168" y="2496"/>
              <a:ext cx="432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>
                <a:lnSpc>
                  <a:spcPct val="80000"/>
                </a:lnSpc>
              </a:pPr>
              <a:r>
                <a:rPr lang="en-US" altLang="zh-TW"/>
                <a:t>Proxy</a:t>
              </a:r>
              <a:br>
                <a:rPr lang="en-US" altLang="zh-TW"/>
              </a:br>
              <a:r>
                <a:rPr lang="en-US" altLang="zh-TW"/>
                <a:t>Server</a:t>
              </a:r>
            </a:p>
          </p:txBody>
        </p:sp>
        <p:sp>
          <p:nvSpPr>
            <p:cNvPr id="21528" name="Rectangle 26"/>
            <p:cNvSpPr>
              <a:spLocks noChangeArrowheads="1"/>
            </p:cNvSpPr>
            <p:nvPr/>
          </p:nvSpPr>
          <p:spPr bwMode="auto">
            <a:xfrm>
              <a:off x="4656" y="3024"/>
              <a:ext cx="432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>
                <a:lnSpc>
                  <a:spcPct val="80000"/>
                </a:lnSpc>
              </a:pPr>
              <a:r>
                <a:rPr lang="en-US" altLang="zh-TW"/>
                <a:t>Original</a:t>
              </a:r>
            </a:p>
            <a:p>
              <a:pPr algn="ctr">
                <a:lnSpc>
                  <a:spcPct val="80000"/>
                </a:lnSpc>
              </a:pPr>
              <a:r>
                <a:rPr lang="en-US" altLang="zh-TW"/>
                <a:t>Server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smtClean="0"/>
              <a:t>Proxy</a:t>
            </a:r>
            <a:br>
              <a:rPr lang="en-US" altLang="zh-TW" sz="3000" smtClean="0"/>
            </a:br>
            <a:r>
              <a:rPr lang="en-US" altLang="zh-TW" sz="3000" smtClean="0"/>
              <a:t>	– The Forward Proxy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z="2000" dirty="0" smtClean="0"/>
              <a:t>Forward Proxy</a:t>
            </a:r>
          </a:p>
          <a:p>
            <a:pPr lvl="1" eaLnBrk="1" hangingPunct="1"/>
            <a:r>
              <a:rPr lang="en-US" altLang="zh-TW" sz="1800" dirty="0" smtClean="0"/>
              <a:t>Proxy the outgoing requests, for the reason of</a:t>
            </a:r>
          </a:p>
          <a:p>
            <a:pPr lvl="2" eaLnBrk="1" hangingPunct="1"/>
            <a:r>
              <a:rPr lang="en-US" altLang="zh-TW" sz="1600" dirty="0" smtClean="0"/>
              <a:t>Bandwidth saving</a:t>
            </a:r>
          </a:p>
          <a:p>
            <a:pPr lvl="2" eaLnBrk="1" hangingPunct="1"/>
            <a:r>
              <a:rPr lang="en-US" altLang="zh-TW" sz="1600" dirty="0" smtClean="0"/>
              <a:t>Performance</a:t>
            </a:r>
          </a:p>
          <a:p>
            <a:pPr lvl="2" eaLnBrk="1" hangingPunct="1"/>
            <a:r>
              <a:rPr lang="en-US" altLang="zh-TW" sz="1600" dirty="0" smtClean="0"/>
              <a:t>Central control</a:t>
            </a:r>
          </a:p>
          <a:p>
            <a:pPr lvl="3" eaLnBrk="1" hangingPunct="1"/>
            <a:r>
              <a:rPr lang="en-US" altLang="zh-TW" sz="1400" dirty="0" smtClean="0">
                <a:solidFill>
                  <a:srgbClr val="FF0000"/>
                </a:solidFill>
              </a:rPr>
              <a:t>Some institution may forced MITM (Man in the Middle) to check encrypt transfer</a:t>
            </a:r>
          </a:p>
          <a:p>
            <a:pPr lvl="1" eaLnBrk="1" hangingPunct="1"/>
            <a:r>
              <a:rPr lang="en-US" altLang="zh-TW" sz="1800" dirty="0" smtClean="0"/>
              <a:t>When objects requested are</a:t>
            </a:r>
          </a:p>
          <a:p>
            <a:pPr lvl="2" eaLnBrk="1" hangingPunct="1"/>
            <a:r>
              <a:rPr lang="en-US" altLang="zh-TW" sz="1600" dirty="0" smtClean="0"/>
              <a:t>In cache, return the cached objects</a:t>
            </a:r>
          </a:p>
          <a:p>
            <a:pPr lvl="2" eaLnBrk="1" hangingPunct="1"/>
            <a:r>
              <a:rPr lang="en-US" altLang="zh-TW" sz="1600" dirty="0" smtClean="0"/>
              <a:t>Otherwise, proxy server requests object from origin server, then cache it and return to client</a:t>
            </a:r>
          </a:p>
          <a:p>
            <a:pPr lvl="1" eaLnBrk="1" hangingPunct="1"/>
            <a:endParaRPr lang="en-US" altLang="zh-TW" sz="1800" dirty="0" smtClean="0"/>
          </a:p>
        </p:txBody>
      </p:sp>
      <p:grpSp>
        <p:nvGrpSpPr>
          <p:cNvPr id="22532" name="Group 4"/>
          <p:cNvGrpSpPr>
            <a:grpSpLocks/>
          </p:cNvGrpSpPr>
          <p:nvPr/>
        </p:nvGrpSpPr>
        <p:grpSpPr bwMode="auto">
          <a:xfrm>
            <a:off x="3733800" y="4572000"/>
            <a:ext cx="4876800" cy="2057400"/>
            <a:chOff x="1722" y="2400"/>
            <a:chExt cx="3366" cy="1392"/>
          </a:xfrm>
        </p:grpSpPr>
        <p:pic>
          <p:nvPicPr>
            <p:cNvPr id="22533" name="Picture 5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1918" t="7339"/>
            <a:stretch>
              <a:fillRect/>
            </a:stretch>
          </p:blipFill>
          <p:spPr bwMode="auto">
            <a:xfrm>
              <a:off x="4704" y="2400"/>
              <a:ext cx="342" cy="6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2534" name="Picture 6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1918" t="7339"/>
            <a:stretch>
              <a:fillRect/>
            </a:stretch>
          </p:blipFill>
          <p:spPr bwMode="auto">
            <a:xfrm>
              <a:off x="3216" y="2784"/>
              <a:ext cx="342" cy="6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2535" name="Picture 7"/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22" y="2544"/>
              <a:ext cx="390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2536" name="Picture 8"/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22" y="3318"/>
              <a:ext cx="390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2537" name="Line 9"/>
            <p:cNvSpPr>
              <a:spLocks noChangeShapeType="1"/>
            </p:cNvSpPr>
            <p:nvPr/>
          </p:nvSpPr>
          <p:spPr bwMode="auto">
            <a:xfrm>
              <a:off x="2160" y="2640"/>
              <a:ext cx="1056" cy="336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22538" name="Line 10"/>
            <p:cNvSpPr>
              <a:spLocks noChangeShapeType="1"/>
            </p:cNvSpPr>
            <p:nvPr/>
          </p:nvSpPr>
          <p:spPr bwMode="auto">
            <a:xfrm>
              <a:off x="2160" y="2736"/>
              <a:ext cx="1056" cy="336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 type="triangle" w="lg" len="med"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22539" name="Line 11"/>
            <p:cNvSpPr>
              <a:spLocks noChangeShapeType="1"/>
            </p:cNvSpPr>
            <p:nvPr/>
          </p:nvSpPr>
          <p:spPr bwMode="auto">
            <a:xfrm flipV="1">
              <a:off x="2160" y="3264"/>
              <a:ext cx="1056" cy="192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22540" name="Line 12"/>
            <p:cNvSpPr>
              <a:spLocks noChangeShapeType="1"/>
            </p:cNvSpPr>
            <p:nvPr/>
          </p:nvSpPr>
          <p:spPr bwMode="auto">
            <a:xfrm flipV="1">
              <a:off x="2160" y="3360"/>
              <a:ext cx="1056" cy="192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 type="triangle" w="lg" len="med"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22541" name="Rectangle 13"/>
            <p:cNvSpPr>
              <a:spLocks noChangeArrowheads="1"/>
            </p:cNvSpPr>
            <p:nvPr/>
          </p:nvSpPr>
          <p:spPr bwMode="auto">
            <a:xfrm rot="1037133">
              <a:off x="2448" y="2592"/>
              <a:ext cx="624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/>
              <a:r>
                <a:rPr lang="en-US" altLang="zh-TW" sz="1600">
                  <a:solidFill>
                    <a:schemeClr val="hlink"/>
                  </a:solidFill>
                </a:rPr>
                <a:t>Request</a:t>
              </a:r>
            </a:p>
          </p:txBody>
        </p:sp>
        <p:sp>
          <p:nvSpPr>
            <p:cNvPr id="22542" name="Rectangle 14"/>
            <p:cNvSpPr>
              <a:spLocks noChangeArrowheads="1"/>
            </p:cNvSpPr>
            <p:nvPr/>
          </p:nvSpPr>
          <p:spPr bwMode="auto">
            <a:xfrm rot="1037133">
              <a:off x="2352" y="2880"/>
              <a:ext cx="624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/>
              <a:r>
                <a:rPr lang="en-US" altLang="zh-TW" sz="1600">
                  <a:solidFill>
                    <a:schemeClr val="hlink"/>
                  </a:solidFill>
                </a:rPr>
                <a:t>Reply</a:t>
              </a:r>
            </a:p>
          </p:txBody>
        </p:sp>
        <p:sp>
          <p:nvSpPr>
            <p:cNvPr id="22543" name="Rectangle 15"/>
            <p:cNvSpPr>
              <a:spLocks noChangeArrowheads="1"/>
            </p:cNvSpPr>
            <p:nvPr/>
          </p:nvSpPr>
          <p:spPr bwMode="auto">
            <a:xfrm rot="-556770">
              <a:off x="2352" y="3168"/>
              <a:ext cx="624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/>
              <a:r>
                <a:rPr lang="en-US" altLang="zh-TW" sz="1600">
                  <a:solidFill>
                    <a:schemeClr val="hlink"/>
                  </a:solidFill>
                </a:rPr>
                <a:t>Request</a:t>
              </a:r>
            </a:p>
          </p:txBody>
        </p:sp>
        <p:sp>
          <p:nvSpPr>
            <p:cNvPr id="22544" name="Rectangle 16"/>
            <p:cNvSpPr>
              <a:spLocks noChangeArrowheads="1"/>
            </p:cNvSpPr>
            <p:nvPr/>
          </p:nvSpPr>
          <p:spPr bwMode="auto">
            <a:xfrm rot="-556770">
              <a:off x="1966" y="3472"/>
              <a:ext cx="1634" cy="2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tIns="10800" bIns="10800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>
                <a:lnSpc>
                  <a:spcPct val="80000"/>
                </a:lnSpc>
              </a:pPr>
              <a:r>
                <a:rPr lang="en-US" altLang="zh-TW" sz="1600" dirty="0">
                  <a:solidFill>
                    <a:schemeClr val="hlink"/>
                  </a:solidFill>
                </a:rPr>
                <a:t>Reply</a:t>
              </a:r>
              <a:br>
                <a:rPr lang="en-US" altLang="zh-TW" sz="1600" dirty="0">
                  <a:solidFill>
                    <a:schemeClr val="hlink"/>
                  </a:solidFill>
                </a:rPr>
              </a:br>
              <a:r>
                <a:rPr lang="en-US" altLang="zh-TW" sz="1600" dirty="0">
                  <a:solidFill>
                    <a:schemeClr val="hlink"/>
                  </a:solidFill>
                </a:rPr>
                <a:t>(using cached result)</a:t>
              </a:r>
            </a:p>
          </p:txBody>
        </p:sp>
        <p:sp>
          <p:nvSpPr>
            <p:cNvPr id="22545" name="Line 17"/>
            <p:cNvSpPr>
              <a:spLocks noChangeShapeType="1"/>
            </p:cNvSpPr>
            <p:nvPr/>
          </p:nvSpPr>
          <p:spPr bwMode="auto">
            <a:xfrm flipV="1">
              <a:off x="3552" y="2736"/>
              <a:ext cx="1152" cy="288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22546" name="Line 18"/>
            <p:cNvSpPr>
              <a:spLocks noChangeShapeType="1"/>
            </p:cNvSpPr>
            <p:nvPr/>
          </p:nvSpPr>
          <p:spPr bwMode="auto">
            <a:xfrm flipV="1">
              <a:off x="3552" y="2832"/>
              <a:ext cx="1152" cy="288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 type="triangle" w="lg" len="med"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22547" name="Rectangle 19"/>
            <p:cNvSpPr>
              <a:spLocks noChangeArrowheads="1"/>
            </p:cNvSpPr>
            <p:nvPr/>
          </p:nvSpPr>
          <p:spPr bwMode="auto">
            <a:xfrm rot="-786812">
              <a:off x="3744" y="2688"/>
              <a:ext cx="624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/>
              <a:r>
                <a:rPr lang="en-US" altLang="zh-TW" sz="1600">
                  <a:solidFill>
                    <a:schemeClr val="hlink"/>
                  </a:solidFill>
                </a:rPr>
                <a:t>Request</a:t>
              </a:r>
            </a:p>
          </p:txBody>
        </p:sp>
        <p:sp>
          <p:nvSpPr>
            <p:cNvPr id="22548" name="Rectangle 20"/>
            <p:cNvSpPr>
              <a:spLocks noChangeArrowheads="1"/>
            </p:cNvSpPr>
            <p:nvPr/>
          </p:nvSpPr>
          <p:spPr bwMode="auto">
            <a:xfrm rot="-786812">
              <a:off x="3840" y="2928"/>
              <a:ext cx="624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/>
              <a:r>
                <a:rPr lang="en-US" altLang="zh-TW" sz="1600">
                  <a:solidFill>
                    <a:schemeClr val="hlink"/>
                  </a:solidFill>
                </a:rPr>
                <a:t>Reply</a:t>
              </a:r>
            </a:p>
          </p:txBody>
        </p:sp>
        <p:sp>
          <p:nvSpPr>
            <p:cNvPr id="22549" name="Rectangle 21"/>
            <p:cNvSpPr>
              <a:spLocks noChangeArrowheads="1"/>
            </p:cNvSpPr>
            <p:nvPr/>
          </p:nvSpPr>
          <p:spPr bwMode="auto">
            <a:xfrm>
              <a:off x="1728" y="2880"/>
              <a:ext cx="432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/>
              <a:r>
                <a:rPr lang="en-US" altLang="zh-TW"/>
                <a:t>client</a:t>
              </a:r>
            </a:p>
          </p:txBody>
        </p:sp>
        <p:sp>
          <p:nvSpPr>
            <p:cNvPr id="22550" name="Rectangle 22"/>
            <p:cNvSpPr>
              <a:spLocks noChangeArrowheads="1"/>
            </p:cNvSpPr>
            <p:nvPr/>
          </p:nvSpPr>
          <p:spPr bwMode="auto">
            <a:xfrm>
              <a:off x="1728" y="3648"/>
              <a:ext cx="432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/>
              <a:r>
                <a:rPr lang="en-US" altLang="zh-TW"/>
                <a:t>client</a:t>
              </a:r>
            </a:p>
          </p:txBody>
        </p:sp>
        <p:sp>
          <p:nvSpPr>
            <p:cNvPr id="22551" name="Rectangle 23"/>
            <p:cNvSpPr>
              <a:spLocks noChangeArrowheads="1"/>
            </p:cNvSpPr>
            <p:nvPr/>
          </p:nvSpPr>
          <p:spPr bwMode="auto">
            <a:xfrm>
              <a:off x="3168" y="2496"/>
              <a:ext cx="432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>
                <a:lnSpc>
                  <a:spcPct val="80000"/>
                </a:lnSpc>
              </a:pPr>
              <a:r>
                <a:rPr lang="en-US" altLang="zh-TW" dirty="0"/>
                <a:t>Proxy</a:t>
              </a:r>
              <a:br>
                <a:rPr lang="en-US" altLang="zh-TW" dirty="0"/>
              </a:br>
              <a:r>
                <a:rPr lang="en-US" altLang="zh-TW" dirty="0"/>
                <a:t>Server</a:t>
              </a:r>
            </a:p>
          </p:txBody>
        </p:sp>
        <p:sp>
          <p:nvSpPr>
            <p:cNvPr id="22552" name="Rectangle 24"/>
            <p:cNvSpPr>
              <a:spLocks noChangeArrowheads="1"/>
            </p:cNvSpPr>
            <p:nvPr/>
          </p:nvSpPr>
          <p:spPr bwMode="auto">
            <a:xfrm>
              <a:off x="4656" y="3024"/>
              <a:ext cx="432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>
                <a:lnSpc>
                  <a:spcPct val="80000"/>
                </a:lnSpc>
              </a:pPr>
              <a:r>
                <a:rPr lang="en-US" altLang="zh-TW"/>
                <a:t>Original</a:t>
              </a:r>
            </a:p>
            <a:p>
              <a:pPr algn="ctr">
                <a:lnSpc>
                  <a:spcPct val="80000"/>
                </a:lnSpc>
              </a:pPr>
              <a:r>
                <a:rPr lang="en-US" altLang="zh-TW"/>
                <a:t>Server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dirty="0" smtClean="0"/>
              <a:t>Proxy</a:t>
            </a:r>
            <a:br>
              <a:rPr lang="en-US" altLang="zh-TW" sz="3000" dirty="0" smtClean="0"/>
            </a:br>
            <a:r>
              <a:rPr lang="en-US" altLang="zh-TW" sz="3000" dirty="0" smtClean="0"/>
              <a:t>	– The Reverse Proxy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z="2000" dirty="0" smtClean="0"/>
              <a:t>Reverse Proxy</a:t>
            </a:r>
          </a:p>
          <a:p>
            <a:pPr lvl="1" eaLnBrk="1" hangingPunct="1"/>
            <a:r>
              <a:rPr lang="en-US" altLang="zh-TW" sz="1800" dirty="0" smtClean="0"/>
              <a:t>Proxy the incoming requests, for the reason of</a:t>
            </a:r>
          </a:p>
          <a:p>
            <a:pPr lvl="2" eaLnBrk="1" hangingPunct="1"/>
            <a:r>
              <a:rPr lang="en-US" altLang="zh-TW" sz="1600" dirty="0" smtClean="0"/>
              <a:t>Reducing Server Load (by caching)</a:t>
            </a:r>
          </a:p>
          <a:p>
            <a:pPr lvl="2" eaLnBrk="1" hangingPunct="1"/>
            <a:r>
              <a:rPr lang="en-US" altLang="zh-TW" sz="1600" dirty="0" smtClean="0"/>
              <a:t>Load Balance</a:t>
            </a:r>
          </a:p>
          <a:p>
            <a:pPr lvl="2" eaLnBrk="1" hangingPunct="1"/>
            <a:r>
              <a:rPr lang="en-US" altLang="zh-TW" sz="1600" dirty="0" smtClean="0"/>
              <a:t>Fault Tolerant</a:t>
            </a:r>
          </a:p>
          <a:p>
            <a:pPr lvl="1" eaLnBrk="1" hangingPunct="1"/>
            <a:r>
              <a:rPr lang="en-US" altLang="zh-TW" sz="1800" dirty="0" smtClean="0"/>
              <a:t>Reverse proxy acts as the original server, accept incoming requests, reply corresponding result. </a:t>
            </a:r>
            <a:r>
              <a:rPr lang="en-US" altLang="zh-TW" sz="1800" dirty="0" smtClean="0">
                <a:solidFill>
                  <a:schemeClr val="hlink"/>
                </a:solidFill>
              </a:rPr>
              <a:t>SEAMLESS for clients!</a:t>
            </a:r>
          </a:p>
          <a:p>
            <a:pPr eaLnBrk="1" hangingPunct="1"/>
            <a:endParaRPr lang="en-US" altLang="zh-TW" dirty="0" smtClean="0"/>
          </a:p>
        </p:txBody>
      </p:sp>
      <p:grpSp>
        <p:nvGrpSpPr>
          <p:cNvPr id="23556" name="Group 35"/>
          <p:cNvGrpSpPr>
            <a:grpSpLocks/>
          </p:cNvGrpSpPr>
          <p:nvPr/>
        </p:nvGrpSpPr>
        <p:grpSpPr bwMode="auto">
          <a:xfrm>
            <a:off x="2133600" y="3886200"/>
            <a:ext cx="6553200" cy="2438400"/>
            <a:chOff x="1344" y="2448"/>
            <a:chExt cx="4128" cy="1536"/>
          </a:xfrm>
        </p:grpSpPr>
        <p:pic>
          <p:nvPicPr>
            <p:cNvPr id="23557" name="Picture 5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1918" t="7339"/>
            <a:stretch>
              <a:fillRect/>
            </a:stretch>
          </p:blipFill>
          <p:spPr bwMode="auto">
            <a:xfrm>
              <a:off x="5074" y="2448"/>
              <a:ext cx="312" cy="5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3558" name="Picture 6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1918" t="7339"/>
            <a:stretch>
              <a:fillRect/>
            </a:stretch>
          </p:blipFill>
          <p:spPr bwMode="auto">
            <a:xfrm>
              <a:off x="3682" y="2940"/>
              <a:ext cx="312" cy="5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3559" name="Picture 7"/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44" y="2726"/>
              <a:ext cx="356" cy="3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3560" name="Picture 8"/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44" y="3447"/>
              <a:ext cx="356" cy="3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3561" name="Line 17"/>
            <p:cNvSpPr>
              <a:spLocks noChangeShapeType="1"/>
            </p:cNvSpPr>
            <p:nvPr/>
          </p:nvSpPr>
          <p:spPr bwMode="auto">
            <a:xfrm flipV="1">
              <a:off x="4022" y="2761"/>
              <a:ext cx="1052" cy="268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23562" name="Line 18"/>
            <p:cNvSpPr>
              <a:spLocks noChangeShapeType="1"/>
            </p:cNvSpPr>
            <p:nvPr/>
          </p:nvSpPr>
          <p:spPr bwMode="auto">
            <a:xfrm flipV="1">
              <a:off x="4022" y="2850"/>
              <a:ext cx="1052" cy="268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 type="triangle" w="lg" len="med"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23563" name="Rectangle 19"/>
            <p:cNvSpPr>
              <a:spLocks noChangeArrowheads="1"/>
            </p:cNvSpPr>
            <p:nvPr/>
          </p:nvSpPr>
          <p:spPr bwMode="auto">
            <a:xfrm rot="-786812">
              <a:off x="4197" y="2716"/>
              <a:ext cx="570" cy="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/>
              <a:r>
                <a:rPr lang="en-US" altLang="zh-TW" sz="1600">
                  <a:solidFill>
                    <a:schemeClr val="hlink"/>
                  </a:solidFill>
                </a:rPr>
                <a:t>Request</a:t>
              </a:r>
            </a:p>
          </p:txBody>
        </p:sp>
        <p:sp>
          <p:nvSpPr>
            <p:cNvPr id="23564" name="Rectangle 20"/>
            <p:cNvSpPr>
              <a:spLocks noChangeArrowheads="1"/>
            </p:cNvSpPr>
            <p:nvPr/>
          </p:nvSpPr>
          <p:spPr bwMode="auto">
            <a:xfrm rot="-786812">
              <a:off x="4285" y="2940"/>
              <a:ext cx="570" cy="2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/>
              <a:r>
                <a:rPr lang="en-US" altLang="zh-TW" sz="1600">
                  <a:solidFill>
                    <a:schemeClr val="hlink"/>
                  </a:solidFill>
                </a:rPr>
                <a:t>Reply</a:t>
              </a:r>
            </a:p>
          </p:txBody>
        </p:sp>
        <p:sp>
          <p:nvSpPr>
            <p:cNvPr id="23565" name="Rectangle 21"/>
            <p:cNvSpPr>
              <a:spLocks noChangeArrowheads="1"/>
            </p:cNvSpPr>
            <p:nvPr/>
          </p:nvSpPr>
          <p:spPr bwMode="auto">
            <a:xfrm>
              <a:off x="1349" y="3039"/>
              <a:ext cx="395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/>
              <a:r>
                <a:rPr lang="en-US" altLang="zh-TW"/>
                <a:t>client</a:t>
              </a:r>
            </a:p>
          </p:txBody>
        </p:sp>
        <p:sp>
          <p:nvSpPr>
            <p:cNvPr id="23566" name="Rectangle 22"/>
            <p:cNvSpPr>
              <a:spLocks noChangeArrowheads="1"/>
            </p:cNvSpPr>
            <p:nvPr/>
          </p:nvSpPr>
          <p:spPr bwMode="auto">
            <a:xfrm>
              <a:off x="1349" y="3754"/>
              <a:ext cx="395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/>
              <a:r>
                <a:rPr lang="en-US" altLang="zh-TW"/>
                <a:t>client</a:t>
              </a:r>
            </a:p>
          </p:txBody>
        </p:sp>
        <p:sp>
          <p:nvSpPr>
            <p:cNvPr id="23567" name="Rectangle 23"/>
            <p:cNvSpPr>
              <a:spLocks noChangeArrowheads="1"/>
            </p:cNvSpPr>
            <p:nvPr/>
          </p:nvSpPr>
          <p:spPr bwMode="auto">
            <a:xfrm>
              <a:off x="3638" y="2592"/>
              <a:ext cx="394" cy="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>
                <a:lnSpc>
                  <a:spcPct val="80000"/>
                </a:lnSpc>
              </a:pPr>
              <a:r>
                <a:rPr lang="en-US" altLang="zh-TW"/>
                <a:t>Reverse</a:t>
              </a:r>
            </a:p>
            <a:p>
              <a:pPr algn="ctr">
                <a:lnSpc>
                  <a:spcPct val="80000"/>
                </a:lnSpc>
              </a:pPr>
              <a:r>
                <a:rPr lang="en-US" altLang="zh-TW"/>
                <a:t>Proxy</a:t>
              </a:r>
              <a:br>
                <a:rPr lang="en-US" altLang="zh-TW"/>
              </a:br>
              <a:r>
                <a:rPr lang="en-US" altLang="zh-TW"/>
                <a:t>Server</a:t>
              </a:r>
            </a:p>
          </p:txBody>
        </p:sp>
        <p:sp>
          <p:nvSpPr>
            <p:cNvPr id="23568" name="Rectangle 24"/>
            <p:cNvSpPr>
              <a:spLocks noChangeArrowheads="1"/>
            </p:cNvSpPr>
            <p:nvPr/>
          </p:nvSpPr>
          <p:spPr bwMode="auto">
            <a:xfrm>
              <a:off x="4944" y="3029"/>
              <a:ext cx="528" cy="1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>
                <a:lnSpc>
                  <a:spcPct val="80000"/>
                </a:lnSpc>
              </a:pPr>
              <a:r>
                <a:rPr lang="en-US" altLang="zh-TW"/>
                <a:t>Server1</a:t>
              </a:r>
            </a:p>
          </p:txBody>
        </p:sp>
        <p:pic>
          <p:nvPicPr>
            <p:cNvPr id="23569" name="Picture 25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1918" t="7339"/>
            <a:stretch>
              <a:fillRect/>
            </a:stretch>
          </p:blipFill>
          <p:spPr bwMode="auto">
            <a:xfrm>
              <a:off x="5036" y="3216"/>
              <a:ext cx="312" cy="5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3570" name="Line 26"/>
            <p:cNvSpPr>
              <a:spLocks noChangeShapeType="1"/>
            </p:cNvSpPr>
            <p:nvPr/>
          </p:nvSpPr>
          <p:spPr bwMode="auto">
            <a:xfrm>
              <a:off x="4032" y="3264"/>
              <a:ext cx="1004" cy="265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23571" name="Line 27"/>
            <p:cNvSpPr>
              <a:spLocks noChangeShapeType="1"/>
            </p:cNvSpPr>
            <p:nvPr/>
          </p:nvSpPr>
          <p:spPr bwMode="auto">
            <a:xfrm>
              <a:off x="4032" y="3360"/>
              <a:ext cx="1004" cy="258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 type="triangle" w="lg" len="med"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23572" name="Rectangle 28"/>
            <p:cNvSpPr>
              <a:spLocks noChangeArrowheads="1"/>
            </p:cNvSpPr>
            <p:nvPr/>
          </p:nvSpPr>
          <p:spPr bwMode="auto">
            <a:xfrm rot="1013110">
              <a:off x="4278" y="3216"/>
              <a:ext cx="570" cy="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/>
              <a:r>
                <a:rPr lang="en-US" altLang="zh-TW" sz="1600">
                  <a:solidFill>
                    <a:schemeClr val="hlink"/>
                  </a:solidFill>
                </a:rPr>
                <a:t>Request</a:t>
              </a:r>
            </a:p>
          </p:txBody>
        </p:sp>
        <p:sp>
          <p:nvSpPr>
            <p:cNvPr id="23573" name="Rectangle 29"/>
            <p:cNvSpPr>
              <a:spLocks noChangeArrowheads="1"/>
            </p:cNvSpPr>
            <p:nvPr/>
          </p:nvSpPr>
          <p:spPr bwMode="auto">
            <a:xfrm rot="866742">
              <a:off x="4230" y="3456"/>
              <a:ext cx="570" cy="2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/>
              <a:r>
                <a:rPr lang="en-US" altLang="zh-TW" sz="1600">
                  <a:solidFill>
                    <a:schemeClr val="hlink"/>
                  </a:solidFill>
                </a:rPr>
                <a:t>Reply</a:t>
              </a:r>
            </a:p>
          </p:txBody>
        </p:sp>
        <p:sp>
          <p:nvSpPr>
            <p:cNvPr id="23574" name="Rectangle 30"/>
            <p:cNvSpPr>
              <a:spLocks noChangeArrowheads="1"/>
            </p:cNvSpPr>
            <p:nvPr/>
          </p:nvSpPr>
          <p:spPr bwMode="auto">
            <a:xfrm>
              <a:off x="4906" y="3797"/>
              <a:ext cx="528" cy="1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>
                <a:lnSpc>
                  <a:spcPct val="80000"/>
                </a:lnSpc>
              </a:pPr>
              <a:r>
                <a:rPr lang="en-US" altLang="zh-TW"/>
                <a:t>Server1</a:t>
              </a:r>
            </a:p>
          </p:txBody>
        </p:sp>
        <p:sp>
          <p:nvSpPr>
            <p:cNvPr id="25632" name="Cloud"/>
            <p:cNvSpPr>
              <a:spLocks noChangeAspect="1" noEditPoints="1" noChangeArrowheads="1"/>
            </p:cNvSpPr>
            <p:nvPr/>
          </p:nvSpPr>
          <p:spPr bwMode="auto">
            <a:xfrm>
              <a:off x="1824" y="2880"/>
              <a:ext cx="1728" cy="774"/>
            </a:xfrm>
            <a:custGeom>
              <a:avLst/>
              <a:gdLst>
                <a:gd name="T0" fmla="*/ 67 w 21600"/>
                <a:gd name="T1" fmla="*/ 10800 h 21600"/>
                <a:gd name="T2" fmla="*/ 10800 w 21600"/>
                <a:gd name="T3" fmla="*/ 21577 h 21600"/>
                <a:gd name="T4" fmla="*/ 21582 w 21600"/>
                <a:gd name="T5" fmla="*/ 10800 h 21600"/>
                <a:gd name="T6" fmla="*/ 10800 w 21600"/>
                <a:gd name="T7" fmla="*/ 1235 h 21600"/>
                <a:gd name="T8" fmla="*/ 2977 w 21600"/>
                <a:gd name="T9" fmla="*/ 3262 h 21600"/>
                <a:gd name="T10" fmla="*/ 17087 w 21600"/>
                <a:gd name="T11" fmla="*/ 173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 extrusionOk="0">
                  <a:moveTo>
                    <a:pt x="1949" y="7180"/>
                  </a:moveTo>
                  <a:cubicBezTo>
                    <a:pt x="841" y="7336"/>
                    <a:pt x="0" y="8613"/>
                    <a:pt x="0" y="10137"/>
                  </a:cubicBezTo>
                  <a:cubicBezTo>
                    <a:pt x="-1" y="11192"/>
                    <a:pt x="409" y="12169"/>
                    <a:pt x="1074" y="12702"/>
                  </a:cubicBezTo>
                  <a:lnTo>
                    <a:pt x="1063" y="12668"/>
                  </a:lnTo>
                  <a:cubicBezTo>
                    <a:pt x="685" y="13217"/>
                    <a:pt x="475" y="13940"/>
                    <a:pt x="475" y="14690"/>
                  </a:cubicBezTo>
                  <a:cubicBezTo>
                    <a:pt x="475" y="16325"/>
                    <a:pt x="1451" y="17650"/>
                    <a:pt x="2655" y="17650"/>
                  </a:cubicBezTo>
                  <a:cubicBezTo>
                    <a:pt x="2739" y="17650"/>
                    <a:pt x="2824" y="17643"/>
                    <a:pt x="2909" y="17629"/>
                  </a:cubicBezTo>
                  <a:lnTo>
                    <a:pt x="2897" y="17649"/>
                  </a:lnTo>
                  <a:cubicBezTo>
                    <a:pt x="3585" y="19288"/>
                    <a:pt x="4863" y="20300"/>
                    <a:pt x="6247" y="20300"/>
                  </a:cubicBezTo>
                  <a:cubicBezTo>
                    <a:pt x="6947" y="20299"/>
                    <a:pt x="7635" y="20039"/>
                    <a:pt x="8235" y="19546"/>
                  </a:cubicBezTo>
                  <a:lnTo>
                    <a:pt x="8229" y="19550"/>
                  </a:lnTo>
                  <a:cubicBezTo>
                    <a:pt x="8855" y="20829"/>
                    <a:pt x="9908" y="21597"/>
                    <a:pt x="11036" y="21597"/>
                  </a:cubicBezTo>
                  <a:cubicBezTo>
                    <a:pt x="12523" y="21596"/>
                    <a:pt x="13836" y="20267"/>
                    <a:pt x="14267" y="18324"/>
                  </a:cubicBezTo>
                  <a:lnTo>
                    <a:pt x="14270" y="18350"/>
                  </a:lnTo>
                  <a:cubicBezTo>
                    <a:pt x="14730" y="18740"/>
                    <a:pt x="15260" y="18947"/>
                    <a:pt x="15802" y="18947"/>
                  </a:cubicBezTo>
                  <a:cubicBezTo>
                    <a:pt x="17390" y="18946"/>
                    <a:pt x="18682" y="17205"/>
                    <a:pt x="18694" y="15045"/>
                  </a:cubicBezTo>
                  <a:lnTo>
                    <a:pt x="18689" y="15035"/>
                  </a:lnTo>
                  <a:cubicBezTo>
                    <a:pt x="20357" y="14710"/>
                    <a:pt x="21597" y="12765"/>
                    <a:pt x="21597" y="10472"/>
                  </a:cubicBezTo>
                  <a:cubicBezTo>
                    <a:pt x="21597" y="9456"/>
                    <a:pt x="21350" y="8469"/>
                    <a:pt x="20896" y="7663"/>
                  </a:cubicBezTo>
                  <a:lnTo>
                    <a:pt x="20889" y="7661"/>
                  </a:lnTo>
                  <a:cubicBezTo>
                    <a:pt x="21031" y="7208"/>
                    <a:pt x="21105" y="6721"/>
                    <a:pt x="21105" y="6228"/>
                  </a:cubicBezTo>
                  <a:cubicBezTo>
                    <a:pt x="21105" y="4588"/>
                    <a:pt x="20299" y="3150"/>
                    <a:pt x="19139" y="2719"/>
                  </a:cubicBezTo>
                  <a:lnTo>
                    <a:pt x="19148" y="2712"/>
                  </a:lnTo>
                  <a:cubicBezTo>
                    <a:pt x="18940" y="1142"/>
                    <a:pt x="17933" y="0"/>
                    <a:pt x="16758" y="0"/>
                  </a:cubicBezTo>
                  <a:cubicBezTo>
                    <a:pt x="16044" y="-1"/>
                    <a:pt x="15367" y="426"/>
                    <a:pt x="14905" y="1165"/>
                  </a:cubicBezTo>
                  <a:lnTo>
                    <a:pt x="14909" y="1170"/>
                  </a:lnTo>
                  <a:cubicBezTo>
                    <a:pt x="14497" y="432"/>
                    <a:pt x="13855" y="0"/>
                    <a:pt x="13174" y="0"/>
                  </a:cubicBezTo>
                  <a:cubicBezTo>
                    <a:pt x="12347" y="-1"/>
                    <a:pt x="11590" y="637"/>
                    <a:pt x="11221" y="1645"/>
                  </a:cubicBezTo>
                  <a:lnTo>
                    <a:pt x="11229" y="1694"/>
                  </a:lnTo>
                  <a:cubicBezTo>
                    <a:pt x="10730" y="1024"/>
                    <a:pt x="10058" y="650"/>
                    <a:pt x="9358" y="650"/>
                  </a:cubicBezTo>
                  <a:cubicBezTo>
                    <a:pt x="8372" y="649"/>
                    <a:pt x="7466" y="1391"/>
                    <a:pt x="7003" y="2578"/>
                  </a:cubicBezTo>
                  <a:lnTo>
                    <a:pt x="6995" y="2602"/>
                  </a:lnTo>
                  <a:cubicBezTo>
                    <a:pt x="6477" y="2189"/>
                    <a:pt x="5888" y="1972"/>
                    <a:pt x="5288" y="1972"/>
                  </a:cubicBezTo>
                  <a:cubicBezTo>
                    <a:pt x="3423" y="1972"/>
                    <a:pt x="1912" y="4029"/>
                    <a:pt x="1912" y="6567"/>
                  </a:cubicBezTo>
                  <a:cubicBezTo>
                    <a:pt x="1911" y="6774"/>
                    <a:pt x="1922" y="6981"/>
                    <a:pt x="1942" y="7186"/>
                  </a:cubicBezTo>
                  <a:close/>
                </a:path>
                <a:path w="21600" h="21600" fill="none" extrusionOk="0">
                  <a:moveTo>
                    <a:pt x="1074" y="12702"/>
                  </a:moveTo>
                  <a:cubicBezTo>
                    <a:pt x="1407" y="12969"/>
                    <a:pt x="1786" y="13110"/>
                    <a:pt x="2172" y="13110"/>
                  </a:cubicBezTo>
                  <a:cubicBezTo>
                    <a:pt x="2228" y="13109"/>
                    <a:pt x="2285" y="13107"/>
                    <a:pt x="2341" y="13101"/>
                  </a:cubicBezTo>
                </a:path>
                <a:path w="21600" h="21600" fill="none" extrusionOk="0">
                  <a:moveTo>
                    <a:pt x="2909" y="17629"/>
                  </a:moveTo>
                  <a:cubicBezTo>
                    <a:pt x="3099" y="17599"/>
                    <a:pt x="3285" y="17535"/>
                    <a:pt x="3463" y="17439"/>
                  </a:cubicBezTo>
                </a:path>
                <a:path w="21600" h="21600" fill="none" extrusionOk="0">
                  <a:moveTo>
                    <a:pt x="7895" y="18680"/>
                  </a:moveTo>
                  <a:cubicBezTo>
                    <a:pt x="7983" y="18985"/>
                    <a:pt x="8095" y="19277"/>
                    <a:pt x="8229" y="19550"/>
                  </a:cubicBezTo>
                </a:path>
                <a:path w="21600" h="21600" fill="none" extrusionOk="0">
                  <a:moveTo>
                    <a:pt x="14267" y="18324"/>
                  </a:moveTo>
                  <a:cubicBezTo>
                    <a:pt x="14336" y="18013"/>
                    <a:pt x="14380" y="17693"/>
                    <a:pt x="14400" y="17370"/>
                  </a:cubicBezTo>
                </a:path>
                <a:path w="21600" h="21600" fill="none" extrusionOk="0">
                  <a:moveTo>
                    <a:pt x="18694" y="15045"/>
                  </a:moveTo>
                  <a:cubicBezTo>
                    <a:pt x="18694" y="15034"/>
                    <a:pt x="18695" y="15024"/>
                    <a:pt x="18695" y="15013"/>
                  </a:cubicBezTo>
                  <a:cubicBezTo>
                    <a:pt x="18695" y="13508"/>
                    <a:pt x="18063" y="12136"/>
                    <a:pt x="17069" y="11477"/>
                  </a:cubicBezTo>
                </a:path>
                <a:path w="21600" h="21600" fill="none" extrusionOk="0">
                  <a:moveTo>
                    <a:pt x="20165" y="8999"/>
                  </a:moveTo>
                  <a:cubicBezTo>
                    <a:pt x="20479" y="8635"/>
                    <a:pt x="20726" y="8177"/>
                    <a:pt x="20889" y="7661"/>
                  </a:cubicBezTo>
                </a:path>
                <a:path w="21600" h="21600" fill="none" extrusionOk="0">
                  <a:moveTo>
                    <a:pt x="19186" y="3344"/>
                  </a:moveTo>
                  <a:cubicBezTo>
                    <a:pt x="19186" y="3328"/>
                    <a:pt x="19187" y="3313"/>
                    <a:pt x="19187" y="3297"/>
                  </a:cubicBezTo>
                  <a:cubicBezTo>
                    <a:pt x="19187" y="3101"/>
                    <a:pt x="19174" y="2905"/>
                    <a:pt x="19148" y="2712"/>
                  </a:cubicBezTo>
                </a:path>
                <a:path w="21600" h="21600" fill="none" extrusionOk="0">
                  <a:moveTo>
                    <a:pt x="14905" y="1165"/>
                  </a:moveTo>
                  <a:cubicBezTo>
                    <a:pt x="14754" y="1408"/>
                    <a:pt x="14629" y="1679"/>
                    <a:pt x="14535" y="1971"/>
                  </a:cubicBezTo>
                </a:path>
                <a:path w="21600" h="21600" fill="none" extrusionOk="0">
                  <a:moveTo>
                    <a:pt x="11221" y="1645"/>
                  </a:moveTo>
                  <a:cubicBezTo>
                    <a:pt x="11140" y="1866"/>
                    <a:pt x="11080" y="2099"/>
                    <a:pt x="11041" y="2340"/>
                  </a:cubicBezTo>
                </a:path>
                <a:path w="21600" h="21600" fill="none" extrusionOk="0">
                  <a:moveTo>
                    <a:pt x="7645" y="3276"/>
                  </a:moveTo>
                  <a:cubicBezTo>
                    <a:pt x="7449" y="3016"/>
                    <a:pt x="7231" y="2790"/>
                    <a:pt x="6995" y="2602"/>
                  </a:cubicBezTo>
                </a:path>
                <a:path w="21600" h="21600" fill="none" extrusionOk="0">
                  <a:moveTo>
                    <a:pt x="1942" y="7186"/>
                  </a:moveTo>
                  <a:cubicBezTo>
                    <a:pt x="1966" y="7426"/>
                    <a:pt x="2004" y="7663"/>
                    <a:pt x="2056" y="7895"/>
                  </a:cubicBezTo>
                </a:path>
              </a:pathLst>
            </a:custGeom>
            <a:solidFill>
              <a:srgbClr val="FFBE7D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r>
                <a:rPr lang="en-US" altLang="zh-TW">
                  <a:latin typeface="Arial" charset="0"/>
                </a:rPr>
                <a:t>Internet</a:t>
              </a:r>
            </a:p>
          </p:txBody>
        </p:sp>
        <p:sp>
          <p:nvSpPr>
            <p:cNvPr id="23576" name="Line 33"/>
            <p:cNvSpPr>
              <a:spLocks noChangeShapeType="1"/>
            </p:cNvSpPr>
            <p:nvPr/>
          </p:nvSpPr>
          <p:spPr bwMode="auto">
            <a:xfrm>
              <a:off x="1728" y="3024"/>
              <a:ext cx="1920" cy="144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23577" name="Line 34"/>
            <p:cNvSpPr>
              <a:spLocks noChangeShapeType="1"/>
            </p:cNvSpPr>
            <p:nvPr/>
          </p:nvSpPr>
          <p:spPr bwMode="auto">
            <a:xfrm flipV="1">
              <a:off x="1728" y="3312"/>
              <a:ext cx="1920" cy="24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</p:grp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dirty="0" smtClean="0"/>
              <a:t>Proxy</a:t>
            </a:r>
            <a:br>
              <a:rPr lang="en-US" altLang="zh-TW" sz="3000" dirty="0" smtClean="0"/>
            </a:br>
            <a:r>
              <a:rPr lang="en-US" altLang="zh-TW" sz="3000" dirty="0" smtClean="0"/>
              <a:t>	– The Reverse Proxy - Cont.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z="2000" dirty="0" smtClean="0"/>
              <a:t>Modem Hardware Server Load Balance</a:t>
            </a:r>
          </a:p>
          <a:p>
            <a:pPr lvl="1" eaLnBrk="1" hangingPunct="1"/>
            <a:r>
              <a:rPr lang="en-US" altLang="zh-TW" sz="1800" dirty="0" smtClean="0"/>
              <a:t>Application layer load balancing (L7)</a:t>
            </a:r>
          </a:p>
          <a:p>
            <a:pPr lvl="1" eaLnBrk="1" hangingPunct="1"/>
            <a:r>
              <a:rPr lang="en-US" altLang="zh-TW" sz="1800" dirty="0" smtClean="0"/>
              <a:t>Application layer service health check</a:t>
            </a:r>
          </a:p>
          <a:p>
            <a:pPr lvl="1" eaLnBrk="1" hangingPunct="1"/>
            <a:r>
              <a:rPr lang="en-US" altLang="zh-TW" sz="1800" dirty="0" smtClean="0"/>
              <a:t>Global server load balancing</a:t>
            </a:r>
          </a:p>
          <a:p>
            <a:pPr lvl="1" eaLnBrk="1" hangingPunct="1"/>
            <a:r>
              <a:rPr lang="en-US" altLang="zh-TW" sz="1800" dirty="0" smtClean="0"/>
              <a:t>SSL off load</a:t>
            </a:r>
          </a:p>
          <a:p>
            <a:pPr lvl="1" eaLnBrk="1" hangingPunct="1"/>
            <a:r>
              <a:rPr lang="en-US" altLang="zh-TW" sz="1800" dirty="0" smtClean="0"/>
              <a:t>Data acceleration</a:t>
            </a:r>
          </a:p>
          <a:p>
            <a:pPr lvl="2" eaLnBrk="1" hangingPunct="1"/>
            <a:r>
              <a:rPr lang="en-US" altLang="zh-TW" sz="1600" dirty="0" smtClean="0"/>
              <a:t>Cache</a:t>
            </a:r>
          </a:p>
          <a:p>
            <a:pPr lvl="2" eaLnBrk="1" hangingPunct="1"/>
            <a:r>
              <a:rPr lang="en-US" altLang="zh-TW" sz="1600" dirty="0" smtClean="0"/>
              <a:t>Compression (</a:t>
            </a:r>
            <a:r>
              <a:rPr lang="en-US" altLang="zh-TW" sz="1600" dirty="0" err="1" smtClean="0"/>
              <a:t>gzip</a:t>
            </a:r>
            <a:r>
              <a:rPr lang="en-US" altLang="zh-TW" sz="1600" dirty="0" smtClean="0"/>
              <a:t>)</a:t>
            </a:r>
          </a:p>
          <a:p>
            <a:pPr lvl="1" eaLnBrk="1" hangingPunct="1"/>
            <a:r>
              <a:rPr lang="en-US" altLang="zh-TW" sz="1800" dirty="0" smtClean="0"/>
              <a:t>Programmable server load balancing</a:t>
            </a:r>
          </a:p>
          <a:p>
            <a:pPr lvl="2" eaLnBrk="1" hangingPunct="1"/>
            <a:r>
              <a:rPr lang="en-US" altLang="zh-TW" sz="1600" dirty="0" smtClean="0"/>
              <a:t>F5	</a:t>
            </a:r>
            <a:r>
              <a:rPr lang="en-US" altLang="zh-TW" sz="1600" dirty="0" err="1" smtClean="0"/>
              <a:t>iRule</a:t>
            </a:r>
            <a:endParaRPr lang="en-US" altLang="zh-TW" sz="1600" dirty="0" smtClean="0"/>
          </a:p>
          <a:p>
            <a:pPr lvl="2" eaLnBrk="1" hangingPunct="1"/>
            <a:r>
              <a:rPr lang="en-US" altLang="zh-TW" sz="1600" dirty="0" smtClean="0"/>
              <a:t>A10	</a:t>
            </a:r>
            <a:r>
              <a:rPr lang="en-US" altLang="zh-TW" sz="1600" dirty="0" err="1" smtClean="0"/>
              <a:t>aF</a:t>
            </a:r>
            <a:r>
              <a:rPr lang="en-US" altLang="zh-TW" sz="1600" dirty="0" err="1" smtClean="0"/>
              <a:t>lex</a:t>
            </a:r>
            <a:endParaRPr lang="en-US" altLang="zh-TW" sz="1600" dirty="0" smtClean="0"/>
          </a:p>
          <a:p>
            <a:pPr lvl="2" eaLnBrk="1" hangingPunct="1"/>
            <a:endParaRPr lang="en-US" altLang="zh-TW" sz="1600" dirty="0" smtClean="0"/>
          </a:p>
        </p:txBody>
      </p:sp>
    </p:spTree>
    <p:extLst>
      <p:ext uri="{BB962C8B-B14F-4D97-AF65-F5344CB8AC3E}">
        <p14:creationId xmlns:p14="http://schemas.microsoft.com/office/powerpoint/2010/main" val="260585701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smtClean="0"/>
              <a:t>Proxy</a:t>
            </a:r>
            <a:br>
              <a:rPr lang="en-US" altLang="zh-TW" sz="3000" smtClean="0"/>
            </a:br>
            <a:r>
              <a:rPr lang="en-US" altLang="zh-TW" sz="3000" smtClean="0"/>
              <a:t>	– SQUID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TW" dirty="0" smtClean="0"/>
              <a:t>A web proxy server &amp; cache daemon.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dirty="0" smtClean="0"/>
              <a:t>Supports HTTP, FTP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dirty="0" smtClean="0"/>
              <a:t>Limited support for TLS, SSL, </a:t>
            </a:r>
            <a:r>
              <a:rPr lang="en-US" altLang="zh-TW" strike="sngStrike" dirty="0" smtClean="0">
                <a:solidFill>
                  <a:schemeClr val="bg1">
                    <a:lumMod val="50000"/>
                  </a:schemeClr>
                </a:solidFill>
              </a:rPr>
              <a:t>Gopher</a:t>
            </a:r>
            <a:r>
              <a:rPr lang="en-US" altLang="zh-TW" dirty="0" smtClean="0"/>
              <a:t>, HTTPS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dirty="0" smtClean="0"/>
              <a:t>Port install: /</a:t>
            </a:r>
            <a:r>
              <a:rPr lang="en-US" altLang="zh-TW" dirty="0" err="1" smtClean="0"/>
              <a:t>usr</a:t>
            </a:r>
            <a:r>
              <a:rPr lang="en-US" altLang="zh-TW" dirty="0" smtClean="0"/>
              <a:t>/ports/www/squid{,30,31}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dirty="0" smtClean="0"/>
              <a:t>Startup: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dirty="0" smtClean="0"/>
              <a:t>/</a:t>
            </a:r>
            <a:r>
              <a:rPr lang="en-US" altLang="zh-TW" dirty="0" err="1" smtClean="0"/>
              <a:t>etc</a:t>
            </a:r>
            <a:r>
              <a:rPr lang="en-US" altLang="zh-TW" dirty="0" smtClean="0"/>
              <a:t>/</a:t>
            </a:r>
            <a:r>
              <a:rPr lang="en-US" altLang="zh-TW" dirty="0" err="1" smtClean="0"/>
              <a:t>rc.conf</a:t>
            </a:r>
            <a:endParaRPr lang="en-US" altLang="zh-TW" dirty="0" smtClean="0"/>
          </a:p>
          <a:p>
            <a:pPr lvl="2" eaLnBrk="1" hangingPunct="1">
              <a:lnSpc>
                <a:spcPct val="90000"/>
              </a:lnSpc>
            </a:pPr>
            <a:r>
              <a:rPr lang="en-US" altLang="zh-TW" dirty="0" err="1" smtClean="0"/>
              <a:t>squid_enable</a:t>
            </a:r>
            <a:r>
              <a:rPr lang="en-US" altLang="zh-TW" dirty="0" smtClean="0"/>
              <a:t>="YES"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dirty="0" smtClean="0"/>
              <a:t>/</a:t>
            </a:r>
            <a:r>
              <a:rPr lang="en-US" altLang="zh-TW" dirty="0" err="1" smtClean="0"/>
              <a:t>usr</a:t>
            </a:r>
            <a:r>
              <a:rPr lang="en-US" altLang="zh-TW" dirty="0" smtClean="0"/>
              <a:t>/local/</a:t>
            </a:r>
            <a:r>
              <a:rPr lang="en-US" altLang="zh-TW" dirty="0" err="1" smtClean="0"/>
              <a:t>etc</a:t>
            </a:r>
            <a:r>
              <a:rPr lang="en-US" altLang="zh-TW" dirty="0" smtClean="0"/>
              <a:t>/</a:t>
            </a:r>
            <a:r>
              <a:rPr lang="en-US" altLang="zh-TW" dirty="0" err="1" smtClean="0"/>
              <a:t>rc.d</a:t>
            </a:r>
            <a:r>
              <a:rPr lang="en-US" altLang="zh-TW" dirty="0" smtClean="0"/>
              <a:t>/squid start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dirty="0" smtClean="0"/>
              <a:t>Configuration Sample/Documents: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dirty="0" smtClean="0"/>
              <a:t>/</a:t>
            </a:r>
            <a:r>
              <a:rPr lang="en-US" altLang="zh-TW" dirty="0" err="1" smtClean="0"/>
              <a:t>usr</a:t>
            </a:r>
            <a:r>
              <a:rPr lang="en-US" altLang="zh-TW" dirty="0" smtClean="0"/>
              <a:t>/local/</a:t>
            </a:r>
            <a:r>
              <a:rPr lang="en-US" altLang="zh-TW" dirty="0" err="1" smtClean="0"/>
              <a:t>etc</a:t>
            </a:r>
            <a:r>
              <a:rPr lang="en-US" altLang="zh-TW" dirty="0" smtClean="0"/>
              <a:t>/squid/</a:t>
            </a:r>
            <a:r>
              <a:rPr lang="en-US" altLang="zh-TW" dirty="0" err="1" smtClean="0"/>
              <a:t>squid.conf.default</a:t>
            </a:r>
            <a:endParaRPr lang="en-US" altLang="zh-TW" dirty="0" smtClean="0"/>
          </a:p>
        </p:txBody>
      </p:sp>
      <p:pic>
        <p:nvPicPr>
          <p:cNvPr id="3" name="圖片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461" y="5486400"/>
            <a:ext cx="8592094" cy="1371600"/>
          </a:xfrm>
          <a:prstGeom prst="rect">
            <a:avLst/>
          </a:prstGeom>
        </p:spPr>
      </p:pic>
      <p:pic>
        <p:nvPicPr>
          <p:cNvPr id="4" name="圖片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7482" y="0"/>
            <a:ext cx="1986517" cy="1447800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smtClean="0"/>
              <a:t>Proxy</a:t>
            </a:r>
            <a:br>
              <a:rPr lang="en-US" altLang="zh-TW" sz="3000" smtClean="0"/>
            </a:br>
            <a:r>
              <a:rPr lang="en-US" altLang="zh-TW" sz="3000" smtClean="0"/>
              <a:t>	– SQUID Configuration (1)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Listen Port</a:t>
            </a:r>
          </a:p>
          <a:p>
            <a:pPr lvl="1" eaLnBrk="1" hangingPunct="1"/>
            <a:r>
              <a:rPr lang="en-US" altLang="zh-TW" smtClean="0"/>
              <a:t>Service Port</a:t>
            </a:r>
          </a:p>
          <a:p>
            <a:pPr lvl="2" eaLnBrk="1" hangingPunct="1"/>
            <a:r>
              <a:rPr lang="en-US" altLang="zh-TW" smtClean="0"/>
              <a:t>http_port 3128</a:t>
            </a:r>
          </a:p>
          <a:p>
            <a:pPr lvl="1" eaLnBrk="1" hangingPunct="1"/>
            <a:r>
              <a:rPr lang="en-US" altLang="zh-TW" smtClean="0"/>
              <a:t>Neighbored Communication</a:t>
            </a:r>
          </a:p>
          <a:p>
            <a:pPr lvl="2" eaLnBrk="1" hangingPunct="1"/>
            <a:r>
              <a:rPr lang="en-US" altLang="zh-TW" smtClean="0"/>
              <a:t>icp_port 3130</a:t>
            </a:r>
          </a:p>
          <a:p>
            <a:pPr eaLnBrk="1" hangingPunct="1"/>
            <a:r>
              <a:rPr lang="en-US" altLang="zh-TW" smtClean="0"/>
              <a:t>Logs</a:t>
            </a:r>
          </a:p>
          <a:p>
            <a:pPr lvl="1" eaLnBrk="1" hangingPunct="1"/>
            <a:r>
              <a:rPr kumimoji="0" lang="en-US" altLang="zh-TW" smtClean="0"/>
              <a:t>access_log</a:t>
            </a:r>
          </a:p>
          <a:p>
            <a:pPr lvl="2" eaLnBrk="1" hangingPunct="1"/>
            <a:r>
              <a:rPr kumimoji="0" lang="en-US" altLang="zh-TW" smtClean="0"/>
              <a:t>access_log /var/log/squid/access.log squid</a:t>
            </a:r>
          </a:p>
          <a:p>
            <a:pPr lvl="1" eaLnBrk="1" hangingPunct="1"/>
            <a:r>
              <a:rPr kumimoji="0" lang="en-US" altLang="zh-TW" smtClean="0"/>
              <a:t>cache_log</a:t>
            </a:r>
          </a:p>
          <a:p>
            <a:pPr lvl="2" eaLnBrk="1" hangingPunct="1"/>
            <a:r>
              <a:rPr kumimoji="0" lang="en-US" altLang="zh-TW" smtClean="0"/>
              <a:t>cache_log /var/log/squid/cache.log</a:t>
            </a:r>
          </a:p>
          <a:p>
            <a:pPr lvl="1" eaLnBrk="1" hangingPunct="1"/>
            <a:r>
              <a:rPr kumimoji="0" lang="en-US" altLang="zh-TW" smtClean="0"/>
              <a:t>cache_store_log</a:t>
            </a:r>
          </a:p>
          <a:p>
            <a:pPr lvl="2" eaLnBrk="1" hangingPunct="1"/>
            <a:r>
              <a:rPr kumimoji="0" lang="en-US" altLang="zh-TW" smtClean="0"/>
              <a:t>cache_store_log /var/log/squid/store.log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smtClean="0"/>
              <a:t>Proxy</a:t>
            </a:r>
            <a:br>
              <a:rPr lang="en-US" altLang="zh-TW" sz="3000" smtClean="0"/>
            </a:br>
            <a:r>
              <a:rPr lang="en-US" altLang="zh-TW" sz="3000" smtClean="0"/>
              <a:t>	– SQUID Configuration (2)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Access Control</a:t>
            </a:r>
          </a:p>
          <a:p>
            <a:pPr lvl="1" eaLnBrk="1" hangingPunct="1"/>
            <a:r>
              <a:rPr lang="en-US" altLang="zh-TW" smtClean="0"/>
              <a:t>acl – define an access control list</a:t>
            </a:r>
          </a:p>
          <a:p>
            <a:pPr lvl="2" eaLnBrk="1" hangingPunct="1"/>
            <a:r>
              <a:rPr lang="en-US" altLang="zh-TW" smtClean="0"/>
              <a:t>Format: acl </a:t>
            </a:r>
            <a:r>
              <a:rPr lang="en-US" altLang="zh-TW" i="1" smtClean="0"/>
              <a:t>acl-name</a:t>
            </a:r>
            <a:r>
              <a:rPr lang="en-US" altLang="zh-TW" smtClean="0"/>
              <a:t> </a:t>
            </a:r>
            <a:r>
              <a:rPr lang="en-US" altLang="zh-TW" i="1" smtClean="0"/>
              <a:t>acl-type</a:t>
            </a:r>
            <a:r>
              <a:rPr lang="en-US" altLang="zh-TW" smtClean="0"/>
              <a:t> </a:t>
            </a:r>
            <a:r>
              <a:rPr lang="en-US" altLang="zh-TW" i="1" smtClean="0"/>
              <a:t>data</a:t>
            </a:r>
          </a:p>
          <a:p>
            <a:pPr lvl="3" eaLnBrk="1" hangingPunct="1">
              <a:buFontTx/>
              <a:buNone/>
            </a:pPr>
            <a:r>
              <a:rPr lang="en-US" altLang="zh-TW" smtClean="0"/>
              <a:t>acl all src 0.0.0.0/0.0.0.0</a:t>
            </a:r>
          </a:p>
          <a:p>
            <a:pPr lvl="3" eaLnBrk="1" hangingPunct="1">
              <a:buFontTx/>
              <a:buNone/>
            </a:pPr>
            <a:r>
              <a:rPr lang="en-US" altLang="zh-TW" smtClean="0"/>
              <a:t>acl NCTU srcdomain .nctu.edu.tw</a:t>
            </a:r>
          </a:p>
          <a:p>
            <a:pPr lvl="3" eaLnBrk="1" hangingPunct="1">
              <a:buFontTx/>
              <a:buNone/>
            </a:pPr>
            <a:r>
              <a:rPr lang="en-US" altLang="zh-TW" smtClean="0"/>
              <a:t>acl YAHOO dstdomain .yahoo.com</a:t>
            </a:r>
          </a:p>
          <a:p>
            <a:pPr lvl="3" eaLnBrk="1" hangingPunct="1">
              <a:buFontTx/>
              <a:buNone/>
            </a:pPr>
            <a:r>
              <a:rPr lang="en-US" altLang="zh-TW" smtClean="0"/>
              <a:t>acl allowhost src “/usr/local/etc/squid.squid.allow”</a:t>
            </a:r>
          </a:p>
          <a:p>
            <a:pPr lvl="1" eaLnBrk="1" hangingPunct="1"/>
            <a:r>
              <a:rPr lang="en-US" altLang="zh-TW" smtClean="0"/>
              <a:t>http_access – define the control rule</a:t>
            </a:r>
          </a:p>
          <a:p>
            <a:pPr lvl="2" eaLnBrk="1" hangingPunct="1"/>
            <a:r>
              <a:rPr lang="en-US" altLang="zh-TW" smtClean="0"/>
              <a:t>Format: http_access </a:t>
            </a:r>
            <a:r>
              <a:rPr lang="en-US" altLang="zh-TW" i="1" smtClean="0"/>
              <a:t>allow|deny acl-name</a:t>
            </a:r>
          </a:p>
          <a:p>
            <a:pPr lvl="3" eaLnBrk="1" hangingPunct="1">
              <a:buFontTx/>
              <a:buNone/>
            </a:pPr>
            <a:r>
              <a:rPr lang="en-US" altLang="zh-TW" smtClean="0"/>
              <a:t>http_access allow NCTU</a:t>
            </a:r>
          </a:p>
          <a:p>
            <a:pPr lvl="3" eaLnBrk="1" hangingPunct="1">
              <a:buFontTx/>
              <a:buNone/>
            </a:pPr>
            <a:r>
              <a:rPr lang="en-US" altLang="zh-TW" smtClean="0"/>
              <a:t>http_access allow allowhost</a:t>
            </a:r>
          </a:p>
          <a:p>
            <a:pPr lvl="3" eaLnBrk="1" hangingPunct="1">
              <a:buFontTx/>
              <a:buNone/>
            </a:pPr>
            <a:r>
              <a:rPr lang="en-US" altLang="zh-TW" smtClean="0"/>
              <a:t>http_access deny all</a:t>
            </a:r>
          </a:p>
          <a:p>
            <a:pPr lvl="2" eaLnBrk="1" hangingPunct="1"/>
            <a:endParaRPr lang="en-US" altLang="zh-TW" smtClean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smtClean="0"/>
              <a:t>Proxy</a:t>
            </a:r>
            <a:br>
              <a:rPr lang="en-US" altLang="zh-TW" sz="3000" smtClean="0"/>
            </a:br>
            <a:r>
              <a:rPr lang="en-US" altLang="zh-TW" sz="3000" smtClean="0"/>
              <a:t>	– SQUID Configuration (3)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Proxy Relationship</a:t>
            </a:r>
          </a:p>
          <a:p>
            <a:pPr lvl="1" eaLnBrk="1" hangingPunct="1"/>
            <a:r>
              <a:rPr lang="en-US" altLang="zh-TW" smtClean="0"/>
              <a:t>Protocol: ICP (Internet Cache Protocol)</a:t>
            </a:r>
            <a:br>
              <a:rPr lang="en-US" altLang="zh-TW" smtClean="0"/>
            </a:br>
            <a:r>
              <a:rPr lang="en-US" altLang="zh-TW" smtClean="0"/>
              <a:t>RFC 2186 2187, using </a:t>
            </a:r>
            <a:r>
              <a:rPr lang="en-US" altLang="zh-TW" i="1" smtClean="0">
                <a:solidFill>
                  <a:srgbClr val="FF0000"/>
                </a:solidFill>
              </a:rPr>
              <a:t>UDP</a:t>
            </a:r>
          </a:p>
          <a:p>
            <a:pPr lvl="1" eaLnBrk="1" hangingPunct="1"/>
            <a:r>
              <a:rPr lang="fr-FR" altLang="zh-TW" smtClean="0"/>
              <a:t>Related Configuration</a:t>
            </a:r>
          </a:p>
          <a:p>
            <a:pPr lvl="2" eaLnBrk="1" hangingPunct="1"/>
            <a:r>
              <a:rPr lang="fr-FR" altLang="zh-TW" smtClean="0"/>
              <a:t>cache_peer </a:t>
            </a:r>
            <a:r>
              <a:rPr lang="fr-FR" altLang="zh-TW" i="1" smtClean="0"/>
              <a:t>hostname type http_port icp_port [options]</a:t>
            </a:r>
          </a:p>
          <a:p>
            <a:pPr lvl="2" eaLnBrk="1" hangingPunct="1"/>
            <a:r>
              <a:rPr lang="en-US" altLang="zh-TW" smtClean="0"/>
              <a:t>cache_peer_domain </a:t>
            </a:r>
            <a:r>
              <a:rPr lang="en-US" altLang="zh-TW" i="1" smtClean="0"/>
              <a:t>cache-host domain [domain …]</a:t>
            </a:r>
          </a:p>
          <a:p>
            <a:pPr lvl="2" eaLnBrk="1" hangingPunct="1"/>
            <a:r>
              <a:rPr lang="en-US" altLang="zh-TW" smtClean="0"/>
              <a:t>cache_peer_access </a:t>
            </a:r>
            <a:r>
              <a:rPr lang="en-US" altLang="zh-TW" i="1" smtClean="0"/>
              <a:t>cache-host allow|deny acl-name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smtClean="0"/>
              <a:t>Proxy</a:t>
            </a:r>
            <a:br>
              <a:rPr lang="en-US" altLang="zh-TW" sz="3000" smtClean="0"/>
            </a:br>
            <a:r>
              <a:rPr lang="en-US" altLang="zh-TW" sz="3000" smtClean="0"/>
              <a:t>	– SQUID Configuration (4)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dirty="0" smtClean="0"/>
              <a:t>Cache Control</a:t>
            </a:r>
          </a:p>
          <a:p>
            <a:pPr lvl="1" eaLnBrk="1" hangingPunct="1"/>
            <a:r>
              <a:rPr lang="en-US" altLang="zh-TW" dirty="0" err="1" smtClean="0"/>
              <a:t>cache_mem</a:t>
            </a:r>
            <a:r>
              <a:rPr lang="en-US" altLang="zh-TW" dirty="0" smtClean="0"/>
              <a:t>   512 MB</a:t>
            </a:r>
          </a:p>
          <a:p>
            <a:pPr lvl="1" eaLnBrk="1" hangingPunct="1"/>
            <a:r>
              <a:rPr lang="en-US" altLang="zh-TW" dirty="0" err="1" smtClean="0"/>
              <a:t>cache_dir</a:t>
            </a:r>
            <a:r>
              <a:rPr lang="en-US" altLang="zh-TW" dirty="0" smtClean="0"/>
              <a:t> </a:t>
            </a:r>
            <a:r>
              <a:rPr lang="en-US" altLang="zh-TW" dirty="0" err="1" smtClean="0"/>
              <a:t>ufs</a:t>
            </a:r>
            <a:r>
              <a:rPr lang="en-US" altLang="zh-TW" dirty="0" smtClean="0"/>
              <a:t> /</a:t>
            </a:r>
            <a:r>
              <a:rPr lang="en-US" altLang="zh-TW" dirty="0" err="1" smtClean="0"/>
              <a:t>usr</a:t>
            </a:r>
            <a:r>
              <a:rPr lang="en-US" altLang="zh-TW" dirty="0" smtClean="0"/>
              <a:t>/local/squid/cache 100 16 256</a:t>
            </a:r>
          </a:p>
          <a:p>
            <a:pPr lvl="1" eaLnBrk="1" hangingPunct="1"/>
            <a:r>
              <a:rPr lang="en-US" altLang="zh-TW" dirty="0" err="1" smtClean="0"/>
              <a:t>cache_swap_low</a:t>
            </a:r>
            <a:r>
              <a:rPr lang="en-US" altLang="zh-TW" dirty="0" smtClean="0"/>
              <a:t>  93</a:t>
            </a:r>
          </a:p>
          <a:p>
            <a:pPr lvl="1" eaLnBrk="1" hangingPunct="1"/>
            <a:r>
              <a:rPr lang="en-US" altLang="zh-TW" dirty="0" err="1" smtClean="0"/>
              <a:t>cache_swap_high</a:t>
            </a:r>
            <a:r>
              <a:rPr lang="en-US" altLang="zh-TW" dirty="0" smtClean="0"/>
              <a:t> 98</a:t>
            </a:r>
          </a:p>
          <a:p>
            <a:pPr lvl="1" eaLnBrk="1" hangingPunct="1"/>
            <a:r>
              <a:rPr lang="en-US" altLang="zh-TW" dirty="0" err="1" smtClean="0"/>
              <a:t>maximum_object_size</a:t>
            </a:r>
            <a:r>
              <a:rPr lang="en-US" altLang="zh-TW" dirty="0" smtClean="0"/>
              <a:t> 4096 KB</a:t>
            </a:r>
          </a:p>
          <a:p>
            <a:pPr lvl="1" eaLnBrk="1" hangingPunct="1"/>
            <a:r>
              <a:rPr lang="en-US" altLang="zh-TW" dirty="0" err="1" smtClean="0"/>
              <a:t>maximum_object_size_in_memory</a:t>
            </a:r>
            <a:r>
              <a:rPr lang="en-US" altLang="zh-TW" dirty="0" smtClean="0"/>
              <a:t> 8 KB</a:t>
            </a:r>
          </a:p>
          <a:p>
            <a:pPr lvl="1" eaLnBrk="1" hangingPunct="1"/>
            <a:endParaRPr lang="en-US" altLang="zh-TW" dirty="0"/>
          </a:p>
          <a:p>
            <a:pPr lvl="1" eaLnBrk="1" hangingPunct="1"/>
            <a:r>
              <a:rPr lang="en-US" altLang="zh-TW" dirty="0" err="1" smtClean="0"/>
              <a:t>forwarded_for</a:t>
            </a:r>
            <a:r>
              <a:rPr lang="en-US" altLang="zh-TW" dirty="0" smtClean="0"/>
              <a:t> off</a:t>
            </a:r>
          </a:p>
          <a:p>
            <a:pPr lvl="1" eaLnBrk="1" hangingPunct="1"/>
            <a:r>
              <a:rPr lang="en-US" altLang="zh-TW" dirty="0" smtClean="0"/>
              <a:t>via off</a:t>
            </a:r>
          </a:p>
          <a:p>
            <a:pPr lvl="1" eaLnBrk="1" hangingPunct="1"/>
            <a:endParaRPr lang="en-US" altLang="zh-TW" dirty="0" smtClean="0"/>
          </a:p>
          <a:p>
            <a:pPr lvl="1" eaLnBrk="1" hangingPunct="1"/>
            <a:endParaRPr lang="en-US" altLang="zh-TW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smtClean="0">
                <a:ea typeface="新細明體" pitchFamily="18" charset="-120"/>
              </a:rPr>
              <a:t>Web Hosting</a:t>
            </a:r>
            <a:br>
              <a:rPr lang="en-US" altLang="zh-TW" sz="3000" smtClean="0">
                <a:ea typeface="新細明體" pitchFamily="18" charset="-120"/>
              </a:rPr>
            </a:br>
            <a:r>
              <a:rPr lang="en-US" altLang="zh-TW" sz="3000" smtClean="0">
                <a:ea typeface="新細明體" pitchFamily="18" charset="-120"/>
              </a:rPr>
              <a:t>	</a:t>
            </a:r>
            <a:r>
              <a:rPr lang="en-US" altLang="zh-TW" sz="3000" smtClean="0">
                <a:latin typeface="Verdana"/>
                <a:ea typeface="新細明體" pitchFamily="18" charset="-120"/>
              </a:rPr>
              <a:t>–</a:t>
            </a:r>
            <a:r>
              <a:rPr lang="en-US" altLang="zh-TW" sz="3000" smtClean="0">
                <a:ea typeface="新細明體" pitchFamily="18" charset="-120"/>
              </a:rPr>
              <a:t> Basics (1)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772400" cy="4876800"/>
          </a:xfrm>
        </p:spPr>
        <p:txBody>
          <a:bodyPr/>
          <a:lstStyle/>
          <a:p>
            <a:pPr eaLnBrk="1" hangingPunct="1"/>
            <a:r>
              <a:rPr lang="en-US" altLang="zh-TW" sz="2000" dirty="0" smtClean="0"/>
              <a:t>Three major techniques in WWW (World Wide Web) System</a:t>
            </a:r>
          </a:p>
          <a:p>
            <a:pPr lvl="1" eaLnBrk="1" hangingPunct="1"/>
            <a:r>
              <a:rPr lang="en-US" altLang="zh-TW" sz="1800" dirty="0" smtClean="0"/>
              <a:t>HTML</a:t>
            </a:r>
          </a:p>
          <a:p>
            <a:pPr lvl="1" eaLnBrk="1" hangingPunct="1"/>
            <a:r>
              <a:rPr lang="en-US" altLang="zh-TW" sz="1800" dirty="0" smtClean="0"/>
              <a:t>HTTP</a:t>
            </a:r>
          </a:p>
          <a:p>
            <a:pPr lvl="1" eaLnBrk="1" hangingPunct="1"/>
            <a:r>
              <a:rPr lang="en-US" altLang="zh-TW" sz="1800" dirty="0" smtClean="0"/>
              <a:t>URL</a:t>
            </a:r>
          </a:p>
          <a:p>
            <a:pPr eaLnBrk="1" hangingPunct="1"/>
            <a:r>
              <a:rPr lang="en-US" altLang="zh-TW" sz="2000" dirty="0" smtClean="0"/>
              <a:t>HTML (1) – </a:t>
            </a:r>
            <a:r>
              <a:rPr lang="en-US" altLang="zh-TW" sz="2000" dirty="0" err="1" smtClean="0"/>
              <a:t>HyperText</a:t>
            </a:r>
            <a:r>
              <a:rPr lang="en-US" altLang="zh-TW" sz="2000" dirty="0" smtClean="0"/>
              <a:t> Markup Language</a:t>
            </a:r>
          </a:p>
          <a:p>
            <a:pPr lvl="1" eaLnBrk="1" hangingPunct="1"/>
            <a:r>
              <a:rPr lang="en-US" altLang="zh-TW" sz="1800" dirty="0" smtClean="0"/>
              <a:t>Providing a means to describe the structure of text-based information in a document.</a:t>
            </a:r>
          </a:p>
          <a:p>
            <a:pPr lvl="1" eaLnBrk="1" hangingPunct="1"/>
            <a:r>
              <a:rPr lang="en-US" altLang="zh-TW" sz="1800" dirty="0" smtClean="0"/>
              <a:t>The original HTML is created by Tim Berners-Lee.</a:t>
            </a:r>
          </a:p>
          <a:p>
            <a:pPr lvl="1" eaLnBrk="1" hangingPunct="1"/>
            <a:r>
              <a:rPr lang="en-US" altLang="zh-TW" sz="1800" dirty="0" smtClean="0"/>
              <a:t>Published in 1993 by the IETF as a formal "application" of SGML (with an SGML Document Type Definition defining the grammar). </a:t>
            </a:r>
          </a:p>
          <a:p>
            <a:pPr lvl="1" eaLnBrk="1" hangingPunct="1"/>
            <a:r>
              <a:rPr lang="en-US" altLang="zh-TW" sz="1800" dirty="0" smtClean="0"/>
              <a:t>The HTML specifications have been maintained by the World Wide Web Consortium (W3C).</a:t>
            </a:r>
          </a:p>
          <a:p>
            <a:pPr lvl="2" eaLnBrk="1" hangingPunct="1"/>
            <a:r>
              <a:rPr lang="en-US" altLang="zh-TW" sz="1600" dirty="0" smtClean="0">
                <a:hlinkClick r:id="rId3"/>
              </a:rPr>
              <a:t>http://www.w3.org/</a:t>
            </a:r>
            <a:endParaRPr lang="en-US" altLang="zh-TW" sz="1600" dirty="0" smtClean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smtClean="0"/>
              <a:t>Proxy</a:t>
            </a:r>
            <a:br>
              <a:rPr lang="en-US" altLang="zh-TW" sz="3000" smtClean="0"/>
            </a:br>
            <a:r>
              <a:rPr lang="en-US" altLang="zh-TW" sz="3000" smtClean="0"/>
              <a:t>	– SQUID Configuration (5)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Sample: Proxy Configuration</a:t>
            </a:r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1371600" y="2057400"/>
            <a:ext cx="6365875" cy="42211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l"/>
            <a:r>
              <a:rPr lang="en-US" altLang="zh-TW">
                <a:latin typeface="細明體" panose="02020509000000000000" pitchFamily="49" charset="-120"/>
                <a:ea typeface="細明體" panose="02020509000000000000" pitchFamily="49" charset="-120"/>
              </a:rPr>
              <a:t>http_port 3128</a:t>
            </a:r>
          </a:p>
          <a:p>
            <a:pPr algn="l"/>
            <a:r>
              <a:rPr lang="en-US" altLang="zh-TW">
                <a:latin typeface="細明體" panose="02020509000000000000" pitchFamily="49" charset="-120"/>
                <a:ea typeface="細明體" panose="02020509000000000000" pitchFamily="49" charset="-120"/>
              </a:rPr>
              <a:t>icp_port 3130</a:t>
            </a:r>
          </a:p>
          <a:p>
            <a:pPr algn="l"/>
            <a:endParaRPr lang="en-US" altLang="zh-TW">
              <a:latin typeface="細明體" panose="02020509000000000000" pitchFamily="49" charset="-120"/>
              <a:ea typeface="細明體" panose="02020509000000000000" pitchFamily="49" charset="-120"/>
            </a:endParaRPr>
          </a:p>
          <a:p>
            <a:pPr algn="l"/>
            <a:r>
              <a:rPr lang="en-US" altLang="zh-TW">
                <a:latin typeface="細明體" panose="02020509000000000000" pitchFamily="49" charset="-120"/>
                <a:ea typeface="細明體" panose="02020509000000000000" pitchFamily="49" charset="-120"/>
              </a:rPr>
              <a:t>cache_mem 32 MB</a:t>
            </a:r>
          </a:p>
          <a:p>
            <a:pPr algn="l"/>
            <a:r>
              <a:rPr lang="en-US" altLang="zh-TW">
                <a:latin typeface="細明體" panose="02020509000000000000" pitchFamily="49" charset="-120"/>
                <a:ea typeface="細明體" panose="02020509000000000000" pitchFamily="49" charset="-120"/>
              </a:rPr>
              <a:t>cache_dir ufs /usr/local/squid/cache 100 16 256</a:t>
            </a:r>
          </a:p>
          <a:p>
            <a:pPr algn="l"/>
            <a:endParaRPr lang="en-US" altLang="zh-TW">
              <a:latin typeface="細明體" panose="02020509000000000000" pitchFamily="49" charset="-120"/>
              <a:ea typeface="細明體" panose="02020509000000000000" pitchFamily="49" charset="-120"/>
            </a:endParaRPr>
          </a:p>
          <a:p>
            <a:pPr algn="l"/>
            <a:r>
              <a:rPr lang="en-US" altLang="zh-TW">
                <a:latin typeface="細明體" panose="02020509000000000000" pitchFamily="49" charset="-120"/>
                <a:ea typeface="細明體" panose="02020509000000000000" pitchFamily="49" charset="-120"/>
              </a:rPr>
              <a:t>access_log /var/log/squid/access.log squid</a:t>
            </a:r>
          </a:p>
          <a:p>
            <a:pPr algn="l"/>
            <a:r>
              <a:rPr lang="en-US" altLang="zh-TW">
                <a:latin typeface="細明體" panose="02020509000000000000" pitchFamily="49" charset="-120"/>
                <a:ea typeface="細明體" panose="02020509000000000000" pitchFamily="49" charset="-120"/>
              </a:rPr>
              <a:t>cache_log /var/log/squid/cache.log</a:t>
            </a:r>
          </a:p>
          <a:p>
            <a:pPr algn="l"/>
            <a:r>
              <a:rPr lang="en-US" altLang="zh-TW">
                <a:latin typeface="細明體" panose="02020509000000000000" pitchFamily="49" charset="-120"/>
                <a:ea typeface="細明體" panose="02020509000000000000" pitchFamily="49" charset="-120"/>
              </a:rPr>
              <a:t>cache_store_log /var/log/squid/store.log</a:t>
            </a:r>
          </a:p>
          <a:p>
            <a:pPr algn="l"/>
            <a:r>
              <a:rPr lang="en-US" altLang="zh-TW">
                <a:latin typeface="細明體" panose="02020509000000000000" pitchFamily="49" charset="-120"/>
                <a:ea typeface="細明體" panose="02020509000000000000" pitchFamily="49" charset="-120"/>
              </a:rPr>
              <a:t>pid_filename /usr/local/squid/logs/squid.pid</a:t>
            </a:r>
          </a:p>
          <a:p>
            <a:pPr algn="l"/>
            <a:endParaRPr lang="en-US" altLang="zh-TW">
              <a:latin typeface="細明體" panose="02020509000000000000" pitchFamily="49" charset="-120"/>
              <a:ea typeface="細明體" panose="02020509000000000000" pitchFamily="49" charset="-120"/>
            </a:endParaRPr>
          </a:p>
          <a:p>
            <a:pPr algn="l"/>
            <a:r>
              <a:rPr lang="en-US" altLang="zh-TW">
                <a:latin typeface="細明體" panose="02020509000000000000" pitchFamily="49" charset="-120"/>
                <a:ea typeface="細明體" panose="02020509000000000000" pitchFamily="49" charset="-120"/>
              </a:rPr>
              <a:t>visible_hostname nabsd.cs.nctu.edu.tw</a:t>
            </a:r>
          </a:p>
          <a:p>
            <a:pPr algn="l"/>
            <a:r>
              <a:rPr lang="en-US" altLang="zh-TW">
                <a:solidFill>
                  <a:schemeClr val="hlink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acl allowhosts src "/usr/local/etc/squid/squid.allow“</a:t>
            </a:r>
          </a:p>
          <a:p>
            <a:pPr algn="l"/>
            <a:r>
              <a:rPr lang="en-US" altLang="zh-TW">
                <a:solidFill>
                  <a:schemeClr val="hlink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http_access allow allowhosts</a:t>
            </a:r>
          </a:p>
          <a:p>
            <a:pPr algn="l"/>
            <a:r>
              <a:rPr lang="en-US" altLang="zh-TW">
                <a:solidFill>
                  <a:schemeClr val="hlink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http_access deny all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smtClean="0"/>
              <a:t>Proxy</a:t>
            </a:r>
            <a:br>
              <a:rPr lang="en-US" altLang="zh-TW" sz="3000" smtClean="0"/>
            </a:br>
            <a:r>
              <a:rPr lang="en-US" altLang="zh-TW" sz="3000" smtClean="0"/>
              <a:t>	– SQUID Configuration (6)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Sample: Reverse Proxy Configuration</a:t>
            </a:r>
          </a:p>
        </p:txBody>
      </p:sp>
      <p:sp>
        <p:nvSpPr>
          <p:cNvPr id="30724" name="Rectangle 5"/>
          <p:cNvSpPr>
            <a:spLocks noChangeArrowheads="1"/>
          </p:cNvSpPr>
          <p:nvPr/>
        </p:nvSpPr>
        <p:spPr bwMode="auto">
          <a:xfrm>
            <a:off x="1295400" y="1905000"/>
            <a:ext cx="6137275" cy="449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l"/>
            <a:r>
              <a:rPr lang="en-US" altLang="zh-TW">
                <a:latin typeface="細明體" panose="02020509000000000000" pitchFamily="49" charset="-120"/>
                <a:ea typeface="細明體" panose="02020509000000000000" pitchFamily="49" charset="-120"/>
              </a:rPr>
              <a:t>http_port 80 </a:t>
            </a:r>
            <a:r>
              <a:rPr lang="en-US" altLang="zh-TW">
                <a:solidFill>
                  <a:schemeClr val="hlink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vhost</a:t>
            </a:r>
          </a:p>
          <a:p>
            <a:pPr algn="l"/>
            <a:r>
              <a:rPr lang="en-US" altLang="zh-TW">
                <a:latin typeface="細明體" panose="02020509000000000000" pitchFamily="49" charset="-120"/>
                <a:ea typeface="細明體" panose="02020509000000000000" pitchFamily="49" charset="-120"/>
              </a:rPr>
              <a:t>icp_port 3130</a:t>
            </a:r>
          </a:p>
          <a:p>
            <a:pPr algn="l"/>
            <a:endParaRPr lang="en-US" altLang="zh-TW">
              <a:latin typeface="細明體" panose="02020509000000000000" pitchFamily="49" charset="-120"/>
              <a:ea typeface="細明體" panose="02020509000000000000" pitchFamily="49" charset="-120"/>
            </a:endParaRPr>
          </a:p>
          <a:p>
            <a:pPr algn="l"/>
            <a:r>
              <a:rPr lang="en-US" altLang="zh-TW">
                <a:latin typeface="細明體" panose="02020509000000000000" pitchFamily="49" charset="-120"/>
                <a:ea typeface="細明體" panose="02020509000000000000" pitchFamily="49" charset="-120"/>
              </a:rPr>
              <a:t>cache_mem 32 MB</a:t>
            </a:r>
          </a:p>
          <a:p>
            <a:pPr algn="l"/>
            <a:r>
              <a:rPr lang="en-US" altLang="zh-TW">
                <a:latin typeface="細明體" panose="02020509000000000000" pitchFamily="49" charset="-120"/>
                <a:ea typeface="細明體" panose="02020509000000000000" pitchFamily="49" charset="-120"/>
              </a:rPr>
              <a:t>cache_dir ufs /usr/local/squid/cache 100 16 256</a:t>
            </a:r>
          </a:p>
          <a:p>
            <a:pPr algn="l"/>
            <a:endParaRPr lang="en-US" altLang="zh-TW">
              <a:latin typeface="細明體" panose="02020509000000000000" pitchFamily="49" charset="-120"/>
              <a:ea typeface="細明體" panose="02020509000000000000" pitchFamily="49" charset="-120"/>
            </a:endParaRPr>
          </a:p>
          <a:p>
            <a:pPr algn="l"/>
            <a:r>
              <a:rPr lang="en-US" altLang="zh-TW">
                <a:latin typeface="細明體" panose="02020509000000000000" pitchFamily="49" charset="-120"/>
                <a:ea typeface="細明體" panose="02020509000000000000" pitchFamily="49" charset="-120"/>
              </a:rPr>
              <a:t>access_log /var/log/squid/access.log squid</a:t>
            </a:r>
          </a:p>
          <a:p>
            <a:pPr algn="l"/>
            <a:r>
              <a:rPr lang="en-US" altLang="zh-TW">
                <a:latin typeface="細明體" panose="02020509000000000000" pitchFamily="49" charset="-120"/>
                <a:ea typeface="細明體" panose="02020509000000000000" pitchFamily="49" charset="-120"/>
              </a:rPr>
              <a:t>cache_log /var/log/squid/cache.log</a:t>
            </a:r>
          </a:p>
          <a:p>
            <a:pPr algn="l"/>
            <a:r>
              <a:rPr lang="en-US" altLang="zh-TW">
                <a:latin typeface="細明體" panose="02020509000000000000" pitchFamily="49" charset="-120"/>
                <a:ea typeface="細明體" panose="02020509000000000000" pitchFamily="49" charset="-120"/>
              </a:rPr>
              <a:t>cache_store_log /var/log/squid/store.log</a:t>
            </a:r>
          </a:p>
          <a:p>
            <a:pPr algn="l"/>
            <a:r>
              <a:rPr lang="en-US" altLang="zh-TW">
                <a:latin typeface="細明體" panose="02020509000000000000" pitchFamily="49" charset="-120"/>
                <a:ea typeface="細明體" panose="02020509000000000000" pitchFamily="49" charset="-120"/>
              </a:rPr>
              <a:t>pid_filename /usr/local/squid/logs/squid.pid</a:t>
            </a:r>
          </a:p>
          <a:p>
            <a:pPr algn="l"/>
            <a:endParaRPr lang="en-US" altLang="zh-TW">
              <a:latin typeface="細明體" panose="02020509000000000000" pitchFamily="49" charset="-120"/>
              <a:ea typeface="細明體" panose="02020509000000000000" pitchFamily="49" charset="-120"/>
            </a:endParaRPr>
          </a:p>
          <a:p>
            <a:pPr algn="l"/>
            <a:r>
              <a:rPr lang="en-US" altLang="zh-TW">
                <a:latin typeface="細明體" panose="02020509000000000000" pitchFamily="49" charset="-120"/>
                <a:ea typeface="細明體" panose="02020509000000000000" pitchFamily="49" charset="-120"/>
              </a:rPr>
              <a:t>visible_hostname nabsd.cs.nctu.edu.tw</a:t>
            </a:r>
          </a:p>
          <a:p>
            <a:pPr algn="l"/>
            <a:r>
              <a:rPr lang="en-US" altLang="zh-TW">
                <a:solidFill>
                  <a:schemeClr val="hlink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url_rewrite_program /usr/local/squid/bin/redirect.sh</a:t>
            </a:r>
          </a:p>
          <a:p>
            <a:pPr algn="l"/>
            <a:r>
              <a:rPr lang="en-US" altLang="zh-TW">
                <a:solidFill>
                  <a:schemeClr val="hlink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acl cswww dstdomain csws1 csws2</a:t>
            </a:r>
          </a:p>
          <a:p>
            <a:pPr algn="l"/>
            <a:r>
              <a:rPr lang="en-US" altLang="zh-TW">
                <a:solidFill>
                  <a:schemeClr val="hlink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http_access allow all cswww</a:t>
            </a:r>
          </a:p>
          <a:p>
            <a:pPr algn="l"/>
            <a:r>
              <a:rPr lang="en-US" altLang="zh-TW">
                <a:solidFill>
                  <a:schemeClr val="hlink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always_direct allow cswww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smtClean="0"/>
              <a:t>Proxy</a:t>
            </a:r>
            <a:br>
              <a:rPr lang="en-US" altLang="zh-TW" sz="3000" smtClean="0"/>
            </a:br>
            <a:r>
              <a:rPr lang="en-US" altLang="zh-TW" sz="3000" smtClean="0"/>
              <a:t>	– SQUID Configuration (7)</a:t>
            </a:r>
          </a:p>
        </p:txBody>
      </p:sp>
      <p:sp>
        <p:nvSpPr>
          <p:cNvPr id="31747" name="Rectangle 5"/>
          <p:cNvSpPr>
            <a:spLocks noChangeArrowheads="1"/>
          </p:cNvSpPr>
          <p:nvPr/>
        </p:nvSpPr>
        <p:spPr bwMode="auto">
          <a:xfrm>
            <a:off x="762000" y="1905000"/>
            <a:ext cx="8305800" cy="25463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54000" rIns="5400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l"/>
            <a:r>
              <a:rPr lang="en-US" altLang="zh-TW" sz="1600">
                <a:latin typeface="Times New Roman" panose="02020603050405020304" pitchFamily="18" charset="0"/>
                <a:ea typeface="細明體" panose="02020509000000000000" pitchFamily="49" charset="-120"/>
              </a:rPr>
              <a:t>% cat /usr/local/squid/bin/redirect.sh</a:t>
            </a:r>
          </a:p>
          <a:p>
            <a:pPr algn="l"/>
            <a:endParaRPr lang="en-US" altLang="zh-TW" sz="1600">
              <a:latin typeface="Times New Roman" panose="02020603050405020304" pitchFamily="18" charset="0"/>
              <a:ea typeface="細明體" panose="02020509000000000000" pitchFamily="49" charset="-120"/>
            </a:endParaRPr>
          </a:p>
          <a:p>
            <a:pPr algn="l"/>
            <a:r>
              <a:rPr lang="en-US" altLang="zh-TW" sz="1600">
                <a:latin typeface="Times New Roman" panose="02020603050405020304" pitchFamily="18" charset="0"/>
                <a:ea typeface="細明體" panose="02020509000000000000" pitchFamily="49" charset="-120"/>
              </a:rPr>
              <a:t>#!/bin/sh</a:t>
            </a:r>
          </a:p>
          <a:p>
            <a:pPr algn="l"/>
            <a:endParaRPr lang="en-US" altLang="zh-TW" sz="1600">
              <a:latin typeface="Times New Roman" panose="02020603050405020304" pitchFamily="18" charset="0"/>
              <a:ea typeface="細明體" panose="02020509000000000000" pitchFamily="49" charset="-120"/>
            </a:endParaRPr>
          </a:p>
          <a:p>
            <a:pPr algn="l"/>
            <a:r>
              <a:rPr lang="en-US" altLang="zh-TW" sz="1600">
                <a:latin typeface="Times New Roman" panose="02020603050405020304" pitchFamily="18" charset="0"/>
                <a:ea typeface="細明體" panose="02020509000000000000" pitchFamily="49" charset="-120"/>
              </a:rPr>
              <a:t>while read line</a:t>
            </a:r>
          </a:p>
          <a:p>
            <a:pPr algn="l"/>
            <a:r>
              <a:rPr lang="en-US" altLang="zh-TW" sz="1600">
                <a:latin typeface="Times New Roman" panose="02020603050405020304" pitchFamily="18" charset="0"/>
                <a:ea typeface="細明體" panose="02020509000000000000" pitchFamily="49" charset="-120"/>
              </a:rPr>
              <a:t>do</a:t>
            </a:r>
          </a:p>
          <a:p>
            <a:pPr algn="l"/>
            <a:r>
              <a:rPr lang="en-US" altLang="zh-TW" sz="1600">
                <a:latin typeface="Times New Roman" panose="02020603050405020304" pitchFamily="18" charset="0"/>
                <a:ea typeface="細明體" panose="02020509000000000000" pitchFamily="49" charset="-120"/>
              </a:rPr>
              <a:t>    TIME=`date "+%S"`</a:t>
            </a:r>
          </a:p>
          <a:p>
            <a:pPr algn="l"/>
            <a:r>
              <a:rPr lang="en-US" altLang="zh-TW" sz="1600">
                <a:latin typeface="Times New Roman" panose="02020603050405020304" pitchFamily="18" charset="0"/>
                <a:ea typeface="細明體" panose="02020509000000000000" pitchFamily="49" charset="-120"/>
              </a:rPr>
              <a:t>    SERV=`expr $TIME % 2 + 1`</a:t>
            </a:r>
          </a:p>
          <a:p>
            <a:pPr algn="l"/>
            <a:r>
              <a:rPr lang="en-US" altLang="zh-TW" sz="1600">
                <a:latin typeface="Times New Roman" panose="02020603050405020304" pitchFamily="18" charset="0"/>
                <a:ea typeface="細明體" panose="02020509000000000000" pitchFamily="49" charset="-120"/>
              </a:rPr>
              <a:t>    echo $line | sed -e  \ "s/^http:\/\/www\.cs\.nctu\.edu\.tw\//http:\/\/csws$SERV\.cs\.nctu\.edu\.tw\//"</a:t>
            </a:r>
          </a:p>
          <a:p>
            <a:pPr algn="l"/>
            <a:r>
              <a:rPr lang="en-US" altLang="zh-TW" sz="1600">
                <a:latin typeface="Times New Roman" panose="02020603050405020304" pitchFamily="18" charset="0"/>
                <a:ea typeface="細明體" panose="02020509000000000000" pitchFamily="49" charset="-120"/>
              </a:rPr>
              <a:t>done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smtClean="0">
                <a:ea typeface="新細明體" pitchFamily="18" charset="-120"/>
              </a:rPr>
              <a:t>Web Hosting</a:t>
            </a:r>
            <a:br>
              <a:rPr lang="en-US" altLang="zh-TW" sz="3000" smtClean="0">
                <a:ea typeface="新細明體" pitchFamily="18" charset="-120"/>
              </a:rPr>
            </a:br>
            <a:r>
              <a:rPr lang="en-US" altLang="zh-TW" sz="3000" smtClean="0">
                <a:ea typeface="新細明體" pitchFamily="18" charset="-120"/>
              </a:rPr>
              <a:t>	</a:t>
            </a:r>
            <a:r>
              <a:rPr lang="en-US" altLang="zh-TW" sz="3000" smtClean="0">
                <a:latin typeface="Verdana"/>
                <a:ea typeface="新細明體" pitchFamily="18" charset="-120"/>
              </a:rPr>
              <a:t>–</a:t>
            </a:r>
            <a:r>
              <a:rPr lang="en-US" altLang="zh-TW" sz="3000" smtClean="0">
                <a:ea typeface="新細明體" pitchFamily="18" charset="-120"/>
              </a:rPr>
              <a:t> Basics (2)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HTML (2)</a:t>
            </a:r>
          </a:p>
          <a:p>
            <a:pPr lvl="1" eaLnBrk="1" hangingPunct="1"/>
            <a:r>
              <a:rPr lang="en-US" altLang="zh-TW" smtClean="0"/>
              <a:t>Mark-up the text and define presentation effect by HTML Tags.</a:t>
            </a:r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1295400" y="2867025"/>
            <a:ext cx="6553200" cy="2085975"/>
          </a:xfrm>
          <a:prstGeom prst="rect">
            <a:avLst/>
          </a:prstGeom>
          <a:noFill/>
          <a:ln w="19050">
            <a:solidFill>
              <a:schemeClr val="fol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l">
              <a:lnSpc>
                <a:spcPct val="90000"/>
              </a:lnSpc>
            </a:pPr>
            <a:r>
              <a:rPr lang="en-US" altLang="zh-TW" sz="1600">
                <a:ea typeface="細明體" panose="02020509000000000000" pitchFamily="49" charset="-120"/>
              </a:rPr>
              <a:t>&lt;!DOCTYPE HTML PUBLIC "-//W3C//DTD HTML 4.01//EN"&gt;</a:t>
            </a:r>
          </a:p>
          <a:p>
            <a:pPr algn="l">
              <a:lnSpc>
                <a:spcPct val="90000"/>
              </a:lnSpc>
            </a:pPr>
            <a:r>
              <a:rPr lang="en-US" altLang="zh-TW" sz="1600">
                <a:ea typeface="細明體" panose="02020509000000000000" pitchFamily="49" charset="-120"/>
              </a:rPr>
              <a:t>&lt;html&gt;</a:t>
            </a:r>
          </a:p>
          <a:p>
            <a:pPr algn="l">
              <a:lnSpc>
                <a:spcPct val="90000"/>
              </a:lnSpc>
            </a:pPr>
            <a:r>
              <a:rPr lang="en-US" altLang="zh-TW" sz="1600">
                <a:ea typeface="細明體" panose="02020509000000000000" pitchFamily="49" charset="-120"/>
              </a:rPr>
              <a:t>        &lt;head&gt;</a:t>
            </a:r>
          </a:p>
          <a:p>
            <a:pPr algn="l">
              <a:lnSpc>
                <a:spcPct val="90000"/>
              </a:lnSpc>
            </a:pPr>
            <a:r>
              <a:rPr lang="en-US" altLang="zh-TW" sz="1600">
                <a:ea typeface="細明體" panose="02020509000000000000" pitchFamily="49" charset="-120"/>
              </a:rPr>
              <a:t>        &lt;title&gt;Hello World!&lt;/title&gt;</a:t>
            </a:r>
          </a:p>
          <a:p>
            <a:pPr algn="l">
              <a:lnSpc>
                <a:spcPct val="90000"/>
              </a:lnSpc>
            </a:pPr>
            <a:r>
              <a:rPr lang="en-US" altLang="zh-TW" sz="1600">
                <a:ea typeface="細明體" panose="02020509000000000000" pitchFamily="49" charset="-120"/>
              </a:rPr>
              <a:t>        &lt;/head&gt;</a:t>
            </a:r>
          </a:p>
          <a:p>
            <a:pPr algn="l">
              <a:lnSpc>
                <a:spcPct val="90000"/>
              </a:lnSpc>
            </a:pPr>
            <a:r>
              <a:rPr lang="en-US" altLang="zh-TW" sz="1600">
                <a:ea typeface="細明體" panose="02020509000000000000" pitchFamily="49" charset="-120"/>
              </a:rPr>
              <a:t>        &lt;body&gt;</a:t>
            </a:r>
          </a:p>
          <a:p>
            <a:pPr algn="l">
              <a:lnSpc>
                <a:spcPct val="90000"/>
              </a:lnSpc>
            </a:pPr>
            <a:r>
              <a:rPr lang="en-US" altLang="zh-TW" sz="1600">
                <a:ea typeface="細明體" panose="02020509000000000000" pitchFamily="49" charset="-120"/>
              </a:rPr>
              <a:t>                &lt;p&gt;Hello Wrold!&lt;/p&gt;</a:t>
            </a:r>
          </a:p>
          <a:p>
            <a:pPr algn="l">
              <a:lnSpc>
                <a:spcPct val="90000"/>
              </a:lnSpc>
            </a:pPr>
            <a:r>
              <a:rPr lang="en-US" altLang="zh-TW" sz="1600">
                <a:ea typeface="細明體" panose="02020509000000000000" pitchFamily="49" charset="-120"/>
              </a:rPr>
              <a:t>        &lt;/body&gt;</a:t>
            </a:r>
          </a:p>
          <a:p>
            <a:pPr algn="l">
              <a:lnSpc>
                <a:spcPct val="90000"/>
              </a:lnSpc>
            </a:pPr>
            <a:r>
              <a:rPr lang="en-US" altLang="zh-TW" sz="1600">
                <a:ea typeface="細明體" panose="02020509000000000000" pitchFamily="49" charset="-120"/>
              </a:rPr>
              <a:t>&lt;/html&gt;</a:t>
            </a:r>
          </a:p>
        </p:txBody>
      </p:sp>
      <p:pic>
        <p:nvPicPr>
          <p:cNvPr id="7173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3886200"/>
            <a:ext cx="4630738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smtClean="0">
                <a:ea typeface="新細明體" pitchFamily="18" charset="-120"/>
              </a:rPr>
              <a:t>Web Hosting</a:t>
            </a:r>
            <a:br>
              <a:rPr lang="en-US" altLang="zh-TW" sz="3000" smtClean="0">
                <a:ea typeface="新細明體" pitchFamily="18" charset="-120"/>
              </a:rPr>
            </a:br>
            <a:r>
              <a:rPr lang="en-US" altLang="zh-TW" sz="3000" smtClean="0">
                <a:ea typeface="新細明體" pitchFamily="18" charset="-120"/>
              </a:rPr>
              <a:t>	</a:t>
            </a:r>
            <a:r>
              <a:rPr lang="en-US" altLang="zh-TW" sz="3000" smtClean="0">
                <a:latin typeface="Verdana"/>
                <a:ea typeface="新細明體" pitchFamily="18" charset="-120"/>
              </a:rPr>
              <a:t>–</a:t>
            </a:r>
            <a:r>
              <a:rPr lang="en-US" altLang="zh-TW" sz="3000" smtClean="0">
                <a:ea typeface="新細明體" pitchFamily="18" charset="-120"/>
              </a:rPr>
              <a:t> Basics (3)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924800" cy="4267200"/>
          </a:xfrm>
        </p:spPr>
        <p:txBody>
          <a:bodyPr/>
          <a:lstStyle/>
          <a:p>
            <a:pPr eaLnBrk="1" hangingPunct="1"/>
            <a:r>
              <a:rPr lang="en-US" altLang="zh-TW" dirty="0" smtClean="0">
                <a:ea typeface="新細明體" panose="02020500000000000000" pitchFamily="18" charset="-120"/>
              </a:rPr>
              <a:t>HTTP </a:t>
            </a:r>
            <a:r>
              <a:rPr lang="en-US" altLang="zh-TW" dirty="0" smtClean="0">
                <a:latin typeface="Verdana" panose="020B0604030504040204" pitchFamily="34" charset="0"/>
                <a:ea typeface="新細明體" panose="02020500000000000000" pitchFamily="18" charset="-120"/>
              </a:rPr>
              <a:t>–</a:t>
            </a:r>
            <a:r>
              <a:rPr lang="en-US" altLang="zh-TW" dirty="0" smtClean="0">
                <a:ea typeface="新細明體" panose="02020500000000000000" pitchFamily="18" charset="-120"/>
              </a:rPr>
              <a:t> Hyper-Text Transfer Protocol</a:t>
            </a:r>
          </a:p>
          <a:p>
            <a:pPr lvl="1" eaLnBrk="1" hangingPunct="1"/>
            <a:r>
              <a:rPr lang="en-US" altLang="zh-TW" dirty="0" smtClean="0">
                <a:ea typeface="新細明體" panose="02020500000000000000" pitchFamily="18" charset="-120"/>
              </a:rPr>
              <a:t>A TCP-based protocol</a:t>
            </a:r>
          </a:p>
          <a:p>
            <a:pPr lvl="1" eaLnBrk="1" hangingPunct="1"/>
            <a:r>
              <a:rPr lang="en-US" altLang="zh-TW" dirty="0" smtClean="0">
                <a:ea typeface="新細明體" panose="02020500000000000000" pitchFamily="18" charset="-120"/>
              </a:rPr>
              <a:t>Communication method between client and server. All browsers and web servers have to follow this standard.</a:t>
            </a:r>
          </a:p>
          <a:p>
            <a:pPr lvl="1" eaLnBrk="1" hangingPunct="1"/>
            <a:r>
              <a:rPr lang="en-US" altLang="zh-TW" dirty="0" smtClean="0">
                <a:ea typeface="新細明體" panose="02020500000000000000" pitchFamily="18" charset="-120"/>
              </a:rPr>
              <a:t>Originally designed to transmit HTML pages.</a:t>
            </a:r>
          </a:p>
          <a:p>
            <a:pPr lvl="1" eaLnBrk="1" hangingPunct="1"/>
            <a:r>
              <a:rPr lang="en-US" altLang="zh-TW" dirty="0" smtClean="0">
                <a:ea typeface="新細明體" panose="02020500000000000000" pitchFamily="18" charset="-120"/>
              </a:rPr>
              <a:t>Now it is used to format, transmit, and link documents of variety media types</a:t>
            </a:r>
          </a:p>
          <a:p>
            <a:pPr lvl="2" eaLnBrk="1" hangingPunct="1"/>
            <a:r>
              <a:rPr lang="en-US" altLang="zh-TW" dirty="0" smtClean="0">
                <a:ea typeface="新細明體" panose="02020500000000000000" pitchFamily="18" charset="-120"/>
              </a:rPr>
              <a:t>Text, picture, sound, animation, video, </a:t>
            </a:r>
            <a:r>
              <a:rPr lang="en-US" altLang="zh-TW" dirty="0" smtClean="0">
                <a:latin typeface="Verdana" panose="020B0604030504040204" pitchFamily="34" charset="0"/>
                <a:ea typeface="新細明體" panose="02020500000000000000" pitchFamily="18" charset="-120"/>
              </a:rPr>
              <a:t>…</a:t>
            </a:r>
            <a:endParaRPr lang="en-US" altLang="zh-TW" dirty="0" smtClean="0">
              <a:ea typeface="新細明體" panose="02020500000000000000" pitchFamily="18" charset="-120"/>
            </a:endParaRPr>
          </a:p>
          <a:p>
            <a:pPr lvl="1" eaLnBrk="1" hangingPunct="1"/>
            <a:r>
              <a:rPr lang="en-US" altLang="zh-TW" dirty="0" smtClean="0">
                <a:ea typeface="新細明體" panose="02020500000000000000" pitchFamily="18" charset="-120"/>
              </a:rPr>
              <a:t>HTTPS </a:t>
            </a:r>
            <a:r>
              <a:rPr lang="en-US" altLang="zh-TW" dirty="0" smtClean="0">
                <a:latin typeface="Verdana" panose="020B0604030504040204" pitchFamily="34" charset="0"/>
                <a:ea typeface="新細明體" panose="02020500000000000000" pitchFamily="18" charset="-120"/>
              </a:rPr>
              <a:t>–</a:t>
            </a:r>
            <a:r>
              <a:rPr lang="en-US" altLang="zh-TW" dirty="0" smtClean="0">
                <a:ea typeface="新細明體" panose="02020500000000000000" pitchFamily="18" charset="-120"/>
              </a:rPr>
              <a:t> secured version.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smtClean="0">
                <a:ea typeface="新細明體" pitchFamily="18" charset="-120"/>
              </a:rPr>
              <a:t>Web Hosting</a:t>
            </a:r>
            <a:br>
              <a:rPr lang="en-US" altLang="zh-TW" sz="3000" smtClean="0">
                <a:ea typeface="新細明體" pitchFamily="18" charset="-120"/>
              </a:rPr>
            </a:br>
            <a:r>
              <a:rPr lang="en-US" altLang="zh-TW" sz="3000" smtClean="0">
                <a:ea typeface="新細明體" pitchFamily="18" charset="-120"/>
              </a:rPr>
              <a:t>	</a:t>
            </a:r>
            <a:r>
              <a:rPr lang="en-US" altLang="zh-TW" sz="3000" smtClean="0">
                <a:latin typeface="Verdana"/>
                <a:ea typeface="新細明體" pitchFamily="18" charset="-120"/>
              </a:rPr>
              <a:t>–</a:t>
            </a:r>
            <a:r>
              <a:rPr lang="en-US" altLang="zh-TW" sz="3000" smtClean="0">
                <a:ea typeface="新細明體" pitchFamily="18" charset="-120"/>
              </a:rPr>
              <a:t> Basics (4)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dirty="0" smtClean="0">
                <a:ea typeface="新細明體" panose="02020500000000000000" pitchFamily="18" charset="-120"/>
              </a:rPr>
              <a:t>URL </a:t>
            </a:r>
            <a:r>
              <a:rPr lang="en-US" altLang="zh-TW" dirty="0" smtClean="0">
                <a:latin typeface="Verdana" panose="020B0604030504040204" pitchFamily="34" charset="0"/>
                <a:ea typeface="新細明體" panose="02020500000000000000" pitchFamily="18" charset="-120"/>
              </a:rPr>
              <a:t>–</a:t>
            </a:r>
            <a:r>
              <a:rPr lang="en-US" altLang="zh-TW" dirty="0" smtClean="0">
                <a:ea typeface="新細明體" panose="02020500000000000000" pitchFamily="18" charset="-120"/>
              </a:rPr>
              <a:t> Uniform Resource Locator</a:t>
            </a:r>
          </a:p>
          <a:p>
            <a:pPr lvl="1" eaLnBrk="1" hangingPunct="1"/>
            <a:r>
              <a:rPr lang="en-US" altLang="zh-TW" dirty="0" smtClean="0">
                <a:ea typeface="新細明體" panose="02020500000000000000" pitchFamily="18" charset="-120"/>
              </a:rPr>
              <a:t>Describe how to access an object shared on the Internet	 (RFC 1738)</a:t>
            </a:r>
          </a:p>
          <a:p>
            <a:pPr lvl="1" eaLnBrk="1" hangingPunct="1"/>
            <a:r>
              <a:rPr lang="en-US" altLang="zh-TW" dirty="0" smtClean="0">
                <a:ea typeface="新細明體" panose="02020500000000000000" pitchFamily="18" charset="-120"/>
              </a:rPr>
              <a:t>Format</a:t>
            </a:r>
          </a:p>
          <a:p>
            <a:pPr lvl="2" eaLnBrk="1" hangingPunct="1"/>
            <a:r>
              <a:rPr lang="en-US" altLang="zh-TW" dirty="0" smtClean="0">
                <a:ea typeface="新細明體" panose="02020500000000000000" pitchFamily="18" charset="-120"/>
              </a:rPr>
              <a:t>Protocol :// [ [ username [ :password ] @ ] hostname [ :port ] ] [ /directory ] [ /filename ]</a:t>
            </a:r>
          </a:p>
          <a:p>
            <a:pPr lvl="1" eaLnBrk="1" hangingPunct="1"/>
            <a:endParaRPr lang="en-US" altLang="zh-TW" dirty="0" smtClean="0"/>
          </a:p>
          <a:p>
            <a:pPr lvl="1" eaLnBrk="1" hangingPunct="1"/>
            <a:endParaRPr lang="en-US" altLang="zh-TW" dirty="0" smtClean="0"/>
          </a:p>
          <a:p>
            <a:pPr lvl="1" eaLnBrk="1" hangingPunct="1"/>
            <a:endParaRPr lang="en-US" altLang="zh-TW" dirty="0" smtClean="0"/>
          </a:p>
          <a:p>
            <a:pPr lvl="1" eaLnBrk="1" hangingPunct="1"/>
            <a:endParaRPr lang="en-US" altLang="zh-TW" dirty="0" smtClean="0"/>
          </a:p>
          <a:p>
            <a:pPr lvl="1" eaLnBrk="1" hangingPunct="1"/>
            <a:r>
              <a:rPr lang="en-US" altLang="zh-TW" dirty="0" smtClean="0"/>
              <a:t>ex:</a:t>
            </a:r>
          </a:p>
          <a:p>
            <a:pPr lvl="2" eaLnBrk="1" hangingPunct="1"/>
            <a:r>
              <a:rPr lang="en-US" altLang="zh-TW" dirty="0" smtClean="0"/>
              <a:t>http://www.cs.nctu.edu.tw/</a:t>
            </a:r>
          </a:p>
          <a:p>
            <a:pPr lvl="2" eaLnBrk="1" hangingPunct="1"/>
            <a:r>
              <a:rPr lang="en-US" altLang="zh-TW" dirty="0" smtClean="0"/>
              <a:t>ftp://ftp.cs.nctu.edu.tw/</a:t>
            </a:r>
          </a:p>
          <a:p>
            <a:pPr lvl="2" eaLnBrk="1" hangingPunct="1"/>
            <a:r>
              <a:rPr lang="en-US" altLang="zh-TW" dirty="0" smtClean="0"/>
              <a:t>ftp://ca.nctu.edu.tw/</a:t>
            </a:r>
          </a:p>
          <a:p>
            <a:pPr lvl="2" eaLnBrk="1" hangingPunct="1"/>
            <a:r>
              <a:rPr lang="en-US" altLang="zh-TW" dirty="0" smtClean="0"/>
              <a:t>telnet://ptt.cc/</a:t>
            </a:r>
          </a:p>
          <a:p>
            <a:pPr lvl="2" eaLnBrk="1" hangingPunct="1"/>
            <a:endParaRPr lang="en-US" altLang="zh-TW" dirty="0" smtClean="0">
              <a:ea typeface="新細明體" panose="02020500000000000000" pitchFamily="18" charset="-120"/>
            </a:endParaRPr>
          </a:p>
        </p:txBody>
      </p:sp>
      <p:pic>
        <p:nvPicPr>
          <p:cNvPr id="9220" name="Picture 4" descr="img16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444" t="19147" r="10483" b="9607"/>
          <a:stretch>
            <a:fillRect/>
          </a:stretch>
        </p:blipFill>
        <p:spPr bwMode="auto">
          <a:xfrm>
            <a:off x="3505200" y="3657600"/>
            <a:ext cx="4648200" cy="169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smtClean="0">
                <a:ea typeface="新細明體" pitchFamily="18" charset="-120"/>
              </a:rPr>
              <a:t>Web Hosting</a:t>
            </a:r>
            <a:br>
              <a:rPr lang="en-US" altLang="zh-TW" sz="3000" smtClean="0">
                <a:ea typeface="新細明體" pitchFamily="18" charset="-120"/>
              </a:rPr>
            </a:br>
            <a:r>
              <a:rPr lang="en-US" altLang="zh-TW" sz="3000" smtClean="0">
                <a:ea typeface="新細明體" pitchFamily="18" charset="-120"/>
              </a:rPr>
              <a:t>	</a:t>
            </a:r>
            <a:r>
              <a:rPr lang="en-US" altLang="zh-TW" sz="3000" smtClean="0">
                <a:latin typeface="Verdana"/>
                <a:ea typeface="新細明體" pitchFamily="18" charset="-120"/>
              </a:rPr>
              <a:t>–</a:t>
            </a:r>
            <a:r>
              <a:rPr lang="en-US" altLang="zh-TW" sz="3000" smtClean="0">
                <a:ea typeface="新細明體" pitchFamily="18" charset="-120"/>
              </a:rPr>
              <a:t> Basics (5)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dirty="0" smtClean="0">
                <a:ea typeface="新細明體" panose="02020500000000000000" pitchFamily="18" charset="-120"/>
              </a:rPr>
              <a:t>URL Protocols</a:t>
            </a:r>
          </a:p>
        </p:txBody>
      </p:sp>
      <p:graphicFrame>
        <p:nvGraphicFramePr>
          <p:cNvPr id="39980" name="Group 44"/>
          <p:cNvGraphicFramePr>
            <a:graphicFrameLocks noGrp="1"/>
          </p:cNvGraphicFramePr>
          <p:nvPr>
            <p:ph sz="half" idx="4294967295"/>
          </p:nvPr>
        </p:nvGraphicFramePr>
        <p:xfrm>
          <a:off x="990600" y="2057400"/>
          <a:ext cx="7924800" cy="2834922"/>
        </p:xfrm>
        <a:graphic>
          <a:graphicData uri="http://schemas.openxmlformats.org/drawingml/2006/table">
            <a:tbl>
              <a:tblPr/>
              <a:tblGrid>
                <a:gridCol w="939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89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95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58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新細明體" pitchFamily="18" charset="-120"/>
                        </a:rPr>
                        <a:t>Proto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新細明體" pitchFamily="18" charset="-120"/>
                        </a:rPr>
                        <a:t>What it does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pitchFamily="18" charset="-120"/>
                        </a:rPr>
                        <a:t>Example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8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新細明體" pitchFamily="18" charset="-120"/>
                        </a:rPr>
                        <a:t>http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新細明體" pitchFamily="18" charset="-120"/>
                        </a:rPr>
                        <a:t>Accesses a remote file via HTTP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pitchFamily="18" charset="-120"/>
                        </a:rPr>
                        <a:t>http://www.cs.nctu.edu.tw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8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新細明體" pitchFamily="18" charset="-120"/>
                        </a:rPr>
                        <a:t>https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新細明體" pitchFamily="18" charset="-120"/>
                        </a:rPr>
                        <a:t>Accesses a remote file via HTTP/SSL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pitchFamily="18" charset="-120"/>
                        </a:rPr>
                        <a:t>https://www.cs.nctu.edu.tw 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8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新細明體" pitchFamily="18" charset="-120"/>
                        </a:rPr>
                        <a:t>ftp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新細明體" pitchFamily="18" charset="-120"/>
                        </a:rPr>
                        <a:t>Accesses a remote file via FTP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pitchFamily="18" charset="-120"/>
                        </a:rPr>
                        <a:t>ftp://ftp.cs.nctu.edu.tw/ 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8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新細明體" pitchFamily="18" charset="-120"/>
                        </a:rPr>
                        <a:t>file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新細明體" pitchFamily="18" charset="-120"/>
                        </a:rPr>
                        <a:t>Access a local file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pitchFamily="18" charset="-120"/>
                        </a:rPr>
                        <a:t>file:///home/lwhsu/.tcshrc 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8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新細明體" pitchFamily="18" charset="-120"/>
                        </a:rPr>
                        <a:t>mailto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新細明體" pitchFamily="18" charset="-120"/>
                        </a:rPr>
                        <a:t>Sends mail 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pitchFamily="18" charset="-120"/>
                        </a:rPr>
                        <a:t>mailto:liuyh@cs.nctu.edu.tw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58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新細明體" pitchFamily="18" charset="-120"/>
                        </a:rPr>
                        <a:t>news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新細明體" pitchFamily="18" charset="-120"/>
                        </a:rPr>
                        <a:t>Accesses Usenet newsgroups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pitchFamily="18" charset="-120"/>
                        </a:rPr>
                        <a:t>news:tw.bbs.comp.386bsd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smtClean="0">
                <a:ea typeface="新細明體" pitchFamily="18" charset="-120"/>
              </a:rPr>
              <a:t>Web Hosting</a:t>
            </a:r>
            <a:br>
              <a:rPr lang="en-US" altLang="zh-TW" sz="3000" smtClean="0">
                <a:ea typeface="新細明體" pitchFamily="18" charset="-120"/>
              </a:rPr>
            </a:br>
            <a:r>
              <a:rPr lang="en-US" altLang="zh-TW" sz="3000" smtClean="0">
                <a:ea typeface="新細明體" pitchFamily="18" charset="-120"/>
              </a:rPr>
              <a:t>	</a:t>
            </a:r>
            <a:r>
              <a:rPr lang="en-US" altLang="zh-TW" sz="3000" smtClean="0">
                <a:latin typeface="Verdana"/>
                <a:ea typeface="新細明體" pitchFamily="18" charset="-120"/>
              </a:rPr>
              <a:t>–</a:t>
            </a:r>
            <a:r>
              <a:rPr lang="en-US" altLang="zh-TW" sz="3000" smtClean="0">
                <a:ea typeface="新細明體" pitchFamily="18" charset="-120"/>
              </a:rPr>
              <a:t> Client-Server Architecture (1)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dirty="0" smtClean="0">
                <a:ea typeface="新細明體" panose="02020500000000000000" pitchFamily="18" charset="-120"/>
              </a:rPr>
              <a:t>Client-server architecture</a:t>
            </a:r>
          </a:p>
          <a:p>
            <a:pPr lvl="1" eaLnBrk="1" hangingPunct="1"/>
            <a:r>
              <a:rPr lang="en-US" altLang="zh-TW" dirty="0" smtClean="0">
                <a:ea typeface="新細明體" panose="02020500000000000000" pitchFamily="18" charset="-120"/>
              </a:rPr>
              <a:t>Web Server: Answer HTTP request</a:t>
            </a:r>
          </a:p>
          <a:p>
            <a:pPr lvl="1" eaLnBrk="1" hangingPunct="1"/>
            <a:r>
              <a:rPr lang="en-US" altLang="zh-TW" dirty="0" smtClean="0">
                <a:ea typeface="新細明體" panose="02020500000000000000" pitchFamily="18" charset="-120"/>
              </a:rPr>
              <a:t>Web Client:  Request certain page using URL</a:t>
            </a:r>
          </a:p>
        </p:txBody>
      </p:sp>
      <p:grpSp>
        <p:nvGrpSpPr>
          <p:cNvPr id="11268" name="Group 5"/>
          <p:cNvGrpSpPr>
            <a:grpSpLocks/>
          </p:cNvGrpSpPr>
          <p:nvPr/>
        </p:nvGrpSpPr>
        <p:grpSpPr bwMode="auto">
          <a:xfrm>
            <a:off x="838200" y="2971800"/>
            <a:ext cx="7924800" cy="3048000"/>
            <a:chOff x="576" y="960"/>
            <a:chExt cx="4512" cy="1375"/>
          </a:xfrm>
        </p:grpSpPr>
        <p:sp>
          <p:nvSpPr>
            <p:cNvPr id="11269" name="Rectangle 6"/>
            <p:cNvSpPr>
              <a:spLocks noChangeArrowheads="1"/>
            </p:cNvSpPr>
            <p:nvPr/>
          </p:nvSpPr>
          <p:spPr bwMode="auto">
            <a:xfrm>
              <a:off x="672" y="1285"/>
              <a:ext cx="909" cy="685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/>
              <a:r>
                <a:rPr lang="en-US" altLang="zh-TW"/>
                <a:t>Client</a:t>
              </a:r>
            </a:p>
            <a:p>
              <a:pPr algn="ctr"/>
              <a:r>
                <a:rPr lang="en-US" altLang="zh-TW"/>
                <a:t>Browser</a:t>
              </a:r>
            </a:p>
          </p:txBody>
        </p:sp>
        <p:sp>
          <p:nvSpPr>
            <p:cNvPr id="11270" name="Rectangle 7"/>
            <p:cNvSpPr>
              <a:spLocks noChangeArrowheads="1"/>
            </p:cNvSpPr>
            <p:nvPr/>
          </p:nvSpPr>
          <p:spPr bwMode="auto">
            <a:xfrm>
              <a:off x="3704" y="1285"/>
              <a:ext cx="1288" cy="685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/>
              <a:r>
                <a:rPr lang="en-US" altLang="zh-TW" dirty="0"/>
                <a:t>Web Server</a:t>
              </a:r>
            </a:p>
          </p:txBody>
        </p:sp>
        <p:sp>
          <p:nvSpPr>
            <p:cNvPr id="11271" name="Line 8"/>
            <p:cNvSpPr>
              <a:spLocks noChangeShapeType="1"/>
            </p:cNvSpPr>
            <p:nvPr/>
          </p:nvSpPr>
          <p:spPr bwMode="auto">
            <a:xfrm>
              <a:off x="1581" y="1536"/>
              <a:ext cx="2123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11272" name="Line 9"/>
            <p:cNvSpPr>
              <a:spLocks noChangeShapeType="1"/>
            </p:cNvSpPr>
            <p:nvPr/>
          </p:nvSpPr>
          <p:spPr bwMode="auto">
            <a:xfrm flipH="1">
              <a:off x="1581" y="1728"/>
              <a:ext cx="2123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11273" name="Text Box 10"/>
            <p:cNvSpPr txBox="1">
              <a:spLocks noChangeArrowheads="1"/>
            </p:cNvSpPr>
            <p:nvPr/>
          </p:nvSpPr>
          <p:spPr bwMode="auto">
            <a:xfrm>
              <a:off x="1872" y="1385"/>
              <a:ext cx="1515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zh-TW" sz="1400"/>
                <a:t>2. HTTP Request</a:t>
              </a:r>
            </a:p>
          </p:txBody>
        </p:sp>
        <p:sp>
          <p:nvSpPr>
            <p:cNvPr id="11274" name="Text Box 11"/>
            <p:cNvSpPr txBox="1">
              <a:spLocks noChangeArrowheads="1"/>
            </p:cNvSpPr>
            <p:nvPr/>
          </p:nvSpPr>
          <p:spPr bwMode="auto">
            <a:xfrm>
              <a:off x="1824" y="1744"/>
              <a:ext cx="1680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zh-TW" sz="1400"/>
                <a:t>4. HTTP</a:t>
              </a:r>
              <a:r>
                <a:rPr lang="zh-TW" altLang="en-US" sz="1400"/>
                <a:t> </a:t>
              </a:r>
              <a:r>
                <a:rPr lang="en-US" altLang="zh-TW" sz="1400"/>
                <a:t>Response</a:t>
              </a:r>
            </a:p>
          </p:txBody>
        </p:sp>
        <p:sp>
          <p:nvSpPr>
            <p:cNvPr id="11275" name="Text Box 12"/>
            <p:cNvSpPr txBox="1">
              <a:spLocks noChangeArrowheads="1"/>
            </p:cNvSpPr>
            <p:nvPr/>
          </p:nvSpPr>
          <p:spPr bwMode="auto">
            <a:xfrm>
              <a:off x="576" y="960"/>
              <a:ext cx="1296" cy="2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zh-TW" sz="1400" dirty="0"/>
                <a:t>1. Send the request to server which URL point to</a:t>
              </a:r>
              <a:endParaRPr lang="zh-TW" altLang="en-US" sz="1400" dirty="0"/>
            </a:p>
          </p:txBody>
        </p:sp>
        <p:sp>
          <p:nvSpPr>
            <p:cNvPr id="11276" name="Text Box 13"/>
            <p:cNvSpPr txBox="1">
              <a:spLocks noChangeArrowheads="1"/>
            </p:cNvSpPr>
            <p:nvPr/>
          </p:nvSpPr>
          <p:spPr bwMode="auto">
            <a:xfrm>
              <a:off x="3504" y="960"/>
              <a:ext cx="1584" cy="2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zh-TW" sz="1400"/>
                <a:t>3. Respond the HTML resource pointed by URL</a:t>
              </a:r>
            </a:p>
          </p:txBody>
        </p:sp>
        <p:sp>
          <p:nvSpPr>
            <p:cNvPr id="11277" name="Text Box 14"/>
            <p:cNvSpPr txBox="1">
              <a:spLocks noChangeArrowheads="1"/>
            </p:cNvSpPr>
            <p:nvPr/>
          </p:nvSpPr>
          <p:spPr bwMode="auto">
            <a:xfrm>
              <a:off x="672" y="2064"/>
              <a:ext cx="1584" cy="2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zh-TW" sz="1400" dirty="0"/>
                <a:t>5. Show the data which HTML resource describes.</a:t>
              </a:r>
              <a:endParaRPr lang="zh-TW" altLang="en-US" sz="14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smtClean="0">
                <a:ea typeface="新細明體" pitchFamily="18" charset="-120"/>
              </a:rPr>
              <a:t>Web Hosting</a:t>
            </a:r>
            <a:br>
              <a:rPr lang="en-US" altLang="zh-TW" sz="3000" smtClean="0">
                <a:ea typeface="新細明體" pitchFamily="18" charset="-120"/>
              </a:rPr>
            </a:br>
            <a:r>
              <a:rPr lang="en-US" altLang="zh-TW" sz="3000" smtClean="0">
                <a:ea typeface="新細明體" pitchFamily="18" charset="-120"/>
              </a:rPr>
              <a:t>	</a:t>
            </a:r>
            <a:r>
              <a:rPr lang="en-US" altLang="zh-TW" sz="3000" smtClean="0">
                <a:latin typeface="Verdana"/>
                <a:ea typeface="新細明體" pitchFamily="18" charset="-120"/>
              </a:rPr>
              <a:t>–</a:t>
            </a:r>
            <a:r>
              <a:rPr lang="en-US" altLang="zh-TW" sz="3000" smtClean="0">
                <a:ea typeface="新細明體" pitchFamily="18" charset="-120"/>
              </a:rPr>
              <a:t> Client-Server Architecture (2)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ea typeface="新細明體" panose="02020500000000000000" pitchFamily="18" charset="-120"/>
              </a:rPr>
              <a:t>Using </a:t>
            </a:r>
            <a:r>
              <a:rPr lang="en-US" altLang="zh-TW" smtClean="0">
                <a:latin typeface="Verdana" panose="020B0604030504040204" pitchFamily="34" charset="0"/>
                <a:ea typeface="新細明體" panose="02020500000000000000" pitchFamily="18" charset="-120"/>
              </a:rPr>
              <a:t>“</a:t>
            </a:r>
            <a:r>
              <a:rPr lang="en-US" altLang="zh-TW" smtClean="0">
                <a:ea typeface="新細明體" panose="02020500000000000000" pitchFamily="18" charset="-120"/>
              </a:rPr>
              <a:t>telnet</a:t>
            </a:r>
            <a:r>
              <a:rPr lang="en-US" altLang="zh-TW" smtClean="0">
                <a:latin typeface="Verdana" panose="020B0604030504040204" pitchFamily="34" charset="0"/>
                <a:ea typeface="新細明體" panose="02020500000000000000" pitchFamily="18" charset="-120"/>
              </a:rPr>
              <a:t>”</a:t>
            </a:r>
            <a:r>
              <a:rPr lang="en-US" altLang="zh-TW" smtClean="0">
                <a:ea typeface="新細明體" panose="02020500000000000000" pitchFamily="18" charset="-120"/>
              </a:rPr>
              <a:t> to retrieve data from web server</a:t>
            </a: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1225550" y="1905000"/>
            <a:ext cx="5778643" cy="4708525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38100" cmpd="dbl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l"/>
            <a:r>
              <a:rPr lang="en-US" altLang="zh-TW" sz="1200" b="1" dirty="0" smtClean="0">
                <a:solidFill>
                  <a:schemeClr val="bg1"/>
                </a:solidFill>
                <a:latin typeface="Courier New" panose="02070309020205020404" pitchFamily="49" charset="0"/>
                <a:ea typeface="細明體" panose="02020509000000000000" pitchFamily="49" charset="-120"/>
                <a:cs typeface="Courier New" panose="02070309020205020404" pitchFamily="49" charset="0"/>
              </a:rPr>
              <a:t>[pschiu@bsd4 ~]$ telnet </a:t>
            </a:r>
            <a:r>
              <a:rPr lang="en-US" altLang="zh-TW" sz="1200" b="1" dirty="0">
                <a:solidFill>
                  <a:srgbClr val="FFC000"/>
                </a:solidFill>
                <a:latin typeface="Courier New" panose="02070309020205020404" pitchFamily="49" charset="0"/>
                <a:ea typeface="細明體" panose="02020509000000000000" pitchFamily="49" charset="-120"/>
                <a:cs typeface="Courier New" panose="02070309020205020404" pitchFamily="49" charset="0"/>
              </a:rPr>
              <a:t>www.cs.nctu.edu.tw 80</a:t>
            </a:r>
          </a:p>
          <a:p>
            <a:pPr algn="l"/>
            <a:r>
              <a:rPr lang="en-US" altLang="zh-TW" sz="1200" b="1" dirty="0">
                <a:solidFill>
                  <a:schemeClr val="bg1"/>
                </a:solidFill>
                <a:latin typeface="Courier New" panose="02070309020205020404" pitchFamily="49" charset="0"/>
                <a:ea typeface="細明體" panose="02020509000000000000" pitchFamily="49" charset="-120"/>
                <a:cs typeface="Courier New" panose="02070309020205020404" pitchFamily="49" charset="0"/>
              </a:rPr>
              <a:t>Trying 140.113.235.47...</a:t>
            </a:r>
          </a:p>
          <a:p>
            <a:pPr algn="l"/>
            <a:r>
              <a:rPr lang="en-US" altLang="zh-TW" sz="1200" b="1" dirty="0">
                <a:solidFill>
                  <a:schemeClr val="bg1"/>
                </a:solidFill>
                <a:latin typeface="Courier New" panose="02070309020205020404" pitchFamily="49" charset="0"/>
                <a:ea typeface="細明體" panose="02020509000000000000" pitchFamily="49" charset="-120"/>
                <a:cs typeface="Courier New" panose="02070309020205020404" pitchFamily="49" charset="0"/>
              </a:rPr>
              <a:t>Connected to www.cs.nctu.edu.tw.</a:t>
            </a:r>
          </a:p>
          <a:p>
            <a:pPr algn="l"/>
            <a:r>
              <a:rPr lang="en-US" altLang="zh-TW" sz="1200" b="1" dirty="0">
                <a:solidFill>
                  <a:schemeClr val="bg1"/>
                </a:solidFill>
                <a:latin typeface="Courier New" panose="02070309020205020404" pitchFamily="49" charset="0"/>
                <a:ea typeface="細明體" panose="02020509000000000000" pitchFamily="49" charset="-120"/>
                <a:cs typeface="Courier New" panose="02070309020205020404" pitchFamily="49" charset="0"/>
              </a:rPr>
              <a:t>Escape character is '^]'.</a:t>
            </a:r>
          </a:p>
          <a:p>
            <a:pPr algn="l"/>
            <a:r>
              <a:rPr lang="en-US" altLang="zh-TW" sz="1200" b="1" dirty="0">
                <a:solidFill>
                  <a:srgbClr val="FFC000"/>
                </a:solidFill>
                <a:latin typeface="Courier New" panose="02070309020205020404" pitchFamily="49" charset="0"/>
                <a:ea typeface="細明體" panose="02020509000000000000" pitchFamily="49" charset="-120"/>
                <a:cs typeface="Courier New" panose="02070309020205020404" pitchFamily="49" charset="0"/>
              </a:rPr>
              <a:t>GET /~</a:t>
            </a:r>
            <a:r>
              <a:rPr lang="en-US" altLang="zh-TW" sz="1200" b="1" dirty="0" err="1">
                <a:solidFill>
                  <a:srgbClr val="FFC000"/>
                </a:solidFill>
                <a:latin typeface="Courier New" panose="02070309020205020404" pitchFamily="49" charset="0"/>
                <a:ea typeface="細明體" panose="02020509000000000000" pitchFamily="49" charset="-120"/>
                <a:cs typeface="Courier New" panose="02070309020205020404" pitchFamily="49" charset="0"/>
              </a:rPr>
              <a:t>liuyh</a:t>
            </a:r>
            <a:r>
              <a:rPr lang="en-US" altLang="zh-TW" sz="1200" b="1" dirty="0">
                <a:solidFill>
                  <a:srgbClr val="FFC000"/>
                </a:solidFill>
                <a:latin typeface="Courier New" panose="02070309020205020404" pitchFamily="49" charset="0"/>
                <a:ea typeface="細明體" panose="02020509000000000000" pitchFamily="49" charset="-120"/>
                <a:cs typeface="Courier New" panose="02070309020205020404" pitchFamily="49" charset="0"/>
              </a:rPr>
              <a:t>/sa.html HTTP/1.0</a:t>
            </a:r>
          </a:p>
          <a:p>
            <a:pPr algn="l"/>
            <a:endParaRPr lang="en-US" altLang="zh-TW" sz="1200" b="1" dirty="0">
              <a:solidFill>
                <a:schemeClr val="bg1"/>
              </a:solidFill>
              <a:latin typeface="Courier New" panose="02070309020205020404" pitchFamily="49" charset="0"/>
              <a:ea typeface="細明體" panose="02020509000000000000" pitchFamily="49" charset="-120"/>
              <a:cs typeface="Courier New" panose="02070309020205020404" pitchFamily="49" charset="0"/>
            </a:endParaRPr>
          </a:p>
          <a:p>
            <a:pPr algn="l"/>
            <a:r>
              <a:rPr lang="en-US" altLang="zh-TW" sz="1200" b="1" dirty="0">
                <a:solidFill>
                  <a:schemeClr val="bg1"/>
                </a:solidFill>
                <a:latin typeface="Courier New" panose="02070309020205020404" pitchFamily="49" charset="0"/>
                <a:ea typeface="細明體" panose="02020509000000000000" pitchFamily="49" charset="-120"/>
                <a:cs typeface="Courier New" panose="02070309020205020404" pitchFamily="49" charset="0"/>
              </a:rPr>
              <a:t>HTTP/1.1 200 OK</a:t>
            </a:r>
          </a:p>
          <a:p>
            <a:pPr algn="l"/>
            <a:r>
              <a:rPr lang="en-US" altLang="zh-TW" sz="1200" b="1" dirty="0">
                <a:solidFill>
                  <a:schemeClr val="bg1"/>
                </a:solidFill>
                <a:latin typeface="Courier New" panose="02070309020205020404" pitchFamily="49" charset="0"/>
                <a:ea typeface="細明體" panose="02020509000000000000" pitchFamily="49" charset="-120"/>
                <a:cs typeface="Courier New" panose="02070309020205020404" pitchFamily="49" charset="0"/>
              </a:rPr>
              <a:t>Server: </a:t>
            </a:r>
            <a:r>
              <a:rPr lang="en-US" altLang="zh-TW" sz="1200" b="1" dirty="0" err="1">
                <a:solidFill>
                  <a:srgbClr val="FF0000"/>
                </a:solidFill>
                <a:latin typeface="Courier New" panose="02070309020205020404" pitchFamily="49" charset="0"/>
                <a:ea typeface="細明體" panose="02020509000000000000" pitchFamily="49" charset="-120"/>
                <a:cs typeface="Courier New" panose="02070309020205020404" pitchFamily="49" charset="0"/>
              </a:rPr>
              <a:t>nginx</a:t>
            </a:r>
            <a:r>
              <a:rPr lang="en-US" altLang="zh-TW" sz="1200" b="1" dirty="0">
                <a:solidFill>
                  <a:srgbClr val="FF0000"/>
                </a:solidFill>
                <a:latin typeface="Courier New" panose="02070309020205020404" pitchFamily="49" charset="0"/>
                <a:ea typeface="細明體" panose="02020509000000000000" pitchFamily="49" charset="-120"/>
                <a:cs typeface="Courier New" panose="02070309020205020404" pitchFamily="49" charset="0"/>
              </a:rPr>
              <a:t>/0.7.62</a:t>
            </a:r>
          </a:p>
          <a:p>
            <a:pPr algn="l"/>
            <a:r>
              <a:rPr lang="en-US" altLang="zh-TW" sz="1200" b="1" dirty="0">
                <a:solidFill>
                  <a:schemeClr val="bg1"/>
                </a:solidFill>
                <a:latin typeface="Courier New" panose="02070309020205020404" pitchFamily="49" charset="0"/>
                <a:ea typeface="細明體" panose="02020509000000000000" pitchFamily="49" charset="-120"/>
                <a:cs typeface="Courier New" panose="02070309020205020404" pitchFamily="49" charset="0"/>
              </a:rPr>
              <a:t>Date: Sat, 12 Dec 2009 02:14:45 GMT</a:t>
            </a:r>
          </a:p>
          <a:p>
            <a:pPr algn="l"/>
            <a:r>
              <a:rPr lang="en-US" altLang="zh-TW" sz="1200" b="1" dirty="0">
                <a:solidFill>
                  <a:schemeClr val="bg1"/>
                </a:solidFill>
                <a:latin typeface="Courier New" panose="02070309020205020404" pitchFamily="49" charset="0"/>
                <a:ea typeface="細明體" panose="02020509000000000000" pitchFamily="49" charset="-120"/>
                <a:cs typeface="Courier New" panose="02070309020205020404" pitchFamily="49" charset="0"/>
              </a:rPr>
              <a:t>Content-Type: text/html</a:t>
            </a:r>
          </a:p>
          <a:p>
            <a:pPr algn="l"/>
            <a:r>
              <a:rPr lang="en-US" altLang="zh-TW" sz="1200" b="1" dirty="0">
                <a:solidFill>
                  <a:schemeClr val="bg1"/>
                </a:solidFill>
                <a:latin typeface="Courier New" panose="02070309020205020404" pitchFamily="49" charset="0"/>
                <a:ea typeface="細明體" panose="02020509000000000000" pitchFamily="49" charset="-120"/>
                <a:cs typeface="Courier New" panose="02070309020205020404" pitchFamily="49" charset="0"/>
              </a:rPr>
              <a:t>Connection: close</a:t>
            </a:r>
          </a:p>
          <a:p>
            <a:pPr algn="l"/>
            <a:r>
              <a:rPr lang="en-US" altLang="zh-TW" sz="1200" b="1" dirty="0">
                <a:solidFill>
                  <a:schemeClr val="bg1"/>
                </a:solidFill>
                <a:latin typeface="Courier New" panose="02070309020205020404" pitchFamily="49" charset="0"/>
                <a:ea typeface="細明體" panose="02020509000000000000" pitchFamily="49" charset="-120"/>
                <a:cs typeface="Courier New" panose="02070309020205020404" pitchFamily="49" charset="0"/>
              </a:rPr>
              <a:t>Last-Modified: Sat, 12 Dec 2009 02:14:09 GMT</a:t>
            </a:r>
          </a:p>
          <a:p>
            <a:pPr algn="l"/>
            <a:r>
              <a:rPr lang="en-US" altLang="zh-TW" sz="1200" b="1" dirty="0">
                <a:solidFill>
                  <a:schemeClr val="bg1"/>
                </a:solidFill>
                <a:latin typeface="Courier New" panose="02070309020205020404" pitchFamily="49" charset="0"/>
                <a:ea typeface="細明體" panose="02020509000000000000" pitchFamily="49" charset="-120"/>
                <a:cs typeface="Courier New" panose="02070309020205020404" pitchFamily="49" charset="0"/>
              </a:rPr>
              <a:t>Accept-Ranges: bytes</a:t>
            </a:r>
          </a:p>
          <a:p>
            <a:pPr algn="l"/>
            <a:r>
              <a:rPr lang="en-US" altLang="zh-TW" sz="1200" b="1" dirty="0">
                <a:solidFill>
                  <a:schemeClr val="bg1"/>
                </a:solidFill>
                <a:latin typeface="Courier New" panose="02070309020205020404" pitchFamily="49" charset="0"/>
                <a:ea typeface="細明體" panose="02020509000000000000" pitchFamily="49" charset="-120"/>
                <a:cs typeface="Courier New" panose="02070309020205020404" pitchFamily="49" charset="0"/>
              </a:rPr>
              <a:t>Content-Length: 201</a:t>
            </a:r>
          </a:p>
          <a:p>
            <a:pPr algn="l"/>
            <a:r>
              <a:rPr lang="en-US" altLang="zh-TW" sz="1200" b="1" dirty="0">
                <a:solidFill>
                  <a:schemeClr val="bg1"/>
                </a:solidFill>
                <a:latin typeface="Courier New" panose="02070309020205020404" pitchFamily="49" charset="0"/>
                <a:ea typeface="細明體" panose="02020509000000000000" pitchFamily="49" charset="-120"/>
                <a:cs typeface="Courier New" panose="02070309020205020404" pitchFamily="49" charset="0"/>
              </a:rPr>
              <a:t>Vary: Accept-Encoding</a:t>
            </a:r>
          </a:p>
          <a:p>
            <a:pPr algn="l"/>
            <a:endParaRPr lang="en-US" altLang="zh-TW" sz="1200" b="1" dirty="0">
              <a:solidFill>
                <a:schemeClr val="bg1"/>
              </a:solidFill>
              <a:latin typeface="Courier New" panose="02070309020205020404" pitchFamily="49" charset="0"/>
              <a:ea typeface="細明體" panose="02020509000000000000" pitchFamily="49" charset="-120"/>
              <a:cs typeface="Courier New" panose="02070309020205020404" pitchFamily="49" charset="0"/>
            </a:endParaRPr>
          </a:p>
          <a:p>
            <a:pPr algn="l"/>
            <a:r>
              <a:rPr lang="en-US" altLang="zh-TW" sz="1200" b="1" dirty="0">
                <a:solidFill>
                  <a:schemeClr val="bg1"/>
                </a:solidFill>
                <a:latin typeface="Courier New" panose="02070309020205020404" pitchFamily="49" charset="0"/>
                <a:ea typeface="細明體" panose="02020509000000000000" pitchFamily="49" charset="-120"/>
                <a:cs typeface="Courier New" panose="02070309020205020404" pitchFamily="49" charset="0"/>
              </a:rPr>
              <a:t>&lt;!DOCTYPE HTML PUBLIC "-//W3C//DTD HTML 4.01//EN"&gt;</a:t>
            </a:r>
          </a:p>
          <a:p>
            <a:pPr algn="l"/>
            <a:r>
              <a:rPr lang="en-US" altLang="zh-TW" sz="1200" b="1" dirty="0">
                <a:solidFill>
                  <a:schemeClr val="bg1"/>
                </a:solidFill>
                <a:latin typeface="Courier New" panose="02070309020205020404" pitchFamily="49" charset="0"/>
                <a:ea typeface="細明體" panose="02020509000000000000" pitchFamily="49" charset="-120"/>
                <a:cs typeface="Courier New" panose="02070309020205020404" pitchFamily="49" charset="0"/>
              </a:rPr>
              <a:t>&lt;html&gt;</a:t>
            </a:r>
          </a:p>
          <a:p>
            <a:pPr algn="l"/>
            <a:r>
              <a:rPr lang="en-US" altLang="zh-TW" sz="1200" b="1" dirty="0">
                <a:solidFill>
                  <a:schemeClr val="bg1"/>
                </a:solidFill>
                <a:latin typeface="Courier New" panose="02070309020205020404" pitchFamily="49" charset="0"/>
                <a:ea typeface="細明體" panose="02020509000000000000" pitchFamily="49" charset="-120"/>
                <a:cs typeface="Courier New" panose="02070309020205020404" pitchFamily="49" charset="0"/>
              </a:rPr>
              <a:t>        &lt;head&gt;</a:t>
            </a:r>
          </a:p>
          <a:p>
            <a:pPr algn="l"/>
            <a:r>
              <a:rPr lang="en-US" altLang="zh-TW" sz="1200" b="1" dirty="0">
                <a:solidFill>
                  <a:schemeClr val="bg1"/>
                </a:solidFill>
                <a:latin typeface="Courier New" panose="02070309020205020404" pitchFamily="49" charset="0"/>
                <a:ea typeface="細明體" panose="02020509000000000000" pitchFamily="49" charset="-120"/>
                <a:cs typeface="Courier New" panose="02070309020205020404" pitchFamily="49" charset="0"/>
              </a:rPr>
              <a:t>        &lt;title&gt;Hello World!&lt;/title&gt;</a:t>
            </a:r>
          </a:p>
          <a:p>
            <a:pPr algn="l"/>
            <a:r>
              <a:rPr lang="en-US" altLang="zh-TW" sz="1200" b="1" dirty="0">
                <a:solidFill>
                  <a:schemeClr val="bg1"/>
                </a:solidFill>
                <a:latin typeface="Courier New" panose="02070309020205020404" pitchFamily="49" charset="0"/>
                <a:ea typeface="細明體" panose="02020509000000000000" pitchFamily="49" charset="-120"/>
                <a:cs typeface="Courier New" panose="02070309020205020404" pitchFamily="49" charset="0"/>
              </a:rPr>
              <a:t>        &lt;/head&gt;</a:t>
            </a:r>
          </a:p>
          <a:p>
            <a:pPr algn="l"/>
            <a:r>
              <a:rPr lang="en-US" altLang="zh-TW" sz="1200" b="1" dirty="0">
                <a:solidFill>
                  <a:schemeClr val="bg1"/>
                </a:solidFill>
                <a:latin typeface="Courier New" panose="02070309020205020404" pitchFamily="49" charset="0"/>
                <a:ea typeface="細明體" panose="02020509000000000000" pitchFamily="49" charset="-120"/>
                <a:cs typeface="Courier New" panose="02070309020205020404" pitchFamily="49" charset="0"/>
              </a:rPr>
              <a:t>        &lt;body&gt;</a:t>
            </a:r>
          </a:p>
          <a:p>
            <a:pPr algn="l"/>
            <a:r>
              <a:rPr lang="en-US" altLang="zh-TW" sz="1200" b="1" dirty="0">
                <a:solidFill>
                  <a:schemeClr val="bg1"/>
                </a:solidFill>
                <a:latin typeface="Courier New" panose="02070309020205020404" pitchFamily="49" charset="0"/>
                <a:ea typeface="細明體" panose="02020509000000000000" pitchFamily="49" charset="-120"/>
                <a:cs typeface="Courier New" panose="02070309020205020404" pitchFamily="49" charset="0"/>
              </a:rPr>
              <a:t>                &lt;p&gt;Hello </a:t>
            </a:r>
            <a:r>
              <a:rPr lang="en-US" altLang="zh-TW" sz="1200" b="1" dirty="0" err="1">
                <a:solidFill>
                  <a:schemeClr val="bg1"/>
                </a:solidFill>
                <a:latin typeface="Courier New" panose="02070309020205020404" pitchFamily="49" charset="0"/>
                <a:ea typeface="細明體" panose="02020509000000000000" pitchFamily="49" charset="-120"/>
                <a:cs typeface="Courier New" panose="02070309020205020404" pitchFamily="49" charset="0"/>
              </a:rPr>
              <a:t>Wrold</a:t>
            </a:r>
            <a:r>
              <a:rPr lang="en-US" altLang="zh-TW" sz="1200" b="1" dirty="0">
                <a:solidFill>
                  <a:schemeClr val="bg1"/>
                </a:solidFill>
                <a:latin typeface="Courier New" panose="02070309020205020404" pitchFamily="49" charset="0"/>
                <a:ea typeface="細明體" panose="02020509000000000000" pitchFamily="49" charset="-120"/>
                <a:cs typeface="Courier New" panose="02070309020205020404" pitchFamily="49" charset="0"/>
              </a:rPr>
              <a:t>!&lt;/p&gt;</a:t>
            </a:r>
          </a:p>
          <a:p>
            <a:pPr algn="l"/>
            <a:r>
              <a:rPr lang="en-US" altLang="zh-TW" sz="1200" b="1" dirty="0">
                <a:solidFill>
                  <a:schemeClr val="bg1"/>
                </a:solidFill>
                <a:latin typeface="Courier New" panose="02070309020205020404" pitchFamily="49" charset="0"/>
                <a:ea typeface="細明體" panose="02020509000000000000" pitchFamily="49" charset="-120"/>
                <a:cs typeface="Courier New" panose="02070309020205020404" pitchFamily="49" charset="0"/>
              </a:rPr>
              <a:t>        &lt;/body&gt;</a:t>
            </a:r>
          </a:p>
          <a:p>
            <a:pPr algn="l"/>
            <a:r>
              <a:rPr lang="en-US" altLang="zh-TW" sz="1200" b="1" dirty="0">
                <a:solidFill>
                  <a:schemeClr val="bg1"/>
                </a:solidFill>
                <a:latin typeface="Courier New" panose="02070309020205020404" pitchFamily="49" charset="0"/>
                <a:ea typeface="細明體" panose="02020509000000000000" pitchFamily="49" charset="-120"/>
                <a:cs typeface="Courier New" panose="02070309020205020404" pitchFamily="49" charset="0"/>
              </a:rPr>
              <a:t>&lt;/html&gt;</a:t>
            </a:r>
          </a:p>
        </p:txBody>
      </p:sp>
      <p:pic>
        <p:nvPicPr>
          <p:cNvPr id="2" name="圖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04193" y="1895668"/>
            <a:ext cx="2063607" cy="482566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mputer Center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FF0000"/>
      </a:hlink>
      <a:folHlink>
        <a:srgbClr val="C0C0C0"/>
      </a:folHlink>
    </a:clrScheme>
    <a:fontScheme name="Bitstram">
      <a:majorFont>
        <a:latin typeface="Bitstream Vera Sans"/>
        <a:ea typeface="微軟正黑體"/>
        <a:cs typeface=""/>
      </a:majorFont>
      <a:minorFont>
        <a:latin typeface="Bitstream Vera Sans"/>
        <a:ea typeface="微軟正黑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lnDef>
  </a:objectDefaults>
  <a:extraClrSchemeLst>
    <a:extraClrScheme>
      <a:clrScheme name="Computer Center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uter Center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838</TotalTime>
  <Words>1934</Words>
  <Application>Microsoft Office PowerPoint</Application>
  <PresentationFormat>如螢幕大小 (4:3)</PresentationFormat>
  <Paragraphs>509</Paragraphs>
  <Slides>32</Slides>
  <Notes>8</Notes>
  <HiddenSlides>0</HiddenSlides>
  <MMClips>0</MMClips>
  <ScaleCrop>false</ScaleCrop>
  <HeadingPairs>
    <vt:vector size="8" baseType="variant">
      <vt:variant>
        <vt:lpstr>使用字型</vt:lpstr>
      </vt:variant>
      <vt:variant>
        <vt:i4>13</vt:i4>
      </vt:variant>
      <vt:variant>
        <vt:lpstr>佈景主題</vt:lpstr>
      </vt:variant>
      <vt:variant>
        <vt:i4>1</vt:i4>
      </vt:variant>
      <vt:variant>
        <vt:lpstr>內嵌 OLE 伺服程式</vt:lpstr>
      </vt:variant>
      <vt:variant>
        <vt:i4>1</vt:i4>
      </vt:variant>
      <vt:variant>
        <vt:lpstr>投影片標題</vt:lpstr>
      </vt:variant>
      <vt:variant>
        <vt:i4>32</vt:i4>
      </vt:variant>
    </vt:vector>
  </HeadingPairs>
  <TitlesOfParts>
    <vt:vector size="47" baseType="lpstr">
      <vt:lpstr>Futura Md BT</vt:lpstr>
      <vt:lpstr>SimSun</vt:lpstr>
      <vt:lpstr>細明體</vt:lpstr>
      <vt:lpstr>華康標楷體(P)</vt:lpstr>
      <vt:lpstr>華康儷粗黑(P)</vt:lpstr>
      <vt:lpstr>微軟正黑體</vt:lpstr>
      <vt:lpstr>新細明體</vt:lpstr>
      <vt:lpstr>Arial</vt:lpstr>
      <vt:lpstr>Bitstream Vera Sans</vt:lpstr>
      <vt:lpstr>Courier New</vt:lpstr>
      <vt:lpstr>Times New Roman</vt:lpstr>
      <vt:lpstr>Verdana</vt:lpstr>
      <vt:lpstr>Wingdings</vt:lpstr>
      <vt:lpstr>Computer Center</vt:lpstr>
      <vt:lpstr>點陣圖影像</vt:lpstr>
      <vt:lpstr>Web</vt:lpstr>
      <vt:lpstr>Outline</vt:lpstr>
      <vt:lpstr>Web Hosting  – Basics (1)</vt:lpstr>
      <vt:lpstr>Web Hosting  – Basics (2)</vt:lpstr>
      <vt:lpstr>Web Hosting  – Basics (3)</vt:lpstr>
      <vt:lpstr>Web Hosting  – Basics (4)</vt:lpstr>
      <vt:lpstr>Web Hosting  – Basics (5)</vt:lpstr>
      <vt:lpstr>Web Hosting  – Client-Server Architecture (1)</vt:lpstr>
      <vt:lpstr>Web Hosting  – Client-Server Architecture (2)</vt:lpstr>
      <vt:lpstr>Web Hosting   – The HTTP Protocol (1)</vt:lpstr>
      <vt:lpstr>Web Hosting  – The HTTP Protocol (2)</vt:lpstr>
      <vt:lpstr>Web Hosting  – The HTTP Protocol (3)</vt:lpstr>
      <vt:lpstr>Web Hosting   – The HTTP Protocol (4)</vt:lpstr>
      <vt:lpstr>Web Hosting   – The HTTP Protocol (5)</vt:lpstr>
      <vt:lpstr>Web Hosting   – The HTTP Protocol (6)</vt:lpstr>
      <vt:lpstr>Web Hosting   – The HTTP Protocol (7)</vt:lpstr>
      <vt:lpstr>Web Hosting   – Static vs. Dynamic Pages (1)</vt:lpstr>
      <vt:lpstr>Web Hosting   – Static vs. Dynamic Pages (2)</vt:lpstr>
      <vt:lpstr>Web Hosting   – Virtual Hosting (1)</vt:lpstr>
      <vt:lpstr>Web Hosting   – Virtual Hosting (2)</vt:lpstr>
      <vt:lpstr>Proxy</vt:lpstr>
      <vt:lpstr>Proxy  – The Forward Proxy</vt:lpstr>
      <vt:lpstr>Proxy  – The Reverse Proxy</vt:lpstr>
      <vt:lpstr>Proxy  – The Reverse Proxy - Cont.</vt:lpstr>
      <vt:lpstr>Proxy  – SQUID</vt:lpstr>
      <vt:lpstr>Proxy  – SQUID Configuration (1)</vt:lpstr>
      <vt:lpstr>Proxy  – SQUID Configuration (2)</vt:lpstr>
      <vt:lpstr>Proxy  – SQUID Configuration (3)</vt:lpstr>
      <vt:lpstr>Proxy  – SQUID Configuration (4)</vt:lpstr>
      <vt:lpstr>Proxy  – SQUID Configuration (5)</vt:lpstr>
      <vt:lpstr>Proxy  – SQUID Configuration (6)</vt:lpstr>
      <vt:lpstr>Proxy  – SQUID Configuration (7)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NAP 2016 Web Part 1</dc:title>
  <dc:creator>pschiu</dc:creator>
  <cp:keywords>NAP 2016</cp:keywords>
  <cp:lastModifiedBy>柏森 邱</cp:lastModifiedBy>
  <cp:revision>182</cp:revision>
  <cp:lastPrinted>1601-01-01T00:00:00Z</cp:lastPrinted>
  <dcterms:created xsi:type="dcterms:W3CDTF">1601-01-01T00:00:00Z</dcterms:created>
  <dcterms:modified xsi:type="dcterms:W3CDTF">2017-03-09T10:15:12Z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