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6"/>
  </p:notesMasterIdLst>
  <p:sldIdLst>
    <p:sldId id="256" r:id="rId2"/>
    <p:sldId id="270" r:id="rId3"/>
    <p:sldId id="389" r:id="rId4"/>
    <p:sldId id="390" r:id="rId5"/>
    <p:sldId id="257" r:id="rId6"/>
    <p:sldId id="259" r:id="rId7"/>
    <p:sldId id="258" r:id="rId8"/>
    <p:sldId id="260" r:id="rId9"/>
    <p:sldId id="273" r:id="rId10"/>
    <p:sldId id="391" r:id="rId11"/>
    <p:sldId id="398" r:id="rId12"/>
    <p:sldId id="399" r:id="rId13"/>
    <p:sldId id="386" r:id="rId14"/>
    <p:sldId id="387" r:id="rId15"/>
    <p:sldId id="394" r:id="rId16"/>
    <p:sldId id="396" r:id="rId17"/>
    <p:sldId id="393" r:id="rId18"/>
    <p:sldId id="392" r:id="rId19"/>
    <p:sldId id="397" r:id="rId20"/>
    <p:sldId id="311" r:id="rId21"/>
    <p:sldId id="310" r:id="rId22"/>
    <p:sldId id="312" r:id="rId23"/>
    <p:sldId id="288" r:id="rId24"/>
    <p:sldId id="316" r:id="rId25"/>
    <p:sldId id="355" r:id="rId26"/>
    <p:sldId id="400" r:id="rId27"/>
    <p:sldId id="401" r:id="rId28"/>
    <p:sldId id="402" r:id="rId29"/>
    <p:sldId id="403" r:id="rId30"/>
    <p:sldId id="356" r:id="rId31"/>
    <p:sldId id="369" r:id="rId32"/>
    <p:sldId id="370" r:id="rId33"/>
    <p:sldId id="371" r:id="rId34"/>
    <p:sldId id="317" r:id="rId35"/>
    <p:sldId id="376" r:id="rId36"/>
    <p:sldId id="359" r:id="rId37"/>
    <p:sldId id="360" r:id="rId38"/>
    <p:sldId id="361" r:id="rId39"/>
    <p:sldId id="378" r:id="rId40"/>
    <p:sldId id="404" r:id="rId41"/>
    <p:sldId id="406" r:id="rId42"/>
    <p:sldId id="379" r:id="rId43"/>
    <p:sldId id="380" r:id="rId44"/>
    <p:sldId id="362" r:id="rId45"/>
    <p:sldId id="364" r:id="rId46"/>
    <p:sldId id="381" r:id="rId47"/>
    <p:sldId id="368" r:id="rId48"/>
    <p:sldId id="405" r:id="rId49"/>
    <p:sldId id="365" r:id="rId50"/>
    <p:sldId id="366" r:id="rId51"/>
    <p:sldId id="367" r:id="rId52"/>
    <p:sldId id="319" r:id="rId53"/>
    <p:sldId id="382" r:id="rId54"/>
    <p:sldId id="285" r:id="rId55"/>
    <p:sldId id="320" r:id="rId56"/>
    <p:sldId id="347" r:id="rId57"/>
    <p:sldId id="372" r:id="rId58"/>
    <p:sldId id="383" r:id="rId59"/>
    <p:sldId id="385" r:id="rId60"/>
    <p:sldId id="373" r:id="rId61"/>
    <p:sldId id="374" r:id="rId62"/>
    <p:sldId id="375" r:id="rId63"/>
    <p:sldId id="349" r:id="rId64"/>
    <p:sldId id="353" r:id="rId65"/>
  </p:sldIdLst>
  <p:sldSz cx="9144000" cy="6858000" type="screen4x3"/>
  <p:notesSz cx="6400800" cy="86868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74" autoAdjust="0"/>
  </p:normalViewPr>
  <p:slideViewPr>
    <p:cSldViewPr>
      <p:cViewPr varScale="1">
        <p:scale>
          <a:sx n="95" d="100"/>
          <a:sy n="95" d="100"/>
        </p:scale>
        <p:origin x="206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49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744" tIns="41372" rIns="82744" bIns="41372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4263" y="0"/>
            <a:ext cx="27749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744" tIns="41372" rIns="82744" bIns="4137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30288" y="652463"/>
            <a:ext cx="4340225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7500"/>
            <a:ext cx="51212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744" tIns="41372" rIns="82744" bIns="41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4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744" tIns="41372" rIns="82744" bIns="41372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4263" y="8251825"/>
            <a:ext cx="2774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744" tIns="41372" rIns="82744" bIns="413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100" smtClean="0"/>
            </a:lvl1pPr>
          </a:lstStyle>
          <a:p>
            <a:pPr>
              <a:defRPr/>
            </a:pPr>
            <a:fld id="{144A0AA4-CE03-4235-BCC4-C4585D1F8C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C4351A1-65E1-4A8E-BBEF-3107C7C40C86}" type="slidenum">
              <a:rPr lang="en-US" altLang="zh-TW"/>
              <a:pPr/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892A9DA-2544-46F5-A1C0-6D77C8C8E3D9}" type="slidenum">
              <a:rPr lang="en-US" altLang="zh-TW"/>
              <a:pPr/>
              <a:t>44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FD2C66E-3B4C-434A-9026-797D7AD2D1BC}" type="slidenum">
              <a:rPr lang="en-US" altLang="zh-TW"/>
              <a:pPr/>
              <a:t>45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004BB12-6CDD-4B9A-890F-FD0476053817}" type="slidenum">
              <a:rPr lang="en-US" altLang="zh-TW"/>
              <a:pPr/>
              <a:t>46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0E53E60-D906-4F57-ACA8-00356B378746}" type="slidenum">
              <a:rPr lang="en-US" altLang="zh-TW"/>
              <a:pPr/>
              <a:t>49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1760127-2175-46B7-BC54-6E523A041E20}" type="slidenum">
              <a:rPr lang="en-US" altLang="zh-TW"/>
              <a:pPr/>
              <a:t>52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5206900-3918-45A0-B9AC-78B09171F4F0}" type="slidenum">
              <a:rPr lang="en-US" altLang="zh-TW"/>
              <a:pPr/>
              <a:t>55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DEB3538-4623-479A-BB98-544EC9398A82}" type="slidenum">
              <a:rPr lang="en-US" altLang="zh-TW"/>
              <a:pPr/>
              <a:t>57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8F2368C-0462-44CD-9D06-81F9C347DC6D}" type="slidenum">
              <a:rPr lang="en-US" altLang="zh-TW"/>
              <a:pPr/>
              <a:t>60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351862A-53FF-4E22-84FE-1CC7F15533D7}" type="slidenum">
              <a:rPr lang="en-US" altLang="zh-TW"/>
              <a:pPr/>
              <a:t>61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233570A-57CD-47D9-A8C8-1ED8A2AC1BB0}" type="slidenum">
              <a:rPr lang="en-US" altLang="zh-TW"/>
              <a:pPr/>
              <a:t>62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D6AD20F-7EA2-4E8B-B488-4C0B88F728FB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CB0F6D1-2520-4006-8F2B-DDBE19D0D195}" type="slidenum">
              <a:rPr lang="en-US" altLang="zh-TW"/>
              <a:pPr/>
              <a:t>63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3CAD3CA-DDA2-4EC2-8969-05A1A2D26C6C}" type="slidenum">
              <a:rPr lang="en-US" altLang="zh-TW"/>
              <a:pPr/>
              <a:t>64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latin typeface="Arial" charset="0"/>
              </a:rPr>
              <a:t>https://www.nginx.com/blog/inside-nginx-how-we-designed-for-performance-scale/</a:t>
            </a:r>
            <a:endParaRPr kumimoji="0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A0AA4-CE03-4235-BCC4-C4585D1F8C97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120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A0AA4-CE03-4235-BCC4-C4585D1F8C97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448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2727A69-5FBF-4BB1-B95C-C5642EE28BA9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4B2503E-DCEC-4567-9596-33567109377E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err="1" smtClean="0">
                <a:latin typeface="Arial" panose="020B0604020202020204" pitchFamily="34" charset="0"/>
              </a:rPr>
              <a:t>accf_http</a:t>
            </a:r>
            <a:r>
              <a:rPr lang="en-US" altLang="zh-TW" dirty="0" smtClean="0">
                <a:latin typeface="Arial" panose="020B0604020202020204" pitchFamily="34" charset="0"/>
              </a:rPr>
              <a:t> - buffer incoming connections until a certain complete HTTP</a:t>
            </a:r>
            <a:r>
              <a:rPr lang="en-US" altLang="zh-TW" baseline="0" dirty="0" smtClean="0">
                <a:latin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</a:rPr>
              <a:t>requests arrive</a:t>
            </a: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A4D5514-A443-422B-8750-FC26F4334D89}" type="slidenum">
              <a:rPr lang="en-US" altLang="zh-TW"/>
              <a:pPr/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35FF199-D02B-4011-983C-1A7294F1025B}" type="slidenum">
              <a:rPr lang="en-US" altLang="zh-TW"/>
              <a:pPr/>
              <a:t>42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0383F37-E856-4578-BF10-415F4CCBFF12}" type="slidenum">
              <a:rPr lang="en-US" altLang="zh-TW"/>
              <a:pPr/>
              <a:t>43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88857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22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32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03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4933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69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6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41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6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0092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1786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BC91FF0E-FEC4-4B58-B708-FD1E72BDB9AC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 smtClean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keydata.com/tw/sql/sq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.mysql.com/doc" TargetMode="External"/><Relationship Id="rId4" Type="http://schemas.openxmlformats.org/officeDocument/2006/relationships/hyperlink" Target="https://www.mysql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httpd.apache.org/docs/2.4/mod/core.html#option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Protocols/rfc2616/rfc2616-sec9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docs/2.2/vhos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d.apache.org/" TargetMode="External"/><Relationship Id="rId2" Type="http://schemas.openxmlformats.org/officeDocument/2006/relationships/hyperlink" Target="https://www.apache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pmyadmin.ne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pmyadmin.net/documentation/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tpd.ne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FAMP</a:t>
            </a:r>
            <a:br>
              <a:rPr lang="en-US" altLang="zh-TW" dirty="0" smtClean="0">
                <a:ea typeface="新細明體" pitchFamily="18" charset="-120"/>
              </a:rPr>
            </a:b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FreeBSD/Apache/MySQL/PHP</a:t>
            </a:r>
            <a:endParaRPr lang="en-US" altLang="zh-TW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Nginx – </a:t>
            </a:r>
            <a:br>
              <a:rPr lang="en-US" altLang="zh-TW" dirty="0" smtClean="0"/>
            </a:br>
            <a:r>
              <a:rPr lang="en-US" altLang="zh-TW" sz="2000" dirty="0" smtClean="0"/>
              <a:t>the High-Performance Web Server and Reverse Proxy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From Russia</a:t>
            </a:r>
          </a:p>
          <a:p>
            <a:r>
              <a:rPr lang="en-US" altLang="zh-TW" dirty="0" smtClean="0"/>
              <a:t>HTTP/2 Supported</a:t>
            </a:r>
          </a:p>
          <a:p>
            <a:r>
              <a:rPr lang="en-US" altLang="zh-TW" dirty="0" smtClean="0"/>
              <a:t>Ability to handle 10,000 simultaneous connections with a low memory footprint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696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ffectLst/>
              </a:rPr>
              <a:t>The Nginx Process Model</a:t>
            </a:r>
            <a:endParaRPr lang="zh-TW" altLang="en-US" dirty="0">
              <a:effectLst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218093"/>
            <a:ext cx="6038850" cy="3582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矩形 6"/>
          <p:cNvSpPr/>
          <p:nvPr/>
        </p:nvSpPr>
        <p:spPr bwMode="auto">
          <a:xfrm>
            <a:off x="1371600" y="6506261"/>
            <a:ext cx="7010400" cy="27553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1200" dirty="0" smtClean="0">
                <a:latin typeface="Arial" charset="0"/>
              </a:rPr>
              <a:t>https://www.nginx.com/blog/inside-nginx-how-we-designed-for-performance-scale/</a:t>
            </a:r>
            <a:endParaRPr kumimoji="0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5" y="4891249"/>
            <a:ext cx="6038850" cy="19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3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Inside the Nginx Worker Process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54451"/>
            <a:ext cx="7772400" cy="3634898"/>
          </a:xfrm>
        </p:spPr>
      </p:pic>
      <p:sp>
        <p:nvSpPr>
          <p:cNvPr id="5" name="矩形 4"/>
          <p:cNvSpPr/>
          <p:nvPr/>
        </p:nvSpPr>
        <p:spPr bwMode="auto">
          <a:xfrm>
            <a:off x="1371600" y="6506261"/>
            <a:ext cx="7010400" cy="27553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1200" dirty="0" smtClean="0">
                <a:latin typeface="Arial" charset="0"/>
              </a:rPr>
              <a:t>https://www.nginx.com/blog/inside-nginx-how-we-designed-for-performance-scale/</a:t>
            </a:r>
            <a:endParaRPr kumimoji="0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ea typeface="新細明體" pitchFamily="18" charset="-120"/>
              </a:rPr>
              <a:t>How Nginx Works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03351"/>
            <a:ext cx="4734780" cy="4997450"/>
          </a:xfrm>
        </p:spPr>
      </p:pic>
      <p:sp>
        <p:nvSpPr>
          <p:cNvPr id="6" name="矩形 5"/>
          <p:cNvSpPr/>
          <p:nvPr/>
        </p:nvSpPr>
        <p:spPr bwMode="auto">
          <a:xfrm>
            <a:off x="1371600" y="6506261"/>
            <a:ext cx="7010400" cy="27553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1200" dirty="0" smtClean="0">
                <a:latin typeface="Arial" charset="0"/>
              </a:rPr>
              <a:t>https://www.nginx.com/blog/inside-nginx-how-we-designed-for-performance-scale/</a:t>
            </a:r>
            <a:endParaRPr kumimoji="0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3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0"/>
            <a:ext cx="6518564" cy="6880192"/>
          </a:xfrm>
        </p:spPr>
      </p:pic>
    </p:spTree>
    <p:extLst>
      <p:ext uri="{BB962C8B-B14F-4D97-AF65-F5344CB8AC3E}">
        <p14:creationId xmlns:p14="http://schemas.microsoft.com/office/powerpoint/2010/main" val="16962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 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Memory usage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5000"/>
            <a:ext cx="5181600" cy="46012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371600" y="6506261"/>
            <a:ext cx="7010400" cy="27553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1200" dirty="0">
                <a:latin typeface="Arial" charset="0"/>
              </a:rPr>
              <a:t>https://help.dreamhost.com/hc/en-us/articles/215945987-Web-server-performance-comparison</a:t>
            </a:r>
            <a:endParaRPr kumimoji="0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42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 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Requests per second</a:t>
            </a:r>
          </a:p>
          <a:p>
            <a:endParaRPr lang="en-US" altLang="zh-TW" b="1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8800"/>
            <a:ext cx="4622800" cy="44833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1371600" y="6506261"/>
            <a:ext cx="7010400" cy="27553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1200" dirty="0">
                <a:latin typeface="Arial" charset="0"/>
              </a:rPr>
              <a:t>https://help.dreamhost.com/hc/en-us/articles/215945987-Web-server-performance-comparison</a:t>
            </a:r>
            <a:endParaRPr kumimoji="0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6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Some of benchmark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r>
              <a:rPr lang="en-US" altLang="zh-TW" dirty="0" smtClean="0"/>
              <a:t>Throughput</a:t>
            </a:r>
          </a:p>
          <a:p>
            <a:pPr lvl="1"/>
            <a:r>
              <a:rPr lang="en-US" altLang="zh-TW" dirty="0" smtClean="0"/>
              <a:t>Layer 4 Throughput</a:t>
            </a:r>
          </a:p>
          <a:p>
            <a:pPr lvl="1"/>
            <a:r>
              <a:rPr lang="en-US" altLang="zh-TW" dirty="0"/>
              <a:t>Layer 7 Throughput</a:t>
            </a:r>
            <a:endParaRPr lang="en-US" altLang="zh-TW" dirty="0" smtClean="0"/>
          </a:p>
          <a:p>
            <a:r>
              <a:rPr lang="en-US" altLang="zh-TW" dirty="0"/>
              <a:t>Concurrent Sessions</a:t>
            </a:r>
            <a:endParaRPr lang="en-US" altLang="zh-TW" dirty="0" smtClean="0"/>
          </a:p>
          <a:p>
            <a:r>
              <a:rPr lang="en-US" altLang="zh-TW" dirty="0" smtClean="0"/>
              <a:t>Connections per second(CPS)</a:t>
            </a:r>
          </a:p>
          <a:p>
            <a:pPr lvl="1"/>
            <a:r>
              <a:rPr lang="en-US" altLang="zh-TW" dirty="0" smtClean="0"/>
              <a:t>Layer 4 CPS</a:t>
            </a:r>
          </a:p>
          <a:p>
            <a:pPr lvl="1"/>
            <a:r>
              <a:rPr lang="en-US" altLang="zh-TW" dirty="0" smtClean="0"/>
              <a:t>SSL CPS</a:t>
            </a:r>
          </a:p>
          <a:p>
            <a:pPr lvl="2"/>
            <a:r>
              <a:rPr lang="en-US" altLang="zh-TW" dirty="0" smtClean="0"/>
              <a:t>SSL key 1024/2048/4096</a:t>
            </a:r>
          </a:p>
          <a:p>
            <a:pPr lvl="1"/>
            <a:r>
              <a:rPr lang="en-US" altLang="zh-TW" dirty="0"/>
              <a:t>Layer 7 </a:t>
            </a:r>
            <a:r>
              <a:rPr lang="en-US" altLang="zh-TW" dirty="0" smtClean="0"/>
              <a:t>CPS (1 </a:t>
            </a:r>
            <a:r>
              <a:rPr lang="en-US" altLang="zh-TW" dirty="0"/>
              <a:t>HTTP/con)</a:t>
            </a:r>
            <a:endParaRPr lang="en-US" altLang="zh-TW" dirty="0" smtClean="0"/>
          </a:p>
          <a:p>
            <a:r>
              <a:rPr lang="en-US" altLang="zh-TW" dirty="0" smtClean="0"/>
              <a:t>Requests per second (RPS)</a:t>
            </a:r>
          </a:p>
          <a:p>
            <a:pPr lvl="1"/>
            <a:r>
              <a:rPr lang="en-US" altLang="zh-TW" dirty="0" smtClean="0"/>
              <a:t>Layer 4 HTTP RPS</a:t>
            </a:r>
            <a:endParaRPr lang="en-US" altLang="zh-TW" dirty="0"/>
          </a:p>
          <a:p>
            <a:pPr lvl="1"/>
            <a:r>
              <a:rPr lang="en-US" altLang="zh-TW" dirty="0"/>
              <a:t>Layer 7 </a:t>
            </a:r>
            <a:r>
              <a:rPr lang="en-US" altLang="zh-TW" dirty="0" smtClean="0"/>
              <a:t>HTTP RPS</a:t>
            </a: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376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Others Web Server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IBM WebSphere Application Server (WAS)</a:t>
            </a:r>
          </a:p>
          <a:p>
            <a:r>
              <a:rPr lang="en-US" altLang="zh-TW" dirty="0" smtClean="0"/>
              <a:t>SAP </a:t>
            </a:r>
            <a:r>
              <a:rPr lang="en-US" altLang="zh-TW" dirty="0" err="1" smtClean="0"/>
              <a:t>EAServer</a:t>
            </a:r>
            <a:r>
              <a:rPr lang="en-US" altLang="zh-TW" dirty="0" smtClean="0"/>
              <a:t> (Sybase)</a:t>
            </a:r>
          </a:p>
          <a:p>
            <a:r>
              <a:rPr lang="en-US" altLang="zh-TW" dirty="0" smtClean="0"/>
              <a:t>Microsoft IIS</a:t>
            </a:r>
          </a:p>
          <a:p>
            <a:r>
              <a:rPr lang="en-US" altLang="zh-TW" dirty="0" smtClean="0"/>
              <a:t>Oracle WebLogic</a:t>
            </a:r>
          </a:p>
          <a:p>
            <a:endParaRPr lang="en-US" altLang="zh-TW" dirty="0"/>
          </a:p>
          <a:p>
            <a:r>
              <a:rPr lang="en-US" altLang="zh-TW" dirty="0" smtClean="0"/>
              <a:t>Google Servers</a:t>
            </a:r>
          </a:p>
          <a:p>
            <a:r>
              <a:rPr lang="en-US" altLang="zh-TW" dirty="0" smtClean="0"/>
              <a:t>Tomcat</a:t>
            </a:r>
          </a:p>
          <a:p>
            <a:r>
              <a:rPr lang="en-US" altLang="zh-TW" dirty="0" smtClean="0"/>
              <a:t>Node.js</a:t>
            </a:r>
          </a:p>
          <a:p>
            <a:r>
              <a:rPr lang="en-US" altLang="zh-TW" dirty="0" err="1" smtClean="0"/>
              <a:t>IdeaWebServer</a:t>
            </a:r>
            <a:endParaRPr lang="en-US" altLang="zh-TW" dirty="0" smtClean="0"/>
          </a:p>
          <a:p>
            <a:r>
              <a:rPr lang="en-US" altLang="zh-TW" dirty="0" err="1" smtClean="0"/>
              <a:t>Tengine</a:t>
            </a:r>
            <a:endParaRPr lang="en-US" altLang="zh-TW" dirty="0" smtClean="0"/>
          </a:p>
          <a:p>
            <a:r>
              <a:rPr lang="en-US" altLang="zh-TW" dirty="0" smtClean="0"/>
              <a:t>Cowboy</a:t>
            </a:r>
          </a:p>
          <a:p>
            <a:r>
              <a:rPr lang="en-US" altLang="zh-TW" dirty="0" err="1" smtClean="0"/>
              <a:t>LiteSpeed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5871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Usage share of web servers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04950"/>
            <a:ext cx="7772400" cy="4533900"/>
          </a:xfrm>
        </p:spPr>
      </p:pic>
      <p:sp>
        <p:nvSpPr>
          <p:cNvPr id="5" name="矩形 4"/>
          <p:cNvSpPr/>
          <p:nvPr/>
        </p:nvSpPr>
        <p:spPr bwMode="auto">
          <a:xfrm>
            <a:off x="1371600" y="6506261"/>
            <a:ext cx="7010400" cy="27553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1200" dirty="0" smtClean="0">
                <a:latin typeface="Arial" charset="0"/>
              </a:rPr>
              <a:t>https://news.netcraft.com/archives/category/web-server-survey/</a:t>
            </a:r>
            <a:endParaRPr kumimoji="0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Introduction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Apache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MySQL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PHP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Installation and Administration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MySQL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Apache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PHP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Appendix</a:t>
            </a: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phpMyAdmin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lighttpd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FastCGI</a:t>
            </a:r>
            <a:endParaRPr lang="en-US" altLang="zh-TW" sz="1800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MySQL (1)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334000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SQL (Structured Query Language)</a:t>
            </a:r>
          </a:p>
          <a:p>
            <a:pPr lvl="1" eaLnBrk="1" hangingPunct="1"/>
            <a:r>
              <a:rPr lang="en-US" altLang="zh-TW" sz="1800" dirty="0" smtClean="0"/>
              <a:t>The most popular computer language used to create, modify, retrieve and manipulate data from </a:t>
            </a:r>
            <a:r>
              <a:rPr lang="en-US" altLang="zh-TW" sz="1800" dirty="0" smtClean="0">
                <a:solidFill>
                  <a:schemeClr val="hlink"/>
                </a:solidFill>
              </a:rPr>
              <a:t>relational database</a:t>
            </a:r>
            <a:r>
              <a:rPr lang="en-US" altLang="zh-TW" sz="1800" dirty="0" smtClean="0"/>
              <a:t> management systems.</a:t>
            </a:r>
          </a:p>
          <a:p>
            <a:pPr lvl="1" eaLnBrk="1" hangingPunct="1"/>
            <a:r>
              <a:rPr lang="en-US" altLang="zh-TW" sz="1800" dirty="0" smtClean="0"/>
              <a:t>Introduction to SQL: </a:t>
            </a:r>
            <a:r>
              <a:rPr lang="en-US" altLang="zh-TW" sz="1800" dirty="0" smtClean="0">
                <a:hlinkClick r:id="rId3"/>
              </a:rPr>
              <a:t>http://www.1keydata.com/tw/sql/sql.html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600" dirty="0" smtClean="0"/>
              <a:t>In Chinese.</a:t>
            </a:r>
          </a:p>
          <a:p>
            <a:pPr eaLnBrk="1" hangingPunct="1"/>
            <a:r>
              <a:rPr lang="en-US" altLang="zh-TW" sz="2000" dirty="0" smtClean="0"/>
              <a:t>A </a:t>
            </a:r>
            <a:r>
              <a:rPr lang="en-US" altLang="zh-TW" sz="2000" dirty="0" smtClean="0">
                <a:solidFill>
                  <a:schemeClr val="hlink"/>
                </a:solidFill>
              </a:rPr>
              <a:t>multithreaded</a:t>
            </a:r>
            <a:r>
              <a:rPr lang="en-US" altLang="zh-TW" sz="2000" dirty="0" smtClean="0"/>
              <a:t>, </a:t>
            </a:r>
            <a:r>
              <a:rPr lang="en-US" altLang="zh-TW" sz="2000" dirty="0" smtClean="0">
                <a:solidFill>
                  <a:schemeClr val="hlink"/>
                </a:solidFill>
              </a:rPr>
              <a:t>multi-user</a:t>
            </a:r>
            <a:r>
              <a:rPr lang="en-US" altLang="zh-TW" sz="2000" dirty="0" smtClean="0"/>
              <a:t>, </a:t>
            </a:r>
            <a:r>
              <a:rPr lang="en-US" altLang="zh-TW" sz="2000" dirty="0" smtClean="0">
                <a:solidFill>
                  <a:schemeClr val="hlink"/>
                </a:solidFill>
              </a:rPr>
              <a:t>SQL</a:t>
            </a:r>
            <a:r>
              <a:rPr lang="en-US" altLang="zh-TW" sz="2000" dirty="0" smtClean="0"/>
              <a:t> Database Management System.</a:t>
            </a:r>
          </a:p>
          <a:p>
            <a:pPr eaLnBrk="1" hangingPunct="1"/>
            <a:r>
              <a:rPr lang="en-US" altLang="zh-TW" sz="2000" dirty="0" smtClean="0"/>
              <a:t>Owned and sponsored by a Swedish company MySQL AB, acquired by Sun Microsystems 2008</a:t>
            </a:r>
            <a:r>
              <a:rPr lang="en-US" altLang="zh-TW" sz="2000" dirty="0" smtClean="0"/>
              <a:t>.</a:t>
            </a:r>
          </a:p>
          <a:p>
            <a:pPr eaLnBrk="1" hangingPunct="1"/>
            <a:r>
              <a:rPr lang="en-US" altLang="zh-TW" sz="2000" dirty="0" smtClean="0"/>
              <a:t>Acquired by Oracle Corporation 2009.</a:t>
            </a:r>
          </a:p>
          <a:p>
            <a:pPr eaLnBrk="1" hangingPunct="1"/>
            <a:r>
              <a:rPr lang="en-US" altLang="zh-TW" sz="2000" dirty="0" smtClean="0"/>
              <a:t>Before acquire Monty </a:t>
            </a:r>
            <a:r>
              <a:rPr lang="en-US" altLang="zh-TW" sz="2000" dirty="0" err="1" smtClean="0"/>
              <a:t>Widenius</a:t>
            </a:r>
            <a:r>
              <a:rPr lang="en-US" altLang="zh-TW" sz="2000" dirty="0" smtClean="0"/>
              <a:t> fork GPL-only to </a:t>
            </a:r>
            <a:r>
              <a:rPr lang="en-US" altLang="zh-TW" sz="2000" dirty="0" err="1" smtClean="0"/>
              <a:t>MariaDB</a:t>
            </a:r>
            <a:endParaRPr lang="en-US" altLang="zh-TW" sz="2000" dirty="0" smtClean="0"/>
          </a:p>
          <a:p>
            <a:pPr eaLnBrk="1" hangingPunct="1"/>
            <a:r>
              <a:rPr lang="en-US" altLang="zh-TW" sz="2000" dirty="0" smtClean="0"/>
              <a:t>Official Site: </a:t>
            </a:r>
            <a:r>
              <a:rPr lang="en-US" altLang="zh-TW" sz="2000" dirty="0" smtClean="0">
                <a:hlinkClick r:id="rId4"/>
              </a:rPr>
              <a:t>https://</a:t>
            </a:r>
            <a:r>
              <a:rPr lang="en-US" altLang="zh-TW" sz="2000" dirty="0" smtClean="0">
                <a:hlinkClick r:id="rId4"/>
              </a:rPr>
              <a:t>www.mysql.com</a:t>
            </a:r>
            <a:endParaRPr lang="en-US" altLang="zh-TW" sz="2000" dirty="0" smtClean="0"/>
          </a:p>
          <a:p>
            <a:pPr eaLnBrk="1" hangingPunct="1"/>
            <a:r>
              <a:rPr lang="en-US" altLang="zh-TW" sz="2000" dirty="0" smtClean="0"/>
              <a:t>Documentation: </a:t>
            </a:r>
            <a:r>
              <a:rPr lang="en-US" altLang="zh-TW" sz="2000" dirty="0" smtClean="0">
                <a:hlinkClick r:id="rId5"/>
              </a:rPr>
              <a:t>https://</a:t>
            </a:r>
            <a:r>
              <a:rPr lang="en-US" altLang="zh-TW" sz="2000" dirty="0" smtClean="0">
                <a:hlinkClick r:id="rId5"/>
              </a:rPr>
              <a:t>dev.mysql.com/doc</a:t>
            </a:r>
            <a:endParaRPr lang="en-US" altLang="zh-TW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MySQL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Features: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Writing in C/C++, tested by many compilers, </a:t>
            </a:r>
            <a:r>
              <a:rPr lang="en-US" altLang="zh-TW" smtClean="0">
                <a:solidFill>
                  <a:schemeClr val="hlink"/>
                </a:solidFill>
              </a:rPr>
              <a:t>portable to many platforms</a:t>
            </a:r>
            <a:r>
              <a:rPr lang="en-US" altLang="zh-TW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/>
              <a:t>AIX, FreeBSD, HP-UX, Linux, Mac OS, Solaris, Windows, …etc.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Providing APIs for C/C++, Java, Perl, PHP, Python, Ruby, Tcl, …etc.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solidFill>
                  <a:schemeClr val="hlink"/>
                </a:solidFill>
              </a:rPr>
              <a:t>Multi-threaded</a:t>
            </a:r>
            <a:r>
              <a:rPr lang="en-US" altLang="zh-TW" smtClean="0"/>
              <a:t> kernel, supporting systems with multiple CPUs.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Optimized algorithm for </a:t>
            </a:r>
            <a:r>
              <a:rPr lang="en-US" altLang="zh-TW" smtClean="0">
                <a:solidFill>
                  <a:schemeClr val="hlink"/>
                </a:solidFill>
              </a:rPr>
              <a:t>SQL</a:t>
            </a:r>
            <a:r>
              <a:rPr lang="en-US" altLang="zh-TW" smtClean="0"/>
              <a:t> Query.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Multi-Language (coding) Supports.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Lots of connecting method: TCP/IP, ODBC, JDBC, Unix domain socket.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solidFill>
                  <a:schemeClr val="hlink"/>
                </a:solidFill>
              </a:rPr>
              <a:t>Free Software</a:t>
            </a:r>
            <a:r>
              <a:rPr lang="en-US" altLang="zh-TW" smtClean="0">
                <a:solidFill>
                  <a:srgbClr val="FFFF00"/>
                </a:solidFill>
              </a:rPr>
              <a:t> </a:t>
            </a:r>
            <a:r>
              <a:rPr lang="en-US" altLang="zh-TW" smtClean="0"/>
              <a:t>(GNU General Public License version 2)</a:t>
            </a:r>
            <a:endParaRPr lang="en-US" altLang="zh-TW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Popular for web applications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PHP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PHP: Hypertext Preprocessor</a:t>
            </a:r>
          </a:p>
          <a:p>
            <a:pPr lvl="1" eaLnBrk="1" hangingPunct="1"/>
            <a:r>
              <a:rPr lang="en-US" altLang="zh-TW" dirty="0" smtClean="0"/>
              <a:t>A widely-used Open Source general-purpose scripting language.</a:t>
            </a:r>
          </a:p>
          <a:p>
            <a:pPr lvl="1" eaLnBrk="1" hangingPunct="1"/>
            <a:r>
              <a:rPr lang="en-US" altLang="zh-TW" dirty="0" smtClean="0"/>
              <a:t>Originally designed to create dynamic web pages, PHP's principal focus is server-side scripting.</a:t>
            </a:r>
          </a:p>
          <a:p>
            <a:pPr lvl="1" eaLnBrk="1" hangingPunct="1"/>
            <a:r>
              <a:rPr lang="en-US" altLang="zh-TW" dirty="0" smtClean="0"/>
              <a:t>PHP scripts can be embedded into HTML.</a:t>
            </a:r>
          </a:p>
          <a:p>
            <a:pPr lvl="1" eaLnBrk="1" hangingPunct="1"/>
            <a:r>
              <a:rPr lang="en-US" altLang="zh-TW" dirty="0" smtClean="0"/>
              <a:t>The LAMP architecture has become popular in the Web industry as a way of deploying inexpensive, reliable, scalable, secure web applications.</a:t>
            </a:r>
          </a:p>
          <a:p>
            <a:pPr lvl="1"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Official Site: </a:t>
            </a:r>
            <a:r>
              <a:rPr lang="en-US" altLang="zh-TW" dirty="0" smtClean="0"/>
              <a:t>https://secure.php.net/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Installation and Administration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MySQL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Apache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PHP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phpMyAdmin</a:t>
            </a:r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Installing MySQL </a:t>
            </a:r>
            <a:r>
              <a:rPr lang="en-US" altLang="zh-TW" sz="3000" dirty="0" smtClean="0">
                <a:ea typeface="新細明體" pitchFamily="18" charset="-120"/>
              </a:rPr>
              <a:t>/ </a:t>
            </a:r>
            <a:r>
              <a:rPr lang="en-US" altLang="zh-TW" sz="3000" dirty="0" err="1" smtClean="0">
                <a:ea typeface="新細明體" pitchFamily="18" charset="-120"/>
              </a:rPr>
              <a:t>MariaDB</a:t>
            </a:r>
            <a:r>
              <a:rPr lang="en-US" altLang="zh-TW" sz="3000" dirty="0" smtClean="0">
                <a:ea typeface="新細明體" pitchFamily="18" charset="-120"/>
              </a:rPr>
              <a:t>(1</a:t>
            </a:r>
            <a:r>
              <a:rPr lang="en-US" altLang="zh-TW" sz="3000" dirty="0" smtClean="0">
                <a:ea typeface="新細明體" pitchFamily="18" charset="-120"/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Steps (on FreeBSD)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#</a:t>
            </a:r>
            <a:r>
              <a:rPr lang="en-US" altLang="zh-TW" dirty="0" err="1" smtClean="0"/>
              <a:t>pkg</a:t>
            </a:r>
            <a:r>
              <a:rPr lang="en-US" altLang="zh-TW" dirty="0" smtClean="0"/>
              <a:t> install mysql55-server</a:t>
            </a:r>
          </a:p>
          <a:p>
            <a:pPr lvl="1" eaLnBrk="1" hangingPunct="1"/>
            <a:r>
              <a:rPr lang="en-US" altLang="zh-TW" dirty="0" smtClean="0"/>
              <a:t>#</a:t>
            </a:r>
            <a:r>
              <a:rPr lang="en-US" altLang="zh-TW" dirty="0" err="1" smtClean="0"/>
              <a:t>pkg</a:t>
            </a:r>
            <a:r>
              <a:rPr lang="en-US" altLang="zh-TW" dirty="0" smtClean="0"/>
              <a:t> install mysql56-server</a:t>
            </a:r>
          </a:p>
          <a:p>
            <a:pPr lvl="1" eaLnBrk="1" hangingPunct="1"/>
            <a:r>
              <a:rPr lang="en-US" altLang="zh-TW" dirty="0" smtClean="0"/>
              <a:t>#</a:t>
            </a:r>
            <a:r>
              <a:rPr lang="en-US" altLang="zh-TW" dirty="0" err="1" smtClean="0"/>
              <a:t>pkg</a:t>
            </a:r>
            <a:r>
              <a:rPr lang="en-US" altLang="zh-TW" dirty="0" smtClean="0"/>
              <a:t> install mysql57-server</a:t>
            </a:r>
          </a:p>
          <a:p>
            <a:pPr lvl="1" eaLnBrk="1" hangingPunct="1"/>
            <a:r>
              <a:rPr lang="en-US" altLang="zh-TW" dirty="0" smtClean="0"/>
              <a:t>#</a:t>
            </a:r>
            <a:r>
              <a:rPr lang="en-US" altLang="zh-TW" dirty="0" err="1" smtClean="0"/>
              <a:t>pkg</a:t>
            </a:r>
            <a:r>
              <a:rPr lang="en-US" altLang="zh-TW" dirty="0" smtClean="0"/>
              <a:t> install mariadb100-server</a:t>
            </a:r>
          </a:p>
          <a:p>
            <a:pPr lvl="1" eaLnBrk="1" hangingPunct="1"/>
            <a:r>
              <a:rPr lang="en-US" altLang="zh-TW" dirty="0" smtClean="0"/>
              <a:t>#</a:t>
            </a:r>
            <a:r>
              <a:rPr lang="en-US" altLang="zh-TW" dirty="0" err="1" smtClean="0"/>
              <a:t>pkg</a:t>
            </a:r>
            <a:r>
              <a:rPr lang="en-US" altLang="zh-TW" dirty="0" smtClean="0"/>
              <a:t> install mariadb101-server</a:t>
            </a:r>
          </a:p>
          <a:p>
            <a:pPr lvl="1" eaLnBrk="1" hangingPunct="1"/>
            <a:r>
              <a:rPr lang="en-US" altLang="zh-TW" dirty="0" smtClean="0"/>
              <a:t>#</a:t>
            </a:r>
            <a:r>
              <a:rPr lang="en-US" altLang="zh-TW" dirty="0" err="1" smtClean="0"/>
              <a:t>pkg</a:t>
            </a:r>
            <a:r>
              <a:rPr lang="en-US" altLang="zh-TW" dirty="0" smtClean="0"/>
              <a:t> install mariadb55-server</a:t>
            </a:r>
          </a:p>
          <a:p>
            <a:pPr lvl="1" eaLnBrk="1" hangingPunct="1"/>
            <a:endParaRPr lang="en-US" altLang="zh-TW" dirty="0"/>
          </a:p>
          <a:p>
            <a:pPr lvl="1" eaLnBrk="1" hangingPunct="1"/>
            <a:r>
              <a:rPr lang="en-US" altLang="zh-TW" dirty="0" smtClean="0"/>
              <a:t>Client</a:t>
            </a:r>
          </a:p>
          <a:p>
            <a:pPr lvl="2" eaLnBrk="1" hangingPunct="1"/>
            <a:r>
              <a:rPr lang="en-US" altLang="zh-TW" dirty="0" smtClean="0"/>
              <a:t>mariadb100-client</a:t>
            </a:r>
          </a:p>
          <a:p>
            <a:pPr lvl="2" eaLnBrk="1" hangingPunct="1"/>
            <a:r>
              <a:rPr lang="en-US" altLang="zh-TW" dirty="0" smtClean="0"/>
              <a:t>mariadb101-client</a:t>
            </a:r>
          </a:p>
          <a:p>
            <a:pPr lvl="2" eaLnBrk="1" hangingPunct="1"/>
            <a:r>
              <a:rPr lang="en-US" altLang="zh-TW" dirty="0" smtClean="0"/>
              <a:t>mysql55-client</a:t>
            </a:r>
          </a:p>
          <a:p>
            <a:pPr lvl="2" eaLnBrk="1" hangingPunct="1"/>
            <a:r>
              <a:rPr lang="en-US" altLang="zh-TW" dirty="0" smtClean="0"/>
              <a:t>mysql56-client</a:t>
            </a:r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</p:txBody>
      </p:sp>
      <p:sp>
        <p:nvSpPr>
          <p:cNvPr id="2" name="矩形 1"/>
          <p:cNvSpPr/>
          <p:nvPr/>
        </p:nvSpPr>
        <p:spPr bwMode="auto">
          <a:xfrm>
            <a:off x="6019800" y="1752600"/>
            <a:ext cx="30480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latin typeface="Arial" charset="0"/>
              </a:rPr>
              <a:t>#yum install </a:t>
            </a:r>
            <a:r>
              <a:rPr lang="en-US" altLang="zh-TW" dirty="0" err="1" smtClean="0">
                <a:latin typeface="Arial" charset="0"/>
              </a:rPr>
              <a:t>mariadb</a:t>
            </a:r>
            <a:endParaRPr lang="en-US" altLang="zh-TW" dirty="0" smtClean="0">
              <a:latin typeface="Arial" charset="0"/>
            </a:endParaRPr>
          </a:p>
          <a:p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#apt-get</a:t>
            </a:r>
            <a:r>
              <a:rPr kumimoji="0" lang="en-US" altLang="zh-TW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 install </a:t>
            </a:r>
            <a:r>
              <a:rPr lang="en-US" altLang="zh-TW" dirty="0" err="1" smtClean="0">
                <a:latin typeface="Arial" charset="0"/>
              </a:rPr>
              <a:t>mariadb</a:t>
            </a:r>
            <a:endParaRPr lang="en-US" altLang="zh-TW" dirty="0" smtClean="0">
              <a:latin typeface="Arial" charset="0"/>
            </a:endParaRPr>
          </a:p>
          <a:p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Installing </a:t>
            </a:r>
            <a:r>
              <a:rPr lang="en-US" altLang="zh-TW" sz="3000" dirty="0" err="1" smtClean="0">
                <a:ea typeface="新細明體" pitchFamily="18" charset="-120"/>
              </a:rPr>
              <a:t>MySQL</a:t>
            </a:r>
            <a:r>
              <a:rPr lang="en-US" altLang="zh-TW" sz="3000" dirty="0" smtClean="0">
                <a:ea typeface="新細明體" pitchFamily="18" charset="-120"/>
              </a:rPr>
              <a:t>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After install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#</a:t>
            </a:r>
            <a:r>
              <a:rPr lang="en-US" altLang="zh-TW" dirty="0" err="1" smtClean="0"/>
              <a:t>mysql_secure_installation</a:t>
            </a:r>
            <a:endParaRPr lang="en-US" altLang="zh-TW" dirty="0" smtClean="0"/>
          </a:p>
          <a:p>
            <a:pPr lvl="1" eaLnBrk="1" hangingPunct="1"/>
            <a:endParaRPr lang="en-US" altLang="zh-TW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mysql_secure_installation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1458686"/>
            <a:ext cx="8534400" cy="483209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NOTE: RUNNING ALL PARTS OF THIS SCRIPT IS RECOMMENDED FOR ALL MySQL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SERVERS IN PRODUCTION USE!  PLEASE READ EACH STEP CAREFULLY!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In order to log into MySQL to secure it, we'll need the current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password for the root user.  If you've just installed MySQL,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you haven't set the root password yet, the password will be blank,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so you should just press enter here.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Enter current password for root (enter for none):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OK, successfully used password, moving on...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Setting the root password ensures that nobody can log into the MySQL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root user without the proper 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authorisation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Set root password? [Y/n] 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New password: **************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Re-enter new password: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**************</a:t>
            </a: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Password updated successfully!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Reloading privilege tables..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... Success!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61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mysql_secure_installation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1458686"/>
            <a:ext cx="8534400" cy="397031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By default, a MySQL installation has an anonymous user, allowing anyone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to log into MySQL without having to have a user account created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them.  This is intended only for testing, and to make the installation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go a bit smoother.  You should remove them before moving into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production environment.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</a:t>
            </a:r>
            <a:r>
              <a:rPr kumimoji="0" lang="zh-TW" alt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移除 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anonymous </a:t>
            </a:r>
            <a:r>
              <a:rPr kumimoji="0" lang="zh-TW" alt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使用者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Remove anonymous users? [Y/n] 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... Success!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Normally, root should only be allowed to connect from 'localhost'.  This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ensures that someone cannot guess at the root password from the network.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</a:t>
            </a:r>
            <a:r>
              <a:rPr kumimoji="0" lang="zh-TW" alt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取消 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root </a:t>
            </a:r>
            <a:r>
              <a:rPr kumimoji="0" lang="zh-TW" alt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遠端登入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Disallow root login remotely? [Y/n] 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... Success!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28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mysql_secure_installation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1458686"/>
            <a:ext cx="8534400" cy="418576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By default, MySQL comes with a database named 'test' that anyone can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access.  This is also intended only for testing, and should be removed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before moving into a production environment.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</a:t>
            </a:r>
            <a:r>
              <a:rPr kumimoji="0" lang="zh-TW" alt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移除 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test </a:t>
            </a:r>
            <a:r>
              <a:rPr kumimoji="0" lang="zh-TW" alt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資料表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Remove test database and access to it? [Y/n] 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- Dropping test database...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... Success!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- Removing privileges on test database...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... Success!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Reloading the privilege tables will ensure that all changes made so far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will take effect immediately.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</a:t>
            </a:r>
            <a:r>
              <a:rPr kumimoji="0" lang="zh-TW" alt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重新載入資料表權限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Reload privilege tables now? [Y/n] 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... Success!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Cleaning up...</a:t>
            </a:r>
          </a:p>
        </p:txBody>
      </p:sp>
    </p:spTree>
    <p:extLst>
      <p:ext uri="{BB962C8B-B14F-4D97-AF65-F5344CB8AC3E}">
        <p14:creationId xmlns:p14="http://schemas.microsoft.com/office/powerpoint/2010/main" val="3693286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mysql_secure_installation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1458686"/>
            <a:ext cx="8534400" cy="181588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All done!  If you've completed all of the above steps, your MySQL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installation should now be secure.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Thanks for using MySQL!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7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OpenSource</a:t>
            </a:r>
            <a:r>
              <a:rPr lang="en-US" altLang="zh-TW" dirty="0" smtClean="0"/>
              <a:t> Web Server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Lighttpd</a:t>
            </a:r>
            <a:endParaRPr lang="en-US" altLang="zh-TW" dirty="0" smtClean="0"/>
          </a:p>
          <a:p>
            <a:r>
              <a:rPr lang="en-US" altLang="zh-TW" dirty="0" smtClean="0"/>
              <a:t>Apache</a:t>
            </a:r>
          </a:p>
          <a:p>
            <a:r>
              <a:rPr lang="en-US" altLang="zh-TW" dirty="0" smtClean="0"/>
              <a:t>Nginx</a:t>
            </a: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5490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Installing </a:t>
            </a:r>
            <a:r>
              <a:rPr lang="en-US" altLang="zh-TW" sz="3000" dirty="0" err="1" smtClean="0">
                <a:ea typeface="新細明體" pitchFamily="18" charset="-120"/>
              </a:rPr>
              <a:t>MySQL</a:t>
            </a:r>
            <a:r>
              <a:rPr lang="en-US" altLang="zh-TW" sz="3000" dirty="0" smtClean="0">
                <a:ea typeface="新細明體" pitchFamily="18" charset="-120"/>
              </a:rPr>
              <a:t> (3)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Startup script…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534400" cy="267765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Add the following line to </a:t>
            </a:r>
            <a:r>
              <a:rPr kumimoji="0" lang="en-US" altLang="zh-TW" sz="1400" b="1" dirty="0">
                <a:solidFill>
                  <a:srgbClr val="FFC0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</a:t>
            </a:r>
            <a:r>
              <a:rPr kumimoji="0" lang="en-US" altLang="zh-TW" sz="1400" b="1" dirty="0" err="1">
                <a:solidFill>
                  <a:srgbClr val="FFC0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etc</a:t>
            </a:r>
            <a:r>
              <a:rPr kumimoji="0" lang="en-US" altLang="zh-TW" sz="1400" b="1" dirty="0">
                <a:solidFill>
                  <a:srgbClr val="FFC0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</a:t>
            </a:r>
            <a:r>
              <a:rPr kumimoji="0" lang="en-US" altLang="zh-TW" sz="1400" b="1" dirty="0" err="1">
                <a:solidFill>
                  <a:srgbClr val="FFC0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rc.conf</a:t>
            </a:r>
            <a:r>
              <a:rPr kumimoji="0" lang="en-US" altLang="zh-TW" sz="1400" b="1" dirty="0">
                <a:solidFill>
                  <a:srgbClr val="FFC0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to enable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</a:t>
            </a:r>
            <a:r>
              <a:rPr kumimoji="0" lang="en-US" altLang="zh-TW" sz="1400" b="1" dirty="0" err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mysql_enable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(bool):  Set to "NO" by default.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                                      Set it to "YES" to enable MySQL.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mysql_limits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(bool):  Set to "NO" by default.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                    	          Set it to yes to run `limits -e -U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`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                                     just before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starts.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mysql_dbdir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(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str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):    Default to "/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var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db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                                   Base database directory.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mysql_args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(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str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):     Custom additional arguments to be passed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                                   to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mysqld_safe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(default empty).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Administrating MySQL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Configuration file</a:t>
            </a:r>
          </a:p>
          <a:p>
            <a:pPr marL="838200" lvl="1" indent="-381000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Edit </a:t>
            </a:r>
            <a:r>
              <a:rPr lang="en-US" altLang="zh-TW" dirty="0" smtClean="0">
                <a:ea typeface="新細明體" pitchFamily="18" charset="-120"/>
              </a:rPr>
              <a:t>/</a:t>
            </a:r>
            <a:r>
              <a:rPr lang="en-US" altLang="zh-TW" dirty="0" err="1" smtClean="0">
                <a:ea typeface="新細明體" pitchFamily="18" charset="-120"/>
              </a:rPr>
              <a:t>usr</a:t>
            </a:r>
            <a:r>
              <a:rPr lang="en-US" altLang="zh-TW" dirty="0" smtClean="0">
                <a:ea typeface="新細明體" pitchFamily="18" charset="-120"/>
              </a:rPr>
              <a:t>/local/etc/my.cnf</a:t>
            </a:r>
          </a:p>
          <a:p>
            <a:pPr marL="457200" indent="-457200" eaLnBrk="1" hangingPunct="1">
              <a:defRPr/>
            </a:pPr>
            <a:endParaRPr lang="en-US" altLang="zh-TW" sz="2000" dirty="0" smtClean="0">
              <a:ea typeface="新細明體" pitchFamily="18" charset="-120"/>
            </a:endParaRPr>
          </a:p>
          <a:p>
            <a:pPr marL="457200" indent="-457200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Start </a:t>
            </a:r>
            <a:r>
              <a:rPr lang="en-US" altLang="zh-TW" dirty="0" err="1" smtClean="0">
                <a:ea typeface="新細明體" pitchFamily="18" charset="-120"/>
              </a:rPr>
              <a:t>mysql</a:t>
            </a:r>
            <a:r>
              <a:rPr lang="en-US" altLang="zh-TW" dirty="0" smtClean="0">
                <a:ea typeface="新細明體" pitchFamily="18" charset="-120"/>
              </a:rPr>
              <a:t> daemon</a:t>
            </a:r>
          </a:p>
          <a:p>
            <a:pPr marL="857250" lvl="1" indent="-457200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Using startup script</a:t>
            </a:r>
          </a:p>
          <a:p>
            <a:pPr marL="1257300" lvl="2" indent="-457200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# /</a:t>
            </a:r>
            <a:r>
              <a:rPr lang="en-US" altLang="zh-TW" dirty="0" err="1" smtClean="0">
                <a:ea typeface="新細明體" pitchFamily="18" charset="-120"/>
              </a:rPr>
              <a:t>usr</a:t>
            </a:r>
            <a:r>
              <a:rPr lang="en-US" altLang="zh-TW" dirty="0" smtClean="0">
                <a:ea typeface="新細明體" pitchFamily="18" charset="-120"/>
              </a:rPr>
              <a:t>/local/etc/</a:t>
            </a:r>
            <a:r>
              <a:rPr lang="en-US" altLang="zh-TW" dirty="0" err="1" smtClean="0">
                <a:ea typeface="新細明體" pitchFamily="18" charset="-120"/>
              </a:rPr>
              <a:t>rc.d</a:t>
            </a:r>
            <a:r>
              <a:rPr lang="en-US" altLang="zh-TW" dirty="0" smtClean="0">
                <a:ea typeface="新細明體" pitchFamily="18" charset="-120"/>
              </a:rPr>
              <a:t>/</a:t>
            </a:r>
            <a:r>
              <a:rPr lang="en-US" altLang="zh-TW" dirty="0" err="1" smtClean="0">
                <a:ea typeface="新細明體" pitchFamily="18" charset="-120"/>
              </a:rPr>
              <a:t>mysql</a:t>
            </a:r>
            <a:r>
              <a:rPr lang="en-US" altLang="zh-TW" dirty="0" smtClean="0">
                <a:ea typeface="新細明體" pitchFamily="18" charset="-120"/>
              </a:rPr>
              <a:t>-server start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Administrating MySQL (2)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Test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% mysql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mtClean="0">
                <a:ea typeface="新細明體" panose="02020500000000000000" pitchFamily="18" charset="-120"/>
              </a:rPr>
              <a:t>u root 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mtClean="0">
                <a:ea typeface="新細明體" panose="02020500000000000000" pitchFamily="18" charset="-120"/>
              </a:rPr>
              <a:t>p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 initial password for root is empty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5820" y="2743200"/>
            <a:ext cx="8561959" cy="375487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nasa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[/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usr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/local/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etc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] -randy- </a:t>
            </a:r>
            <a:r>
              <a:rPr kumimoji="0" lang="en-US" altLang="zh-TW" sz="1400" b="1" dirty="0" err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</a:t>
            </a:r>
            <a:r>
              <a:rPr kumimoji="0" lang="en-US" altLang="zh-TW" sz="1400" b="1" dirty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-u root -p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Enter password: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Welcome to the MySQL monitor.  Commands end with ; or \g.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Your MySQL connection id is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Server version: 5.1.41-log FreeBSD port: mysql-server-5.1.41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Type 'help;' or '\h' for help. Type '\c' to clear the current input statement.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 </a:t>
            </a:r>
            <a:r>
              <a:rPr kumimoji="0" lang="en-US" altLang="zh-TW" sz="1400" b="1" dirty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show databases;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+-------------------------+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Database 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   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+-------------------------+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information_schema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|</a:t>
            </a: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       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</a:t>
            </a: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test                    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</a:t>
            </a: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+-------------------------+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3 rows in set (0.06 sec)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Administrating MySQL (3)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Securing initial accounts</a:t>
            </a:r>
          </a:p>
          <a:p>
            <a:pPr lvl="1" eaLnBrk="1" hangingPunct="1"/>
            <a:r>
              <a:rPr lang="en-US" altLang="zh-TW" smtClean="0"/>
              <a:t>Two initial accounts</a:t>
            </a:r>
          </a:p>
          <a:p>
            <a:pPr lvl="2" eaLnBrk="1" hangingPunct="1"/>
            <a:r>
              <a:rPr lang="en-US" altLang="zh-TW" smtClean="0"/>
              <a:t>root</a:t>
            </a:r>
          </a:p>
          <a:p>
            <a:pPr lvl="2" eaLnBrk="1" hangingPunct="1"/>
            <a:r>
              <a:rPr lang="en-US" altLang="zh-TW" smtClean="0"/>
              <a:t>anonymous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343400" y="1884134"/>
            <a:ext cx="4695516" cy="224676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</a:t>
            </a: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 </a:t>
            </a:r>
            <a:r>
              <a:rPr kumimoji="0" lang="en-US" altLang="zh-TW" sz="1400" dirty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SELECT Host, User From </a:t>
            </a:r>
            <a:r>
              <a:rPr kumimoji="0" lang="en-US" altLang="zh-TW" sz="1400" dirty="0" err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mysql.user</a:t>
            </a:r>
            <a:r>
              <a:rPr kumimoji="0" lang="en-US" altLang="zh-TW" sz="1400" dirty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+-----------------------------+------+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Host           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 </a:t>
            </a: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User 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+-----------------------------+------+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127.0.0.1            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</a:t>
            </a: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root 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nasa.cs.nctu.edu.tw        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|      |</a:t>
            </a:r>
            <a:endParaRPr kumimoji="0" lang="en-US" altLang="zh-TW" sz="1400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nasa.cs.nctu.edu.tw       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</a:t>
            </a: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root 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localhost               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</a:t>
            </a: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    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localhost               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</a:t>
            </a: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| root |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+-----------------------------+------+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67238" y="4567237"/>
            <a:ext cx="8776762" cy="224676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</a:t>
            </a: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 </a:t>
            </a:r>
            <a:r>
              <a:rPr kumimoji="0" lang="en-US" altLang="zh-TW" sz="1400" dirty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UPDATE </a:t>
            </a:r>
            <a:r>
              <a:rPr kumimoji="0" lang="en-US" altLang="zh-TW" sz="1400" dirty="0" err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mysql.user</a:t>
            </a:r>
            <a:r>
              <a:rPr kumimoji="0" lang="en-US" altLang="zh-TW" sz="1400" dirty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SET Password = PASSWORD('test123') WHERE User = 'root';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Query OK, 3 rows affected (0.08 sec)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Rows matched: 3  Changed: 3  Warnings: 0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</a:t>
            </a: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 </a:t>
            </a:r>
            <a:r>
              <a:rPr kumimoji="0" lang="en-US" altLang="zh-TW" sz="1400" dirty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FLUSH PRIVILEGES;           # Reload the grant tables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Query OK, 0 rows affected (0.00 sec)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mysql</a:t>
            </a: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 </a:t>
            </a:r>
            <a:r>
              <a:rPr kumimoji="0" lang="en-US" altLang="zh-TW" sz="1400" dirty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SET PASSWORD FOR '</a:t>
            </a:r>
            <a:r>
              <a:rPr kumimoji="0" lang="en-US" altLang="zh-TW" sz="1400" dirty="0" err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root'@'localhost</a:t>
            </a:r>
            <a:r>
              <a:rPr kumimoji="0" lang="en-US" altLang="zh-TW" sz="1400" dirty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' = PASSWORD('ttt123');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Query OK, 0 rows affected (0.02 sec)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Installing Apache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Steps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# </a:t>
            </a:r>
            <a:r>
              <a:rPr lang="en-US" altLang="zh-TW" dirty="0" err="1" smtClean="0"/>
              <a:t>pkg</a:t>
            </a:r>
            <a:r>
              <a:rPr lang="en-US" altLang="zh-TW" dirty="0" smtClean="0"/>
              <a:t> install apache24</a:t>
            </a:r>
            <a:endParaRPr lang="en-US" altLang="zh-TW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# make install clean</a:t>
            </a:r>
          </a:p>
          <a:p>
            <a:pPr eaLnBrk="1" hangingPunct="1">
              <a:lnSpc>
                <a:spcPct val="80000"/>
              </a:lnSpc>
            </a:pPr>
            <a:endParaRPr lang="en-US" altLang="zh-TW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Options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A lot of options for modules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WITH_SSL (default)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WITH_MPM=worker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WITH_THREADS=yes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WITH_SUEXEC=yes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Installing Apache (2)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Installed…</a:t>
            </a:r>
          </a:p>
          <a:p>
            <a:pPr eaLnBrk="1" hangingPunct="1">
              <a:lnSpc>
                <a:spcPct val="80000"/>
              </a:lnSpc>
            </a:pPr>
            <a:endParaRPr lang="en-US" altLang="zh-TW" dirty="0" smtClean="0"/>
          </a:p>
          <a:p>
            <a:pPr eaLnBrk="1" hangingPunct="1">
              <a:lnSpc>
                <a:spcPct val="80000"/>
              </a:lnSpc>
            </a:pPr>
            <a:endParaRPr lang="en-US" altLang="zh-TW" dirty="0" smtClean="0"/>
          </a:p>
          <a:p>
            <a:pPr eaLnBrk="1" hangingPunct="1">
              <a:lnSpc>
                <a:spcPct val="80000"/>
              </a:lnSpc>
            </a:pPr>
            <a:endParaRPr lang="en-US" altLang="zh-TW" dirty="0" smtClean="0"/>
          </a:p>
          <a:p>
            <a:pPr eaLnBrk="1" hangingPunct="1">
              <a:lnSpc>
                <a:spcPct val="80000"/>
              </a:lnSpc>
            </a:pPr>
            <a:endParaRPr lang="en-US" altLang="zh-TW" dirty="0" smtClean="0"/>
          </a:p>
          <a:p>
            <a:pPr eaLnBrk="1" hangingPunct="1">
              <a:lnSpc>
                <a:spcPct val="80000"/>
              </a:lnSpc>
            </a:pPr>
            <a:endParaRPr lang="en-US" altLang="zh-TW" dirty="0" smtClean="0"/>
          </a:p>
          <a:p>
            <a:pPr eaLnBrk="1" hangingPunct="1">
              <a:lnSpc>
                <a:spcPct val="80000"/>
              </a:lnSpc>
            </a:pPr>
            <a:endParaRPr lang="en-US" altLang="zh-TW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Startup script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/local/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rc.d</a:t>
            </a:r>
            <a:r>
              <a:rPr lang="en-US" altLang="zh-TW" dirty="0" smtClean="0"/>
              <a:t>/apache24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apache24_http_accept_enable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dirty="0" err="1" smtClean="0"/>
              <a:t>accf_http</a:t>
            </a:r>
            <a:endParaRPr lang="en-US" altLang="zh-TW" dirty="0" smtClean="0"/>
          </a:p>
          <a:p>
            <a:pPr lvl="2" eaLnBrk="1" hangingPunct="1">
              <a:lnSpc>
                <a:spcPct val="80000"/>
              </a:lnSpc>
            </a:pPr>
            <a:r>
              <a:rPr lang="en-US" altLang="zh-TW" dirty="0" smtClean="0"/>
              <a:t>/boot/</a:t>
            </a:r>
            <a:r>
              <a:rPr lang="en-US" altLang="zh-TW" dirty="0" err="1" smtClean="0"/>
              <a:t>loader.conf</a:t>
            </a:r>
            <a:endParaRPr lang="en-US" altLang="zh-TW" dirty="0" smtClean="0"/>
          </a:p>
          <a:p>
            <a:pPr lvl="3" eaLnBrk="1" hangingPunct="1">
              <a:lnSpc>
                <a:spcPct val="80000"/>
              </a:lnSpc>
            </a:pPr>
            <a:r>
              <a:rPr lang="en-US" altLang="zh-TW" dirty="0" err="1" smtClean="0"/>
              <a:t>accf_http_load</a:t>
            </a:r>
            <a:r>
              <a:rPr lang="en-US" altLang="zh-TW" dirty="0" smtClean="0"/>
              <a:t>="YES“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dirty="0" smtClean="0"/>
              <a:t>#</a:t>
            </a:r>
            <a:r>
              <a:rPr lang="en-US" altLang="zh-TW" dirty="0" err="1" smtClean="0"/>
              <a:t>kldload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accf_http</a:t>
            </a:r>
            <a:r>
              <a:rPr lang="en-US" altLang="zh-TW" dirty="0" smtClean="0"/>
              <a:t> (Prevent </a:t>
            </a:r>
            <a:r>
              <a:rPr lang="en-US" altLang="zh-TW" dirty="0" err="1" smtClean="0"/>
              <a:t>Slowloris</a:t>
            </a:r>
            <a:r>
              <a:rPr lang="en-US" altLang="zh-TW" dirty="0" smtClean="0"/>
              <a:t> attack)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i="1" dirty="0" smtClean="0"/>
              <a:t>https://en.wikipedia.org/wiki/Slowloris_(computer_security)</a:t>
            </a:r>
            <a:endParaRPr lang="en-US" altLang="zh-TW" dirty="0" smtClean="0"/>
          </a:p>
          <a:p>
            <a:pPr eaLnBrk="1" hangingPunct="1">
              <a:lnSpc>
                <a:spcPct val="80000"/>
              </a:lnSpc>
            </a:pPr>
            <a:endParaRPr lang="en-US" altLang="zh-TW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82663" y="1968500"/>
            <a:ext cx="7323137" cy="1384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To run apache www server from startup, add </a:t>
            </a:r>
            <a:r>
              <a:rPr kumimoji="0" lang="en-US" altLang="zh-TW" sz="1400" b="1">
                <a:solidFill>
                  <a:srgbClr val="FFFF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apache24_enable</a:t>
            </a: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="YES"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in your /etc/rc.conf. Extra options can be found in startup script.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Your </a:t>
            </a:r>
            <a:r>
              <a:rPr kumimoji="0" lang="en-US" altLang="zh-TW" sz="1400" b="1">
                <a:solidFill>
                  <a:srgbClr val="FFFF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hostname</a:t>
            </a: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must be resolvable using at least 1 mechanism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/etc/nsswitch typically DNS or /etc/hosts or apache might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have issues starting depending on the modules you are using.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Location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The default location of apache (in ports) is /</a:t>
            </a:r>
            <a:r>
              <a:rPr lang="en-US" altLang="zh-TW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dirty="0" smtClean="0">
                <a:ea typeface="新細明體" panose="02020500000000000000" pitchFamily="18" charset="-120"/>
              </a:rPr>
              <a:t>/local/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/apache24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Major configuration file: </a:t>
            </a:r>
            <a:r>
              <a:rPr lang="en-US" altLang="zh-TW" dirty="0" err="1" smtClean="0">
                <a:ea typeface="新細明體" panose="02020500000000000000" pitchFamily="18" charset="-120"/>
              </a:rPr>
              <a:t>httpd.conf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Other configuration files could be included. (setting in </a:t>
            </a:r>
            <a:r>
              <a:rPr lang="en-US" altLang="zh-TW" dirty="0" err="1" smtClean="0">
                <a:ea typeface="新細明體" panose="02020500000000000000" pitchFamily="18" charset="-120"/>
              </a:rPr>
              <a:t>httpd.conf</a:t>
            </a:r>
            <a:r>
              <a:rPr lang="en-US" altLang="zh-TW" dirty="0" smtClean="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extra/</a:t>
            </a:r>
            <a:r>
              <a:rPr lang="en-US" altLang="zh-TW" dirty="0" err="1" smtClean="0">
                <a:ea typeface="新細明體" panose="02020500000000000000" pitchFamily="18" charset="-120"/>
              </a:rPr>
              <a:t>httpd</a:t>
            </a:r>
            <a:r>
              <a:rPr lang="en-US" altLang="zh-TW" dirty="0" smtClean="0">
                <a:ea typeface="新細明體" panose="02020500000000000000" pitchFamily="18" charset="-120"/>
              </a:rPr>
              <a:t>-*.</a:t>
            </a:r>
            <a:r>
              <a:rPr lang="en-US" altLang="zh-TW" dirty="0" err="1" smtClean="0">
                <a:ea typeface="新細明體" panose="02020500000000000000" pitchFamily="18" charset="-120"/>
              </a:rPr>
              <a:t>conf</a:t>
            </a:r>
            <a:r>
              <a:rPr lang="en-US" altLang="zh-TW" dirty="0" smtClean="0">
                <a:ea typeface="新細明體" panose="02020500000000000000" pitchFamily="18" charset="-120"/>
              </a:rPr>
              <a:t>, Includes/*.</a:t>
            </a:r>
            <a:r>
              <a:rPr lang="en-US" altLang="zh-TW" dirty="0" err="1" smtClean="0">
                <a:ea typeface="新細明體" panose="02020500000000000000" pitchFamily="18" charset="-120"/>
              </a:rPr>
              <a:t>conf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Two types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Global settings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Server configurations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Options of modules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Directory Configuration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Local setting for certain directory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Apache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Configuration files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Apache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Global Settings (</a:t>
            </a:r>
            <a:r>
              <a:rPr lang="en-US" altLang="zh-TW" sz="3000" dirty="0" err="1" smtClean="0">
                <a:ea typeface="新細明體" pitchFamily="18" charset="-120"/>
              </a:rPr>
              <a:t>httpd.conf</a:t>
            </a:r>
            <a:r>
              <a:rPr lang="en-US" altLang="zh-TW" sz="3000" dirty="0" smtClean="0">
                <a:ea typeface="新細明體" pitchFamily="18" charset="-120"/>
              </a:rPr>
              <a:t>)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Server configuration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Listen 80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ServerAdmin</a:t>
            </a:r>
            <a:r>
              <a:rPr lang="en-US" altLang="zh-TW" dirty="0" smtClean="0">
                <a:ea typeface="新細明體" panose="02020500000000000000" pitchFamily="18" charset="-120"/>
              </a:rPr>
              <a:t> liuyh@cs.nctu.edu.tw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ServerName</a:t>
            </a:r>
            <a:r>
              <a:rPr lang="en-US" altLang="zh-TW" dirty="0" smtClean="0">
                <a:ea typeface="新細明體" panose="02020500000000000000" pitchFamily="18" charset="-120"/>
              </a:rPr>
              <a:t> nasa.cs.nctu.edu.tw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DocumentRoot</a:t>
            </a:r>
            <a:r>
              <a:rPr lang="en-US" altLang="zh-TW" dirty="0" smtClean="0">
                <a:ea typeface="新細明體" panose="02020500000000000000" pitchFamily="18" charset="-120"/>
              </a:rPr>
              <a:t> "/home/</a:t>
            </a:r>
            <a:r>
              <a:rPr lang="en-US" altLang="zh-TW" dirty="0" err="1" smtClean="0">
                <a:ea typeface="新細明體" panose="02020500000000000000" pitchFamily="18" charset="-120"/>
              </a:rPr>
              <a:t>wwwadm</a:t>
            </a:r>
            <a:r>
              <a:rPr lang="en-US" altLang="zh-TW" dirty="0" smtClean="0">
                <a:ea typeface="新細明體" panose="02020500000000000000" pitchFamily="18" charset="-120"/>
              </a:rPr>
              <a:t>/data“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Remember create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DocumentRoot</a:t>
            </a:r>
            <a:r>
              <a:rPr lang="en-US" altLang="zh-TW" dirty="0" smtClean="0">
                <a:ea typeface="新細明體" panose="02020500000000000000" pitchFamily="18" charset="-120"/>
              </a:rPr>
              <a:t> directory if you modify it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Options of modules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Include supplemental configuration files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Include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/apache24/extra/</a:t>
            </a:r>
            <a:r>
              <a:rPr lang="en-US" altLang="zh-TW" dirty="0" err="1" smtClean="0">
                <a:ea typeface="新細明體" panose="02020500000000000000" pitchFamily="18" charset="-120"/>
              </a:rPr>
              <a:t>httpd</a:t>
            </a:r>
            <a:r>
              <a:rPr lang="en-US" altLang="zh-TW" dirty="0" smtClean="0">
                <a:ea typeface="新細明體" panose="02020500000000000000" pitchFamily="18" charset="-120"/>
              </a:rPr>
              <a:t>-*.</a:t>
            </a:r>
            <a:r>
              <a:rPr lang="en-US" altLang="zh-TW" dirty="0" err="1" smtClean="0">
                <a:ea typeface="新細明體" panose="02020500000000000000" pitchFamily="18" charset="-120"/>
              </a:rPr>
              <a:t>conf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Include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/apache24/Includes/*.</a:t>
            </a:r>
            <a:r>
              <a:rPr lang="en-US" altLang="zh-TW" dirty="0" err="1" smtClean="0">
                <a:ea typeface="新細明體" panose="02020500000000000000" pitchFamily="18" charset="-120"/>
              </a:rPr>
              <a:t>conf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Apache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Directory Configuration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15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Configuration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Options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 smtClean="0">
                <a:ea typeface="新細明體" panose="02020500000000000000" pitchFamily="18" charset="-120"/>
              </a:rPr>
              <a:t>ExecCGI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 smtClean="0">
                <a:ea typeface="新細明體" panose="02020500000000000000" pitchFamily="18" charset="-120"/>
              </a:rPr>
              <a:t>FollowSymLinks</a:t>
            </a:r>
            <a:r>
              <a:rPr lang="en-US" altLang="zh-TW" dirty="0" smtClean="0">
                <a:ea typeface="新細明體" panose="02020500000000000000" pitchFamily="18" charset="-120"/>
              </a:rPr>
              <a:t>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 smtClean="0">
                <a:ea typeface="新細明體" panose="02020500000000000000" pitchFamily="18" charset="-120"/>
              </a:rPr>
              <a:t>Indexs</a:t>
            </a:r>
            <a:r>
              <a:rPr lang="en-US" altLang="zh-TW" dirty="0" smtClean="0">
                <a:ea typeface="新細明體" panose="02020500000000000000" pitchFamily="18" charset="-120"/>
              </a:rPr>
              <a:t>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 smtClean="0">
                <a:ea typeface="新細明體" panose="02020500000000000000" pitchFamily="18" charset="-120"/>
              </a:rPr>
              <a:t>MultiViews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 smtClean="0"/>
              <a:t>SymLinksIfOwnerMatch</a:t>
            </a:r>
            <a:endParaRPr lang="en-US" altLang="zh-TW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  <a:hlinkClick r:id="rId2"/>
              </a:rPr>
              <a:t>https://</a:t>
            </a:r>
            <a:r>
              <a:rPr lang="en-US" altLang="zh-TW" dirty="0" smtClean="0">
                <a:ea typeface="新細明體" panose="02020500000000000000" pitchFamily="18" charset="-120"/>
                <a:hlinkClick r:id="rId2"/>
              </a:rPr>
              <a:t>httpd.apache.org/docs/2.4/mod/core.html#options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14500" y="4419600"/>
            <a:ext cx="6324600" cy="267765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&lt;Directory "/home/hosts/ftp"&gt;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Options Indexes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FollowSymlinks</a:t>
            </a:r>
            <a:endParaRPr kumimoji="0" lang="en-US" altLang="zh-TW" sz="1400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AllowOverride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None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!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mod_authz_core.c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Order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allow,deny</a:t>
            </a:r>
            <a:endParaRPr kumimoji="0" lang="en-US" altLang="zh-TW" sz="1400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Allow from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mod_authz_core.c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Require all granted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Require method GET POST HEAD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&lt;/Directory&gt;</a:t>
            </a:r>
            <a:endParaRPr kumimoji="0" lang="en-US" altLang="zh-TW" sz="1400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smtClean="0">
                <a:ea typeface="新細明體" pitchFamily="18" charset="-120"/>
              </a:rPr>
              <a:t>Apache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Directory </a:t>
            </a:r>
            <a:r>
              <a:rPr lang="en-US" altLang="zh-TW" sz="3000" dirty="0" smtClean="0">
                <a:ea typeface="新細明體" pitchFamily="18" charset="-120"/>
              </a:rPr>
              <a:t>Configuration for 1.3 </a:t>
            </a:r>
            <a:r>
              <a:rPr lang="en-US" altLang="zh-TW" sz="3000" dirty="0" smtClean="0">
                <a:ea typeface="新細明體" pitchFamily="18" charset="-120"/>
              </a:rPr>
              <a:t>(2)</a:t>
            </a: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Configuration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err="1" smtClean="0">
                <a:ea typeface="新細明體" panose="02020500000000000000" pitchFamily="18" charset="-120"/>
              </a:rPr>
              <a:t>AllowOverride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All			(Read .</a:t>
            </a:r>
            <a:r>
              <a:rPr lang="en-US" altLang="zh-TW" dirty="0" err="1" smtClean="0">
                <a:ea typeface="新細明體" panose="02020500000000000000" pitchFamily="18" charset="-120"/>
              </a:rPr>
              <a:t>htaccess</a:t>
            </a:r>
            <a:r>
              <a:rPr lang="en-US" altLang="zh-TW" dirty="0" smtClean="0">
                <a:ea typeface="新細明體" panose="02020500000000000000" pitchFamily="18" charset="-12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None			(ignoring .</a:t>
            </a:r>
            <a:r>
              <a:rPr lang="en-US" altLang="zh-TW" dirty="0" err="1" smtClean="0">
                <a:ea typeface="新細明體" panose="02020500000000000000" pitchFamily="18" charset="-120"/>
              </a:rPr>
              <a:t>htaccess</a:t>
            </a:r>
            <a:r>
              <a:rPr lang="en-US" altLang="zh-TW" dirty="0" smtClean="0">
                <a:ea typeface="新細明體" panose="02020500000000000000" pitchFamily="18" charset="-12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Order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Solve collision of deny and allow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Deny/Allow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IP/DN			(control access to this directory)</a:t>
            </a:r>
            <a:endParaRPr lang="zh-TW" altLang="en-US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495" y="4180344"/>
            <a:ext cx="4495800" cy="267765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&lt;Directory "/home/hosts/ftp"&gt;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Options 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Indexes 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FollowSymlinks</a:t>
            </a: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AllowOverride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None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!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mod_authz_core.c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Order allow, deny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Allow from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mod_authz_core.c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Require all granted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Require method GET POST HEAD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&lt;/Directory&gt;</a:t>
            </a:r>
            <a:endParaRPr kumimoji="0" lang="en-US" altLang="zh-TW" sz="1400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44013" y="4180344"/>
            <a:ext cx="4495800" cy="267765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&lt;Directory "/home/hosts/ftp/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none_pub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"&gt;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Options 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-Indexes -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FollowSymlinks</a:t>
            </a: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AllowOverride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None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!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mod_authz_core.c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Order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allow,deny</a:t>
            </a:r>
            <a:endParaRPr kumimoji="0" lang="en-US" altLang="zh-TW" sz="1400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Allow from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mod_authz_core.c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Require all granted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Require method GET POST HEAD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&lt;/Directory&gt;</a:t>
            </a:r>
            <a:endParaRPr kumimoji="0" lang="en-US" altLang="zh-TW" sz="1400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Lighttpd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Low resource (</a:t>
            </a:r>
            <a:r>
              <a:rPr lang="en-US" altLang="zh-TW" dirty="0" err="1" smtClean="0"/>
              <a:t>cpu</a:t>
            </a:r>
            <a:r>
              <a:rPr lang="en-US" altLang="zh-TW" dirty="0" smtClean="0"/>
              <a:t> &amp; memory) usage</a:t>
            </a:r>
          </a:p>
          <a:p>
            <a:r>
              <a:rPr lang="en-US" altLang="zh-TW" dirty="0" smtClean="0"/>
              <a:t>Supported</a:t>
            </a:r>
          </a:p>
          <a:p>
            <a:pPr lvl="1"/>
            <a:r>
              <a:rPr lang="en-US" altLang="zh-TW" dirty="0" err="1" smtClean="0"/>
              <a:t>FastCGI</a:t>
            </a:r>
            <a:r>
              <a:rPr lang="en-US" altLang="zh-TW" dirty="0" smtClean="0"/>
              <a:t>, CGI, </a:t>
            </a:r>
            <a:r>
              <a:rPr lang="en-US" altLang="zh-TW" dirty="0" err="1" smtClean="0"/>
              <a:t>Auth</a:t>
            </a:r>
            <a:r>
              <a:rPr lang="en-US" altLang="zh-TW" dirty="0" smtClean="0"/>
              <a:t>, Compress, URL Rewrite, Alias, </a:t>
            </a:r>
            <a:r>
              <a:rPr lang="en-US" altLang="zh-TW" dirty="0" err="1" smtClean="0"/>
              <a:t>chroot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vhost</a:t>
            </a:r>
            <a:endParaRPr lang="en-US" altLang="zh-TW" dirty="0" smtClean="0"/>
          </a:p>
          <a:p>
            <a:r>
              <a:rPr lang="en-US" altLang="zh-TW" dirty="0" smtClean="0"/>
              <a:t>https://www.lighttpd.net/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6645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smtClean="0">
                <a:ea typeface="新細明體" pitchFamily="18" charset="-120"/>
              </a:rPr>
              <a:t>Apache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Directory Configuration </a:t>
            </a:r>
            <a:r>
              <a:rPr lang="en-US" altLang="zh-TW" sz="3000" dirty="0" smtClean="0">
                <a:ea typeface="新細明體" pitchFamily="18" charset="-120"/>
              </a:rPr>
              <a:t>for 2.x (3)</a:t>
            </a: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Configuration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err="1" smtClean="0">
                <a:ea typeface="新細明體" panose="02020500000000000000" pitchFamily="18" charset="-120"/>
              </a:rPr>
              <a:t>AllowOverride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All			(Read .</a:t>
            </a:r>
            <a:r>
              <a:rPr lang="en-US" altLang="zh-TW" dirty="0" err="1" smtClean="0">
                <a:ea typeface="新細明體" panose="02020500000000000000" pitchFamily="18" charset="-120"/>
              </a:rPr>
              <a:t>htaccess</a:t>
            </a:r>
            <a:r>
              <a:rPr lang="en-US" altLang="zh-TW" dirty="0" smtClean="0">
                <a:ea typeface="新細明體" panose="02020500000000000000" pitchFamily="18" charset="-12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None			(ignoring .</a:t>
            </a:r>
            <a:r>
              <a:rPr lang="en-US" altLang="zh-TW" dirty="0" err="1" smtClean="0">
                <a:ea typeface="新細明體" panose="02020500000000000000" pitchFamily="18" charset="-120"/>
              </a:rPr>
              <a:t>htaccess</a:t>
            </a:r>
            <a:r>
              <a:rPr lang="en-US" altLang="zh-TW" dirty="0" smtClean="0">
                <a:ea typeface="新細明體" panose="02020500000000000000" pitchFamily="18" charset="-12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Order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Solve collision of deny and allow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Deny/Allow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IP/DN			(control access to this directory)</a:t>
            </a:r>
            <a:endParaRPr lang="zh-TW" altLang="en-US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495" y="4180344"/>
            <a:ext cx="4495800" cy="267765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&lt;Directory "/home/hosts/ftp"&gt;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Options 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Indexes 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FollowSymlinks</a:t>
            </a: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AllowOverride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None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!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mod_authz_core.c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Order allow, deny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Allow from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mod_authz_core.c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Require all granted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Require method GET HEAD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&lt;/Directory&gt;</a:t>
            </a:r>
            <a:endParaRPr kumimoji="0" lang="en-US" altLang="zh-TW" sz="1400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44013" y="4180344"/>
            <a:ext cx="4495800" cy="267765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&lt;Directory "/home/hosts/ftp/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none_pub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"&gt;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Options 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-Indexes -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FollowSymlinks</a:t>
            </a:r>
            <a:endParaRPr kumimoji="0" lang="en-US" altLang="zh-TW" sz="14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AllowOverride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None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!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mod_authz_core.c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Order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allow,deny</a:t>
            </a:r>
            <a:endParaRPr kumimoji="0" lang="en-US" altLang="zh-TW" sz="1400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Allow from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mod_authz_core.c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Require all granted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Require method GET HEAD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&lt;/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&lt;/Directory&gt;</a:t>
            </a:r>
            <a:endParaRPr kumimoji="0" lang="en-US" altLang="zh-TW" sz="1400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smtClean="0">
                <a:ea typeface="新細明體" pitchFamily="18" charset="-120"/>
              </a:rPr>
              <a:t>Apache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Directory Configuration </a:t>
            </a:r>
            <a:r>
              <a:rPr lang="en-US" altLang="zh-TW" sz="3000" dirty="0" smtClean="0">
                <a:ea typeface="新細明體" pitchFamily="18" charset="-120"/>
              </a:rPr>
              <a:t>for 2.x (3)</a:t>
            </a: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Comparison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600" y="2011673"/>
            <a:ext cx="3733800" cy="483209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Deny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2.2 configuration: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Order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deny,allow</a:t>
            </a:r>
            <a:endParaRPr kumimoji="0" lang="en-US" altLang="zh-TW" sz="1400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Deny from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2.4 configuration: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Require all denied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Allow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2.2 configuration: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Order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allow,deny</a:t>
            </a:r>
            <a:endParaRPr kumimoji="0" lang="en-US" altLang="zh-TW" sz="1400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Allow from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2.4 configuration: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Require all granted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Allow Host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2.2 configuration: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Order </a:t>
            </a:r>
            <a:r>
              <a:rPr kumimoji="0" lang="en-US" altLang="zh-TW" sz="1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Deny,Allow</a:t>
            </a:r>
            <a:endParaRPr kumimoji="0" lang="en-US" altLang="zh-TW" sz="1400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Deny from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Allow from example.org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2.4 configuration: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Require host example.org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smtClean="0">
                <a:ea typeface="新細明體" pitchFamily="18" charset="-120"/>
              </a:rPr>
              <a:t>Apache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Options of Modules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dir_module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alias_module  </a:t>
            </a:r>
            <a:r>
              <a:rPr lang="en-US" altLang="zh-TW" sz="1800" smtClean="0"/>
              <a:t>(http://httpd.apache.org/docs/2.4/mod/mod_alias.html)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mime_module</a:t>
            </a:r>
            <a:endParaRPr lang="zh-TW" altLang="en-US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350247" y="1828800"/>
            <a:ext cx="6324600" cy="738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&lt;IfModule dir_module&gt;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</a:t>
            </a:r>
            <a:r>
              <a:rPr kumimoji="0" lang="en-US" altLang="zh-TW" sz="1400" b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DirectoryIndex</a:t>
            </a: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b="1">
                <a:solidFill>
                  <a:srgbClr val="FFC0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index.html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&lt;/IfModule&gt;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333500" y="3541713"/>
            <a:ext cx="7086600" cy="1168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&lt;IfModule alias_module&gt;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</a:t>
            </a:r>
            <a:r>
              <a:rPr kumimoji="0" lang="en-US" altLang="zh-TW" sz="1400" b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Redirect</a:t>
            </a: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/foo http://www.example.com/bar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</a:t>
            </a:r>
            <a:r>
              <a:rPr kumimoji="0" lang="en-US" altLang="zh-TW" sz="1400" b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Alias</a:t>
            </a: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/webpath /full/filesystem/path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</a:t>
            </a:r>
            <a:r>
              <a:rPr kumimoji="0" lang="en-US" altLang="zh-TW" sz="1400" b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ScriptAlias</a:t>
            </a: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/cgi-bin/ "/usr/local/www/apache24/cgi-bin/"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&lt;/IfModule&gt;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333500" y="5278438"/>
            <a:ext cx="7086600" cy="1385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err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DefaultType</a:t>
            </a:r>
            <a:r>
              <a:rPr kumimoji="0" lang="en-US" altLang="zh-TW" sz="1400" b="1" dirty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text/plain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mime_module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</a:t>
            </a:r>
            <a:r>
              <a:rPr kumimoji="0" lang="en-US" altLang="zh-TW" sz="1400" b="1" dirty="0" err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TypesConfig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etc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/apache24/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mime.types</a:t>
            </a: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</a:t>
            </a:r>
            <a:r>
              <a:rPr kumimoji="0" lang="en-US" altLang="zh-TW" sz="1400" b="1" dirty="0" err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AddType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application/x-compress .Z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</a:t>
            </a:r>
            <a:r>
              <a:rPr kumimoji="0" lang="en-US" altLang="zh-TW" sz="1400" b="1" dirty="0" err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AddHandler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cgi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-script .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cgi</a:t>
            </a: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&lt;/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400" dirty="0" smtClean="0">
                <a:ea typeface="新細明體" pitchFamily="18" charset="-120"/>
              </a:rPr>
              <a:t>Supplemental configuration </a:t>
            </a:r>
            <a:r>
              <a:rPr lang="en-US" altLang="zh-TW" sz="24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400" dirty="0" smtClean="0">
                <a:ea typeface="新細明體" pitchFamily="18" charset="-120"/>
              </a:rPr>
              <a:t/>
            </a:r>
            <a:br>
              <a:rPr lang="en-US" altLang="zh-TW" sz="2400" dirty="0" smtClean="0">
                <a:ea typeface="新細明體" pitchFamily="18" charset="-120"/>
              </a:rPr>
            </a:br>
            <a:r>
              <a:rPr lang="en-US" altLang="zh-TW" sz="2400" dirty="0" smtClean="0">
                <a:ea typeface="新細明體" pitchFamily="18" charset="-120"/>
              </a:rPr>
              <a:t>	</a:t>
            </a:r>
            <a:r>
              <a:rPr lang="en-US" altLang="zh-TW" sz="2400" dirty="0" err="1" smtClean="0">
                <a:ea typeface="新細明體" pitchFamily="18" charset="-120"/>
              </a:rPr>
              <a:t>httpd-mpm.conf</a:t>
            </a:r>
            <a:r>
              <a:rPr lang="en-US" altLang="zh-TW" sz="2400" dirty="0" smtClean="0">
                <a:ea typeface="新細明體" pitchFamily="18" charset="-120"/>
              </a:rPr>
              <a:t> (Multi-Processing Module)</a:t>
            </a:r>
            <a:endParaRPr lang="zh-TW" altLang="en-US" sz="2800" dirty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Server-pool management (MPM specific)</a:t>
            </a:r>
          </a:p>
          <a:p>
            <a:pPr lvl="1"/>
            <a:r>
              <a:rPr lang="en-US" altLang="zh-TW" dirty="0" smtClean="0"/>
              <a:t>Include 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/apache24/extra/</a:t>
            </a:r>
            <a:r>
              <a:rPr lang="en-US" altLang="zh-TW" dirty="0" err="1" smtClean="0"/>
              <a:t>httpd-mpm.conf</a:t>
            </a:r>
            <a:endParaRPr lang="en-US" altLang="zh-TW" dirty="0" smtClean="0"/>
          </a:p>
          <a:p>
            <a:r>
              <a:rPr lang="en-US" altLang="zh-TW" dirty="0" smtClean="0"/>
              <a:t>WITH_MPM</a:t>
            </a:r>
          </a:p>
          <a:p>
            <a:pPr lvl="1"/>
            <a:r>
              <a:rPr lang="en-US" altLang="zh-TW" dirty="0" err="1" smtClean="0"/>
              <a:t>prefork</a:t>
            </a:r>
            <a:r>
              <a:rPr lang="en-US" altLang="zh-TW" dirty="0" smtClean="0"/>
              <a:t>: non-threaded, pre-forking </a:t>
            </a:r>
          </a:p>
          <a:p>
            <a:pPr lvl="1"/>
            <a:r>
              <a:rPr lang="en-US" altLang="zh-TW" dirty="0" smtClean="0"/>
              <a:t>worker: hybrid multi-process multi-threaded</a:t>
            </a:r>
            <a:endParaRPr lang="zh-TW" altLang="en-US" dirty="0" smtClean="0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371600" y="3657600"/>
            <a:ext cx="7315200" cy="18161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mpm_worker_module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</a:t>
            </a:r>
            <a:r>
              <a:rPr kumimoji="0" lang="en-US" altLang="zh-TW" sz="1400" b="1" dirty="0" err="1" smtClean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StartServers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   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</a:t>
            </a:r>
            <a:r>
              <a:rPr kumimoji="0" lang="en-US" altLang="zh-TW" sz="1400" b="1" dirty="0" err="1" smtClean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MinSpareThreads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75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</a:t>
            </a:r>
            <a:r>
              <a:rPr kumimoji="0" lang="en-US" altLang="zh-TW" sz="1400" b="1" dirty="0" err="1" smtClean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MaxSpareThreads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250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</a:t>
            </a:r>
            <a:r>
              <a:rPr kumimoji="0" lang="en-US" altLang="zh-TW" sz="1400" b="1" dirty="0" err="1" smtClean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ThreadsPerChild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 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</a:t>
            </a:r>
            <a:r>
              <a:rPr kumimoji="0" lang="en-US" altLang="zh-TW" sz="1400" b="1" dirty="0" err="1" smtClean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MaxRequestWorkers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400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</a:t>
            </a:r>
            <a:r>
              <a:rPr kumimoji="0" lang="en-US" altLang="zh-TW" sz="1400" b="1" dirty="0" err="1" smtClean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MaxConnectionsPerChild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&lt;/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8077200" cy="5105400"/>
          </a:xfrm>
        </p:spPr>
        <p:txBody>
          <a:bodyPr/>
          <a:lstStyle/>
          <a:p>
            <a:r>
              <a:rPr lang="en-US" altLang="zh-TW" dirty="0" smtClean="0"/>
              <a:t>User home directories</a:t>
            </a:r>
          </a:p>
          <a:p>
            <a:pPr lvl="1"/>
            <a:r>
              <a:rPr lang="en-US" altLang="zh-TW" dirty="0" smtClean="0"/>
              <a:t>Include 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/apache24/extra/</a:t>
            </a:r>
            <a:r>
              <a:rPr lang="en-US" altLang="zh-TW" dirty="0" err="1" smtClean="0"/>
              <a:t>httpd-userdir.conf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Methods: </a:t>
            </a:r>
            <a:r>
              <a:rPr lang="en-US" altLang="zh-TW" sz="1600" dirty="0" smtClean="0">
                <a:hlinkClick r:id="rId3"/>
              </a:rPr>
              <a:t>http://www.w3.org/Protocols/rfc2616/rfc2616-sec9.html</a:t>
            </a:r>
            <a:endParaRPr lang="zh-TW" altLang="en-US" sz="1600" dirty="0" smtClean="0"/>
          </a:p>
          <a:p>
            <a:pPr lvl="1"/>
            <a:endParaRPr lang="zh-TW" altLang="en-US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dirty="0" smtClean="0">
                <a:ea typeface="新細明體" pitchFamily="18" charset="-120"/>
              </a:rPr>
              <a:t>Supplemental</a:t>
            </a:r>
            <a:r>
              <a:rPr lang="en-US" altLang="zh-TW" sz="3000" dirty="0" smtClean="0">
                <a:ea typeface="新細明體" pitchFamily="18" charset="-120"/>
              </a:rPr>
              <a:t>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err="1" smtClean="0">
                <a:ea typeface="新細明體" pitchFamily="18" charset="-120"/>
              </a:rPr>
              <a:t>httpd-userdir.conf</a:t>
            </a:r>
            <a:endParaRPr lang="en-US" altLang="zh-TW" sz="3000" dirty="0" smtClean="0">
              <a:ea typeface="新細明體" pitchFamily="18" charset="-120"/>
            </a:endParaRP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143000" y="2366963"/>
            <a:ext cx="7772400" cy="3540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UserDir </a:t>
            </a:r>
            <a:r>
              <a:rPr kumimoji="0" lang="en-US" altLang="zh-TW" sz="1400" b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public_html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UserDir </a:t>
            </a:r>
            <a:r>
              <a:rPr kumimoji="0" lang="en-US" altLang="zh-TW" sz="1400" b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disabled</a:t>
            </a: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root toor daemon operator bin tty kmem games news man sshd bind proxy _pflogd _dhcp uucp pop www nobody mailnull smmsp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</a:t>
            </a:r>
            <a:r>
              <a:rPr kumimoji="0" lang="en-US" altLang="zh-TW" sz="1400" b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Directory</a:t>
            </a: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"/home/*/public_html"&gt;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AllowOverride FileInfo AuthConfig Limit Indexes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Options MultiViews Indexes SymLinksIfOwnerMatch IncludesNoExec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&lt;</a:t>
            </a:r>
            <a:r>
              <a:rPr kumimoji="0" lang="en-US" altLang="zh-TW" sz="1400" b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Limit</a:t>
            </a: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GET POST OPTIONS&gt;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Order allow,deny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Allow from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&lt;/Limit&gt;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&lt;LimitExcept GET POST OPTIONS&gt;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Order deny,allow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Deny from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&lt;/LimitExcept&gt;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&lt;/Directory&gt;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r>
              <a:rPr lang="en-US" altLang="zh-TW" sz="2400" smtClean="0"/>
              <a:t>Virtual hosts</a:t>
            </a:r>
          </a:p>
          <a:p>
            <a:pPr lvl="1"/>
            <a:r>
              <a:rPr lang="en-US" altLang="zh-TW" sz="2000" smtClean="0"/>
              <a:t>Include etc/apache24/extra/</a:t>
            </a:r>
          </a:p>
          <a:p>
            <a:pPr lvl="1">
              <a:buFontTx/>
              <a:buNone/>
            </a:pPr>
            <a:r>
              <a:rPr lang="en-US" altLang="zh-TW" sz="2000" smtClean="0"/>
              <a:t>     httpd-vhosts.conf</a:t>
            </a:r>
          </a:p>
          <a:p>
            <a:pPr lvl="1"/>
            <a:r>
              <a:rPr lang="en-US" altLang="zh-TW" sz="2000" smtClean="0"/>
              <a:t>Name-based</a:t>
            </a:r>
          </a:p>
          <a:p>
            <a:pPr lvl="2"/>
            <a:r>
              <a:rPr lang="en-US" altLang="zh-TW" sz="1600" smtClean="0"/>
              <a:t>NameVirtualHost</a:t>
            </a:r>
          </a:p>
          <a:p>
            <a:pPr lvl="2"/>
            <a:r>
              <a:rPr lang="en-US" altLang="zh-TW" sz="1600" smtClean="0"/>
              <a:t>&lt;VirtualHost&gt;</a:t>
            </a:r>
          </a:p>
          <a:p>
            <a:pPr lvl="1"/>
            <a:r>
              <a:rPr lang="en-US" altLang="zh-TW" sz="2000" smtClean="0"/>
              <a:t>IP-based</a:t>
            </a:r>
          </a:p>
          <a:p>
            <a:pPr lvl="2"/>
            <a:r>
              <a:rPr lang="en-US" altLang="zh-TW" sz="1600" smtClean="0"/>
              <a:t>&lt;VirtualHost&gt;</a:t>
            </a:r>
            <a:endParaRPr lang="en-US" altLang="zh-TW" sz="1400" smtClean="0"/>
          </a:p>
          <a:p>
            <a:pPr lvl="1"/>
            <a:r>
              <a:rPr lang="en-US" altLang="zh-TW" sz="2000" smtClean="0"/>
              <a:t>ServerName</a:t>
            </a:r>
          </a:p>
          <a:p>
            <a:pPr lvl="1"/>
            <a:r>
              <a:rPr lang="en-US" altLang="zh-TW" sz="2000" smtClean="0"/>
              <a:t>DocumentRoot</a:t>
            </a:r>
          </a:p>
          <a:p>
            <a:pPr lvl="1"/>
            <a:endParaRPr lang="en-US" altLang="zh-TW" sz="2000" smtClean="0"/>
          </a:p>
          <a:p>
            <a:pPr lvl="1"/>
            <a:r>
              <a:rPr lang="en-US" altLang="zh-TW" sz="2000" smtClean="0"/>
              <a:t>Ref: </a:t>
            </a:r>
            <a:r>
              <a:rPr lang="en-US" altLang="zh-TW" sz="2000" smtClean="0">
                <a:hlinkClick r:id="rId3"/>
              </a:rPr>
              <a:t>http://httpd.apache.org/docs/2.4/vhosts/</a:t>
            </a:r>
            <a:endParaRPr lang="en-US" altLang="zh-TW" sz="2000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dirty="0" smtClean="0">
                <a:ea typeface="新細明體" pitchFamily="18" charset="-120"/>
              </a:rPr>
              <a:t>Supplemental</a:t>
            </a:r>
            <a:r>
              <a:rPr lang="en-US" altLang="zh-TW" sz="3000" dirty="0" smtClean="0">
                <a:ea typeface="新細明體" pitchFamily="18" charset="-120"/>
              </a:rPr>
              <a:t>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err="1" smtClean="0">
                <a:ea typeface="新細明體" pitchFamily="18" charset="-120"/>
              </a:rPr>
              <a:t>httpd-vhosts.conf</a:t>
            </a:r>
            <a:endParaRPr lang="en-US" altLang="zh-TW" sz="3000" dirty="0" smtClean="0">
              <a:ea typeface="新細明體" pitchFamily="18" charset="-12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5507525" y="846085"/>
            <a:ext cx="3630613" cy="4616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dirty="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Listen</a:t>
            </a: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80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Listen 8080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/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NameVirtualHost</a:t>
            </a: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172.20.30.40:80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NameVirtualHost 172.20.30.40:8080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&lt;</a:t>
            </a:r>
            <a:r>
              <a:rPr kumimoji="0" lang="pt-BR" altLang="zh-TW" sz="1400" dirty="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VirtualHost</a:t>
            </a: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172.20.30.40:80&gt;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ServerName</a:t>
            </a: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www.example.com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DocumentRoot</a:t>
            </a: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/www/domain-80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&lt;/VirtualHost&gt;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&lt;VirtualHost 172.20.30.40:8080&gt;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ServerName www.example.com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DocumentRoot /www/domain-8080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&lt;/VirtualHost&gt;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&lt;VirtualHost 172.20.30.40:80&gt;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ServerName www.example.org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DocumentRoot /www/otherdomain-80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&lt;/VirtualHost&gt;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&lt;VirtualHost 172.20.30.40:8080&gt;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ServerName www.example.org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DocumentRoot /www/otherdomain-8080</a:t>
            </a:r>
            <a:b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kumimoji="0" lang="pt-BR" altLang="zh-TW" sz="1400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&lt;/VirtualHost&gt;</a:t>
            </a:r>
            <a:endParaRPr kumimoji="0" lang="en-US" altLang="zh-TW" sz="1400" dirty="0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200" dirty="0" smtClean="0">
                <a:ea typeface="新細明體" pitchFamily="18" charset="-120"/>
              </a:rPr>
              <a:t>Supplemental</a:t>
            </a:r>
            <a:r>
              <a:rPr lang="en-US" altLang="zh-TW" sz="3000" dirty="0" smtClean="0">
                <a:ea typeface="新細明體" pitchFamily="18" charset="-120"/>
              </a:rPr>
              <a:t>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More…</a:t>
            </a:r>
            <a:endParaRPr lang="zh-TW" altLang="en-US" dirty="0"/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 smtClean="0"/>
              <a:t>Multi-language error messages</a:t>
            </a:r>
          </a:p>
          <a:p>
            <a:pPr lvl="1"/>
            <a:r>
              <a:rPr lang="en-US" altLang="zh-TW" smtClean="0"/>
              <a:t>httpd-multilang-errordoc.conf</a:t>
            </a:r>
          </a:p>
          <a:p>
            <a:r>
              <a:rPr lang="en-US" altLang="zh-TW" smtClean="0"/>
              <a:t>Fancy directory listings</a:t>
            </a:r>
          </a:p>
          <a:p>
            <a:pPr lvl="1"/>
            <a:r>
              <a:rPr lang="en-US" altLang="zh-TW" smtClean="0"/>
              <a:t>httpd-autoindex.conf</a:t>
            </a:r>
            <a:endParaRPr lang="zh-TW" altLang="en-US" smtClean="0"/>
          </a:p>
          <a:p>
            <a:r>
              <a:rPr lang="en-US" altLang="zh-TW" smtClean="0"/>
              <a:t>Language settings</a:t>
            </a:r>
          </a:p>
          <a:p>
            <a:pPr lvl="1"/>
            <a:r>
              <a:rPr lang="en-US" altLang="zh-TW" smtClean="0"/>
              <a:t>httpd-languages.conf</a:t>
            </a:r>
            <a:endParaRPr lang="zh-TW" altLang="en-US" smtClean="0"/>
          </a:p>
          <a:p>
            <a:r>
              <a:rPr lang="en-US" altLang="zh-TW" smtClean="0"/>
              <a:t>Real-time info on requests and configuration</a:t>
            </a:r>
          </a:p>
          <a:p>
            <a:pPr lvl="1"/>
            <a:r>
              <a:rPr lang="en-US" altLang="zh-TW" smtClean="0"/>
              <a:t>httpd-info.conf</a:t>
            </a:r>
            <a:endParaRPr lang="zh-TW" altLang="en-US" smtClean="0"/>
          </a:p>
          <a:p>
            <a:r>
              <a:rPr lang="en-US" altLang="zh-TW" smtClean="0"/>
              <a:t>Local access to the Apache HTTP Server Manual</a:t>
            </a:r>
          </a:p>
          <a:p>
            <a:pPr lvl="1"/>
            <a:r>
              <a:rPr lang="en-US" altLang="zh-TW" smtClean="0"/>
              <a:t>httpd-manual.conf</a:t>
            </a:r>
            <a:endParaRPr lang="zh-TW" altLang="en-US" smtClean="0"/>
          </a:p>
          <a:p>
            <a:r>
              <a:rPr lang="en-US" altLang="zh-TW" smtClean="0"/>
              <a:t>Various default settings</a:t>
            </a:r>
          </a:p>
          <a:p>
            <a:pPr lvl="1"/>
            <a:r>
              <a:rPr lang="en-US" altLang="zh-TW" smtClean="0"/>
              <a:t>httpd-default.conf</a:t>
            </a:r>
            <a:endParaRPr lang="zh-TW" altLang="en-US" smtClean="0"/>
          </a:p>
          <a:p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Other configuration for Apache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log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Rotate your log using </a:t>
            </a:r>
            <a:r>
              <a:rPr lang="en-US" altLang="zh-TW" dirty="0" err="1" smtClean="0">
                <a:ea typeface="新細明體" panose="02020500000000000000" pitchFamily="18" charset="-120"/>
              </a:rPr>
              <a:t>newsyslog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In </a:t>
            </a:r>
            <a:r>
              <a:rPr lang="en-US" altLang="zh-TW" dirty="0" err="1" smtClean="0">
                <a:ea typeface="新細明體" panose="02020500000000000000" pitchFamily="18" charset="-120"/>
              </a:rPr>
              <a:t>httpd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err="1" smtClean="0">
                <a:ea typeface="新細明體" panose="02020500000000000000" pitchFamily="18" charset="-120"/>
              </a:rPr>
              <a:t>config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ErrorLog</a:t>
            </a:r>
            <a:r>
              <a:rPr lang="en-US" altLang="zh-TW" dirty="0" smtClean="0">
                <a:ea typeface="新細明體" panose="02020500000000000000" pitchFamily="18" charset="-120"/>
              </a:rPr>
              <a:t> "/</a:t>
            </a:r>
            <a:r>
              <a:rPr lang="en-US" altLang="zh-TW" dirty="0" err="1" smtClean="0">
                <a:ea typeface="新細明體" panose="02020500000000000000" pitchFamily="18" charset="-120"/>
              </a:rPr>
              <a:t>var</a:t>
            </a:r>
            <a:r>
              <a:rPr lang="en-US" altLang="zh-TW" dirty="0" smtClean="0">
                <a:ea typeface="新細明體" panose="02020500000000000000" pitchFamily="18" charset="-120"/>
              </a:rPr>
              <a:t>/log/httpd-error.log“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TransferLog</a:t>
            </a:r>
            <a:r>
              <a:rPr lang="en-US" altLang="zh-TW" dirty="0" smtClean="0">
                <a:ea typeface="新細明體" panose="02020500000000000000" pitchFamily="18" charset="-120"/>
              </a:rPr>
              <a:t> "/</a:t>
            </a:r>
            <a:r>
              <a:rPr lang="en-US" altLang="zh-TW" dirty="0" err="1" smtClean="0">
                <a:ea typeface="新細明體" panose="02020500000000000000" pitchFamily="18" charset="-120"/>
              </a:rPr>
              <a:t>var</a:t>
            </a:r>
            <a:r>
              <a:rPr lang="en-US" altLang="zh-TW" dirty="0" smtClean="0">
                <a:ea typeface="新細明體" panose="02020500000000000000" pitchFamily="18" charset="-120"/>
              </a:rPr>
              <a:t>/log/httpd-access.log“</a:t>
            </a:r>
          </a:p>
          <a:p>
            <a:pPr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In startup script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_</a:t>
            </a:r>
            <a:r>
              <a:rPr lang="en-US" altLang="zh-TW" dirty="0" err="1" smtClean="0">
                <a:ea typeface="新細明體" panose="02020500000000000000" pitchFamily="18" charset="-120"/>
              </a:rPr>
              <a:t>pidprefix</a:t>
            </a:r>
            <a:r>
              <a:rPr lang="en-US" altLang="zh-TW" dirty="0" smtClean="0">
                <a:ea typeface="新細明體" panose="02020500000000000000" pitchFamily="18" charset="-120"/>
              </a:rPr>
              <a:t>="/</a:t>
            </a:r>
            <a:r>
              <a:rPr lang="en-US" altLang="zh-TW" dirty="0" err="1" smtClean="0">
                <a:ea typeface="新細明體" panose="02020500000000000000" pitchFamily="18" charset="-120"/>
              </a:rPr>
              <a:t>var</a:t>
            </a:r>
            <a:r>
              <a:rPr lang="en-US" altLang="zh-TW" dirty="0" smtClean="0">
                <a:ea typeface="新細明體" panose="02020500000000000000" pitchFamily="18" charset="-120"/>
              </a:rPr>
              <a:t>/run/</a:t>
            </a:r>
            <a:r>
              <a:rPr lang="en-US" altLang="zh-TW" dirty="0" err="1" smtClean="0">
                <a:ea typeface="新細明體" panose="02020500000000000000" pitchFamily="18" charset="-120"/>
              </a:rPr>
              <a:t>httpd</a:t>
            </a:r>
            <a:r>
              <a:rPr lang="en-US" altLang="zh-TW" dirty="0" smtClean="0">
                <a:ea typeface="新細明體" panose="02020500000000000000" pitchFamily="18" charset="-120"/>
              </a:rPr>
              <a:t>"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pidfile</a:t>
            </a:r>
            <a:r>
              <a:rPr lang="en-US" altLang="zh-TW" dirty="0" smtClean="0">
                <a:ea typeface="新細明體" panose="02020500000000000000" pitchFamily="18" charset="-120"/>
              </a:rPr>
              <a:t>="${_</a:t>
            </a:r>
            <a:r>
              <a:rPr lang="en-US" altLang="zh-TW" dirty="0" err="1" smtClean="0">
                <a:ea typeface="新細明體" panose="02020500000000000000" pitchFamily="18" charset="-120"/>
              </a:rPr>
              <a:t>pidprefix</a:t>
            </a:r>
            <a:r>
              <a:rPr lang="en-US" altLang="zh-TW" dirty="0" smtClean="0">
                <a:ea typeface="新細明體" panose="02020500000000000000" pitchFamily="18" charset="-120"/>
              </a:rPr>
              <a:t>}.</a:t>
            </a:r>
            <a:r>
              <a:rPr lang="en-US" altLang="zh-TW" dirty="0" err="1" smtClean="0">
                <a:ea typeface="新細明體" panose="02020500000000000000" pitchFamily="18" charset="-120"/>
              </a:rPr>
              <a:t>pid</a:t>
            </a:r>
            <a:r>
              <a:rPr lang="en-US" altLang="zh-TW" dirty="0" smtClean="0">
                <a:ea typeface="新細明體" panose="02020500000000000000" pitchFamily="18" charset="-120"/>
              </a:rPr>
              <a:t>"</a:t>
            </a: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143000" y="3124200"/>
            <a:ext cx="7924800" cy="175432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/var/log/httpd-access.lo</a:t>
            </a:r>
            <a:r>
              <a:rPr kumimoji="0" lang="en-US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g	</a:t>
            </a: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640</a:t>
            </a:r>
            <a:r>
              <a:rPr kumimoji="0" lang="en-US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</a:t>
            </a: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5</a:t>
            </a:r>
            <a:r>
              <a:rPr kumimoji="0" lang="en-US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</a:t>
            </a: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* @T00</a:t>
            </a:r>
            <a:r>
              <a:rPr kumimoji="0" lang="en-US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</a:t>
            </a: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Z</a:t>
            </a:r>
            <a:r>
              <a:rPr kumimoji="0" lang="en-US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</a:t>
            </a: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pl-PL" altLang="zh-TW" sz="1200" b="1" dirty="0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/var/run/httpd.pid </a:t>
            </a:r>
            <a:endParaRPr kumimoji="0" lang="en-US" altLang="zh-TW" sz="1200" b="1" dirty="0">
              <a:solidFill>
                <a:srgbClr val="FFFF00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/var/log/httpd-error.log</a:t>
            </a:r>
            <a:r>
              <a:rPr kumimoji="0" lang="en-US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	</a:t>
            </a: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640 </a:t>
            </a:r>
            <a:r>
              <a:rPr kumimoji="0" lang="en-US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</a:t>
            </a: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5</a:t>
            </a:r>
            <a:r>
              <a:rPr kumimoji="0" lang="en-US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</a:t>
            </a: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* @T00 </a:t>
            </a:r>
            <a:r>
              <a:rPr kumimoji="0" lang="en-US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</a:t>
            </a: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Z </a:t>
            </a:r>
            <a:r>
              <a:rPr kumimoji="0" lang="en-US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    </a:t>
            </a:r>
            <a:r>
              <a:rPr kumimoji="0" lang="pl-PL" altLang="zh-TW" sz="12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</a:t>
            </a:r>
            <a:r>
              <a:rPr kumimoji="0" lang="pl-PL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var/run/httpd.pid</a:t>
            </a:r>
            <a:endParaRPr kumimoji="0" lang="en-US" altLang="zh-TW" sz="12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2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pl-PL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/www/jal.tw/logs/access.log          644   5  10240  *   JC /var/run/httpd.pid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l-PL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/www/jal.tw/logs/ssl-access.log     </a:t>
            </a:r>
            <a:r>
              <a:rPr kumimoji="0" lang="en-US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pl-PL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644   5  10240  *   JC /var/run/httpd.pid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l-PL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/www/jal.tw/logs/error.log           644   5  10240  *   JC /var/run/httpd.pid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l-PL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/www/140.131.150.111/logs/access.log 644   5  10240  *   JC /var/run/httpd.pid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l-PL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/www/140.131.150.111/logs/error.log  644   5  10240  *   JC /var/run/httpd.pid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2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Other configuration for Apache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>
                <a:ea typeface="新細明體" pitchFamily="18" charset="-120"/>
              </a:rPr>
              <a:t>Secure your Server</a:t>
            </a:r>
            <a:endParaRPr lang="en-US" altLang="zh-TW" sz="3000" dirty="0" smtClean="0">
              <a:ea typeface="新細明體" pitchFamily="18" charset="-12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Prevents </a:t>
            </a:r>
            <a:r>
              <a:rPr lang="en-US" altLang="zh-TW" dirty="0" err="1" smtClean="0">
                <a:ea typeface="新細明體" panose="02020500000000000000" pitchFamily="18" charset="-120"/>
              </a:rPr>
              <a:t>git</a:t>
            </a:r>
            <a:r>
              <a:rPr lang="en-US" altLang="zh-TW" dirty="0" smtClean="0">
                <a:ea typeface="新細明體" panose="02020500000000000000" pitchFamily="18" charset="-120"/>
              </a:rPr>
              <a:t> file leak</a:t>
            </a:r>
          </a:p>
          <a:p>
            <a:pPr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143000" y="3124200"/>
            <a:ext cx="7924800" cy="156966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# jal.20150317: protect </a:t>
            </a:r>
            <a:r>
              <a:rPr kumimoji="0" lang="en-US" altLang="zh-TW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git</a:t>
            </a:r>
            <a:r>
              <a:rPr kumimoji="0" lang="en-US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file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</a:t>
            </a:r>
            <a:r>
              <a:rPr kumimoji="0" lang="en-US" altLang="zh-TW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Directorymatch</a:t>
            </a:r>
            <a:r>
              <a:rPr kumimoji="0" lang="en-US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"^/.*/\.</a:t>
            </a:r>
            <a:r>
              <a:rPr kumimoji="0" lang="en-US" altLang="zh-TW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git</a:t>
            </a:r>
            <a:r>
              <a:rPr kumimoji="0" lang="en-US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+/"&gt;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Require all denied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&lt;/</a:t>
            </a:r>
            <a:r>
              <a:rPr kumimoji="0" lang="en-US" altLang="zh-TW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Directorymatch</a:t>
            </a:r>
            <a:r>
              <a:rPr kumimoji="0" lang="en-US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200" b="1" dirty="0" smtClean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&lt;Files ~ "^\.</a:t>
            </a:r>
            <a:r>
              <a:rPr kumimoji="0" lang="en-US" altLang="zh-TW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git</a:t>
            </a:r>
            <a:r>
              <a:rPr kumimoji="0" lang="en-US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"&gt;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Require all denied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2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&lt;/Files&gt;</a:t>
            </a:r>
            <a:endParaRPr kumimoji="0" lang="en-US" altLang="zh-TW" sz="12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14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.</a:t>
            </a:r>
            <a:r>
              <a:rPr lang="en-US" altLang="zh-TW" sz="3000" dirty="0" err="1" smtClean="0">
                <a:ea typeface="新細明體" pitchFamily="18" charset="-120"/>
              </a:rPr>
              <a:t>htaccess</a:t>
            </a:r>
            <a:r>
              <a:rPr lang="en-US" altLang="zh-TW" sz="3000" dirty="0" smtClean="0">
                <a:ea typeface="新細明體" pitchFamily="18" charset="-120"/>
              </a:rPr>
              <a:t> (1)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.htaccess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Allow admin or users to control access to certain directory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Usage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Modify httpd.conf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Create .htaccess file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Generate password database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Apache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Apache Software Foundation: </a:t>
            </a:r>
            <a:r>
              <a:rPr lang="en-US" altLang="zh-TW" dirty="0" smtClean="0">
                <a:ea typeface="新細明體" panose="02020500000000000000" pitchFamily="18" charset="-120"/>
                <a:hlinkClick r:id="rId2"/>
              </a:rPr>
              <a:t>https://</a:t>
            </a:r>
            <a:r>
              <a:rPr lang="en-US" altLang="zh-TW" dirty="0" smtClean="0">
                <a:ea typeface="新細明體" panose="02020500000000000000" pitchFamily="18" charset="-120"/>
                <a:hlinkClick r:id="rId2"/>
              </a:rPr>
              <a:t>www.apache.org/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Apache HTTP Server Project: </a:t>
            </a:r>
            <a:r>
              <a:rPr lang="en-US" altLang="zh-TW" dirty="0" smtClean="0">
                <a:ea typeface="新細明體" panose="02020500000000000000" pitchFamily="18" charset="-120"/>
                <a:hlinkClick r:id="rId3"/>
              </a:rPr>
              <a:t>https://</a:t>
            </a:r>
            <a:r>
              <a:rPr lang="en-US" altLang="zh-TW" dirty="0" smtClean="0">
                <a:ea typeface="新細明體" panose="02020500000000000000" pitchFamily="18" charset="-120"/>
                <a:hlinkClick r:id="rId3"/>
              </a:rPr>
              <a:t>httpd.apache.org/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Web </a:t>
            </a:r>
            <a:r>
              <a:rPr lang="en-US" altLang="zh-TW" dirty="0" err="1" smtClean="0">
                <a:ea typeface="新細明體" panose="02020500000000000000" pitchFamily="18" charset="-120"/>
              </a:rPr>
              <a:t>httpd</a:t>
            </a:r>
            <a:r>
              <a:rPr lang="en-US" altLang="zh-TW" dirty="0" smtClean="0">
                <a:ea typeface="新細明體" panose="02020500000000000000" pitchFamily="18" charset="-120"/>
              </a:rPr>
              <a:t> server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HTTP/1.1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Modular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Can be </a:t>
            </a:r>
            <a:r>
              <a:rPr lang="en-US" altLang="zh-TW" dirty="0" smtClean="0">
                <a:ea typeface="新細明體" panose="02020500000000000000" pitchFamily="18" charset="-120"/>
              </a:rPr>
              <a:t>customized </a:t>
            </a:r>
            <a:r>
              <a:rPr lang="en-US" altLang="zh-TW" dirty="0" smtClean="0">
                <a:ea typeface="新細明體" panose="02020500000000000000" pitchFamily="18" charset="-120"/>
              </a:rPr>
              <a:t>by writing modules using Apache module API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Freely available cross many platforms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Two main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Core: implement basic functions and provide the interface for Apache modules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Modules: extend or override the </a:t>
            </a:r>
            <a:r>
              <a:rPr lang="en-US" altLang="zh-TW" dirty="0" err="1" smtClean="0">
                <a:ea typeface="新細明體" panose="02020500000000000000" pitchFamily="18" charset="-120"/>
              </a:rPr>
              <a:t>funcation</a:t>
            </a:r>
            <a:r>
              <a:rPr lang="en-US" altLang="zh-TW" dirty="0" smtClean="0">
                <a:ea typeface="新細明體" panose="02020500000000000000" pitchFamily="18" charset="-120"/>
              </a:rPr>
              <a:t> of Core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Example: Access control, logging, CGI, proxy, cache control, PHP…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.</a:t>
            </a:r>
            <a:r>
              <a:rPr lang="en-US" altLang="zh-TW" sz="3000" dirty="0" err="1" smtClean="0">
                <a:ea typeface="新細明體" pitchFamily="18" charset="-120"/>
              </a:rPr>
              <a:t>htaccess</a:t>
            </a:r>
            <a:r>
              <a:rPr lang="en-US" altLang="zh-TW" sz="3000" dirty="0" smtClean="0">
                <a:ea typeface="新細明體" pitchFamily="18" charset="-120"/>
              </a:rPr>
              <a:t> (2)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Modify </a:t>
            </a:r>
            <a:r>
              <a:rPr lang="en-US" altLang="zh-TW" dirty="0" err="1" smtClean="0">
                <a:ea typeface="新細明體" panose="02020500000000000000" pitchFamily="18" charset="-120"/>
              </a:rPr>
              <a:t>httpd.conf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Create .</a:t>
            </a:r>
            <a:r>
              <a:rPr lang="en-US" altLang="zh-TW" dirty="0" err="1" smtClean="0">
                <a:ea typeface="新細明體" panose="02020500000000000000" pitchFamily="18" charset="-120"/>
              </a:rPr>
              <a:t>htaccess</a:t>
            </a:r>
            <a:r>
              <a:rPr lang="en-US" altLang="zh-TW" dirty="0" smtClean="0">
                <a:ea typeface="新細明體" panose="02020500000000000000" pitchFamily="18" charset="-120"/>
              </a:rPr>
              <a:t> file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Generate password file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76800" y="1403350"/>
            <a:ext cx="3654425" cy="16004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&lt;Directory "/home/wwwadm/data/test1"&gt;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Options None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AllowOverride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Order allow,deny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Allow from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&lt;/Directory&gt;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90600" y="3211513"/>
            <a:ext cx="6858000" cy="1384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liuyh@nasa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/home/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wwwadm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/data/test1&gt; cat .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htaccess</a:t>
            </a: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AuthName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"SA-test1"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AuthType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"Basic"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AuthUserFile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"/home/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wwwadm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/data/test1/.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htpasswd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Require valid-user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Options Indexes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990600" y="4772025"/>
            <a:ext cx="7487947" cy="95410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liuyh@nasa /home/wwwadm/data/test1&gt; </a:t>
            </a:r>
            <a:r>
              <a:rPr kumimoji="0" lang="en-US" altLang="zh-TW" sz="1400" b="1">
                <a:solidFill>
                  <a:srgbClr val="FFFF00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htpasswd -c ./.htpasswd SA-user1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New password: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Re-type new password: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Adding password for user SA-user1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.</a:t>
            </a:r>
            <a:r>
              <a:rPr lang="en-US" altLang="zh-TW" sz="3000" dirty="0" err="1" smtClean="0">
                <a:ea typeface="新細明體" pitchFamily="18" charset="-120"/>
              </a:rPr>
              <a:t>htaccess</a:t>
            </a:r>
            <a:r>
              <a:rPr lang="en-US" altLang="zh-TW" sz="3000" dirty="0" smtClean="0">
                <a:ea typeface="新細明體" pitchFamily="18" charset="-120"/>
              </a:rPr>
              <a:t> (3)</a:t>
            </a:r>
          </a:p>
        </p:txBody>
      </p:sp>
      <p:sp>
        <p:nvSpPr>
          <p:cNvPr id="47107" name="內容版面配置區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710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209800"/>
            <a:ext cx="82391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Installing PHP (1)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Steps</a:t>
            </a:r>
          </a:p>
          <a:p>
            <a:pPr lvl="1" eaLnBrk="1" hangingPunct="1"/>
            <a:r>
              <a:rPr lang="en-US" altLang="zh-TW" dirty="0" smtClean="0"/>
              <a:t>#</a:t>
            </a:r>
            <a:r>
              <a:rPr lang="en-US" altLang="zh-TW" dirty="0" err="1" smtClean="0"/>
              <a:t>pkg</a:t>
            </a:r>
            <a:r>
              <a:rPr lang="en-US" altLang="zh-TW" dirty="0" smtClean="0"/>
              <a:t> install php70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#</a:t>
            </a:r>
            <a:r>
              <a:rPr lang="en-US" altLang="zh-TW" dirty="0" err="1" smtClean="0"/>
              <a:t>pkg</a:t>
            </a:r>
            <a:r>
              <a:rPr lang="en-US" altLang="zh-TW" dirty="0" smtClean="0"/>
              <a:t> install mod_php70</a:t>
            </a:r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smtClean="0">
                <a:ea typeface="新細明體" pitchFamily="18" charset="-120"/>
              </a:rPr>
              <a:t>Installing PHP (2)</a:t>
            </a:r>
            <a:endParaRPr lang="zh-TW" altLang="en-US" dirty="0"/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Installed…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For </a:t>
            </a:r>
            <a:r>
              <a:rPr lang="en-US" altLang="zh-TW" dirty="0" smtClean="0"/>
              <a:t>use of Apache, you should restart apache to load </a:t>
            </a:r>
            <a:r>
              <a:rPr lang="en-US" altLang="zh-TW" dirty="0" smtClean="0"/>
              <a:t>php7_module</a:t>
            </a:r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err="1" smtClean="0"/>
              <a:t>php.conf</a:t>
            </a:r>
            <a:endParaRPr lang="zh-TW" altLang="en-US" dirty="0" smtClean="0"/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752600" y="1828800"/>
            <a:ext cx="6400800" cy="16004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Make sure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index.php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is part of your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DirectoryIndex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You should add the following to your Apache configuration file: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AddType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application/x-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httpd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-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php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.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php</a:t>
            </a: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AddType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application/x-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httpd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-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php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-source .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phps</a:t>
            </a: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0" y="4419600"/>
            <a:ext cx="6400800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LoadModule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php7_module        libexec/apache24/libphp7.so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dir_module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 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DirectoryIndex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index.php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index.html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&lt;/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IfModule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Test PHP in apache (1)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zh-TW" smtClean="0">
                <a:ea typeface="新細明體" panose="02020500000000000000" pitchFamily="18" charset="-120"/>
              </a:rPr>
              <a:t>Edit httpd.conf</a:t>
            </a:r>
          </a:p>
          <a:p>
            <a:pPr marL="838200" lvl="1" indent="-381000" eaLnBrk="1" hangingPunct="1"/>
            <a:r>
              <a:rPr lang="en-US" altLang="zh-TW" smtClean="0">
                <a:ea typeface="新細明體" panose="02020500000000000000" pitchFamily="18" charset="-120"/>
              </a:rPr>
              <a:t>% mkdir –p /home/wwwadm/data</a:t>
            </a:r>
          </a:p>
          <a:p>
            <a:pPr marL="838200" lvl="1" indent="-381000" eaLnBrk="1" hangingPunct="1"/>
            <a:r>
              <a:rPr lang="en-US" altLang="zh-TW" smtClean="0">
                <a:ea typeface="新細明體" panose="02020500000000000000" pitchFamily="18" charset="-120"/>
              </a:rPr>
              <a:t>% cd /usr/local/etc/apache24/</a:t>
            </a:r>
          </a:p>
          <a:p>
            <a:pPr marL="838200" lvl="1" indent="-381000" eaLnBrk="1" hangingPunct="1"/>
            <a:r>
              <a:rPr lang="en-US" altLang="zh-TW" smtClean="0">
                <a:ea typeface="新細明體" panose="02020500000000000000" pitchFamily="18" charset="-120"/>
              </a:rPr>
              <a:t>Edit httpd.conf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52600" y="3200400"/>
            <a:ext cx="5413375" cy="1384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&lt;IfModule mime_module&gt;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AddType application/x-httpd-php .php .phtml .php5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AddType application/x-httpd-php-source .phps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&lt;/IfModule&gt;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1752600" y="4953000"/>
            <a:ext cx="5410200" cy="738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&lt;IfModule dir_module&gt;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DirectoryIndex </a:t>
            </a:r>
            <a:r>
              <a:rPr kumimoji="0" lang="en-US" altLang="zh-TW" sz="1400" b="1">
                <a:solidFill>
                  <a:srgbClr val="FFFF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index.php</a:t>
            </a: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index.html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&lt;/IfModule&gt;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Test PHP in apache (2)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Start apache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dirty="0" smtClean="0">
                <a:ea typeface="新細明體" panose="02020500000000000000" pitchFamily="18" charset="-120"/>
              </a:rPr>
              <a:t>/local/</a:t>
            </a:r>
            <a:r>
              <a:rPr lang="en-US" altLang="zh-TW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dirty="0" smtClean="0">
                <a:ea typeface="新細明體" panose="02020500000000000000" pitchFamily="18" charset="-120"/>
              </a:rPr>
              <a:t>/</a:t>
            </a:r>
            <a:r>
              <a:rPr lang="en-US" altLang="zh-TW" dirty="0" err="1" smtClean="0">
                <a:ea typeface="新細明體" panose="02020500000000000000" pitchFamily="18" charset="-120"/>
              </a:rPr>
              <a:t>rc.d</a:t>
            </a:r>
            <a:r>
              <a:rPr lang="en-US" altLang="zh-TW" dirty="0" smtClean="0">
                <a:ea typeface="新細明體" panose="02020500000000000000" pitchFamily="18" charset="-120"/>
              </a:rPr>
              <a:t>/apache24 start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Test PHP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Edit /home/</a:t>
            </a:r>
            <a:r>
              <a:rPr lang="en-US" altLang="zh-TW" dirty="0" err="1" smtClean="0">
                <a:ea typeface="新細明體" panose="02020500000000000000" pitchFamily="18" charset="-120"/>
              </a:rPr>
              <a:t>wwwadm</a:t>
            </a:r>
            <a:r>
              <a:rPr lang="en-US" altLang="zh-TW" dirty="0" smtClean="0">
                <a:ea typeface="新細明體" panose="02020500000000000000" pitchFamily="18" charset="-120"/>
              </a:rPr>
              <a:t>/data/</a:t>
            </a:r>
            <a:r>
              <a:rPr lang="en-US" altLang="zh-TW" dirty="0" err="1" smtClean="0">
                <a:ea typeface="新細明體" panose="02020500000000000000" pitchFamily="18" charset="-120"/>
              </a:rPr>
              <a:t>index.php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219200" y="3200400"/>
            <a:ext cx="1688283" cy="73866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&lt;?</a:t>
            </a:r>
            <a:r>
              <a:rPr kumimoji="0" lang="en-US" altLang="zh-TW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php</a:t>
            </a:r>
            <a:endParaRPr kumimoji="0" lang="en-US" altLang="zh-TW" sz="1400" b="1" dirty="0">
              <a:solidFill>
                <a:schemeClr val="bg1"/>
              </a:solidFill>
              <a:latin typeface="Courier New" panose="02070309020205020404" pitchFamily="49" charset="0"/>
              <a:ea typeface="新細明體" panose="02020500000000000000" pitchFamily="18" charset="-12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</a:t>
            </a:r>
            <a:r>
              <a:rPr kumimoji="0" lang="en-US" altLang="zh-TW" sz="1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   </a:t>
            </a:r>
            <a:r>
              <a:rPr kumimoji="0" lang="en-US" altLang="zh-TW" sz="1400" b="1" dirty="0" err="1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phpinfo</a:t>
            </a: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  <a:cs typeface="Courier New" panose="02070309020205020404" pitchFamily="49" charset="0"/>
              </a:rPr>
              <a:t>?&gt;</a:t>
            </a:r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9515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Appendix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phpMyAdmin</a:t>
            </a:r>
          </a:p>
          <a:p>
            <a:pPr eaLnBrk="1" hangingPunct="1"/>
            <a:r>
              <a:rPr lang="en-US" altLang="zh-TW" smtClean="0"/>
              <a:t>lighttpd</a:t>
            </a:r>
          </a:p>
          <a:p>
            <a:pPr eaLnBrk="1" hangingPunct="1"/>
            <a:r>
              <a:rPr lang="en-US" altLang="zh-TW" smtClean="0"/>
              <a:t>FastCGI</a:t>
            </a:r>
            <a:endParaRPr lang="zh-TW" altLang="zh-TW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err="1" smtClean="0"/>
              <a:t>phpMyAdmin</a:t>
            </a:r>
            <a:endParaRPr lang="en-US" altLang="zh-TW" sz="30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zh-TW" dirty="0" err="1" smtClean="0"/>
              <a:t>phpMyAdmin</a:t>
            </a:r>
            <a:r>
              <a:rPr lang="en-US" altLang="zh-TW" dirty="0" smtClean="0"/>
              <a:t> can manage a whole </a:t>
            </a:r>
            <a:r>
              <a:rPr lang="en-US" altLang="zh-TW" dirty="0" err="1" smtClean="0"/>
              <a:t>MySQL</a:t>
            </a:r>
            <a:r>
              <a:rPr lang="en-US" altLang="zh-TW" dirty="0" smtClean="0"/>
              <a:t> server as well as a single database </a:t>
            </a:r>
            <a:r>
              <a:rPr lang="en-US" altLang="zh-TW" dirty="0" smtClean="0">
                <a:ea typeface="新細明體" pitchFamily="18" charset="-120"/>
              </a:rPr>
              <a:t>over the World Wide Web</a:t>
            </a:r>
            <a:r>
              <a:rPr lang="en-US" altLang="zh-TW" dirty="0" smtClean="0"/>
              <a:t>.</a:t>
            </a:r>
          </a:p>
          <a:p>
            <a:pPr marL="457200" indent="-457200" eaLnBrk="1" hangingPunct="1">
              <a:defRPr/>
            </a:pPr>
            <a:r>
              <a:rPr lang="en-US" altLang="zh-TW" dirty="0" smtClean="0"/>
              <a:t>Official Site: </a:t>
            </a:r>
            <a:r>
              <a:rPr lang="en-US" altLang="zh-TW" sz="2200" dirty="0" smtClean="0">
                <a:hlinkClick r:id="rId3"/>
              </a:rPr>
              <a:t>http://www.phpmyadmin.net/</a:t>
            </a:r>
            <a:endParaRPr lang="en-US" altLang="zh-TW" sz="2200" dirty="0" smtClean="0"/>
          </a:p>
          <a:p>
            <a:pPr marL="457200" indent="-457200" eaLnBrk="1" hangingPunct="1">
              <a:defRPr/>
            </a:pPr>
            <a:r>
              <a:rPr lang="en-US" altLang="zh-TW" dirty="0" smtClean="0"/>
              <a:t>Documentation: </a:t>
            </a:r>
            <a:r>
              <a:rPr lang="en-US" altLang="zh-TW" sz="2200" dirty="0" smtClean="0">
                <a:hlinkClick r:id="rId4"/>
              </a:rPr>
              <a:t>http://www.phpmyadmin.net/documentation/</a:t>
            </a:r>
            <a:endParaRPr lang="en-US" altLang="zh-TW" sz="2200" dirty="0" smtClean="0"/>
          </a:p>
          <a:p>
            <a:pPr marL="457200" indent="-457200" eaLnBrk="1" hangingPunct="1">
              <a:defRPr/>
            </a:pPr>
            <a:r>
              <a:rPr lang="en-US" altLang="zh-TW" dirty="0" smtClean="0"/>
              <a:t>Features</a:t>
            </a:r>
          </a:p>
          <a:p>
            <a:pPr marL="838200" lvl="1" indent="-381000" eaLnBrk="1" hangingPunct="1">
              <a:defRPr/>
            </a:pPr>
            <a:r>
              <a:rPr lang="en-US" altLang="zh-TW" dirty="0" smtClean="0"/>
              <a:t>Browser-based, Supporting PHP5.3+, </a:t>
            </a:r>
            <a:r>
              <a:rPr lang="en-US" altLang="zh-TW" dirty="0" err="1" smtClean="0"/>
              <a:t>MySQL</a:t>
            </a:r>
            <a:r>
              <a:rPr lang="en-US" altLang="zh-TW" dirty="0" smtClean="0"/>
              <a:t> 5.0+, Open Source</a:t>
            </a:r>
          </a:p>
          <a:p>
            <a:pPr marL="438150" indent="-381000" eaLnBrk="1" hangingPunct="1">
              <a:defRPr/>
            </a:pPr>
            <a:r>
              <a:rPr lang="en-US" altLang="zh-TW" dirty="0" smtClean="0"/>
              <a:t>There are four authentication modes offered: </a:t>
            </a:r>
          </a:p>
          <a:p>
            <a:pPr marL="838200" lvl="1" indent="-381000" eaLnBrk="1" hangingPunct="1">
              <a:defRPr/>
            </a:pPr>
            <a:r>
              <a:rPr lang="en-US" altLang="zh-TW" dirty="0" smtClean="0"/>
              <a:t>http</a:t>
            </a:r>
          </a:p>
          <a:p>
            <a:pPr marL="838200" lvl="1" indent="-381000" eaLnBrk="1" hangingPunct="1">
              <a:defRPr/>
            </a:pPr>
            <a:r>
              <a:rPr lang="en-US" altLang="zh-TW" dirty="0" smtClean="0"/>
              <a:t>cookie</a:t>
            </a:r>
          </a:p>
          <a:p>
            <a:pPr marL="838200" lvl="1" indent="-381000" eaLnBrk="1" hangingPunct="1">
              <a:defRPr/>
            </a:pPr>
            <a:r>
              <a:rPr lang="en-US" altLang="zh-TW" dirty="0" err="1" smtClean="0"/>
              <a:t>signon</a:t>
            </a:r>
            <a:endParaRPr lang="en-US" altLang="zh-TW" dirty="0" smtClean="0"/>
          </a:p>
          <a:p>
            <a:pPr marL="838200" lvl="1" indent="-381000" eaLnBrk="1" hangingPunct="1">
              <a:defRPr/>
            </a:pPr>
            <a:r>
              <a:rPr lang="en-US" altLang="zh-TW" dirty="0" err="1" smtClean="0"/>
              <a:t>config</a:t>
            </a:r>
            <a:r>
              <a:rPr lang="en-US" altLang="zh-TW" dirty="0" smtClean="0"/>
              <a:t>(</a:t>
            </a:r>
            <a:r>
              <a:rPr lang="en-US" altLang="zh-TW" dirty="0" smtClean="0">
                <a:ea typeface="新細明體" pitchFamily="18" charset="-120"/>
              </a:rPr>
              <a:t>the less secure one, </a:t>
            </a:r>
            <a:r>
              <a:rPr lang="en-US" altLang="zh-TW" dirty="0" smtClean="0"/>
              <a:t>not </a:t>
            </a:r>
            <a:r>
              <a:rPr lang="en-US" altLang="zh-TW" dirty="0" err="1" smtClean="0"/>
              <a:t>recommanded</a:t>
            </a:r>
            <a:r>
              <a:rPr lang="en-US" altLang="zh-TW" dirty="0" smtClean="0"/>
              <a:t>).</a:t>
            </a:r>
            <a:endParaRPr lang="en-US" altLang="zh-TW" sz="2400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smtClean="0"/>
              <a:t>Installing </a:t>
            </a:r>
            <a:r>
              <a:rPr lang="en-US" altLang="zh-TW" sz="3000" dirty="0" err="1" smtClean="0"/>
              <a:t>phpMyAdmin</a:t>
            </a:r>
            <a:r>
              <a:rPr lang="en-US" altLang="zh-TW" sz="3000" dirty="0" smtClean="0"/>
              <a:t> (1)</a:t>
            </a:r>
            <a:endParaRPr lang="zh-TW" altLang="en-US" sz="3000" dirty="0"/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databases/phpmyadmin</a:t>
            </a:r>
          </a:p>
          <a:p>
            <a:pPr lvl="1"/>
            <a:r>
              <a:rPr lang="en-US" altLang="zh-TW" smtClean="0"/>
              <a:t># make install clean</a:t>
            </a:r>
          </a:p>
          <a:p>
            <a:r>
              <a:rPr lang="en-US" altLang="zh-TW" smtClean="0"/>
              <a:t>Installed…</a:t>
            </a:r>
            <a:endParaRPr lang="zh-TW" altLang="en-US" smtClean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6781800" cy="39703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phpMyAdmin-3.2.4 has been installed into: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/usr/local/www/phpMyAdmin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Please edit </a:t>
            </a:r>
            <a:r>
              <a:rPr kumimoji="0" lang="en-US" altLang="zh-TW" sz="1400" b="1">
                <a:solidFill>
                  <a:srgbClr val="FFFF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config.inc.php</a:t>
            </a: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to suit your needs.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To make phpMyAdmin available through your web site, I suggest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that you add something like the following to httpd.conf: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</a:t>
            </a:r>
            <a:r>
              <a:rPr kumimoji="0" lang="en-US" altLang="zh-TW" sz="1400" b="1">
                <a:solidFill>
                  <a:srgbClr val="FFFF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Alias</a:t>
            </a: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/phpmyadmin/ "/usr/local/www/phpMyAdmin/"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&lt;</a:t>
            </a:r>
            <a:r>
              <a:rPr kumimoji="0" lang="en-US" altLang="zh-TW" sz="1400" b="1">
                <a:solidFill>
                  <a:srgbClr val="FFFF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Directory</a:t>
            </a: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"/usr/local/www/phpMyAdmin/"&gt;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    Options none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    AllowOverride Limit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1400" b="1">
              <a:solidFill>
                <a:schemeClr val="bg1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    Order Deny,Allow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    Deny from 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    Allow from 127.0.0.1 .example.com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&lt;/Directory&gt;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smtClean="0"/>
              <a:t>Installing </a:t>
            </a:r>
            <a:r>
              <a:rPr lang="en-US" altLang="zh-TW" sz="3000" dirty="0" err="1" smtClean="0"/>
              <a:t>phpMyAdmin</a:t>
            </a:r>
            <a:r>
              <a:rPr lang="en-US" altLang="zh-TW" sz="3000" dirty="0" smtClean="0"/>
              <a:t> (2)</a:t>
            </a:r>
            <a:endParaRPr lang="zh-TW" altLang="en-US" sz="3000" dirty="0"/>
          </a:p>
        </p:txBody>
      </p:sp>
      <p:sp>
        <p:nvSpPr>
          <p:cNvPr id="583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config.inc.php</a:t>
            </a:r>
          </a:p>
          <a:p>
            <a:pPr lvl="1"/>
            <a:r>
              <a:rPr lang="en-US" altLang="zh-TW" smtClean="0"/>
              <a:t>Override libraries/config.default.php</a:t>
            </a:r>
          </a:p>
          <a:p>
            <a:pPr lvl="1"/>
            <a:endParaRPr lang="en-US" altLang="zh-TW" smtClean="0"/>
          </a:p>
          <a:p>
            <a:r>
              <a:rPr lang="en-US" altLang="zh-TW" smtClean="0"/>
              <a:t>config.sample.inc.php</a:t>
            </a:r>
          </a:p>
          <a:p>
            <a:pPr lvl="1"/>
            <a:r>
              <a:rPr lang="en-US" altLang="zh-TW" smtClean="0"/>
              <a:t>$cfg['blowfish_secret']</a:t>
            </a:r>
          </a:p>
          <a:p>
            <a:pPr lvl="1"/>
            <a:endParaRPr lang="zh-TW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How Apache Works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	request and response</a:t>
            </a:r>
          </a:p>
        </p:txBody>
      </p:sp>
      <p:pic>
        <p:nvPicPr>
          <p:cNvPr id="8195" name="Picture 4" descr="Apache_tutorial2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Administrating </a:t>
            </a:r>
            <a:r>
              <a:rPr lang="en-US" altLang="zh-TW" sz="3000" dirty="0" err="1" smtClean="0">
                <a:ea typeface="新細明體" pitchFamily="18" charset="-120"/>
              </a:rPr>
              <a:t>MySQL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/>
              <a:t>Using </a:t>
            </a:r>
            <a:r>
              <a:rPr lang="en-US" altLang="zh-TW" sz="3000" dirty="0" err="1" smtClean="0"/>
              <a:t>phpMyAdmin</a:t>
            </a:r>
            <a:r>
              <a:rPr lang="en-US" altLang="zh-TW" sz="3000" dirty="0" smtClean="0"/>
              <a:t> (2)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524000"/>
            <a:ext cx="3895238" cy="497142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Administrating </a:t>
            </a:r>
            <a:r>
              <a:rPr lang="en-US" altLang="zh-TW" sz="3000" dirty="0" err="1" smtClean="0">
                <a:ea typeface="新細明體" pitchFamily="18" charset="-120"/>
              </a:rPr>
              <a:t>MySQL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/>
              <a:t>Using </a:t>
            </a:r>
            <a:r>
              <a:rPr lang="en-US" altLang="zh-TW" sz="3000" dirty="0" err="1" smtClean="0"/>
              <a:t>phpMyAdmin</a:t>
            </a:r>
            <a:r>
              <a:rPr lang="en-US" altLang="zh-TW" sz="3000" dirty="0" smtClean="0"/>
              <a:t> (3)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79953"/>
            <a:ext cx="7391400" cy="570065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Administrating </a:t>
            </a:r>
            <a:r>
              <a:rPr lang="en-US" altLang="zh-TW" sz="3000" dirty="0" err="1" smtClean="0">
                <a:ea typeface="新細明體" pitchFamily="18" charset="-120"/>
              </a:rPr>
              <a:t>MySQL</a:t>
            </a:r>
            <a:r>
              <a:rPr lang="en-US" altLang="zh-TW" sz="3000" dirty="0" smtClean="0">
                <a:ea typeface="新細明體" pitchFamily="18" charset="-120"/>
              </a:rPr>
              <a:t>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</a:t>
            </a:r>
            <a:r>
              <a:rPr lang="en-US" altLang="zh-TW" sz="3000" dirty="0" smtClean="0"/>
              <a:t>Using </a:t>
            </a:r>
            <a:r>
              <a:rPr lang="en-US" altLang="zh-TW" sz="3000" dirty="0" err="1" smtClean="0"/>
              <a:t>phpMyAdmin</a:t>
            </a:r>
            <a:r>
              <a:rPr lang="en-US" altLang="zh-TW" sz="3000" dirty="0" smtClean="0"/>
              <a:t> (4)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Create another user with limited privilege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05000"/>
            <a:ext cx="4804281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Installing </a:t>
            </a:r>
            <a:r>
              <a:rPr lang="en-US" altLang="zh-TW" dirty="0" err="1" smtClean="0"/>
              <a:t>lighttpd</a:t>
            </a:r>
            <a:endParaRPr lang="en-US" altLang="zh-TW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www/</a:t>
            </a:r>
            <a:r>
              <a:rPr lang="en-US" altLang="zh-TW" dirty="0" err="1" smtClean="0"/>
              <a:t>lighttpd</a:t>
            </a:r>
            <a:endParaRPr lang="en-US" altLang="zh-TW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Official: </a:t>
            </a:r>
            <a:r>
              <a:rPr lang="en-US" altLang="zh-TW" dirty="0" smtClean="0">
                <a:hlinkClick r:id="rId3"/>
              </a:rPr>
              <a:t>http://www.lighttpd.net/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Configuration files</a:t>
            </a:r>
          </a:p>
          <a:p>
            <a:pPr lvl="1" eaLnBrk="1" hangingPunct="1"/>
            <a:r>
              <a:rPr lang="en-US" altLang="zh-TW" dirty="0" smtClean="0"/>
              <a:t>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/local/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lighttpd</a:t>
            </a:r>
            <a:r>
              <a:rPr lang="en-US" altLang="zh-TW" dirty="0" smtClean="0"/>
              <a:t>/{</a:t>
            </a:r>
            <a:r>
              <a:rPr lang="en-US" altLang="zh-TW" dirty="0" err="1" smtClean="0"/>
              <a:t>lighttpd,modules</a:t>
            </a:r>
            <a:r>
              <a:rPr lang="en-US" altLang="zh-TW" dirty="0" smtClean="0"/>
              <a:t>}.</a:t>
            </a:r>
            <a:r>
              <a:rPr lang="en-US" altLang="zh-TW" dirty="0" err="1" smtClean="0"/>
              <a:t>conf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/local/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lighttpd</a:t>
            </a:r>
            <a:r>
              <a:rPr lang="en-US" altLang="zh-TW" dirty="0" smtClean="0"/>
              <a:t>/{</a:t>
            </a:r>
            <a:r>
              <a:rPr lang="en-US" altLang="zh-TW" dirty="0" err="1" smtClean="0"/>
              <a:t>vhosts,conf</a:t>
            </a:r>
            <a:r>
              <a:rPr lang="en-US" altLang="zh-TW" dirty="0" smtClean="0"/>
              <a:t>}.d/</a:t>
            </a:r>
          </a:p>
          <a:p>
            <a:pPr eaLnBrk="1" hangingPunct="1"/>
            <a:r>
              <a:rPr lang="en-US" altLang="zh-TW" dirty="0" smtClean="0"/>
              <a:t>Startup script</a:t>
            </a:r>
            <a:endParaRPr lang="zh-TW" altLang="en-US" dirty="0" smtClean="0"/>
          </a:p>
          <a:p>
            <a:pPr lvl="1" eaLnBrk="1" hangingPunct="1"/>
            <a:r>
              <a:rPr lang="en-US" altLang="zh-TW" dirty="0" smtClean="0"/>
              <a:t>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/local/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rc.d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lighttpd</a:t>
            </a:r>
            <a:endParaRPr lang="en-US" altLang="zh-TW" dirty="0" smtClean="0"/>
          </a:p>
          <a:p>
            <a:pPr eaLnBrk="1" hangingPunct="1">
              <a:lnSpc>
                <a:spcPct val="80000"/>
              </a:lnSpc>
            </a:pPr>
            <a:endParaRPr lang="en-US" altLang="zh-TW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Documentation: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https://redmine.lighttpd.net/projects/1/wiki/Docs</a:t>
            </a:r>
            <a:endParaRPr lang="en-US" altLang="zh-TW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alias, </a:t>
            </a:r>
            <a:r>
              <a:rPr lang="en-US" altLang="zh-TW" dirty="0" err="1" smtClean="0"/>
              <a:t>cgi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dirlisting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fastcgi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ssl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userdir</a:t>
            </a:r>
            <a:endParaRPr lang="en-US" altLang="zh-TW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/>
              <a:t>Virtual hosts: </a:t>
            </a:r>
            <a:r>
              <a:rPr lang="en-US" altLang="zh-TW" dirty="0" err="1" smtClean="0"/>
              <a:t>evhost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mysqlvhost</a:t>
            </a:r>
            <a:r>
              <a:rPr lang="en-US" altLang="zh-TW" dirty="0" smtClean="0"/>
              <a:t>, simple-</a:t>
            </a:r>
            <a:r>
              <a:rPr lang="en-US" altLang="zh-TW" dirty="0" err="1" smtClean="0"/>
              <a:t>vhost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err="1" smtClean="0"/>
              <a:t>FastCGI</a:t>
            </a:r>
            <a:endParaRPr lang="zh-TW" altLang="en-US" sz="3000" dirty="0"/>
          </a:p>
        </p:txBody>
      </p:sp>
      <p:sp>
        <p:nvSpPr>
          <p:cNvPr id="675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FastCGI</a:t>
            </a:r>
            <a:r>
              <a:rPr lang="en-US" altLang="zh-TW" dirty="0" smtClean="0"/>
              <a:t> is actually CGI with only a few extensions.</a:t>
            </a:r>
          </a:p>
          <a:p>
            <a:pPr lvl="1"/>
            <a:r>
              <a:rPr lang="en-US" altLang="zh-TW" dirty="0" err="1" smtClean="0"/>
              <a:t>FastCGI</a:t>
            </a:r>
            <a:r>
              <a:rPr lang="en-US" altLang="zh-TW" dirty="0" smtClean="0"/>
              <a:t> is language-independent.</a:t>
            </a:r>
          </a:p>
          <a:p>
            <a:pPr lvl="1"/>
            <a:r>
              <a:rPr lang="en-US" altLang="zh-TW" dirty="0" err="1" smtClean="0"/>
              <a:t>FastCGI</a:t>
            </a:r>
            <a:r>
              <a:rPr lang="en-US" altLang="zh-TW" dirty="0" smtClean="0"/>
              <a:t> run applications in processes isolated from the core Web server, which provides greater security than APIs.</a:t>
            </a:r>
          </a:p>
          <a:p>
            <a:pPr lvl="1"/>
            <a:r>
              <a:rPr lang="en-US" altLang="zh-TW" dirty="0" err="1" smtClean="0"/>
              <a:t>FastCGI</a:t>
            </a:r>
            <a:r>
              <a:rPr lang="en-US" altLang="zh-TW" dirty="0" smtClean="0"/>
              <a:t> developers are committed to propagating </a:t>
            </a:r>
            <a:r>
              <a:rPr lang="en-US" altLang="zh-TW" dirty="0" err="1" smtClean="0"/>
              <a:t>FastCGI</a:t>
            </a:r>
            <a:r>
              <a:rPr lang="en-US" altLang="zh-TW" dirty="0" smtClean="0"/>
              <a:t> as an open standard. (C/C++, Java, Perl, </a:t>
            </a:r>
            <a:r>
              <a:rPr lang="en-US" altLang="zh-TW" dirty="0" err="1" smtClean="0"/>
              <a:t>Tcl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err="1" smtClean="0"/>
              <a:t>FastCGI</a:t>
            </a:r>
            <a:r>
              <a:rPr lang="en-US" altLang="zh-TW" dirty="0" smtClean="0"/>
              <a:t> is not tied to the internal architecture of any Web server and is therefore stable even when server technology changes.</a:t>
            </a:r>
          </a:p>
          <a:p>
            <a:r>
              <a:rPr lang="en-US" altLang="zh-TW" dirty="0" smtClean="0"/>
              <a:t>Benefits:</a:t>
            </a:r>
          </a:p>
          <a:p>
            <a:pPr lvl="1"/>
            <a:r>
              <a:rPr lang="en-US" altLang="zh-TW" dirty="0" smtClean="0"/>
              <a:t>Distributed computing</a:t>
            </a:r>
          </a:p>
          <a:p>
            <a:pPr lvl="1"/>
            <a:r>
              <a:rPr lang="en-US" altLang="zh-TW" dirty="0" smtClean="0"/>
              <a:t>Multiple and extensible roles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How Apache Works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	Each request-response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Apache breaks client request into several steps which are implemented as modules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</p:txBody>
      </p:sp>
      <p:pic>
        <p:nvPicPr>
          <p:cNvPr id="9220" name="Picture 7" descr="p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1722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304800" cy="624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anose="02020500000000000000" pitchFamily="18" charset="-120"/>
              </a:rPr>
              <a:t>A</a:t>
            </a:r>
            <a:br>
              <a:rPr lang="en-US" altLang="zh-TW" sz="3000" smtClean="0">
                <a:ea typeface="新細明體" panose="02020500000000000000" pitchFamily="18" charset="-120"/>
              </a:rPr>
            </a:br>
            <a:r>
              <a:rPr lang="en-US" altLang="zh-TW" sz="3000" smtClean="0">
                <a:ea typeface="新細明體" panose="02020500000000000000" pitchFamily="18" charset="-120"/>
              </a:rPr>
              <a:t>p</a:t>
            </a:r>
            <a:br>
              <a:rPr lang="en-US" altLang="zh-TW" sz="3000" smtClean="0">
                <a:ea typeface="新細明體" panose="02020500000000000000" pitchFamily="18" charset="-120"/>
              </a:rPr>
            </a:br>
            <a:r>
              <a:rPr lang="en-US" altLang="zh-TW" sz="3000" smtClean="0">
                <a:ea typeface="新細明體" panose="02020500000000000000" pitchFamily="18" charset="-120"/>
              </a:rPr>
              <a:t>a</a:t>
            </a:r>
            <a:br>
              <a:rPr lang="en-US" altLang="zh-TW" sz="3000" smtClean="0">
                <a:ea typeface="新細明體" panose="02020500000000000000" pitchFamily="18" charset="-120"/>
              </a:rPr>
            </a:br>
            <a:r>
              <a:rPr lang="en-US" altLang="zh-TW" sz="3000" smtClean="0">
                <a:ea typeface="新細明體" panose="02020500000000000000" pitchFamily="18" charset="-120"/>
              </a:rPr>
              <a:t>c</a:t>
            </a:r>
            <a:br>
              <a:rPr lang="en-US" altLang="zh-TW" sz="3000" smtClean="0">
                <a:ea typeface="新細明體" panose="02020500000000000000" pitchFamily="18" charset="-120"/>
              </a:rPr>
            </a:br>
            <a:r>
              <a:rPr lang="en-US" altLang="zh-TW" sz="3000" smtClean="0">
                <a:ea typeface="新細明體" panose="02020500000000000000" pitchFamily="18" charset="-120"/>
              </a:rPr>
              <a:t>h</a:t>
            </a:r>
            <a:br>
              <a:rPr lang="en-US" altLang="zh-TW" sz="3000" smtClean="0">
                <a:ea typeface="新細明體" panose="02020500000000000000" pitchFamily="18" charset="-120"/>
              </a:rPr>
            </a:br>
            <a:r>
              <a:rPr lang="en-US" altLang="zh-TW" sz="3000" smtClean="0">
                <a:ea typeface="新細明體" panose="02020500000000000000" pitchFamily="18" charset="-120"/>
              </a:rPr>
              <a:t>e</a:t>
            </a:r>
            <a:br>
              <a:rPr lang="en-US" altLang="zh-TW" sz="3000" smtClean="0">
                <a:ea typeface="新細明體" panose="02020500000000000000" pitchFamily="18" charset="-120"/>
              </a:rPr>
            </a:br>
            <a:r>
              <a:rPr lang="en-US" altLang="zh-TW" sz="3000" smtClean="0">
                <a:ea typeface="新細明體" panose="02020500000000000000" pitchFamily="18" charset="-120"/>
              </a:rPr>
              <a:t/>
            </a:r>
            <a:br>
              <a:rPr lang="en-US" altLang="zh-TW" sz="3000" smtClean="0">
                <a:ea typeface="新細明體" panose="02020500000000000000" pitchFamily="18" charset="-120"/>
              </a:rPr>
            </a:br>
            <a:r>
              <a:rPr lang="en-US" altLang="zh-TW" sz="3000" smtClean="0">
                <a:ea typeface="新細明體" panose="02020500000000000000" pitchFamily="18" charset="-120"/>
              </a:rPr>
              <a:t>D</a:t>
            </a:r>
            <a:br>
              <a:rPr lang="en-US" altLang="zh-TW" sz="3000" smtClean="0">
                <a:ea typeface="新細明體" panose="02020500000000000000" pitchFamily="18" charset="-120"/>
              </a:rPr>
            </a:br>
            <a:r>
              <a:rPr lang="en-US" altLang="zh-TW" sz="3000" smtClean="0">
                <a:ea typeface="新細明體" panose="02020500000000000000" pitchFamily="18" charset="-120"/>
              </a:rPr>
              <a:t>e</a:t>
            </a:r>
            <a:br>
              <a:rPr lang="en-US" altLang="zh-TW" sz="3000" smtClean="0">
                <a:ea typeface="新細明體" panose="02020500000000000000" pitchFamily="18" charset="-120"/>
              </a:rPr>
            </a:br>
            <a:r>
              <a:rPr lang="en-US" altLang="zh-TW" sz="3000" smtClean="0">
                <a:ea typeface="新細明體" panose="02020500000000000000" pitchFamily="18" charset="-120"/>
              </a:rPr>
              <a:t>t</a:t>
            </a:r>
            <a:br>
              <a:rPr lang="en-US" altLang="zh-TW" sz="3000" smtClean="0">
                <a:ea typeface="新細明體" panose="02020500000000000000" pitchFamily="18" charset="-120"/>
              </a:rPr>
            </a:br>
            <a:r>
              <a:rPr lang="en-US" altLang="zh-TW" sz="3000" smtClean="0">
                <a:ea typeface="新細明體" panose="02020500000000000000" pitchFamily="18" charset="-120"/>
              </a:rPr>
              <a:t>a</a:t>
            </a:r>
            <a:br>
              <a:rPr lang="en-US" altLang="zh-TW" sz="3000" smtClean="0">
                <a:ea typeface="新細明體" panose="02020500000000000000" pitchFamily="18" charset="-120"/>
              </a:rPr>
            </a:br>
            <a:r>
              <a:rPr lang="en-US" altLang="zh-TW" sz="3000" smtClean="0">
                <a:ea typeface="新細明體" panose="02020500000000000000" pitchFamily="18" charset="-120"/>
              </a:rPr>
              <a:t>i</a:t>
            </a:r>
            <a:br>
              <a:rPr lang="en-US" altLang="zh-TW" sz="3000" smtClean="0">
                <a:ea typeface="新細明體" panose="02020500000000000000" pitchFamily="18" charset="-120"/>
              </a:rPr>
            </a:br>
            <a:r>
              <a:rPr lang="en-US" altLang="zh-TW" sz="3000" smtClean="0">
                <a:ea typeface="新細明體" panose="02020500000000000000" pitchFamily="18" charset="-120"/>
              </a:rPr>
              <a:t>l</a:t>
            </a:r>
          </a:p>
        </p:txBody>
      </p:sp>
      <p:pic>
        <p:nvPicPr>
          <p:cNvPr id="11267" name="Picture 4" descr="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04775"/>
            <a:ext cx="78200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Apache with mod_ssl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  <p:pic>
        <p:nvPicPr>
          <p:cNvPr id="12292" name="Picture 4" descr="ssl_overview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0292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Bitstram">
      <a:majorFont>
        <a:latin typeface="Bitstream Vera Sans"/>
        <a:ea typeface="微軟正黑體"/>
        <a:cs typeface=""/>
      </a:majorFont>
      <a:minorFont>
        <a:latin typeface="Bitstream Vera San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ComputerCenter</Template>
  <TotalTime>3438</TotalTime>
  <Words>2910</Words>
  <Application>Microsoft Office PowerPoint</Application>
  <PresentationFormat>如螢幕大小 (4:3)</PresentationFormat>
  <Paragraphs>745</Paragraphs>
  <Slides>64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74" baseType="lpstr">
      <vt:lpstr>Arial</vt:lpstr>
      <vt:lpstr>新細明體</vt:lpstr>
      <vt:lpstr>Times New Roman</vt:lpstr>
      <vt:lpstr>華康儷粗黑(P)</vt:lpstr>
      <vt:lpstr>華康儷中黑(P)</vt:lpstr>
      <vt:lpstr>Wingdings</vt:lpstr>
      <vt:lpstr>華康標楷體(P)</vt:lpstr>
      <vt:lpstr>Futura Md BT</vt:lpstr>
      <vt:lpstr>Verdana</vt:lpstr>
      <vt:lpstr>Computer Center</vt:lpstr>
      <vt:lpstr>FAMP </vt:lpstr>
      <vt:lpstr>Outline</vt:lpstr>
      <vt:lpstr>OpenSource Web Server</vt:lpstr>
      <vt:lpstr>Lighttpd</vt:lpstr>
      <vt:lpstr>Apache</vt:lpstr>
      <vt:lpstr>How Apache Works –   request and response</vt:lpstr>
      <vt:lpstr>How Apache Works –   Each request-response</vt:lpstr>
      <vt:lpstr>A p a c h e  D e t a i l</vt:lpstr>
      <vt:lpstr>Apache with mod_ssl</vt:lpstr>
      <vt:lpstr>Nginx –  the High-Performance Web Server and Reverse Proxy</vt:lpstr>
      <vt:lpstr>The Nginx Process Model</vt:lpstr>
      <vt:lpstr>Inside the Nginx Worker Process</vt:lpstr>
      <vt:lpstr>How Nginx Works</vt:lpstr>
      <vt:lpstr>PowerPoint 簡報</vt:lpstr>
      <vt:lpstr>Performance Comparison</vt:lpstr>
      <vt:lpstr>Performance Comparison</vt:lpstr>
      <vt:lpstr>Some of benchmark</vt:lpstr>
      <vt:lpstr>Others Web Server</vt:lpstr>
      <vt:lpstr>Usage share of web servers</vt:lpstr>
      <vt:lpstr>MySQL (1)</vt:lpstr>
      <vt:lpstr>MySQL (2)</vt:lpstr>
      <vt:lpstr>PHP</vt:lpstr>
      <vt:lpstr>Installation and Administration</vt:lpstr>
      <vt:lpstr>Installing MySQL / MariaDB(1)</vt:lpstr>
      <vt:lpstr>Installing MySQL (2)</vt:lpstr>
      <vt:lpstr>mysql_secure_installation</vt:lpstr>
      <vt:lpstr>mysql_secure_installation</vt:lpstr>
      <vt:lpstr>mysql_secure_installation</vt:lpstr>
      <vt:lpstr>mysql_secure_installation</vt:lpstr>
      <vt:lpstr>Installing MySQL (3)</vt:lpstr>
      <vt:lpstr>Administrating MySQL (1)</vt:lpstr>
      <vt:lpstr>Administrating MySQL (2)</vt:lpstr>
      <vt:lpstr>Administrating MySQL (3)</vt:lpstr>
      <vt:lpstr>Installing Apache (1)</vt:lpstr>
      <vt:lpstr>Installing Apache (2)</vt:lpstr>
      <vt:lpstr>Apache configuration –  Configuration files</vt:lpstr>
      <vt:lpstr>Apache configuration –  Global Settings (httpd.conf)</vt:lpstr>
      <vt:lpstr>Apache configuration –  Directory Configuration (1)</vt:lpstr>
      <vt:lpstr>Apache configuration –  Directory Configuration for 1.3 (2)</vt:lpstr>
      <vt:lpstr>Apache configuration –  Directory Configuration for 2.x (3)</vt:lpstr>
      <vt:lpstr>Apache configuration –  Directory Configuration for 2.x (3)</vt:lpstr>
      <vt:lpstr>Apache configuration –  Options of Modules</vt:lpstr>
      <vt:lpstr>Supplemental configuration –  httpd-mpm.conf (Multi-Processing Module)</vt:lpstr>
      <vt:lpstr>Supplemental configuration –  httpd-userdir.conf</vt:lpstr>
      <vt:lpstr>Supplemental configuration –  httpd-vhosts.conf</vt:lpstr>
      <vt:lpstr>Supplemental configuration –  More…</vt:lpstr>
      <vt:lpstr>Other configuration for Apache –  log</vt:lpstr>
      <vt:lpstr>Other configuration for Apache –  Secure your Server</vt:lpstr>
      <vt:lpstr>.htaccess (1)</vt:lpstr>
      <vt:lpstr>.htaccess (2)</vt:lpstr>
      <vt:lpstr>.htaccess (3)</vt:lpstr>
      <vt:lpstr>Installing PHP (1)</vt:lpstr>
      <vt:lpstr>Installing PHP (2)</vt:lpstr>
      <vt:lpstr>Test PHP in apache (1)</vt:lpstr>
      <vt:lpstr>Test PHP in apache (2)</vt:lpstr>
      <vt:lpstr>Appendix</vt:lpstr>
      <vt:lpstr>phpMyAdmin</vt:lpstr>
      <vt:lpstr>Installing phpMyAdmin (1)</vt:lpstr>
      <vt:lpstr>Installing phpMyAdmin (2)</vt:lpstr>
      <vt:lpstr>Administrating MySQL –  Using phpMyAdmin (2)</vt:lpstr>
      <vt:lpstr>Administrating MySQL –  Using phpMyAdmin (3)</vt:lpstr>
      <vt:lpstr>Administrating MySQL –  Using phpMyAdmin (4)</vt:lpstr>
      <vt:lpstr>Installing lighttpd</vt:lpstr>
      <vt:lpstr>FastCGI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 2016 FAMP</dc:title>
  <dc:creator>pschiu</dc:creator>
  <cp:keywords>NAP;NCTU;2016</cp:keywords>
  <cp:lastModifiedBy>柏森 邱</cp:lastModifiedBy>
  <cp:revision>1038</cp:revision>
  <cp:lastPrinted>1601-01-01T00:00:00Z</cp:lastPrinted>
  <dcterms:created xsi:type="dcterms:W3CDTF">1601-01-01T00:00:00Z</dcterms:created>
  <dcterms:modified xsi:type="dcterms:W3CDTF">2017-03-23T10:24:21Z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