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FCD5C6F-E0F2-45AA-A3D1-16C31E9BF20C}">
  <a:tblStyle styleId="{CFCD5C6F-E0F2-45AA-A3D1-16C31E9BF20C}" styleName="Table_0"/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Shape 26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Shape 314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Shape 367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6" name="Shape 37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" name="Shape 387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" name="Shape 394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" name="Shape 400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" name="Shape 411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" name="Shape 417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3" name="Shape 423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0" name="Shape 430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6" name="Shape 43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2" name="Shape 442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0" name="Shape 450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6" name="Shape 45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2" name="Shape 462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8" name="Shape 468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5" name="Shape 475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標題投影片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12191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cap="flat" cmpd="sng" w="28575">
            <a:solidFill>
              <a:srgbClr val="00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Shape 20"/>
          <p:cNvSpPr/>
          <p:nvPr/>
        </p:nvSpPr>
        <p:spPr>
          <a:xfrm>
            <a:off x="914400" y="609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09600" y="2514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2128838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標題及直排文字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 rot="5400000">
            <a:off x="2552699" y="-114300"/>
            <a:ext cx="4648199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直排標題及文字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 rot="5400000">
            <a:off x="4873624" y="2206624"/>
            <a:ext cx="583564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5400000">
            <a:off x="911225" y="339724"/>
            <a:ext cx="583564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標題及物件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兩項物件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9906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9530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只有標題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章節標題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914400" y="28956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952500" y="4285455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比對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空白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含標題的內容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含標題的圖片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Shape 12"/>
          <p:cNvSpPr/>
          <p:nvPr/>
        </p:nvSpPr>
        <p:spPr>
          <a:xfrm>
            <a:off x="0" y="0"/>
            <a:ext cx="6095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 rot="5400000">
            <a:off x="-2016917" y="2242343"/>
            <a:ext cx="46688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1" lang="en-US" sz="2400" u="none" cap="none" strike="noStrik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4" name="Shape 14"/>
          <p:cNvSpPr/>
          <p:nvPr/>
        </p:nvSpPr>
        <p:spPr>
          <a:xfrm>
            <a:off x="125413" y="6400800"/>
            <a:ext cx="304799" cy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6248400"/>
            <a:ext cx="533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2160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‹#›</a:t>
            </a:fld>
          </a:p>
        </p:txBody>
      </p:sp>
      <p:sp>
        <p:nvSpPr>
          <p:cNvPr id="16" name="Shape 16"/>
          <p:cNvSpPr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sendmail.org/" TargetMode="External"/><Relationship Id="rId4" Type="http://schemas.openxmlformats.org/officeDocument/2006/relationships/hyperlink" Target="http://www.postfix.org/" TargetMode="External"/><Relationship Id="rId5" Type="http://schemas.openxmlformats.org/officeDocument/2006/relationships/image" Target="../media/image1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cs.nctu.edu.tw/help/procmail.htm" TargetMode="External"/><Relationship Id="rId4" Type="http://schemas.openxmlformats.org/officeDocument/2006/relationships/image" Target="../media/image1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Relationship Id="rId5" Type="http://schemas.openxmlformats.org/officeDocument/2006/relationships/image" Target="../media/image0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mailto:user@host.domain" TargetMode="External"/><Relationship Id="rId4" Type="http://schemas.openxmlformats.org/officeDocument/2006/relationships/hyperlink" Target="mailto:chwong@nabsd.cs.nctu.edu.tw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7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9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Relationship Id="rId5" Type="http://schemas.openxmlformats.org/officeDocument/2006/relationships/image" Target="../media/image03.png"/><Relationship Id="rId6" Type="http://schemas.openxmlformats.org/officeDocument/2006/relationships/image" Target="../media/image04.png"/><Relationship Id="rId7" Type="http://schemas.openxmlformats.org/officeDocument/2006/relationships/image" Target="../media/image00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8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Relationship Id="rId5" Type="http://schemas.openxmlformats.org/officeDocument/2006/relationships/image" Target="../media/image03.png"/><Relationship Id="rId6" Type="http://schemas.openxmlformats.org/officeDocument/2006/relationships/image" Target="../media/image05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png"/><Relationship Id="rId4" Type="http://schemas.openxmlformats.org/officeDocument/2006/relationships/image" Target="../media/image01.png"/><Relationship Id="rId5" Type="http://schemas.openxmlformats.org/officeDocument/2006/relationships/image" Target="../media/image08.png"/><Relationship Id="rId6" Type="http://schemas.openxmlformats.org/officeDocument/2006/relationships/image" Target="../media/image0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Relationship Id="rId4" Type="http://schemas.openxmlformats.org/officeDocument/2006/relationships/image" Target="../media/image04.png"/><Relationship Id="rId5" Type="http://schemas.openxmlformats.org/officeDocument/2006/relationships/image" Target="../media/image03.png"/><Relationship Id="rId6" Type="http://schemas.openxmlformats.org/officeDocument/2006/relationships/image" Target="../media/image2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9.png"/><Relationship Id="rId4" Type="http://schemas.openxmlformats.org/officeDocument/2006/relationships/image" Target="../media/image04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2128838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/>
              <a:t>chenshh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User Agent (UA) (1)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990600" y="1447800"/>
            <a:ext cx="7086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 user read and compose mails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UA must know mail format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Originally: Text only 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Now: MIME (for multi-media)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※ MIME (Multipurpose Internet Mail Extensions)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several types of content that can be encoded in the mail, such as image, video, 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</a:p>
        </p:txBody>
      </p:sp>
      <p:grpSp>
        <p:nvGrpSpPr>
          <p:cNvPr id="222" name="Shape 222"/>
          <p:cNvGrpSpPr/>
          <p:nvPr/>
        </p:nvGrpSpPr>
        <p:grpSpPr>
          <a:xfrm>
            <a:off x="4728912" y="4876799"/>
            <a:ext cx="4186486" cy="1801831"/>
            <a:chOff x="4728912" y="4876799"/>
            <a:chExt cx="4186486" cy="1801831"/>
          </a:xfrm>
        </p:grpSpPr>
        <p:grpSp>
          <p:nvGrpSpPr>
            <p:cNvPr id="223" name="Shape 223"/>
            <p:cNvGrpSpPr/>
            <p:nvPr/>
          </p:nvGrpSpPr>
          <p:grpSpPr>
            <a:xfrm>
              <a:off x="4728912" y="4876799"/>
              <a:ext cx="4186486" cy="1801831"/>
              <a:chOff x="5638800" y="103168"/>
              <a:chExt cx="3124199" cy="1344630"/>
            </a:xfrm>
          </p:grpSpPr>
          <p:pic>
            <p:nvPicPr>
              <p:cNvPr descr="img162" id="224" name="Shape 224"/>
              <p:cNvPicPr preferRelativeResize="0"/>
              <p:nvPr/>
            </p:nvPicPr>
            <p:blipFill rotWithShape="1">
              <a:blip r:embed="rId3">
                <a:alphaModFix/>
              </a:blip>
              <a:srcRect b="3423" l="13274" r="1770" t="0"/>
              <a:stretch/>
            </p:blipFill>
            <p:spPr>
              <a:xfrm>
                <a:off x="5638800" y="103168"/>
                <a:ext cx="3124199" cy="134463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5" name="Shape 225"/>
              <p:cNvSpPr/>
              <p:nvPr/>
            </p:nvSpPr>
            <p:spPr>
              <a:xfrm>
                <a:off x="7910025" y="1069871"/>
                <a:ext cx="227459" cy="267269"/>
              </a:xfrm>
              <a:prstGeom prst="rect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6" name="Shape 226"/>
            <p:cNvSpPr/>
            <p:nvPr/>
          </p:nvSpPr>
          <p:spPr>
            <a:xfrm>
              <a:off x="4876800" y="5307030"/>
              <a:ext cx="609599" cy="1246168"/>
            </a:xfrm>
            <a:prstGeom prst="rect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User Agent (UA) (2)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990600" y="1697038"/>
            <a:ext cx="7772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Popular Mail User Agents</a:t>
            </a:r>
          </a:p>
        </p:txBody>
      </p:sp>
      <p:graphicFrame>
        <p:nvGraphicFramePr>
          <p:cNvPr id="233" name="Shape 233"/>
          <p:cNvGraphicFramePr/>
          <p:nvPr/>
        </p:nvGraphicFramePr>
        <p:xfrm>
          <a:off x="762000" y="2616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{CFCD5C6F-E0F2-45AA-A3D1-16C31E9BF20C}</a:tableStyleId>
              </a:tblPr>
              <a:tblGrid>
                <a:gridCol w="1524000"/>
                <a:gridCol w="1524000"/>
                <a:gridCol w="1524000"/>
                <a:gridCol w="855675"/>
                <a:gridCol w="855650"/>
                <a:gridCol w="855675"/>
                <a:gridCol w="855650"/>
              </a:tblGrid>
              <a:tr h="13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User Agent</a:t>
                      </a: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System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Config.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User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Config.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MIME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POP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IMAP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SMTP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C00"/>
                    </a:solidFill>
                  </a:tcPr>
                </a:tc>
              </a:tr>
              <a:tr h="13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bin/mail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mail.rc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.mailrc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1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pine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pine.conf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.pinerc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elm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lib/elm.rc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.elm/elmrc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1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mutt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/etc/Muttrc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.muttrc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Netscape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Eudora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Outlook Ep.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descr="check1_image" id="234" name="Shape 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8000" y="37084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35" name="Shape 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1600" y="37211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36" name="Shape 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7900" y="37211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37" name="Shape 2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8800" y="37211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38" name="Shape 2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8000" y="40767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39" name="Shape 2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1600" y="40894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0" name="Shape 2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7900" y="40894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1" name="Shape 2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8000" y="44450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2" name="Shape 2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1600" y="44577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3" name="Shape 2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7900" y="44577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4" name="Shape 2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8000" y="48260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5" name="Shape 2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1600" y="48387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6" name="Shape 2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7900" y="48387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7" name="Shape 2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8800" y="48387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8" name="Shape 2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8000" y="51943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49" name="Shape 2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1600" y="52070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50" name="Shape 2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7900" y="52070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51" name="Shape 2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8800" y="52070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52" name="Shape 2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8000" y="55499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53" name="Shape 2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1600" y="55626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54" name="Shape 2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7900" y="5562600"/>
            <a:ext cx="355600" cy="279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1_image" id="255" name="Shape 2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8800" y="5562600"/>
            <a:ext cx="355600" cy="27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Transport Agent (TA) (1)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990600" y="144780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Route mails among machines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Accept mail from UA, examine the recipients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’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addresses, and delivery the mail to the correct host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Protocols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SMTP (Simple Mail Transport Protocol)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RFC 821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Easy to be broke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ESMTP (Extended SMTP)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RFC 1869, 1870, 1891, 1985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Popular transport agents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sendmail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http://www.sendmail.org/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Postfix	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http://www.postfix.org/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62" name="Shape 262"/>
          <p:cNvGrpSpPr/>
          <p:nvPr/>
        </p:nvGrpSpPr>
        <p:grpSpPr>
          <a:xfrm>
            <a:off x="4865369" y="4876800"/>
            <a:ext cx="4186486" cy="1801830"/>
            <a:chOff x="4728912" y="4876800"/>
            <a:chExt cx="4186486" cy="1801830"/>
          </a:xfrm>
        </p:grpSpPr>
        <p:pic>
          <p:nvPicPr>
            <p:cNvPr descr="img162" id="263" name="Shape 263"/>
            <p:cNvPicPr preferRelativeResize="0"/>
            <p:nvPr/>
          </p:nvPicPr>
          <p:blipFill rotWithShape="1">
            <a:blip r:embed="rId5">
              <a:alphaModFix/>
            </a:blip>
            <a:srcRect b="3423" l="13274" r="1770" t="0"/>
            <a:stretch/>
          </p:blipFill>
          <p:spPr>
            <a:xfrm>
              <a:off x="4728912" y="4876800"/>
              <a:ext cx="4186486" cy="180183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4" name="Shape 264"/>
            <p:cNvSpPr/>
            <p:nvPr/>
          </p:nvSpPr>
          <p:spPr>
            <a:xfrm>
              <a:off x="5578542" y="5410200"/>
              <a:ext cx="1828800" cy="457200"/>
            </a:xfrm>
            <a:prstGeom prst="rect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Transport Agent (TA) (2)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Conversation between TAs</a:t>
            </a:r>
          </a:p>
        </p:txBody>
      </p:sp>
      <p:pic>
        <p:nvPicPr>
          <p:cNvPr descr="img167" id="272" name="Shape 2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2057400"/>
            <a:ext cx="7924799" cy="39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Transport Agent (TA) (3)</a:t>
            </a:r>
          </a:p>
        </p:txBody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Protocol: SMTP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1219200" y="1905000"/>
            <a:ext cx="7580313" cy="477202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chbsd [/home/chwong] -chwong- </a:t>
            </a:r>
            <a:r>
              <a:rPr b="1" lang="en-US" sz="1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telnet chbsd.cs.nctu.edu.tw 25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Trying 140.113.17.212...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Connected to chbsd.cs.nctu.edu.tw.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Escape character is '^]'.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220 chbsd.cs.nctu.edu.tw ESMTP Sendmail 8.13.8/8.13.8; Sun, 15 Apr 2007 13:50:16 +0800 (CST)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This is sendmail version 8.13.8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Topics: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      HELO    EHLO    MAIL    RCPT    DATA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      RSET    NOOP    QUIT    HELP    VRFY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      EXPN    VERB    ETRN    DSN     AUTH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      STARTTLS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For more info use "HELP &lt;topic&gt;".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To report bugs in the implementation see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      http://www.sendmail.org/email-addresses.html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214-2.0.0 For local information send email to Postmaster at your site.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214 2.0.0 End of HELP info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HELO chbsd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 chbsd.cs.nctu.edu.tw Hello chbsd.csie.nctu.edu.tw [140.113.17.212], pleased to meet you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QUIT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221 2.0.0 chbsd.cs.nctu.edu.tw closing connection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Connection closed by foreign host.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Transport Agent (TA) (4)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of sending an email via telnet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1219200" y="1905000"/>
            <a:ext cx="4800600" cy="483209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220 nasa.cs.nctu.edu.tw ESMTP Postfix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EHLO somehost.my.domain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250-nasa.cs.nctu.edu.tw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250-PIPELINING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250-SIZE 10240000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250-VRFY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250-ETRN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250-STARTTLS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FROM: someone@nctucs.tw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 2.1.0 Ok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RCPT TO: lctseng@cs.nctu.edu.tw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 2.1.5 Ok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354 End data with &lt;CR&gt;&lt;LF&gt;.&lt;CR&gt;&lt;LF&gt;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Subject: Hi, there!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From: yourfriend@google.com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To: you@your.home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Hi! This is a test mail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 2.0.0 Ok: queued as 76818366B292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4876800" y="3587233"/>
            <a:ext cx="2146741" cy="36933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Some lines omitted</a:t>
            </a:r>
          </a:p>
        </p:txBody>
      </p:sp>
      <p:cxnSp>
        <p:nvCxnSpPr>
          <p:cNvPr id="288" name="Shape 288"/>
          <p:cNvCxnSpPr>
            <a:stCxn id="287" idx="1"/>
          </p:cNvCxnSpPr>
          <p:nvPr/>
        </p:nvCxnSpPr>
        <p:spPr>
          <a:xfrm rot="10800000">
            <a:off x="3939000" y="3771899"/>
            <a:ext cx="937800" cy="0"/>
          </a:xfrm>
          <a:prstGeom prst="straightConnector1">
            <a:avLst/>
          </a:prstGeom>
          <a:solidFill>
            <a:schemeClr val="accent1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lg" w="lg" type="triangle"/>
          </a:ln>
        </p:spPr>
      </p:cxnSp>
      <p:grpSp>
        <p:nvGrpSpPr>
          <p:cNvPr id="289" name="Shape 289"/>
          <p:cNvGrpSpPr/>
          <p:nvPr/>
        </p:nvGrpSpPr>
        <p:grpSpPr>
          <a:xfrm>
            <a:off x="3939000" y="5819000"/>
            <a:ext cx="4610599" cy="369332"/>
            <a:chOff x="3939000" y="5887133"/>
            <a:chExt cx="4610599" cy="369332"/>
          </a:xfrm>
        </p:grpSpPr>
        <p:sp>
          <p:nvSpPr>
            <p:cNvPr id="290" name="Shape 290"/>
            <p:cNvSpPr txBox="1"/>
            <p:nvPr/>
          </p:nvSpPr>
          <p:spPr>
            <a:xfrm>
              <a:off x="4876800" y="5887133"/>
              <a:ext cx="3672799" cy="369332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Must have empty line after header</a:t>
              </a:r>
            </a:p>
          </p:txBody>
        </p:sp>
        <p:cxnSp>
          <p:nvCxnSpPr>
            <p:cNvPr id="291" name="Shape 291"/>
            <p:cNvCxnSpPr>
              <a:stCxn id="290" idx="1"/>
            </p:cNvCxnSpPr>
            <p:nvPr/>
          </p:nvCxnSpPr>
          <p:spPr>
            <a:xfrm rot="10800000">
              <a:off x="3939000" y="6071799"/>
              <a:ext cx="937800" cy="0"/>
            </a:xfrm>
            <a:prstGeom prst="straightConnector1">
              <a:avLst/>
            </a:prstGeom>
            <a:solidFill>
              <a:schemeClr val="accent1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lg" w="lg" type="triangle"/>
            </a:ln>
          </p:spPr>
        </p:cxnSp>
      </p:grpSp>
      <p:grpSp>
        <p:nvGrpSpPr>
          <p:cNvPr id="292" name="Shape 292"/>
          <p:cNvGrpSpPr/>
          <p:nvPr/>
        </p:nvGrpSpPr>
        <p:grpSpPr>
          <a:xfrm>
            <a:off x="3939000" y="5221068"/>
            <a:ext cx="2327924" cy="369332"/>
            <a:chOff x="3939000" y="5726667"/>
            <a:chExt cx="2327924" cy="369332"/>
          </a:xfrm>
        </p:grpSpPr>
        <p:sp>
          <p:nvSpPr>
            <p:cNvPr id="293" name="Shape 293"/>
            <p:cNvSpPr txBox="1"/>
            <p:nvPr/>
          </p:nvSpPr>
          <p:spPr>
            <a:xfrm>
              <a:off x="4876800" y="5726667"/>
              <a:ext cx="1390124" cy="369332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Mail header</a:t>
              </a:r>
            </a:p>
          </p:txBody>
        </p:sp>
        <p:cxnSp>
          <p:nvCxnSpPr>
            <p:cNvPr id="294" name="Shape 294"/>
            <p:cNvCxnSpPr>
              <a:stCxn id="293" idx="1"/>
            </p:cNvCxnSpPr>
            <p:nvPr/>
          </p:nvCxnSpPr>
          <p:spPr>
            <a:xfrm rot="10800000">
              <a:off x="3939000" y="5911333"/>
              <a:ext cx="937800" cy="0"/>
            </a:xfrm>
            <a:prstGeom prst="straightConnector1">
              <a:avLst/>
            </a:prstGeom>
            <a:solidFill>
              <a:schemeClr val="accent1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lg" w="lg" type="triangle"/>
            </a:ln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Transport Agent (TA) (5)</a:t>
            </a:r>
          </a:p>
        </p:txBody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Obviously, we send a fake mail in the last page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fake sender and receiver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like spam mails! </a:t>
            </a:r>
          </a:p>
        </p:txBody>
      </p:sp>
      <p:pic>
        <p:nvPicPr>
          <p:cNvPr id="301" name="Shape 3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819400"/>
            <a:ext cx="7073899" cy="3457260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  <a:effectLst>
            <a:outerShdw blurRad="54999" rotWithShape="0" algn="tl" dir="5400000" dist="18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Delivery Agent (DA) </a:t>
            </a:r>
          </a:p>
        </p:txBody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990600" y="14478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Place mails in users</a:t>
            </a: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’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mail boxes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Accept mail from MTA and deliver the mail to the local recipients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 of recipients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Program, such as 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mail.local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procmail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mail.local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the stdin up to an EOF and appends it to each user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’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mail file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procmail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something between mail coming in and stored in mail box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Spam filter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CS: </a:t>
            </a:r>
            <a:r>
              <a:rPr b="0" i="0" lang="en-US" sz="1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http://www.cs.nctu.edu.tw/help/procmail.htm</a:t>
            </a:r>
          </a:p>
        </p:txBody>
      </p:sp>
      <p:grpSp>
        <p:nvGrpSpPr>
          <p:cNvPr id="308" name="Shape 308"/>
          <p:cNvGrpSpPr/>
          <p:nvPr/>
        </p:nvGrpSpPr>
        <p:grpSpPr>
          <a:xfrm>
            <a:off x="5319881" y="152401"/>
            <a:ext cx="3718004" cy="1600199"/>
            <a:chOff x="4728912" y="4876800"/>
            <a:chExt cx="4186486" cy="1801830"/>
          </a:xfrm>
        </p:grpSpPr>
        <p:pic>
          <p:nvPicPr>
            <p:cNvPr descr="img162" id="309" name="Shape 309"/>
            <p:cNvPicPr preferRelativeResize="0"/>
            <p:nvPr/>
          </p:nvPicPr>
          <p:blipFill rotWithShape="1">
            <a:blip r:embed="rId4">
              <a:alphaModFix/>
            </a:blip>
            <a:srcRect b="3423" l="13274" r="1770" t="0"/>
            <a:stretch/>
          </p:blipFill>
          <p:spPr>
            <a:xfrm>
              <a:off x="4728912" y="4876800"/>
              <a:ext cx="4186486" cy="180183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0" name="Shape 310"/>
            <p:cNvSpPr/>
            <p:nvPr/>
          </p:nvSpPr>
          <p:spPr>
            <a:xfrm>
              <a:off x="7490457" y="5305805"/>
              <a:ext cx="686412" cy="858014"/>
            </a:xfrm>
            <a:prstGeom prst="rect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Access Agent (AA) </a:t>
            </a:r>
          </a:p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 user download mail from server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Protocols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IMAP (Internet Message Access Protocol)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both “online” and “offline” mode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Synchronize with server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 (Post Office Protocol)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mails from server </a:t>
            </a:r>
          </a:p>
        </p:txBody>
      </p:sp>
      <p:grpSp>
        <p:nvGrpSpPr>
          <p:cNvPr id="318" name="Shape 318"/>
          <p:cNvGrpSpPr/>
          <p:nvPr/>
        </p:nvGrpSpPr>
        <p:grpSpPr>
          <a:xfrm>
            <a:off x="4724399" y="4953000"/>
            <a:ext cx="4186486" cy="1801830"/>
            <a:chOff x="4728912" y="4876800"/>
            <a:chExt cx="4186486" cy="1801830"/>
          </a:xfrm>
        </p:grpSpPr>
        <p:pic>
          <p:nvPicPr>
            <p:cNvPr descr="img162" id="319" name="Shape 319"/>
            <p:cNvPicPr preferRelativeResize="0"/>
            <p:nvPr/>
          </p:nvPicPr>
          <p:blipFill rotWithShape="1">
            <a:blip r:embed="rId3">
              <a:alphaModFix/>
            </a:blip>
            <a:srcRect b="3423" l="13274" r="1770" t="0"/>
            <a:stretch/>
          </p:blipFill>
          <p:spPr>
            <a:xfrm>
              <a:off x="4728912" y="4876800"/>
              <a:ext cx="4186486" cy="180183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0" name="Shape 320"/>
            <p:cNvSpPr/>
            <p:nvPr/>
          </p:nvSpPr>
          <p:spPr>
            <a:xfrm>
              <a:off x="8157913" y="6120614"/>
              <a:ext cx="628649" cy="457200"/>
            </a:xfrm>
            <a:prstGeom prst="rect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Submission Agent (SA) </a:t>
            </a: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Route mails to local MTA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Typical works that a MTA must do: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Ensuring that all hostname are fully qualified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Modifying headers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 remove the hostname (bsd5.cs.nctu.edu.tw → cs.nctu.edu.tw)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Logging errors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Filter spam and virus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RFC2476 introduces the idea of splitting MTA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SA to share the load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Avoid abuse on MTA</a:t>
            </a:r>
          </a:p>
        </p:txBody>
      </p:sp>
      <p:grpSp>
        <p:nvGrpSpPr>
          <p:cNvPr id="327" name="Shape 327"/>
          <p:cNvGrpSpPr/>
          <p:nvPr/>
        </p:nvGrpSpPr>
        <p:grpSpPr>
          <a:xfrm>
            <a:off x="4724399" y="4876800"/>
            <a:ext cx="4186486" cy="1801830"/>
            <a:chOff x="4728912" y="4876800"/>
            <a:chExt cx="4186486" cy="1801830"/>
          </a:xfrm>
        </p:grpSpPr>
        <p:pic>
          <p:nvPicPr>
            <p:cNvPr descr="img162" id="328" name="Shape 328"/>
            <p:cNvPicPr preferRelativeResize="0"/>
            <p:nvPr/>
          </p:nvPicPr>
          <p:blipFill rotWithShape="1">
            <a:blip r:embed="rId3">
              <a:alphaModFix/>
            </a:blip>
            <a:srcRect b="3423" l="13274" r="1770" t="0"/>
            <a:stretch/>
          </p:blipFill>
          <p:spPr>
            <a:xfrm>
              <a:off x="4728912" y="4876800"/>
              <a:ext cx="4186486" cy="180183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9" name="Shape 329"/>
            <p:cNvSpPr/>
            <p:nvPr/>
          </p:nvSpPr>
          <p:spPr>
            <a:xfrm>
              <a:off x="5567112" y="5911850"/>
              <a:ext cx="685799" cy="488949"/>
            </a:xfrm>
            <a:prstGeom prst="rect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behinds the scene when you send an email? </a:t>
            </a: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 b="45946" l="0" r="37092" t="0"/>
          <a:stretch/>
        </p:blipFill>
        <p:spPr>
          <a:xfrm>
            <a:off x="1054141" y="2044772"/>
            <a:ext cx="3679741" cy="2939976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  <a:effectLst>
            <a:outerShdw blurRad="54999" rotWithShape="0" algn="tl" dir="5400000" dist="18000">
              <a:srgbClr val="000000">
                <a:alpha val="40000"/>
              </a:srgbClr>
            </a:outerShdw>
          </a:effectLst>
        </p:spPr>
      </p:pic>
      <p:sp>
        <p:nvSpPr>
          <p:cNvPr id="70" name="Shape 70"/>
          <p:cNvSpPr txBox="1"/>
          <p:nvPr/>
        </p:nvSpPr>
        <p:spPr>
          <a:xfrm>
            <a:off x="960120" y="4551844"/>
            <a:ext cx="7873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Gmail</a:t>
            </a:r>
          </a:p>
        </p:txBody>
      </p:sp>
      <p:pic>
        <p:nvPicPr>
          <p:cNvPr descr="http://www.clipartbest.com/cliparts/9iz/MrM/9izMrMkzT.png" id="71" name="Shape 7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7515" y="5547430"/>
            <a:ext cx="1368425" cy="884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00892" y="3496280"/>
            <a:ext cx="3881755" cy="3155344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  <a:effectLst>
            <a:outerShdw blurRad="54999" rotWithShape="0" algn="tl" dir="5400000" dist="18000">
              <a:srgbClr val="000000">
                <a:alpha val="40000"/>
              </a:srgbClr>
            </a:outerShdw>
          </a:effectLst>
        </p:spPr>
      </p:pic>
      <p:sp>
        <p:nvSpPr>
          <p:cNvPr id="73" name="Shape 73"/>
          <p:cNvSpPr txBox="1"/>
          <p:nvPr/>
        </p:nvSpPr>
        <p:spPr>
          <a:xfrm>
            <a:off x="4600892" y="6216496"/>
            <a:ext cx="208262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NCTU-CS Mailbox</a:t>
            </a:r>
          </a:p>
        </p:txBody>
      </p:sp>
      <p:sp>
        <p:nvSpPr>
          <p:cNvPr id="74" name="Shape 74"/>
          <p:cNvSpPr/>
          <p:nvPr/>
        </p:nvSpPr>
        <p:spPr>
          <a:xfrm>
            <a:off x="3154681" y="4343400"/>
            <a:ext cx="1143000" cy="1664652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Components of a Mail (1)</a:t>
            </a:r>
          </a:p>
        </p:txBody>
      </p:sp>
      <p:pic>
        <p:nvPicPr>
          <p:cNvPr descr="img166" id="335" name="Shape 335"/>
          <p:cNvPicPr preferRelativeResize="0"/>
          <p:nvPr/>
        </p:nvPicPr>
        <p:blipFill rotWithShape="1">
          <a:blip r:embed="rId3">
            <a:alphaModFix/>
          </a:blip>
          <a:srcRect b="3790" l="2347" r="1801" t="6273"/>
          <a:stretch/>
        </p:blipFill>
        <p:spPr>
          <a:xfrm>
            <a:off x="731837" y="1752600"/>
            <a:ext cx="8107362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Components of a Mail (2)</a:t>
            </a:r>
          </a:p>
        </p:txBody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990600" y="1447800"/>
            <a:ext cx="7543800" cy="4267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Three major components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envelope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Invisible to users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 where the message should be delivered, or to whom it should be returned 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headers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Information about the messages, defined in RFC822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From, To, Date, Time, MTA, </a:t>
            </a:r>
            <a:r>
              <a:rPr b="0" i="0" lang="en-US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message body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Plain text only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Various MIME contents are encoded as printable characters using radix-64 algorithm</a:t>
            </a:r>
          </a:p>
        </p:txBody>
      </p:sp>
      <p:sp>
        <p:nvSpPr>
          <p:cNvPr id="342" name="Shape 342"/>
          <p:cNvSpPr/>
          <p:nvPr/>
        </p:nvSpPr>
        <p:spPr>
          <a:xfrm>
            <a:off x="914400" y="3200400"/>
            <a:ext cx="7543800" cy="2819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Shape 343"/>
          <p:cNvSpPr/>
          <p:nvPr/>
        </p:nvSpPr>
        <p:spPr>
          <a:xfrm>
            <a:off x="609600" y="2819400"/>
            <a:ext cx="1158874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letter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1932174" y="6096000"/>
            <a:ext cx="56606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MUA usually shows information of letter,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not envelope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Addressing (1)</a:t>
            </a:r>
          </a:p>
        </p:txBody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990600" y="12954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kinds of email addresses: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Route based address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Message will travel through several </a:t>
            </a:r>
            <a:r>
              <a:rPr b="0" i="0" lang="en-US" sz="1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intermediate hosts to the destination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Format: host!path!user</a:t>
            </a:r>
          </a:p>
          <a:p>
            <a:pPr indent="-228600" lvl="3" marL="1600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 castle!sun!sierra!hplabs!ucbvax!winsor</a:t>
            </a:r>
          </a:p>
          <a:p>
            <a:pPr indent="-228600" lvl="3" marL="1600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mail is sent from 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“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castle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”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host to the user 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“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winsor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”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 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“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ucbvax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”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host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Location independent address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Simply identify the </a:t>
            </a:r>
            <a:r>
              <a:rPr b="0" i="0" lang="en-US" sz="1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 destination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Format: </a:t>
            </a:r>
            <a:r>
              <a:rPr b="0" i="0" lang="en-US" sz="1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user@host.domain</a:t>
            </a:r>
          </a:p>
          <a:p>
            <a:pPr indent="-228600" lvl="3" marL="1600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 </a:t>
            </a:r>
            <a:r>
              <a:rPr b="0" i="0" lang="en-US" sz="16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lctseng</a:t>
            </a:r>
            <a:r>
              <a:rPr b="0" i="0" lang="en-US" sz="16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@nabsd.cs.nctu.edu.tw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Alias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Map a username to something else, such as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 group of users (easy to management)</a:t>
            </a:r>
          </a:p>
          <a:p>
            <a:pPr indent="-228600" lvl="3" marL="1600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 ta → lctseng, yench, chchang2222, </a:t>
            </a:r>
            <a:r>
              <a:rPr b="0" i="1" lang="en-US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the same user at different machine</a:t>
            </a:r>
          </a:p>
          <a:p>
            <a:pPr indent="-228600" lvl="3" marL="1600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 lctseng@nasa.cs.nctu.edu.tw → lctseng@cs.nctu.edu.tw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another user (or another domain)</a:t>
            </a:r>
          </a:p>
          <a:p>
            <a:pPr indent="-228600" lvl="3" marL="1600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 admin@some.domain → lctseng@cs.nctu.edu.tw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Addressing (2)</a:t>
            </a:r>
            <a:b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(Mail eXchanger, mx)</a:t>
            </a:r>
          </a:p>
        </p:txBody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to send the mail?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you want to send the mail to lctseng@cs.nctu.edu.tw,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MTA will: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First, lookup up the mail exchanger (DNS Record) of 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cs.nctu.edu.tw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% dig mx cs.nctu.edu.tw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there is any servers, choose the higher preference one (lower value)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this preferred one can not be connected, choose another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all the mx servers can not be connected (or not available), mail it directly to the host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2530475" y="3127375"/>
            <a:ext cx="6590266" cy="138499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nasa [/home/lctseng] -lctseng- dig mx cs.nctu.edu.tw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;; ANSWER SECTON: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C00"/>
                </a:solidFill>
                <a:latin typeface="Verdana"/>
                <a:ea typeface="Verdana"/>
                <a:cs typeface="Verdana"/>
                <a:sym typeface="Verdana"/>
              </a:rPr>
              <a:t>cs.nctu.edu.tw.    7200    IN      MX      5 csmx2.cs.nctu.edu.tw.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cs.nctu.edu.tw.    7200    IN      MX      10 csmx3.cs.nctu.edu.tw.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rgbClr val="FFCC00"/>
                </a:solidFill>
                <a:latin typeface="Verdana"/>
                <a:ea typeface="Verdana"/>
                <a:cs typeface="Verdana"/>
                <a:sym typeface="Verdana"/>
              </a:rPr>
              <a:t>cs.nctu.edu.tw.    7200    IN      MX      5 csmx1.cs.nctu.edu.tw.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Addressing (3)</a:t>
            </a:r>
            <a:b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-- (Mail eXchanger, mx) (2)</a:t>
            </a:r>
          </a:p>
        </p:txBody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using </a:t>
            </a: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eXchanger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centralize all the mail tasks to group of servers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Multiple mail exchangers make it more robust</a:t>
            </a:r>
          </a:p>
          <a:p>
            <a:pPr indent="0" lvl="2" marL="9144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Headers (1)</a:t>
            </a:r>
          </a:p>
        </p:txBody>
      </p:sp>
      <p:sp>
        <p:nvSpPr>
          <p:cNvPr id="370" name="Shape 370"/>
          <p:cNvSpPr txBox="1"/>
          <p:nvPr>
            <p:ph idx="1" type="body"/>
          </p:nvPr>
        </p:nvSpPr>
        <p:spPr>
          <a:xfrm>
            <a:off x="990600" y="1447800"/>
            <a:ext cx="7239000" cy="4267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Defined by RFC822 which is obsoleted by RFC2822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reader will hide some uninteresting header information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1722931" y="2514600"/>
            <a:ext cx="5774337" cy="1815881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Date: Wed, 18 Apr 2007 14:05:04 +0800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From: 大小姐 &lt;lkkg-girl@mail.richhome.net&gt;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Subject: 笑狗好可怕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To: Liang-Chi Tseng &lt;lctseng@nabsd.cs.nctu.edu.tw&gt;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User-Agent: Mutt/1.5.15 (2007-04-06)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你趕快把牠趕跑好不好？</a:t>
            </a:r>
          </a:p>
        </p:txBody>
      </p:sp>
      <p:pic>
        <p:nvPicPr>
          <p:cNvPr id="372" name="Shape 372"/>
          <p:cNvPicPr preferRelativeResize="0"/>
          <p:nvPr/>
        </p:nvPicPr>
        <p:blipFill rotWithShape="1">
          <a:blip r:embed="rId3">
            <a:alphaModFix/>
          </a:blip>
          <a:srcRect b="12238" l="0" r="0" t="8563"/>
          <a:stretch/>
        </p:blipFill>
        <p:spPr>
          <a:xfrm>
            <a:off x="6049469" y="3657600"/>
            <a:ext cx="2895600" cy="2895600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  <a:effectLst>
            <a:outerShdw blurRad="54999" rotWithShape="0" algn="tl" dir="5400000" dist="18000">
              <a:srgbClr val="000000">
                <a:alpha val="40000"/>
              </a:srgbClr>
            </a:outerShdw>
          </a:effectLst>
        </p:spPr>
      </p:pic>
      <p:sp>
        <p:nvSpPr>
          <p:cNvPr id="373" name="Shape 373"/>
          <p:cNvSpPr/>
          <p:nvPr/>
        </p:nvSpPr>
        <p:spPr>
          <a:xfrm>
            <a:off x="6858000" y="6324600"/>
            <a:ext cx="838199" cy="228601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Headers (2)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1012825" y="990600"/>
            <a:ext cx="7459093" cy="563231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From lctseng@chbsd.cs.nctu.edu.tw  Wed Apr 18 14:07:21 2007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Return-Path: &lt;lctseng@chbsd.cs.nctu.edu.tw&gt;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X-Original-To: lctseng@nabsd.cs.nctu.edu.tw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Delivered-To: lctseng@nabsd.cs.nctu.edu.tw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Received: from chbsd.cs.nctu.edu.tw (chbsd.csie.nctu.edu.tw [140.113.17.212])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by nabsd.cs.nctu.edu.tw (Postfix) with ESMTP id 22EC73B4D51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for &lt;lctseng@nabsd.cs.nctu.edu.tw&gt;; Wed, 18 Apr 2007 14:07:21 +0800 (CST)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Received: from chbsd.cs.nctu.edu.tw (localhost [127.0.0.1])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by chbsd.cs.nctu.edu.tw (8.13.8/8.13.8) with ESMTP id l3I654P3060925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for &lt;lctseng@nabsd.cs.nctu.edu.tw&gt;; Wed, 18 Apr 2007 14:05:04 +0800 (CST)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(envelope-from lctseng@chbsd.cs.nctu.edu.tw)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Received: (from lctseng@localhost)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by chbsd.cs.nctu.edu.tw (8.13.8/8.13.8/Submit) id l3I654AY060924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for lctseng@nabsd.cs.nctu.edu.tw; Wed, 18 Apr 2007 14:05:04 +0800 (CST)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(envelope-from lctseng)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Date: Wed, 18 Apr 2007 14:05:04 +0800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From: =?utf-8?B?5aSn5bCP5aeQ?= &lt;lkkg-girl@mail.richhome.net&gt;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To: Liang-Chi Tseng &lt;lctseng@nabsd.cs.nctu.edu.tw&gt;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Subject: =?utf-8?B?56yR54uX5aW95Y+v5oCV?=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Message-ID: &lt;20070418060503.GA60903@chbsd.csie.nctu.edu.tw&gt;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MIME-Version: 1.0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Content-Type: text/plain; charset=utf-8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Content-Disposition: inline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Content-Transfer-Encoding: 8bit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User-Agent: Mutt/1.5.15 (2007-04-06)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Status: RO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Content-Length: 23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Lines: 1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你趕快把牠趕跑好不好？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5486400" y="4800600"/>
            <a:ext cx="2214068" cy="338554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Encoding is important!</a:t>
            </a:r>
          </a:p>
        </p:txBody>
      </p:sp>
      <p:cxnSp>
        <p:nvCxnSpPr>
          <p:cNvPr id="381" name="Shape 381"/>
          <p:cNvCxnSpPr>
            <a:stCxn id="380" idx="1"/>
          </p:cNvCxnSpPr>
          <p:nvPr/>
        </p:nvCxnSpPr>
        <p:spPr>
          <a:xfrm rot="10800000">
            <a:off x="4742400" y="4969877"/>
            <a:ext cx="744000" cy="0"/>
          </a:xfrm>
          <a:prstGeom prst="straightConnector1">
            <a:avLst/>
          </a:prstGeom>
          <a:solidFill>
            <a:schemeClr val="accent1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382" name="Shape 382"/>
          <p:cNvSpPr/>
          <p:nvPr/>
        </p:nvSpPr>
        <p:spPr>
          <a:xfrm>
            <a:off x="8658257" y="1758384"/>
            <a:ext cx="299403" cy="2018455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Shape 383"/>
          <p:cNvSpPr txBox="1"/>
          <p:nvPr/>
        </p:nvSpPr>
        <p:spPr>
          <a:xfrm>
            <a:off x="8395077" y="1389053"/>
            <a:ext cx="77617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Newer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8395077" y="3827878"/>
            <a:ext cx="68640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Older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Headers (3)</a:t>
            </a:r>
          </a:p>
        </p:txBody>
      </p:sp>
      <p:sp>
        <p:nvSpPr>
          <p:cNvPr id="390" name="Shape 390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“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eric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”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“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knecht.sendmail.org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”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sends a email to user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“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evi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”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“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anchor.cs.colorado.edu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”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% dig mx anchor.cs.colorado.edu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mroe.cs.colorado.edu</a:t>
            </a:r>
          </a:p>
        </p:txBody>
      </p:sp>
      <p:pic>
        <p:nvPicPr>
          <p:cNvPr descr="img163" id="391" name="Shape 391"/>
          <p:cNvPicPr preferRelativeResize="0"/>
          <p:nvPr/>
        </p:nvPicPr>
        <p:blipFill rotWithShape="1">
          <a:blip r:embed="rId3">
            <a:alphaModFix/>
          </a:blip>
          <a:srcRect b="3003" l="13265" r="3061" t="0"/>
          <a:stretch/>
        </p:blipFill>
        <p:spPr>
          <a:xfrm>
            <a:off x="2286000" y="3429000"/>
            <a:ext cx="6248399" cy="297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Headers (4)</a:t>
            </a:r>
          </a:p>
        </p:txBody>
      </p:sp>
      <p:sp>
        <p:nvSpPr>
          <p:cNvPr id="397" name="Shape 397"/>
          <p:cNvSpPr txBox="1"/>
          <p:nvPr>
            <p:ph idx="1" type="body"/>
          </p:nvPr>
        </p:nvSpPr>
        <p:spPr>
          <a:xfrm>
            <a:off x="990600" y="1447800"/>
            <a:ext cx="784859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Headers in this example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eric@knecht.sendmail.org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Added by mail.local when the mail is put in user</a:t>
            </a:r>
            <a:r>
              <a:rPr b="0" i="0" lang="en-US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’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mailbox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to separate message boundary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Return-Path: eric@knecht.sendmail.org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to send the error message to this address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be different to the </a:t>
            </a:r>
            <a:r>
              <a:rPr b="0" i="0" lang="en-US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b="0" i="0" lang="en-US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address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Received: from knecht.sendmail.org (localhost [127.0.0.1]) by knecht.sendmail.org (8.9.3/8.9.2) with ESMTP id GAA18984; Fri 1 Oct 1999 06:04:02 -800 (PST)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machine that is ever processed this mail will add a </a:t>
            </a:r>
            <a:r>
              <a:rPr b="0" i="0" lang="en-US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</a:t>
            </a:r>
            <a:r>
              <a:rPr b="0" i="0" lang="en-US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record in top of headers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Sending machine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Receiving machine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Version of sendmail in receiving machine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Message unique identifier in receiving machine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 and time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Headers (5)</a:t>
            </a:r>
          </a:p>
        </p:txBody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x="990600" y="1447800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Received: from </a:t>
            </a:r>
            <a:r>
              <a:rPr b="0" i="0" lang="en-US" sz="16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anchor.cs.Colorado.EDU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(root@anchor.cs.colorado.edu [128.138.242.1]) by </a:t>
            </a:r>
            <a:r>
              <a:rPr b="0" i="0" lang="en-US" sz="16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columbine.cs.colorado.edu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(8.9.3/8.9.2) with ESMTP id HAA21741 for </a:t>
            </a:r>
            <a:r>
              <a:rPr b="0" i="0" lang="en-US" sz="16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&lt;evi@rupertsberg.cs.colorado.edu&gt;;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Fri, 1 Oct 1999 07:04:25 -0700 (MST)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Received: from </a:t>
            </a:r>
            <a:r>
              <a:rPr b="0" i="0" lang="en-US" sz="1600" u="none" cap="none" strike="noStrike">
                <a:solidFill>
                  <a:srgbClr val="66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mroe.cs.colorado.edu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(more.cs.colorado.edu [128.138.243.1]) by </a:t>
            </a:r>
            <a:r>
              <a:rPr b="0" i="0" lang="en-US" sz="1600" u="none" cap="none" strike="noStrike">
                <a:solidFill>
                  <a:srgbClr val="66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anchor.cs.colorado.edu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(8.9.3/8.9.2) with ESMTP id HAA26176 for </a:t>
            </a:r>
            <a:r>
              <a:rPr b="0" i="0" lang="en-US" sz="16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&lt;evi@anchor.cs.colorado.edu&gt;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Fri, 1 Oct 1999 07:04:24 -0700 (MST)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Received: from </a:t>
            </a:r>
            <a:r>
              <a:rPr b="0" i="0" lang="en-US" sz="1600" u="none" cap="none" strike="noStrike">
                <a:solidFill>
                  <a:srgbClr val="FF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knecht.sendmail.org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(knecht.sendmail.org [209.31.233.160]) by </a:t>
            </a:r>
            <a:r>
              <a:rPr b="0" i="0" lang="en-US" sz="1600" u="none" cap="none" strike="noStrike">
                <a:solidFill>
                  <a:srgbClr val="FF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mroe.cs.colorado.edu 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(8.9.3/8.9.2) with ESMTP id HAA09899 fro </a:t>
            </a:r>
            <a:r>
              <a:rPr b="0" i="0" lang="en-US" sz="16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&lt;evi@anchor.cs.colorado.edu&gt;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Fri, 1 Oct 1999 07:04:23 -700 (MST)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Received: from </a:t>
            </a:r>
            <a:r>
              <a:rPr b="0" i="0" lang="en-US" sz="16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knecht.sendmail.org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(localhost [127.0.0.1]) by </a:t>
            </a:r>
            <a:r>
              <a:rPr b="0" i="0" lang="en-US" sz="16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knecht.sendmail.org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(8.9.3/8.9.2) with ESMTP id GAA18984; Fri 1 Oct 1999 06:04:02 -800 (PST) </a:t>
            </a:r>
          </a:p>
        </p:txBody>
      </p:sp>
      <p:pic>
        <p:nvPicPr>
          <p:cNvPr descr="img163" id="404" name="Shape 404"/>
          <p:cNvPicPr preferRelativeResize="0"/>
          <p:nvPr/>
        </p:nvPicPr>
        <p:blipFill rotWithShape="1">
          <a:blip r:embed="rId3">
            <a:alphaModFix/>
          </a:blip>
          <a:srcRect b="0" l="13432" r="2984" t="0"/>
          <a:stretch/>
        </p:blipFill>
        <p:spPr>
          <a:xfrm>
            <a:off x="3886200" y="4724400"/>
            <a:ext cx="4267199" cy="2093912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Shape 405"/>
          <p:cNvSpPr/>
          <p:nvPr/>
        </p:nvSpPr>
        <p:spPr>
          <a:xfrm>
            <a:off x="3962400" y="4953000"/>
            <a:ext cx="1447800" cy="1865312"/>
          </a:xfrm>
          <a:prstGeom prst="rect">
            <a:avLst/>
          </a:prstGeom>
          <a:noFill/>
          <a:ln cap="flat" cmpd="sng" w="254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5474969" y="4946173"/>
            <a:ext cx="773429" cy="1865312"/>
          </a:xfrm>
          <a:prstGeom prst="rect">
            <a:avLst/>
          </a:prstGeom>
          <a:noFill/>
          <a:ln cap="flat" cmpd="sng" w="254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6313169" y="4952998"/>
            <a:ext cx="849630" cy="1865312"/>
          </a:xfrm>
          <a:prstGeom prst="rect">
            <a:avLst/>
          </a:prstGeom>
          <a:noFill/>
          <a:ln cap="flat" cmpd="sng" w="25400">
            <a:solidFill>
              <a:srgbClr val="6600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Shape 408"/>
          <p:cNvSpPr/>
          <p:nvPr/>
        </p:nvSpPr>
        <p:spPr>
          <a:xfrm>
            <a:off x="7216139" y="4952998"/>
            <a:ext cx="849630" cy="1865312"/>
          </a:xfrm>
          <a:prstGeom prst="rect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behinds the scene when you send an email? </a:t>
            </a:r>
          </a:p>
        </p:txBody>
      </p:sp>
      <p:pic>
        <p:nvPicPr>
          <p:cNvPr descr="http://www.clipartbest.com/cliparts/9Tp/LxM/9TpLxMrTE.png" id="81" name="Shape 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7031" y="2873375"/>
            <a:ext cx="765244" cy="118744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/>
          <p:nvPr/>
        </p:nvSpPr>
        <p:spPr>
          <a:xfrm>
            <a:off x="3352800" y="2667000"/>
            <a:ext cx="2667000" cy="1600200"/>
          </a:xfrm>
          <a:prstGeom prst="cloud">
            <a:avLst/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4">
            <a:alphaModFix/>
          </a:blip>
          <a:srcRect b="45946" l="0" r="37092" t="0"/>
          <a:stretch/>
        </p:blipFill>
        <p:spPr>
          <a:xfrm>
            <a:off x="762000" y="5378450"/>
            <a:ext cx="1430512" cy="1142926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  <a:effectLst>
            <a:outerShdw blurRad="54999" rotWithShape="0" algn="tl" dir="5400000" dist="18000">
              <a:srgbClr val="000000">
                <a:alpha val="40000"/>
              </a:srgbClr>
            </a:outerShdw>
          </a:effectLst>
        </p:spPr>
      </p:pic>
      <p:pic>
        <p:nvPicPr>
          <p:cNvPr descr="https://lh3.ggpht.com/O0aW5qsyCkR2i7Bu-jUU1b5BWA_NygJ6ui4MgaAvL7gfqvVWqkOBscDaq4pn-vkwByUx=w300" id="84" name="Shape 8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55219" y="4994239"/>
            <a:ext cx="87630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lipartbest.com/cliparts/9Tp/LxM/9TpLxMrTE.png" id="85" name="Shape 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93089" y="2873375"/>
            <a:ext cx="765244" cy="118744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/>
          <p:nvPr/>
        </p:nvSpPr>
        <p:spPr>
          <a:xfrm>
            <a:off x="2743200" y="3352800"/>
            <a:ext cx="457200" cy="304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6327844" y="3352800"/>
            <a:ext cx="457200" cy="304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85045" y="5226050"/>
            <a:ext cx="1554472" cy="1263577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  <a:effectLst>
            <a:outerShdw blurRad="54999" rotWithShape="0" algn="tl" dir="5400000" dist="18000">
              <a:srgbClr val="000000">
                <a:alpha val="40000"/>
              </a:srgbClr>
            </a:outerShdw>
          </a:effectLst>
        </p:spPr>
      </p:pic>
      <p:pic>
        <p:nvPicPr>
          <p:cNvPr descr="https://lh3.ggpht.com/O0aW5qsyCkR2i7Bu-jUU1b5BWA_NygJ6ui4MgaAvL7gfqvVWqkOBscDaq4pn-vkwByUx=w300" id="89" name="Shape 8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91817" y="4962489"/>
            <a:ext cx="876300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1952198" y="4278312"/>
            <a:ext cx="333802" cy="490466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clipartbest.com/cliparts/9iz/MrM/9izMrMkzT.png" id="91" name="Shape 9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002087" y="4496203"/>
            <a:ext cx="1368425" cy="88491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/>
          <p:nvPr/>
        </p:nvSpPr>
        <p:spPr>
          <a:xfrm>
            <a:off x="7287403" y="4313362"/>
            <a:ext cx="376617" cy="51906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066800" y="6498155"/>
            <a:ext cx="18732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 Mail: Gmail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057900" y="6513921"/>
            <a:ext cx="207845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 Mail: CS Mail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801350" y="2447998"/>
            <a:ext cx="16466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Gmail Servers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921700" y="2478921"/>
            <a:ext cx="185178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 Mail Servers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Headers (6)</a:t>
            </a:r>
          </a:p>
        </p:txBody>
      </p:sp>
      <p:sp>
        <p:nvSpPr>
          <p:cNvPr id="414" name="Shape 414"/>
          <p:cNvSpPr txBox="1"/>
          <p:nvPr>
            <p:ph idx="1" type="body"/>
          </p:nvPr>
        </p:nvSpPr>
        <p:spPr>
          <a:xfrm>
            <a:off x="990600" y="14478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Message-Id: &lt;199910011404.GAA18984@knecht.sendmail.org)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by sender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’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MTA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X-Mailer: exmh version 2.0.2 2/24/98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MUA 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Non-standard header information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To: Evi Nemeth &lt;evi@anchor.cs.colorado.edu&gt;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Subject: Re: hi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Fri, 1 Oct 1999 06:04:02 -800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 Architecture</a:t>
            </a:r>
          </a:p>
        </p:txBody>
      </p:sp>
      <p:sp>
        <p:nvSpPr>
          <p:cNvPr id="420" name="Shape 420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Components in a mail system architecture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servers for incoming and outgoing mails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home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IMAP or POP to integrate PC and remote clients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Simplest architecture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one machine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machine has sendmail to let you send and receive mail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machine is also the mailbox home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machine also provides IMAP or POP to let you download mail from PC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 Architecture 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26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Scalable architecture for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6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medium sites</a:t>
            </a:r>
          </a:p>
        </p:txBody>
      </p:sp>
      <p:sp>
        <p:nvSpPr>
          <p:cNvPr id="426" name="Shape 426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Centralize 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least one machine for incoming message and 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home can be the same host or another one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least one machine for outgoing message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host run MSA and forward mail to the same mail-out server or send the mail directly</a:t>
            </a:r>
          </a:p>
        </p:txBody>
      </p:sp>
      <p:pic>
        <p:nvPicPr>
          <p:cNvPr descr="img164" id="427" name="Shape 427"/>
          <p:cNvPicPr preferRelativeResize="0"/>
          <p:nvPr/>
        </p:nvPicPr>
        <p:blipFill rotWithShape="1">
          <a:blip r:embed="rId3">
            <a:alphaModFix/>
          </a:blip>
          <a:srcRect b="0" l="14131" r="0" t="0"/>
          <a:stretch/>
        </p:blipFill>
        <p:spPr>
          <a:xfrm>
            <a:off x="2133600" y="3810000"/>
            <a:ext cx="6019799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Alias</a:t>
            </a:r>
          </a:p>
        </p:txBody>
      </p:sp>
      <p:sp>
        <p:nvSpPr>
          <p:cNvPr id="433" name="Shape 433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Several mechanisms to define aliases: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Traditional method: in files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Traditional method with NIS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LDAP (Light-weight Directory Access Protocol)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 sendmail wants to resolve name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File-based method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sendmail looks up files to resolve it by itself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LDAP-based method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sendmail call LDAP server to resolve the name and return the results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Alias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Traditional aliasing mechanism (1)</a:t>
            </a:r>
          </a:p>
        </p:txBody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Aliases can be defined in three places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MUA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’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configuraiton file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by MUA and expand the alias before injecting the message into the mail system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system-wide /etc/mail/aliases file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by MTA 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path to the system-wide alias file can be specified in sendmail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’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configuration file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user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’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forwarding file, ~/.forward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by MTA after system-wide alias file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forward(5)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Alias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Traditional aliasing mechanism (2)</a:t>
            </a:r>
          </a:p>
        </p:txBody>
      </p:sp>
      <p:sp>
        <p:nvSpPr>
          <p:cNvPr id="445" name="Shape 445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format of an entry in aliases file</a:t>
            </a:r>
          </a:p>
          <a:p>
            <a:pPr indent="-381000" lvl="1" marL="838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Local-name: recipient1,recipient2,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…</a:t>
            </a:r>
          </a:p>
          <a:p>
            <a:pPr indent="-381000" lvl="1" marL="838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admin: lctseng,yench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lctseng: lctseng@nasa.cs.nctu.edu.tw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1" marL="838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 startAt="2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Local-name: :include:another-file</a:t>
            </a:r>
          </a:p>
          <a:p>
            <a:pPr indent="-381000" lvl="1" marL="838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bsdTA: :include</a:t>
            </a:r>
            <a:r>
              <a:rPr b="0" i="0" lang="en-US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:/usr/local/mail/bsdTA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6" name="Shape 446"/>
          <p:cNvSpPr txBox="1"/>
          <p:nvPr/>
        </p:nvSpPr>
        <p:spPr>
          <a:xfrm>
            <a:off x="7372228" y="4419600"/>
            <a:ext cx="1539204" cy="95410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lctseng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yench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chchang2222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hmwang</a:t>
            </a:r>
          </a:p>
        </p:txBody>
      </p:sp>
      <p:sp>
        <p:nvSpPr>
          <p:cNvPr id="447" name="Shape 447"/>
          <p:cNvSpPr txBox="1"/>
          <p:nvPr/>
        </p:nvSpPr>
        <p:spPr>
          <a:xfrm>
            <a:off x="7239000" y="4038600"/>
            <a:ext cx="1820863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rgbClr val="333399"/>
                </a:solidFill>
                <a:latin typeface="Times"/>
                <a:ea typeface="Times"/>
                <a:cs typeface="Times"/>
                <a:sym typeface="Times"/>
              </a:rPr>
              <a:t>Contents of bsdTA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Alias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Traditional aliasing mechanism (3)</a:t>
            </a:r>
          </a:p>
        </p:txBody>
      </p:sp>
      <p:sp>
        <p:nvSpPr>
          <p:cNvPr id="453" name="Shape 453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81000" lvl="1" marL="838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 startAt="3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Local-name: absolute-path-file</a:t>
            </a:r>
          </a:p>
          <a:p>
            <a:pPr indent="-381000" lvl="1" marL="838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Mails will be appended to this file</a:t>
            </a:r>
          </a:p>
          <a:p>
            <a:pPr indent="-381000" lvl="1" marL="838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complaints: /dev/null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troubles: trouble_admin,trouble_log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trouble_admin: :include:/usr/local/mail/troadm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trouble_log: /usr/local/mail/logs/troublemail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1" marL="838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 startAt="4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Local-name: "|program-path"</a:t>
            </a:r>
          </a:p>
          <a:p>
            <a:pPr indent="-381000" lvl="1" marL="838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Route mail to stdin of program</a:t>
            </a:r>
          </a:p>
          <a:p>
            <a:pPr indent="-381000" lvl="1" marL="838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</a:t>
            </a:r>
          </a:p>
          <a:p>
            <a:pPr indent="-342900" lvl="2" marL="12573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autoftp: 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|/usr/local/bin/ftpserver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Alias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Traditional aliasing mechanism (4)</a:t>
            </a:r>
          </a:p>
        </p:txBody>
      </p:sp>
      <p:sp>
        <p:nvSpPr>
          <p:cNvPr id="459" name="Shape 459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hashed aliases DB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/etc/mail/aliases is the plaintext aliases information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/etc/mail/aliases.db is the hashed version for efficiency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“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newaliases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”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command to rebuild the hashed version when you change the aliases file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Alias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Traditional aliasing mechanism (5)</a:t>
            </a:r>
          </a:p>
        </p:txBody>
      </p:sp>
      <p:sp>
        <p:nvSpPr>
          <p:cNvPr id="465" name="Shape 465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maintainable forwarding file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~/.forward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Format: newline-separated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"|/usr/local/bin/procmail"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lctseng@gmail.com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~/mail_log, lctseng@gmail.com, lctseng@other.domain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be owned by user and writable only to user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path to .forward file should be writable only to user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Alias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Traditional aliasing mechanism (6)</a:t>
            </a:r>
          </a:p>
        </p:txBody>
      </p:sp>
      <p:sp>
        <p:nvSpPr>
          <p:cNvPr id="471" name="Shape 471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Alias must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postmaster and MAILER-DAEMON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 maintainer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bin, sys, daemon, nobody,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…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accounts (root)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root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forward root mail to the administrator (.forward)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5486400" y="4191000"/>
            <a:ext cx="3189288" cy="243204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MAILER-DAEMON: postmaster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postmaster: root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bin:	root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bind:	root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daemon:	root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games:	root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kmem:	root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mailnull:	postmaster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nobody:	root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operator: root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699447" y="2046509"/>
            <a:ext cx="5258576" cy="4734695"/>
          </a:xfrm>
          <a:prstGeom prst="rect">
            <a:avLst/>
          </a:prstGeom>
          <a:solidFill>
            <a:srgbClr val="EDF9F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detailed view (outgoing, for illustration only)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</a:p>
        </p:txBody>
      </p:sp>
      <p:pic>
        <p:nvPicPr>
          <p:cNvPr descr="http://www.clipartbest.com/cliparts/9Tp/LxM/9TpLxMrTE.png"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84478" y="2682938"/>
            <a:ext cx="765244" cy="1187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 b="45946" l="0" r="37092" t="0"/>
          <a:stretch/>
        </p:blipFill>
        <p:spPr>
          <a:xfrm>
            <a:off x="806981" y="5217082"/>
            <a:ext cx="1430512" cy="1142926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  <a:effectLst>
            <a:outerShdw blurRad="54999" rotWithShape="0" algn="tl" dir="5400000" dist="18000">
              <a:srgbClr val="000000">
                <a:alpha val="40000"/>
              </a:srgbClr>
            </a:outerShdw>
          </a:effectLst>
        </p:spPr>
      </p:pic>
      <p:pic>
        <p:nvPicPr>
          <p:cNvPr descr="https://lh3.ggpht.com/O0aW5qsyCkR2i7Bu-jUU1b5BWA_NygJ6ui4MgaAvL7gfqvVWqkOBscDaq4pn-vkwByUx=w300" id="106" name="Shape 10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00200" y="4832871"/>
            <a:ext cx="876300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/>
          <p:nvPr/>
        </p:nvSpPr>
        <p:spPr>
          <a:xfrm>
            <a:off x="1600200" y="4286939"/>
            <a:ext cx="333802" cy="490466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1111780" y="6473428"/>
            <a:ext cx="201664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Mail User Agent (MUA)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19070" y="2181167"/>
            <a:ext cx="25552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Mail Submission Agent (MSA)</a:t>
            </a:r>
          </a:p>
        </p:txBody>
      </p:sp>
      <p:sp>
        <p:nvSpPr>
          <p:cNvPr id="110" name="Shape 110"/>
          <p:cNvSpPr/>
          <p:nvPr/>
        </p:nvSpPr>
        <p:spPr>
          <a:xfrm>
            <a:off x="2621280" y="3124263"/>
            <a:ext cx="1341119" cy="304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clipartbest.com/cliparts/9Tp/LxM/9TpLxMrTE.png"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4176" y="2682938"/>
            <a:ext cx="765244" cy="118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3599173" y="2181167"/>
            <a:ext cx="23588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Mail Transport Agent (MTA)</a:t>
            </a:r>
          </a:p>
        </p:txBody>
      </p:sp>
      <p:sp>
        <p:nvSpPr>
          <p:cNvPr id="113" name="Shape 113"/>
          <p:cNvSpPr/>
          <p:nvPr/>
        </p:nvSpPr>
        <p:spPr>
          <a:xfrm>
            <a:off x="6264378" y="2488944"/>
            <a:ext cx="2666951" cy="1600236"/>
          </a:xfrm>
          <a:prstGeom prst="cloud">
            <a:avLst/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</a:p>
        </p:txBody>
      </p:sp>
      <p:sp>
        <p:nvSpPr>
          <p:cNvPr id="114" name="Shape 114"/>
          <p:cNvSpPr/>
          <p:nvPr/>
        </p:nvSpPr>
        <p:spPr>
          <a:xfrm>
            <a:off x="5615939" y="3136644"/>
            <a:ext cx="457200" cy="304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clipartbest.com/cliparts/9Tp/LxM/9TpLxMrTE.png" id="115" name="Shape 1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81800" y="3707680"/>
            <a:ext cx="491664" cy="7629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lipartbest.com/cliparts/9Tp/LxM/9TpLxMrTE.png" id="116" name="Shape 1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328703" y="3683587"/>
            <a:ext cx="491664" cy="7629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lipartbest.com/cliparts/9Tp/LxM/9TpLxMrTE.png" id="117" name="Shape 1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31567" y="3683585"/>
            <a:ext cx="491664" cy="76292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7168120" y="4544555"/>
            <a:ext cx="15268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Lots of MTAs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3518262" y="6307789"/>
            <a:ext cx="232627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Inside Gmail Domain</a:t>
            </a:r>
          </a:p>
        </p:txBody>
      </p:sp>
      <p:sp>
        <p:nvSpPr>
          <p:cNvPr id="120" name="Shape 120"/>
          <p:cNvSpPr/>
          <p:nvPr/>
        </p:nvSpPr>
        <p:spPr>
          <a:xfrm>
            <a:off x="2687701" y="4027773"/>
            <a:ext cx="2327909" cy="1088643"/>
          </a:xfrm>
          <a:prstGeom prst="bentUpArrow">
            <a:avLst>
              <a:gd fmla="val 17650" name="adj1"/>
              <a:gd fmla="val 20275" name="adj2"/>
              <a:gd fmla="val 25000" name="adj3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5453692" y="2754931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SMTP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vacation(1)</a:t>
            </a:r>
          </a:p>
        </p:txBody>
      </p:sp>
      <p:sp>
        <p:nvSpPr>
          <p:cNvPr id="478" name="Shape 478"/>
          <p:cNvSpPr txBox="1"/>
          <p:nvPr>
            <p:ph idx="1" type="body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E-mail auto-responder</a:t>
            </a:r>
          </a:p>
          <a:p>
            <a:pPr indent="-284163" lvl="1" marL="639763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returns  a message, ~/.vacation.msg by default</a:t>
            </a:r>
          </a:p>
          <a:p>
            <a:pPr indent="-284163" lvl="1" marL="639763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~/.vacation.db</a:t>
            </a:r>
          </a:p>
          <a:p>
            <a:pPr indent="-419100" lvl="2" marL="1143000" marR="0" rtl="0" algn="l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 database file for db(3)</a:t>
            </a:r>
          </a:p>
          <a:p>
            <a:pPr indent="-284163" lvl="1" marL="639763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~/.vacation.{dir,pag}</a:t>
            </a:r>
          </a:p>
          <a:p>
            <a:pPr indent="-419100" lvl="2" marL="1143000" marR="0" rtl="0" algn="l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 database file for dbm(3)</a:t>
            </a:r>
          </a:p>
          <a:p>
            <a:pPr indent="-284163" lvl="1" marL="639763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~/.vacation.msg</a:t>
            </a:r>
          </a:p>
          <a:p>
            <a:pPr indent="-419100" lvl="2" marL="1143000" marR="0" rtl="0" algn="l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 message to send</a:t>
            </a:r>
          </a:p>
          <a:p>
            <a:pPr indent="-273050" lvl="0" marL="27305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with forward(5)</a:t>
            </a:r>
          </a:p>
          <a:p>
            <a:pPr indent="-284163" lvl="1" marL="639763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|/usr/bin/vacation &lt;login name&gt;</a:t>
            </a:r>
          </a:p>
          <a:p>
            <a:pPr indent="-277813" lvl="2" marL="1039813" marR="0" rtl="0" algn="l">
              <a:spcBef>
                <a:spcPts val="5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|/usr/bin/vacation lctseng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</a:t>
            </a:r>
          </a:p>
        </p:txBody>
      </p:sp>
      <p:sp>
        <p:nvSpPr>
          <p:cNvPr id="479" name="Shape 479"/>
          <p:cNvSpPr txBox="1"/>
          <p:nvPr/>
        </p:nvSpPr>
        <p:spPr>
          <a:xfrm>
            <a:off x="8129588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detailed view (outgoing, for illustration only)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User Agent (MUA)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 user read and compose mails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Submission Agent (MSA)</a:t>
            </a:r>
          </a:p>
          <a:p>
            <a:pPr indent="-228600" lvl="2" marL="1143000" marR="0" rtl="0" algn="l"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Route mails to local MTA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Transport Agent (MTA)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Route mails among machines, using SMTP protocol</a:t>
            </a: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</a:p>
        </p:txBody>
      </p:sp>
      <p:sp>
        <p:nvSpPr>
          <p:cNvPr id="128" name="Shape 128"/>
          <p:cNvSpPr/>
          <p:nvPr/>
        </p:nvSpPr>
        <p:spPr>
          <a:xfrm>
            <a:off x="3477392" y="3771900"/>
            <a:ext cx="3165980" cy="2850571"/>
          </a:xfrm>
          <a:prstGeom prst="rect">
            <a:avLst/>
          </a:prstGeom>
          <a:solidFill>
            <a:srgbClr val="EDF9F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clipartbest.com/cliparts/9Tp/LxM/9TpLxMrTE.png" id="129" name="Shape 1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9821" y="4155067"/>
            <a:ext cx="460723" cy="714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4">
            <a:alphaModFix/>
          </a:blip>
          <a:srcRect b="45946" l="0" r="37092" t="0"/>
          <a:stretch/>
        </p:blipFill>
        <p:spPr>
          <a:xfrm>
            <a:off x="3542133" y="5680776"/>
            <a:ext cx="861254" cy="688111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  <a:effectLst>
            <a:outerShdw blurRad="54999" rotWithShape="0" algn="tl" dir="5400000" dist="18000">
              <a:srgbClr val="000000">
                <a:alpha val="40000"/>
              </a:srgbClr>
            </a:outerShdw>
          </a:effectLst>
        </p:spPr>
      </p:pic>
      <p:pic>
        <p:nvPicPr>
          <p:cNvPr descr="https://lh3.ggpht.com/O0aW5qsyCkR2i7Bu-jUU1b5BWA_NygJ6ui4MgaAvL7gfqvVWqkOBscDaq4pn-vkwByUx=w300" id="131" name="Shape 1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19698" y="5449457"/>
            <a:ext cx="527585" cy="52758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/>
          <p:nvPr/>
        </p:nvSpPr>
        <p:spPr>
          <a:xfrm>
            <a:off x="4019698" y="5120773"/>
            <a:ext cx="200969" cy="29529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4246526" y="6368887"/>
            <a:ext cx="58381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MUA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3829192" y="3901482"/>
            <a:ext cx="57419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MSA</a:t>
            </a:r>
          </a:p>
        </p:txBody>
      </p:sp>
      <p:sp>
        <p:nvSpPr>
          <p:cNvPr id="135" name="Shape 135"/>
          <p:cNvSpPr/>
          <p:nvPr/>
        </p:nvSpPr>
        <p:spPr>
          <a:xfrm>
            <a:off x="4634451" y="4420771"/>
            <a:ext cx="807435" cy="18350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clipartbest.com/cliparts/9Tp/LxM/9TpLxMrTE.png" id="136" name="Shape 1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62048" y="4155067"/>
            <a:ext cx="460723" cy="71491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5762048" y="3901482"/>
            <a:ext cx="5496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MTA</a:t>
            </a:r>
          </a:p>
        </p:txBody>
      </p:sp>
      <p:sp>
        <p:nvSpPr>
          <p:cNvPr id="138" name="Shape 138"/>
          <p:cNvSpPr/>
          <p:nvPr/>
        </p:nvSpPr>
        <p:spPr>
          <a:xfrm>
            <a:off x="6827815" y="4038273"/>
            <a:ext cx="1605695" cy="963416"/>
          </a:xfrm>
          <a:prstGeom prst="cloud">
            <a:avLst/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</a:p>
        </p:txBody>
      </p:sp>
      <p:sp>
        <p:nvSpPr>
          <p:cNvPr id="139" name="Shape 139"/>
          <p:cNvSpPr/>
          <p:nvPr/>
        </p:nvSpPr>
        <p:spPr>
          <a:xfrm>
            <a:off x="6437417" y="4428226"/>
            <a:ext cx="275261" cy="18350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clipartbest.com/cliparts/9Tp/LxM/9TpLxMrTE.png" id="140" name="Shape 14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39335" y="4772025"/>
            <a:ext cx="296011" cy="4593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lipartbest.com/cliparts/9Tp/LxM/9TpLxMrTE.png" id="141" name="Shape 14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468603" y="4757519"/>
            <a:ext cx="296011" cy="4593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lipartbest.com/cliparts/9Tp/LxM/9TpLxMrTE.png" id="142" name="Shape 14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31564" y="4757519"/>
            <a:ext cx="296011" cy="45932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/>
          <p:nvPr/>
        </p:nvSpPr>
        <p:spPr>
          <a:xfrm>
            <a:off x="4730726" y="5116885"/>
            <a:ext cx="1422316" cy="665145"/>
          </a:xfrm>
          <a:prstGeom prst="bentUpArrow">
            <a:avLst>
              <a:gd fmla="val 17650" name="adj1"/>
              <a:gd fmla="val 20275" name="adj2"/>
              <a:gd fmla="val 25000" name="adj3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2832883" y="1961097"/>
            <a:ext cx="6158740" cy="4744503"/>
          </a:xfrm>
          <a:prstGeom prst="rect">
            <a:avLst/>
          </a:prstGeom>
          <a:solidFill>
            <a:srgbClr val="EDF9F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detailed view (incoming, for illustration only)</a:t>
            </a:r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</a:p>
        </p:txBody>
      </p:sp>
      <p:pic>
        <p:nvPicPr>
          <p:cNvPr descr="http://www.clipartbest.com/cliparts/9Tp/LxM/9TpLxMrTE.png"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47008" y="2367027"/>
            <a:ext cx="765244" cy="11874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lipartbest.com/cliparts/9Tp/LxM/9TpLxMrTE.png" id="152" name="Shape 1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1125" y="2395500"/>
            <a:ext cx="765244" cy="118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3338928" y="2059250"/>
            <a:ext cx="5496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MTA</a:t>
            </a:r>
          </a:p>
        </p:txBody>
      </p:sp>
      <p:sp>
        <p:nvSpPr>
          <p:cNvPr id="154" name="Shape 154"/>
          <p:cNvSpPr/>
          <p:nvPr/>
        </p:nvSpPr>
        <p:spPr>
          <a:xfrm>
            <a:off x="761975" y="2190750"/>
            <a:ext cx="1697579" cy="1018547"/>
          </a:xfrm>
          <a:prstGeom prst="cloud">
            <a:avLst/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6477794" y="6313841"/>
            <a:ext cx="25314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Inside CS Mail Domain</a:t>
            </a:r>
          </a:p>
        </p:txBody>
      </p:sp>
      <p:grpSp>
        <p:nvGrpSpPr>
          <p:cNvPr id="156" name="Shape 156"/>
          <p:cNvGrpSpPr/>
          <p:nvPr/>
        </p:nvGrpSpPr>
        <p:grpSpPr>
          <a:xfrm>
            <a:off x="3104833" y="4702721"/>
            <a:ext cx="1783072" cy="1527137"/>
            <a:chOff x="6785045" y="4962489"/>
            <a:chExt cx="1783072" cy="1527137"/>
          </a:xfrm>
        </p:grpSpPr>
        <p:pic>
          <p:nvPicPr>
            <p:cNvPr id="157" name="Shape 15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85045" y="5226050"/>
              <a:ext cx="1554472" cy="1263577"/>
            </a:xfrm>
            <a:prstGeom prst="rect">
              <a:avLst/>
            </a:prstGeom>
            <a:solidFill>
              <a:srgbClr val="ECECEC"/>
            </a:solidFill>
            <a:ln cap="sq" cmpd="sng" w="889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  <a:effectLst>
              <a:outerShdw blurRad="54999" rotWithShape="0" algn="tl" dir="5400000" dist="18000">
                <a:srgbClr val="000000">
                  <a:alpha val="40000"/>
                </a:srgbClr>
              </a:outerShdw>
            </a:effectLst>
          </p:spPr>
        </p:pic>
        <p:pic>
          <p:nvPicPr>
            <p:cNvPr descr="https://lh3.ggpht.com/O0aW5qsyCkR2i7Bu-jUU1b5BWA_NygJ6ui4MgaAvL7gfqvVWqkOBscDaq4pn-vkwByUx=w300" id="158" name="Shape 15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691817" y="4962489"/>
              <a:ext cx="876300" cy="8763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9" name="Shape 159"/>
          <p:cNvSpPr txBox="1"/>
          <p:nvPr/>
        </p:nvSpPr>
        <p:spPr>
          <a:xfrm>
            <a:off x="3628987" y="6313841"/>
            <a:ext cx="58381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MUA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4363264" y="1994351"/>
            <a:ext cx="23356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Mail Delivery Agent (MDA) </a:t>
            </a:r>
          </a:p>
        </p:txBody>
      </p:sp>
      <p:pic>
        <p:nvPicPr>
          <p:cNvPr descr="http://uxrepo.com/static/icon-sets/linecons/png32/256/000000/database-256-000000.png" id="161" name="Shape 16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72575" y="2604257"/>
            <a:ext cx="826770" cy="94488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6555449" y="2232526"/>
            <a:ext cx="24449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Message Store (NFS, RAID)</a:t>
            </a:r>
          </a:p>
        </p:txBody>
      </p:sp>
      <p:pic>
        <p:nvPicPr>
          <p:cNvPr descr="http://www.clipartbest.com/cliparts/9Tp/LxM/9TpLxMrTE.png" id="163" name="Shape 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34100" y="5019541"/>
            <a:ext cx="765244" cy="118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6645565" y="4568862"/>
            <a:ext cx="22472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Mail Access Agent (MAA) </a:t>
            </a:r>
          </a:p>
        </p:txBody>
      </p:sp>
      <p:sp>
        <p:nvSpPr>
          <p:cNvPr id="165" name="Shape 165"/>
          <p:cNvSpPr/>
          <p:nvPr/>
        </p:nvSpPr>
        <p:spPr>
          <a:xfrm>
            <a:off x="2587930" y="2634280"/>
            <a:ext cx="513411" cy="33751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4145894" y="2634280"/>
            <a:ext cx="871329" cy="33751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6094728" y="2691116"/>
            <a:ext cx="1048062" cy="33751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7495460" y="3689353"/>
            <a:ext cx="381000" cy="835061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5147008" y="5257800"/>
            <a:ext cx="1787190" cy="4572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2350490" y="3028500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SMTP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5409057" y="4964214"/>
            <a:ext cx="14285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IMAP/POP3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detailed view (incoming, for illustration only)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Delivery Agent (MDA) 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Place mails in users’ mail boxes 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Access Agent (MAA) 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Connects the user agent to the mail box using POP or IMAP protocols 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Shape 17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</a:p>
        </p:txBody>
      </p:sp>
      <p:sp>
        <p:nvSpPr>
          <p:cNvPr id="178" name="Shape 178"/>
          <p:cNvSpPr/>
          <p:nvPr/>
        </p:nvSpPr>
        <p:spPr>
          <a:xfrm>
            <a:off x="4526587" y="4038600"/>
            <a:ext cx="3264150" cy="2514599"/>
          </a:xfrm>
          <a:prstGeom prst="rect">
            <a:avLst/>
          </a:prstGeom>
          <a:solidFill>
            <a:srgbClr val="EDF9F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clipartbest.com/cliparts/9Tp/LxM/9TpLxMrTE.png" id="179" name="Shape 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53080" y="4253744"/>
            <a:ext cx="405582" cy="6293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lipartbest.com/cliparts/9Tp/LxM/9TpLxMrTE.png" id="180" name="Shape 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37655" y="4268835"/>
            <a:ext cx="405582" cy="629352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4624187" y="3976132"/>
            <a:ext cx="70888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MTA</a:t>
            </a:r>
          </a:p>
        </p:txBody>
      </p:sp>
      <p:sp>
        <p:nvSpPr>
          <p:cNvPr id="182" name="Shape 182"/>
          <p:cNvSpPr/>
          <p:nvPr/>
        </p:nvSpPr>
        <p:spPr>
          <a:xfrm>
            <a:off x="3429000" y="4160317"/>
            <a:ext cx="899722" cy="539832"/>
          </a:xfrm>
          <a:prstGeom prst="cloud">
            <a:avLst/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</a:p>
        </p:txBody>
      </p:sp>
      <p:grpSp>
        <p:nvGrpSpPr>
          <p:cNvPr id="183" name="Shape 183"/>
          <p:cNvGrpSpPr/>
          <p:nvPr/>
        </p:nvGrpSpPr>
        <p:grpSpPr>
          <a:xfrm>
            <a:off x="4670720" y="5491668"/>
            <a:ext cx="945033" cy="809387"/>
            <a:chOff x="6785045" y="4962489"/>
            <a:chExt cx="1783072" cy="1527137"/>
          </a:xfrm>
        </p:grpSpPr>
        <p:pic>
          <p:nvPicPr>
            <p:cNvPr id="184" name="Shape 1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85045" y="5226050"/>
              <a:ext cx="1554472" cy="1263577"/>
            </a:xfrm>
            <a:prstGeom prst="rect">
              <a:avLst/>
            </a:prstGeom>
            <a:solidFill>
              <a:srgbClr val="ECECEC"/>
            </a:solidFill>
            <a:ln cap="sq" cmpd="sng" w="889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  <a:effectLst>
              <a:outerShdw blurRad="54999" rotWithShape="0" algn="tl" dir="5400000" dist="18000">
                <a:srgbClr val="000000">
                  <a:alpha val="40000"/>
                </a:srgbClr>
              </a:outerShdw>
            </a:effectLst>
          </p:spPr>
        </p:pic>
        <p:pic>
          <p:nvPicPr>
            <p:cNvPr descr="https://lh3.ggpht.com/O0aW5qsyCkR2i7Bu-jUU1b5BWA_NygJ6ui4MgaAvL7gfqvVWqkOBscDaq4pn-vkwByUx=w300" id="185" name="Shape 18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691817" y="4962489"/>
              <a:ext cx="876300" cy="8763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6" name="Shape 186"/>
          <p:cNvSpPr txBox="1"/>
          <p:nvPr/>
        </p:nvSpPr>
        <p:spPr>
          <a:xfrm>
            <a:off x="4948523" y="6345567"/>
            <a:ext cx="309423" cy="1631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MUA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5623573" y="3976132"/>
            <a:ext cx="58381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MDA</a:t>
            </a:r>
          </a:p>
        </p:txBody>
      </p:sp>
      <p:pic>
        <p:nvPicPr>
          <p:cNvPr descr="http://uxrepo.com/static/icon-sets/linecons/png32/256/000000/database-256-000000.png" id="188" name="Shape 18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79636" y="4379476"/>
            <a:ext cx="438189" cy="500788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x="6668492" y="4034542"/>
            <a:ext cx="81144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Storage</a:t>
            </a:r>
          </a:p>
        </p:txBody>
      </p:sp>
      <p:pic>
        <p:nvPicPr>
          <p:cNvPr descr="http://www.clipartbest.com/cliparts/9Tp/LxM/9TpLxMrTE.png" id="190" name="Shape 1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12245" y="5659583"/>
            <a:ext cx="405582" cy="629352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x="6860360" y="5402705"/>
            <a:ext cx="57419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MAA</a:t>
            </a:r>
          </a:p>
        </p:txBody>
      </p:sp>
      <p:sp>
        <p:nvSpPr>
          <p:cNvPr id="192" name="Shape 192"/>
          <p:cNvSpPr/>
          <p:nvPr/>
        </p:nvSpPr>
        <p:spPr>
          <a:xfrm>
            <a:off x="4396760" y="4395389"/>
            <a:ext cx="272109" cy="17888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5222487" y="4395389"/>
            <a:ext cx="461807" cy="17888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6255375" y="4425512"/>
            <a:ext cx="555476" cy="17888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6997765" y="4954580"/>
            <a:ext cx="201930" cy="442585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5753080" y="5785862"/>
            <a:ext cx="947216" cy="242316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4237451" y="4613794"/>
            <a:ext cx="577401" cy="261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SMTP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5891967" y="5630260"/>
            <a:ext cx="944489" cy="261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IMAP/POP3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9906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Major components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User Agent (MUA)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 user read and compose mails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Outlook, web mail, Eudora…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Transport Agent (MTA)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Route mails among machines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Delivery Agent (MDA)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Place mails in users</a:t>
            </a:r>
            <a:r>
              <a:rPr b="0" i="0" lang="en-US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’</a:t>
            </a: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mail boxes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Filter spam, virus…</a:t>
            </a:r>
          </a:p>
        </p:txBody>
      </p:sp>
      <p:sp>
        <p:nvSpPr>
          <p:cNvPr id="205" name="Shape 205"/>
          <p:cNvSpPr txBox="1"/>
          <p:nvPr>
            <p:ph idx="2" type="body"/>
          </p:nvPr>
        </p:nvSpPr>
        <p:spPr>
          <a:xfrm>
            <a:off x="47244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Access Agent (MAA)</a:t>
            </a:r>
          </a:p>
          <a:p>
            <a:pPr indent="-228600" lvl="2" marL="1143000" marR="0" rtl="0" algn="l"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Connects the user agent to the mail box using POP or IMAP protocols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Submission Agent (MSA)</a:t>
            </a:r>
          </a:p>
          <a:p>
            <a:pPr indent="-228600" lvl="2" marL="1143000" marR="0" rtl="0" algn="l"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Route mails to local MTA</a:t>
            </a:r>
          </a:p>
          <a:p>
            <a:pPr indent="-228600" lvl="2" marL="1143000" marR="0" rtl="0" algn="l">
              <a:spcBef>
                <a:spcPts val="3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Filter spam or virus before MUA sends mails to MTA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img162" id="206" name="Shape 20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3423" l="13274" r="1770" t="0"/>
          <a:stretch/>
        </p:blipFill>
        <p:spPr>
          <a:xfrm>
            <a:off x="1828800" y="3962400"/>
            <a:ext cx="6476999" cy="278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Mail System</a:t>
            </a:r>
            <a:b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 cap="none" strike="noStrike">
                <a:solidFill>
                  <a:srgbClr val="333399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b="0" i="0" lang="en-US" sz="30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Message Stores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place on the local machine where email is stored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Usually the directory: /var/mail or /var/spool/mail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Users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’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mails are stored in files named with each user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’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login name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Such as /var/mail/lctseng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Permission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775</a:t>
            </a: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root:mail as the owner and group owner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drwxrwxr-x  2 root  mail  512 Dec 16 15:51 mail/</a:t>
            </a:r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special mail programs</a:t>
            </a: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database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 organization is large or for ISP with millions of customers</a:t>
            </a:r>
          </a:p>
          <a:p>
            <a:pPr indent="-228600" lvl="2" marL="11430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Better performance</a:t>
            </a:r>
          </a:p>
        </p:txBody>
      </p:sp>
      <p:grpSp>
        <p:nvGrpSpPr>
          <p:cNvPr id="213" name="Shape 213"/>
          <p:cNvGrpSpPr/>
          <p:nvPr/>
        </p:nvGrpSpPr>
        <p:grpSpPr>
          <a:xfrm>
            <a:off x="5638800" y="103168"/>
            <a:ext cx="3124199" cy="1344630"/>
            <a:chOff x="5638800" y="103168"/>
            <a:chExt cx="3124199" cy="1344630"/>
          </a:xfrm>
        </p:grpSpPr>
        <p:pic>
          <p:nvPicPr>
            <p:cNvPr descr="img162" id="214" name="Shape 214"/>
            <p:cNvPicPr preferRelativeResize="0"/>
            <p:nvPr/>
          </p:nvPicPr>
          <p:blipFill rotWithShape="1">
            <a:blip r:embed="rId3">
              <a:alphaModFix/>
            </a:blip>
            <a:srcRect b="3423" l="13274" r="1770" t="0"/>
            <a:stretch/>
          </p:blipFill>
          <p:spPr>
            <a:xfrm>
              <a:off x="5638800" y="103168"/>
              <a:ext cx="3124199" cy="134463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5" name="Shape 215"/>
            <p:cNvSpPr/>
            <p:nvPr/>
          </p:nvSpPr>
          <p:spPr>
            <a:xfrm>
              <a:off x="8229600" y="533400"/>
              <a:ext cx="457200" cy="381000"/>
            </a:xfrm>
            <a:prstGeom prst="rect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