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3F14AA4-839C-4A90-95FF-809E3CE466A4}">
  <a:tblStyle styleId="{F3F14AA4-839C-4A90-95FF-809E3CE466A4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8" name="Shape 7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6" name="Shape 7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2" name="Shape 7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8" name="Shape 7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4" name="Shape 7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0" name="Shape 7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9" name="Shape 7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7" name="Shape 8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5" name="Shape 8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2" name="Shape 8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9" name="Shape 8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9" name="Shape 8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8" name="Shape 8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5" name="Shape 8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2" name="Shape 8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9" name="Shape 8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7" name="Shape 8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4" name="Shape 8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1" name="Shape 5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9" name="Shape 5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9" name="Shape 6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3" name="Shape 6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5" name="Shape 6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1" name="Shape 6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7" name="Shape 6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3" name="Shape 6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9" name="Shape 6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5" name="Shape 6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3" name="Shape 7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9" name="Shape 7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5" name="Shape 7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1" name="Shape 7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3" name="Shape 7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9" name="Shape 7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標題投影片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199" cy="68580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914400" y="3276600"/>
            <a:ext cx="7543800" cy="0"/>
          </a:xfrm>
          <a:prstGeom prst="straightConnector1">
            <a:avLst/>
          </a:prstGeom>
          <a:noFill/>
          <a:ln cap="flat" cmpd="sng" w="28575">
            <a:solidFill>
              <a:srgbClr val="0033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Shape 20"/>
          <p:cNvSpPr/>
          <p:nvPr/>
        </p:nvSpPr>
        <p:spPr>
          <a:xfrm>
            <a:off x="914400" y="609600"/>
            <a:ext cx="1219199" cy="43434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09600" y="2514600"/>
            <a:ext cx="1219199" cy="43434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含標題的圖片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5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標題及直排文字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2552699" y="-114300"/>
            <a:ext cx="4648199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直排標題及文字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4873624" y="2206624"/>
            <a:ext cx="583564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911225" y="339724"/>
            <a:ext cx="583564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標題及物件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空白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標題，文字及物件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990600" y="14478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953000" y="14478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兩項物件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990600" y="14478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953000" y="14478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章節標題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比對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只有標題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含標題的內容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5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/>
          <p:nvPr/>
        </p:nvSpPr>
        <p:spPr>
          <a:xfrm>
            <a:off x="0" y="0"/>
            <a:ext cx="609599" cy="68580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 rot="5400000">
            <a:off x="-2016917" y="2242343"/>
            <a:ext cx="46688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Computer Center, CS, NCTU</a:t>
            </a:r>
          </a:p>
        </p:txBody>
      </p:sp>
      <p:sp>
        <p:nvSpPr>
          <p:cNvPr id="14" name="Shape 14"/>
          <p:cNvSpPr/>
          <p:nvPr/>
        </p:nvSpPr>
        <p:spPr>
          <a:xfrm>
            <a:off x="125413" y="6400800"/>
            <a:ext cx="304799" cy="304799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62484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2160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</a:p>
        </p:txBody>
      </p:sp>
      <p:sp>
        <p:nvSpPr>
          <p:cNvPr id="16" name="Shape 16"/>
          <p:cNvSpPr/>
          <p:nvPr/>
        </p:nvSpPr>
        <p:spPr>
          <a:xfrm>
            <a:off x="990600" y="1182687"/>
            <a:ext cx="7772400" cy="36512"/>
          </a:xfrm>
          <a:prstGeom prst="rect">
            <a:avLst/>
          </a:prstGeom>
          <a:gradFill>
            <a:gsLst>
              <a:gs pos="0">
                <a:srgbClr val="C0C0C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hyperlink" Target="mailto:info@ora.com" TargetMode="External"/><Relationship Id="rId4" Type="http://schemas.openxmlformats.org/officeDocument/2006/relationships/hyperlink" Target="mailto:kdent@example.com" TargetMode="External"/><Relationship Id="rId5" Type="http://schemas.openxmlformats.org/officeDocument/2006/relationships/image" Target="../media/image18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9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20.jp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hyperlink" Target="https://en.wikipedia.org/wiki/EICAR_test_file" TargetMode="External"/><Relationship Id="rId4" Type="http://schemas.openxmlformats.org/officeDocument/2006/relationships/image" Target="../media/image22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postfix.org/COMPATIBILITY_README.htm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ppt/slides/slide58.x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ppt/slides/slide72.xml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ppt/slides/slide59.xml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tools.ietf.org/html/rfc2554" TargetMode="External"/><Relationship Id="rId4" Type="http://schemas.openxmlformats.org/officeDocument/2006/relationships/hyperlink" Target="http://tools.ietf.org/html/rfc4954" TargetMode="External"/><Relationship Id="rId5" Type="http://schemas.openxmlformats.org/officeDocument/2006/relationships/hyperlink" Target="http://wiki2.dovecot.org/" TargetMode="External"/><Relationship Id="rId6" Type="http://schemas.openxmlformats.org/officeDocument/2006/relationships/hyperlink" Target="http://www.postfix.org/SASL_README.html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0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wiki2.dovecot.org/QuickConfiguration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mail.cs.nctu.edu.tw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www.postfix.org/postconf.5.html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hyperlink" Target="ppt/slides/slide24.xml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hyperlink" Target="ppt/slides/slide32.xml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Relationship Id="rId4" Type="http://schemas.openxmlformats.org/officeDocument/2006/relationships/image" Target="../media/image02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6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hyperlink" Target="ppt/slides/slide28.xml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7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hyperlink" Target="mailto:chwong@cs.nctu.edu.tw" TargetMode="External"/><Relationship Id="rId4" Type="http://schemas.openxmlformats.org/officeDocument/2006/relationships/hyperlink" Target="mailto:chwong@csie.nctu.edu.tw" TargetMode="External"/><Relationship Id="rId5" Type="http://schemas.openxmlformats.org/officeDocument/2006/relationships/hyperlink" Target="mailto:lctseng@cs.nctu.edu.tw" TargetMode="External"/><Relationship Id="rId6" Type="http://schemas.openxmlformats.org/officeDocument/2006/relationships/hyperlink" Target="mailto:chwong@csie.nctu.edu.tw" TargetMode="Externa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hyperlink" Target="mailto:CEO@abc.com.tw" TargetMode="External"/><Relationship Id="rId4" Type="http://schemas.openxmlformats.org/officeDocument/2006/relationships/hyperlink" Target="mailto:CEO@xyz.com.tw" TargetMode="Externa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hyperlink" Target="mailto:info@ora.com" TargetMode="External"/><Relationship Id="rId4" Type="http://schemas.openxmlformats.org/officeDocument/2006/relationships/hyperlink" Target="mailto:kdent@example.com" TargetMode="External"/><Relationship Id="rId5" Type="http://schemas.openxmlformats.org/officeDocument/2006/relationships/image" Target="../media/image18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</a:t>
            </a:r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/>
              <a:t>chenshh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Architecture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Message OUT (2)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990600" y="1447800"/>
            <a:ext cx="73152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delivery agent (MDA)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Specify in /usr/local/etc/postfix/master.cf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 client program connects to a service and what daemon program runs when a service is requested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lmtp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Mail Transfer Protocol (Repl</a:t>
            </a:r>
            <a:r>
              <a:rPr lang="en-US"/>
              <a:t>aced by ESMTP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for deliveries between mail systems on the same network even the same host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postfix → POP/IMAP to store message in store with POP/IMAP proprietary format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pipe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deliver message to external program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667000" y="2743200"/>
            <a:ext cx="5784850" cy="13684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pickup    fifo  n       -       n       60      1       pickup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cleanup   unix  n       -       n       -       0       cleanup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bounce    unix  -       -       n      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(8)</a:t>
            </a:r>
          </a:p>
        </p:txBody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 startAt="6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Policy Service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SMTP server sends in a delegated SMTPD access policy request to one special service (policy serivce).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Policy service replies actions allowed in Postfix SMTPD access table.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Usage: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check_policy_service </a:t>
            </a:r>
            <a:r>
              <a:rPr b="0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servicename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Grey Listing (Using Postgrey)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Postgrey daemon runs on port:10023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need to specify it in master.cf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main.cf:</a:t>
            </a:r>
          </a:p>
          <a:p>
            <a:pPr indent="-304800" lvl="3" marL="1676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smtpd_recipient_restrictions = check_policy_service inet:127.0.0.1:10023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(8)</a:t>
            </a:r>
          </a:p>
        </p:txBody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990600" y="14478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smtpd_client_restrictions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check_client_access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reject_unknown_client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permit_mynetworks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reject_rbl_client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reject_rhsbl_client</a:t>
            </a: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smtpd_helo_restrictions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check_helo_access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reject_invalid_hostname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reject_unknown_hostname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reject_non_fqdn_hostname</a:t>
            </a:r>
          </a:p>
        </p:txBody>
      </p:sp>
      <p:sp>
        <p:nvSpPr>
          <p:cNvPr id="755" name="Shape 755"/>
          <p:cNvSpPr txBox="1"/>
          <p:nvPr>
            <p:ph idx="2" type="body"/>
          </p:nvPr>
        </p:nvSpPr>
        <p:spPr>
          <a:xfrm>
            <a:off x="4724400" y="1447800"/>
            <a:ext cx="40385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smtpd_sender_restrictions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check_sender_access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reject_unknown_sender_domain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reject_rhsbl_sender</a:t>
            </a: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smtpd_recipient_restrictions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check_recipient_access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permit_auth_destination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reject_unauth_destination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reject_unknown_recipient_domain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reject_non_fqdn_recipient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check_policy_service</a:t>
            </a: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</a:t>
            </a:r>
          </a:p>
        </p:txBody>
      </p:sp>
      <p:sp>
        <p:nvSpPr>
          <p:cNvPr id="761" name="Shape 761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SMTP Conversation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info@ora.com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smtp.example.com →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kdent@example.com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descr="img297" id="762" name="Shape 762"/>
          <p:cNvPicPr preferRelativeResize="0"/>
          <p:nvPr/>
        </p:nvPicPr>
        <p:blipFill rotWithShape="1">
          <a:blip r:embed="rId5">
            <a:alphaModFix/>
          </a:blip>
          <a:srcRect b="10161" l="20212" r="13829" t="4279"/>
          <a:stretch/>
        </p:blipFill>
        <p:spPr>
          <a:xfrm>
            <a:off x="1371600" y="2362200"/>
            <a:ext cx="6705599" cy="4325937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Shape 763"/>
          <p:cNvSpPr/>
          <p:nvPr/>
        </p:nvSpPr>
        <p:spPr>
          <a:xfrm>
            <a:off x="1066800" y="4953000"/>
            <a:ext cx="6858000" cy="173513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Content-Checking rules (1)</a:t>
            </a:r>
          </a:p>
        </p:txBody>
      </p:sp>
      <p:sp>
        <p:nvSpPr>
          <p:cNvPr id="769" name="Shape 769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rules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header_checks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for message headers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mime_header_checks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for MIME headers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nested_header_checks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for attached message headers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body_check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for message body</a:t>
            </a: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rules use lookup tables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header_checks = regexp:/usr/local/etc/postfix/header_checks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body_checks = pcre:/usr/local/etc/postfix/body_checks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Content-Checking rules (2)</a:t>
            </a:r>
          </a:p>
        </p:txBody>
      </p:sp>
      <p:sp>
        <p:nvSpPr>
          <p:cNvPr id="775" name="Shape 775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Content-checking lookup table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Regular_Expression	Action</a:t>
            </a: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message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WARN message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Logs a rejection without actually rejecting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IGNORE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Delete matched line of headers or body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 message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DISCARD message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Claim successful delivery but silently discard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 message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message through a separate content filter (may be external program)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Content-Checking rules (3)</a:t>
            </a:r>
          </a:p>
        </p:txBody>
      </p:sp>
      <p:sp>
        <p:nvSpPr>
          <p:cNvPr id="781" name="Shape 781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header check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header_checks = regexp:/usr/local/etc/postfix/header_checks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/usr/local/etc/postfix/header_checks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/take advantage now/		REJECT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/repair your credit/		REJECT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body check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body_checks = regexp:/usr/local/etc/postfix/body_checks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/usr/local/etc/postfix/body_checks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/lowest rates.*\!/		REJECT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/[:alpha:]&lt;!--.*--&gt;[:alpha:]/	REJECT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Filters</a:t>
            </a:r>
          </a:p>
        </p:txBody>
      </p:sp>
      <p:sp>
        <p:nvSpPr>
          <p:cNvPr id="787" name="Shape 787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Filtering can be done 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	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MDA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MUA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 Combination of MTA and MUA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Adding some extra headers or modifying subject in MTA, and filtering in MUA.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filters for postfix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Command-based filtering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process is started for every message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 message from </a:t>
            </a:r>
            <a:r>
              <a:rPr b="0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STDIN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Stay resident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 message via SMTP or LMTP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MDA Filter: Procmail (1)</a:t>
            </a:r>
          </a:p>
        </p:txBody>
      </p:sp>
      <p:sp>
        <p:nvSpPr>
          <p:cNvPr id="793" name="Shape 793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procmail (port or package)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 Procmail in Postfix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main.cf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configuration file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/usr/local/etc/procmailrc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log files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 /var/log/procmail.log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directories (optional)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mkdir -p /tmp/trash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1676400" y="2743200"/>
            <a:ext cx="4785284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mailbox_command 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 /usr/local/bin/procmail</a:t>
            </a:r>
          </a:p>
        </p:txBody>
      </p:sp>
      <p:sp>
        <p:nvSpPr>
          <p:cNvPr id="795" name="Shape 795"/>
          <p:cNvSpPr txBox="1"/>
          <p:nvPr/>
        </p:nvSpPr>
        <p:spPr>
          <a:xfrm>
            <a:off x="5181600" y="3311603"/>
            <a:ext cx="3438761" cy="25299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VERBOSE=off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LOGFILE=/var/log/procmail.log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:0b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 ^Subject:.*GGWP.*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/dev/null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:0b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 ^Subject:.*LOL.*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/tmp/trash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6" name="Shape 796"/>
          <p:cNvSpPr txBox="1"/>
          <p:nvPr/>
        </p:nvSpPr>
        <p:spPr>
          <a:xfrm>
            <a:off x="7203357" y="5702360"/>
            <a:ext cx="1010212" cy="30777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procmailrc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MDA Filter: Procmail (2-1)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Filter Chinese Text</a:t>
            </a:r>
          </a:p>
        </p:txBody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Encoding problem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to set two types of encoded Chinese text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Base64 and Quote-Printable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Tool: mmencode  (port or package)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encoded text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 “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減肥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Base64 code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QP code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3" name="Shape 803"/>
          <p:cNvSpPr txBox="1"/>
          <p:nvPr/>
        </p:nvSpPr>
        <p:spPr>
          <a:xfrm>
            <a:off x="1752600" y="4343400"/>
            <a:ext cx="4190999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echo -n "減肥" | mmencode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5rib6IKl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1733550" y="5522369"/>
            <a:ext cx="4190999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echo -n "減肥" | mmencode -q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=E6=B8=9B=E8=82=A5=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MDA Filter: Procmail (2-2)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Filter Chinese Text</a:t>
            </a:r>
          </a:p>
        </p:txBody>
      </p:sp>
      <p:sp>
        <p:nvSpPr>
          <p:cNvPr id="810" name="Shape 810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two rules to filter Chinese text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 file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1" name="Shape 811"/>
          <p:cNvSpPr txBox="1"/>
          <p:nvPr/>
        </p:nvSpPr>
        <p:spPr>
          <a:xfrm>
            <a:off x="1371600" y="1905000"/>
            <a:ext cx="4495800" cy="2308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# Base64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:0b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 ^Subject:.*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5rib6IKl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.*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/dev/null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# Quote-Printable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:0b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 ^Subject:.*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=E6=B8=9B=E8=82=A5=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.*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/dev/null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2" name="Shape 812"/>
          <p:cNvSpPr txBox="1"/>
          <p:nvPr/>
        </p:nvSpPr>
        <p:spPr>
          <a:xfrm>
            <a:off x="1371600" y="4648200"/>
            <a:ext cx="7239000" cy="7571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From lctseng@nasa.lctseng.nctucs.net  Wed Mar  9 12:14:46 2016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Subject: =?UTF-8?B?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5rib6IKl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?=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Folder: /dev/null                                        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Flow in Postfix (1)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990600" y="1447800"/>
            <a:ext cx="7772400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helene@oreilly.com → frank@postfix.org (doel@onlamp.com)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Phase1: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Helene compose mail using her MUA, and then call postfix</a:t>
            </a: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’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sendmail command to send it</a:t>
            </a:r>
          </a:p>
        </p:txBody>
      </p:sp>
      <p:pic>
        <p:nvPicPr>
          <p:cNvPr descr="img005" id="136" name="Shape 136"/>
          <p:cNvPicPr preferRelativeResize="0"/>
          <p:nvPr/>
        </p:nvPicPr>
        <p:blipFill rotWithShape="1">
          <a:blip r:embed="rId3">
            <a:alphaModFix/>
          </a:blip>
          <a:srcRect b="8166" l="19591" r="12590" t="6720"/>
          <a:stretch/>
        </p:blipFill>
        <p:spPr>
          <a:xfrm>
            <a:off x="2590800" y="3048000"/>
            <a:ext cx="4419599" cy="373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Command-Based Filtering (1)</a:t>
            </a:r>
          </a:p>
        </p:txBody>
      </p:sp>
      <p:sp>
        <p:nvSpPr>
          <p:cNvPr id="818" name="Shape 818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Usage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delivers message to this filter via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pipe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mailer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that accepts content on its STDIN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gives the filtered message back to Postfix using the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sendmail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command (with same queue ID)</a:t>
            </a:r>
          </a:p>
        </p:txBody>
      </p:sp>
      <p:pic>
        <p:nvPicPr>
          <p:cNvPr descr="img298" id="819" name="Shape 819"/>
          <p:cNvPicPr preferRelativeResize="0"/>
          <p:nvPr/>
        </p:nvPicPr>
        <p:blipFill rotWithShape="1">
          <a:blip r:embed="rId3">
            <a:alphaModFix/>
          </a:blip>
          <a:srcRect b="14230" l="20241" r="17589" t="3063"/>
          <a:stretch/>
        </p:blipFill>
        <p:spPr>
          <a:xfrm>
            <a:off x="1905000" y="3429000"/>
            <a:ext cx="5333999" cy="334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Command-Based Filtering (2)</a:t>
            </a:r>
          </a:p>
        </p:txBody>
      </p:sp>
      <p:sp>
        <p:nvSpPr>
          <p:cNvPr id="825" name="Shape 825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Prepare your filter program	(/usr/local/bin/simple_filt)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master.cf</a:t>
            </a:r>
          </a:p>
        </p:txBody>
      </p:sp>
      <p:sp>
        <p:nvSpPr>
          <p:cNvPr id="826" name="Shape 826"/>
          <p:cNvSpPr/>
          <p:nvPr/>
        </p:nvSpPr>
        <p:spPr>
          <a:xfrm>
            <a:off x="990600" y="2895600"/>
            <a:ext cx="7772400" cy="15906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#==========================================================================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service type  private unpriv  chroot  wakeup  maxproc command + args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#==========================================================================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  unix  -	  n        n      -       -       pipe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flags=Rq user=filter argv=/usr/local/bin/simple_filt -f ${sender} - -${recipient}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    inet  n       -        n      -       -       smtpd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-o content_filter=filter: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 (1)</a:t>
            </a:r>
          </a:p>
        </p:txBody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Usage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is passed back and forth between Postfix and filtering daemon via SMTP or LMTP</a:t>
            </a:r>
          </a:p>
        </p:txBody>
      </p:sp>
      <p:grpSp>
        <p:nvGrpSpPr>
          <p:cNvPr id="833" name="Shape 833"/>
          <p:cNvGrpSpPr/>
          <p:nvPr/>
        </p:nvGrpSpPr>
        <p:grpSpPr>
          <a:xfrm>
            <a:off x="1981199" y="2819400"/>
            <a:ext cx="5486400" cy="4014788"/>
            <a:chOff x="1247" y="1776"/>
            <a:chExt cx="3456" cy="2529"/>
          </a:xfrm>
        </p:grpSpPr>
        <p:pic>
          <p:nvPicPr>
            <p:cNvPr descr="img299" id="834" name="Shape 834"/>
            <p:cNvPicPr preferRelativeResize="0"/>
            <p:nvPr/>
          </p:nvPicPr>
          <p:blipFill rotWithShape="1">
            <a:blip r:embed="rId3">
              <a:alphaModFix/>
            </a:blip>
            <a:srcRect b="5041" l="21687" r="19036" t="3062"/>
            <a:stretch/>
          </p:blipFill>
          <p:spPr>
            <a:xfrm>
              <a:off x="1247" y="1776"/>
              <a:ext cx="3456" cy="2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5" name="Shape 835"/>
            <p:cNvSpPr/>
            <p:nvPr/>
          </p:nvSpPr>
          <p:spPr>
            <a:xfrm>
              <a:off x="2879" y="4036"/>
              <a:ext cx="299" cy="1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Noto Sans Symbols"/>
                <a:buNone/>
              </a:pPr>
              <a:r>
                <a:rPr b="1" i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10024</a:t>
              </a:r>
            </a:p>
          </p:txBody>
        </p:sp>
        <p:sp>
          <p:nvSpPr>
            <p:cNvPr id="836" name="Shape 836"/>
            <p:cNvSpPr/>
            <p:nvPr/>
          </p:nvSpPr>
          <p:spPr>
            <a:xfrm>
              <a:off x="3924" y="3627"/>
              <a:ext cx="299" cy="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Noto Sans Symbols"/>
                <a:buNone/>
              </a:pPr>
              <a:r>
                <a:rPr b="1" i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10025</a:t>
              </a:r>
            </a:p>
          </p:txBody>
        </p:sp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 (2)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amavisd-new</a:t>
            </a:r>
          </a:p>
        </p:txBody>
      </p:sp>
      <p:sp>
        <p:nvSpPr>
          <p:cNvPr id="842" name="Shape 842"/>
          <p:cNvSpPr txBox="1"/>
          <p:nvPr>
            <p:ph idx="1" type="body"/>
          </p:nvPr>
        </p:nvSpPr>
        <p:spPr>
          <a:xfrm>
            <a:off x="9906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daemon: amavisd-new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Cooperate with other programs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Clamav (anti-virus), SpamAssassin (anti-spam)</a:t>
            </a: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 for amavisd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and configure your content filter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security/amavisd-new (port or package)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amavisd.conf to send message back</a:t>
            </a:r>
          </a:p>
          <a:p>
            <a:pPr indent="-228600" lvl="3" marL="1600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/etc/rc.conf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main.cf to let postfix use filtering daemon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3" name="Shape 843"/>
          <p:cNvSpPr txBox="1"/>
          <p:nvPr/>
        </p:nvSpPr>
        <p:spPr>
          <a:xfrm>
            <a:off x="1752600" y="4419600"/>
            <a:ext cx="2819400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amavisd_enable="YES"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x="1778000" y="5181600"/>
            <a:ext cx="5803900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content_filter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smtp-amavis:[127.0.0.1]:10024</a:t>
            </a:r>
          </a:p>
        </p:txBody>
      </p:sp>
      <p:sp>
        <p:nvSpPr>
          <p:cNvPr id="845" name="Shape 845"/>
          <p:cNvSpPr txBox="1"/>
          <p:nvPr/>
        </p:nvSpPr>
        <p:spPr>
          <a:xfrm>
            <a:off x="2247900" y="3719905"/>
            <a:ext cx="5257799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$forward_method = 'smtp:127.0.0.1:10025';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 (3)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amavisd-new</a:t>
            </a:r>
          </a:p>
        </p:txBody>
      </p:sp>
      <p:sp>
        <p:nvSpPr>
          <p:cNvPr id="851" name="Shape 851"/>
          <p:cNvSpPr txBox="1"/>
          <p:nvPr>
            <p:ph idx="1" type="body"/>
          </p:nvPr>
        </p:nvSpPr>
        <p:spPr>
          <a:xfrm>
            <a:off x="990600" y="1447800"/>
            <a:ext cx="7772400" cy="2822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 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master.cf to add two additional services</a:t>
            </a:r>
          </a:p>
        </p:txBody>
      </p:sp>
      <p:sp>
        <p:nvSpPr>
          <p:cNvPr id="852" name="Shape 852"/>
          <p:cNvSpPr txBox="1"/>
          <p:nvPr/>
        </p:nvSpPr>
        <p:spPr>
          <a:xfrm>
            <a:off x="1600200" y="2363688"/>
            <a:ext cx="7467600" cy="31947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smtp-amavis unix -      -       n       -       10       smtp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smtp_data_done_timeout=1200s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smtp_never_send_ehlo=yes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notify_classes=protocol,resource,software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127.0.0.1:10025 inet n  -       n       -       -       smtpd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-o content_filter=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mynetworks=127.0.0.0/8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local_recipient_maps=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notify_classes=protocol,resource,software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myhostname=localhost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smtpd_client_restrictions=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smtpd_sender_restrictions=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-o smtpd_recipient_restrictions=permit_mynetworks,reject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   -o smtpd_tls_security_level=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 (4)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amavisd-new</a:t>
            </a:r>
          </a:p>
        </p:txBody>
      </p:sp>
      <p:sp>
        <p:nvSpPr>
          <p:cNvPr id="858" name="Shape 858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Now, your amavisd-new is ready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SpamAssassin installed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 “sa-update” to update the SpamAssassin rules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SpamAssassin configuration in amavisd.conf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Change spam detect level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9" name="Shape 859"/>
          <p:cNvSpPr txBox="1"/>
          <p:nvPr/>
        </p:nvSpPr>
        <p:spPr>
          <a:xfrm>
            <a:off x="2057400" y="3352800"/>
            <a:ext cx="4038599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$sa_tag2_level_deflt = 3.0;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 (5)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amavisd-new</a:t>
            </a:r>
          </a:p>
        </p:txBody>
      </p:sp>
      <p:sp>
        <p:nvSpPr>
          <p:cNvPr id="865" name="Shape 865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mail source in SPAM-detected mail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6" name="Shape 866"/>
          <p:cNvSpPr txBox="1"/>
          <p:nvPr/>
        </p:nvSpPr>
        <p:spPr>
          <a:xfrm>
            <a:off x="1143000" y="1905000"/>
            <a:ext cx="7772400" cy="45520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Received: from demo1.nasa.lctseng.nctucs.net (localhost [127.0.0.1])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by localhost (Postfix) with ESMTP id 1A945274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for &lt;lctseng@nasa.lctseng.nctucs.net&gt;; Wed,  9 Mar 2016 14:14:39 +0800 (CST)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X-Virus-Scanned: amavisd-new at nasa.lctseng.ncatucs.net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X-Spam-Flag: YES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X-Spam-Score: 4.85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X-Spam-Level: ****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X-Spam-Status: Yes, score=4.85 tagged_above=2 required=3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tests=[FREEMAIL_ENVFROM_END_DIGIT=0.25, FREEMAIL_FROM=0.001,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HTML_FONT_LOW_CONTRAST=0.001, HTML_MESSAGE=0.001,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RCVD_IN_DNSWL_LOW=-0.7, RCVD_IN_MSPIKE_H3=-0.01,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RCVD_IN_MSPIKE_WL=-0.01, T_REMOTE_IMAGE=0.01, URIBL_ABUSE_SURBL=1.948,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URIBL_BLACK=1.7, URIBL_WS_SURBL=1.659] autolearn=no autolearn_force=no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Authentication-Results: demo1.nasa.lctseng.nctucs.net (amavisd-new);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dkim=pass (2048-bit key) header.d=gmail.com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Received: from demo1.nasa.lctseng.nctucs.net ([127.0.0.1])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	by demo1.nasa.lctseng.nctucs.net (demo1.nasa.lctseng.nctucs.net [127.0.0.1]) (amavisd-new, port 10024)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with SMTP id CjRyliYl5l6x for &lt;lctseng@nasa.lctseng.nctucs.net&gt;;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Wed,  9 Mar 2016 14:14:38 +0800 (CST)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 (6)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amavisd-new + ClamAV</a:t>
            </a:r>
          </a:p>
        </p:txBody>
      </p:sp>
      <p:sp>
        <p:nvSpPr>
          <p:cNvPr id="872" name="Shape 872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amavisd-new supports lots of anti-virus scanner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Anti-virus with ClamAV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security/clamav (port or package)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/etc/rc.conf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 virus database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 “freshclam”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Specify to use clamav in amavisd.conf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962025" y="4648200"/>
            <a:ext cx="7772400" cy="16435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@av_scanners = (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['ClamAV-clamd',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\&amp;ask_daemon, ["CONTSCAN {}\n", "/var/run/clamav/clamd.sock"],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qr/\bOK$/m, qr/\bFOUND$/m,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qr/^.*?: (?!Infected Archive)(.*) FOUND$/m ],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4" name="Shape 874"/>
          <p:cNvSpPr txBox="1"/>
          <p:nvPr/>
        </p:nvSpPr>
        <p:spPr>
          <a:xfrm>
            <a:off x="1752600" y="3124200"/>
            <a:ext cx="4038599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clamav_clamd_enable="YES"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 (7)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amavisd-new + ClamAV</a:t>
            </a:r>
          </a:p>
        </p:txBody>
      </p:sp>
      <p:sp>
        <p:nvSpPr>
          <p:cNvPr id="880" name="Shape 880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alias for “virusalert” user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there is an infected mail, it will send a notification to this user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 to “root” or “postmaster”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ClamAV and restart amavisd-new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clamav-clamd start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amavisd restart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a test virus by EICAR organization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Plain text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https://en.wikipedia.org/wiki/EICAR_test_file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1" name="Shape 8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4724400"/>
            <a:ext cx="7086600" cy="482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Daemon-Based Filtering (8)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amavisd-new + ClamAV</a:t>
            </a:r>
          </a:p>
        </p:txBody>
      </p:sp>
      <p:sp>
        <p:nvSpPr>
          <p:cNvPr id="887" name="Shape 887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of sending EICAR test mail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8" name="Shape 8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905000"/>
            <a:ext cx="6172199" cy="47310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Flow in Postfix (2)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990600" y="1447800"/>
            <a:ext cx="74676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Phase2: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smtpd on postfix.org takes this message and invoke cleanup then put in incoming queue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local DA find that frank is an alias, so it resubmits it through cleanup daemon for further delivery</a:t>
            </a:r>
          </a:p>
        </p:txBody>
      </p:sp>
      <p:pic>
        <p:nvPicPr>
          <p:cNvPr descr="img006" id="143" name="Shape 143"/>
          <p:cNvPicPr preferRelativeResize="0"/>
          <p:nvPr/>
        </p:nvPicPr>
        <p:blipFill rotWithShape="1">
          <a:blip r:embed="rId3">
            <a:alphaModFix/>
          </a:blip>
          <a:srcRect b="13253" l="15070" r="17111" t="6425"/>
          <a:stretch/>
        </p:blipFill>
        <p:spPr>
          <a:xfrm>
            <a:off x="2514600" y="3581400"/>
            <a:ext cx="5486399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Flow in Postfix (3)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Phase3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smtpd on onlamp.com takes this message and invoke cleanup then put in incoming queue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delivery to message store</a:t>
            </a:r>
          </a:p>
        </p:txBody>
      </p:sp>
      <p:pic>
        <p:nvPicPr>
          <p:cNvPr descr="img007" id="150" name="Shape 150"/>
          <p:cNvPicPr preferRelativeResize="0"/>
          <p:nvPr/>
        </p:nvPicPr>
        <p:blipFill rotWithShape="1">
          <a:blip r:embed="rId3">
            <a:alphaModFix/>
          </a:blip>
          <a:srcRect b="13253" l="21098" r="15604" t="6425"/>
          <a:stretch/>
        </p:blipFill>
        <p:spPr>
          <a:xfrm>
            <a:off x="2362200" y="3581400"/>
            <a:ext cx="480060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Store Format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Mbox format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 messages in single file for each user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message start with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line and continued with message headers and body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Mbox format has file-locking problem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Maildir format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structure of directories to store email messages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message is in its owned file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subdirectories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cur, new and tmp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Quick in locating and deleting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parameters (in main.cf)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mail_spool_directory = /var/spool/mail		(Mbox)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mail_spool_directory = /var/spool/mail/		(Maildir)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and POP/IMAP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vs. IMAP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are used to retrieve mail from server for remote clients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has to download entire message, while IMAP can download headers only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can download only single mailbox, while IMAP can let you maintain multiple mailboxes and folders on server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Cooperation between Postfix and POP/IMAP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and POP/IMAP must agree on the type of mailbox format and style of locking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message store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Unstandard message store (using LMTP)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Cyrus IMAP or Dovecot</a:t>
            </a:r>
          </a:p>
        </p:txBody>
      </p:sp>
      <p:pic>
        <p:nvPicPr>
          <p:cNvPr descr="img010" id="163" name="Shape 163"/>
          <p:cNvPicPr preferRelativeResize="0"/>
          <p:nvPr/>
        </p:nvPicPr>
        <p:blipFill rotWithShape="1">
          <a:blip r:embed="rId3">
            <a:alphaModFix/>
          </a:blip>
          <a:srcRect b="25856" l="39442" r="38469" t="17279"/>
          <a:stretch/>
        </p:blipFill>
        <p:spPr>
          <a:xfrm>
            <a:off x="6629400" y="304800"/>
            <a:ext cx="205740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11" id="164" name="Shape 164"/>
          <p:cNvPicPr preferRelativeResize="0"/>
          <p:nvPr/>
        </p:nvPicPr>
        <p:blipFill rotWithShape="1">
          <a:blip r:embed="rId4">
            <a:alphaModFix/>
          </a:blip>
          <a:srcRect b="15591" l="37959" r="36421" t="11289"/>
          <a:stretch/>
        </p:blipFill>
        <p:spPr>
          <a:xfrm>
            <a:off x="7162800" y="487680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90600" y="1447800"/>
            <a:ext cx="76199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most important configuration files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/usr/local/etc/postfix/main.cf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configuration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/usr/local/etc/postfix/master.cf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postfix service should invoke which program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configuration file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text editor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postconf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postconf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myhostname=nabsd.cs.nctu.edu.tw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postconf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myhostname	(print default setting)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postconf myhostname		(print current setting)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Reload postfix whenever there is a change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postfix reload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/usr/local/etc/rc.d/postfix reload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by Step Examples</a:t>
            </a:r>
          </a:p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learn from examples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by Step Examples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Basic MTA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test mails to verify your MTA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whether your mail is sent or not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Encryption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MAA for POP3 and IMAP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Basic MTA</a:t>
            </a:r>
          </a:p>
        </p:txBody>
      </p:sp>
      <p:sp>
        <p:nvSpPr>
          <p:cNvPr id="188" name="Shape 188"/>
          <p:cNvSpPr txBox="1"/>
          <p:nvPr>
            <p:ph idx="1" type="subTitle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send mails to other domain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2143124" y="3962399"/>
            <a:ext cx="6187473" cy="2663039"/>
            <a:chOff x="4728912" y="4876800"/>
            <a:chExt cx="4186486" cy="1801830"/>
          </a:xfrm>
        </p:grpSpPr>
        <p:pic>
          <p:nvPicPr>
            <p:cNvPr descr="img162" id="190" name="Shape 190"/>
            <p:cNvPicPr preferRelativeResize="0"/>
            <p:nvPr/>
          </p:nvPicPr>
          <p:blipFill rotWithShape="1">
            <a:blip r:embed="rId3">
              <a:alphaModFix/>
            </a:blip>
            <a:srcRect b="3423" l="13274" r="1770" t="0"/>
            <a:stretch/>
          </p:blipFill>
          <p:spPr>
            <a:xfrm>
              <a:off x="4728912" y="4876800"/>
              <a:ext cx="4186486" cy="18018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Shape 191"/>
            <p:cNvSpPr/>
            <p:nvPr/>
          </p:nvSpPr>
          <p:spPr>
            <a:xfrm>
              <a:off x="5578542" y="5410200"/>
              <a:ext cx="1828800" cy="457200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990600" y="1447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very long topic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Step-by-step examples after brief introduction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introduction to Postfix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by step examples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basic MTA that can send mails to other domain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Clients from localhost only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authentication to MTA so that other host can send with your host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encryption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MTA/MDA/MAA that you can receive mails from other domain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Detailed Postfix configuration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basic MTA(1)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send mails to other domain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Postfix from port (need customization) (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version 2.11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mail/postfix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mail/postfix211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SASL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DOVECOT2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2514600"/>
            <a:ext cx="533773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basic MTA(2)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default version of Postfix is changed to 3.1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install them from package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may be some compatibility issue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configuration in this slide is based on Postfix 2.11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can run in backwards-compatible mode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Reference: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http://www.postfix.org/COMPATIBILITY_README.html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basic MTA(3)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installation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you like to activate Postfix in /etc/mail/mailer.conf [n]?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“y” here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installation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Disable “sendmail” program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sendmail stop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/etc/rc.conf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/etc/periodic.conf (create if not exists)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362200" y="4191000"/>
            <a:ext cx="2653289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sendmail_enable="NONE"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362200" y="4808853"/>
            <a:ext cx="4448653" cy="9787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daily_clean_hoststat_enable="NO"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daily_status_mail_rejects_enable="NO"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daily_status_include_submit_mailq="NO"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daily_submit_queuerun="NO"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basic MTA(4)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9906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installation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 postfix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/etc/rc.conf</a:t>
            </a:r>
          </a:p>
          <a:p>
            <a:pPr indent="0" lvl="2" marL="9144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postfix start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up DNS records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domains will reject mails from hosts without DNS record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the hostname is “demo1.nasa.lctseng.nctucs.net”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up these records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record) demo1.nasa.lctseng.nctucs.net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record) nasa.lctseng.nctucs.net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(MX record) nasa.lctseng.nctucs.net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 to “demo1.nasa.lctseng.nctucs.net”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2362200" y="2657428"/>
            <a:ext cx="2428870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postfix_enable="YES"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basic MTA(5)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9906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up MTA identity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Postfix Configuration: MTA identity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main.cf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Reload or restart postfix to apply changes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reload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752600" y="2667000"/>
            <a:ext cx="6629400" cy="12003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myhostname</a:t>
            </a: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demo1.nasa.lctseng.nctucs.net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mydomain</a:t>
            </a: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myorigin</a:t>
            </a: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i="0" lang="en-US" sz="1600" u="none" cap="none" strike="noStrike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$myhostname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mydestination</a:t>
            </a: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i="0" lang="en-US" sz="1600" u="none" cap="none" strike="noStrike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$myhostname</a:t>
            </a: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 localhost.</a:t>
            </a:r>
            <a:r>
              <a:rPr b="0" i="0" lang="en-US" sz="1600" u="none" cap="none" strike="noStrike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$mydomain</a:t>
            </a: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localhost, </a:t>
            </a:r>
            <a:r>
              <a:rPr b="0" i="0" lang="en-US" sz="1600" u="none" cap="none" strike="noStrike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$mydomain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test mails to verify your MTA(1)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9906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“telnet” or “mail” command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1295400" y="1836151"/>
            <a:ext cx="4855816" cy="49398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b="0" i="0" lang="en-US" sz="14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telnet localhost 25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Trying 127.0.0.1...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Connected to localhost.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Escape character is '^]'.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220 demo1.nasa.lctseng.nctucs.net ESMTP Postfix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EHLO localhost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250-demo1.nasa.lctseng.nctucs.net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250-PIPELINING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250-SIZE 10240000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250-VRFY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250-ETRN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250-ENHANCEDSTATUSCODES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250-8BITMIME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DSN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MAIL FROM: lctseng@nasa.lctseng.nctucs.net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2.1.0 Ok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RCPT TO: lctseng@cs.nctu.edu.tw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2.1.5 Ok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354 End data with &lt;CR&gt;&lt;LF&gt;.&lt;CR&gt;&lt;LF&gt;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Subject: This is test mail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2.0.0 Ok: queued as 3C868150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943600" y="6368533"/>
            <a:ext cx="748923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telnet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test mails to verify your MTA(2)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9906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“mail” command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man page for more details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(gmail)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295400" y="1905000"/>
            <a:ext cx="4557657" cy="10618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mail -s "test from nasa" lctseng@gmail.com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This is test mail from NASA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regards,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admin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i="1"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(Press Ctrl+D)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334000" y="2778075"/>
            <a:ext cx="60785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mail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4143375"/>
            <a:ext cx="4765043" cy="256222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test mails to verify your MTA(3)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9906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source text of last example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762000" y="1905000"/>
            <a:ext cx="8334332" cy="47459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Delivered-To: lctseng@gmail.com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Received: by 10.129.125.135 with SMTP id y129csp874822ywc;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Sun, 6 Mar 2016 02:39:22 -0800 (PST)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X-Received: by 10.98.87.90 with SMTP id l87mr25639644pfb.70.1457260762400;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Sun, 06 Mar 2016 02:39:22 -0800 (PST)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Return-Path: &lt;lctseng@nasa.lctseng.nctucs.net&gt;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Received: from demo1.nasa.lctseng.nctucs.net </a:t>
            </a:r>
            <a:r>
              <a:rPr lang="en-US" sz="1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…(omitted)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       by mx.google.com with ESMTP id bz6si20406744pad.30.2016.03.06.02.39.21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       for &lt;lctseng@gmail.com&gt;;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       Sun, 06 Mar 2016 02:39:21 -0800 (PST)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Received-SPF: neutral (google.com: 140.113.168.238 is neither permitted </a:t>
            </a:r>
            <a:r>
              <a:rPr lang="en-US" sz="1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…(omitted)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Authentication-Results: mx.google.com;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      spf=neutral (google.com: 140.113.168.238 is neither permitted </a:t>
            </a:r>
            <a:r>
              <a:rPr lang="en-US" sz="1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…(omitted)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Received: by demo1.nasa.lctseng.nctucs.net (Postfix, from userid 1001)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	id 6D916162; Sun,  6 Mar 2016 18:38:04 +0800 (CST)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To: lctseng@gmail.com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Subject: test from nasa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Message-Id: &lt;20160306103804.6D916162@demo1.nasa.lctseng.nctucs.net&gt;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Date: Sun,  6 Mar 2016 18:38:04 +0800 (CST)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From: lctseng@nasa.lctseng.nctucs.net (lctseng)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This is test mail from NASA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regards,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admin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whether your mail is sent or not (1)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9906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Sometimes, we do not receive mails immediately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may be some errors when your MTA sending mails to other domain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Mails will stay in queues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 information about each mail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Tools to management mail queues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Postfix Configuration: Queue Management - Queue Tools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whether your mail is sent or not (2)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9906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for rejected mails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destination MX cannot verify the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domain of sender host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may forget to set up correct DNS record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mail will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delivered until you set up your DNS record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024983" y="2057400"/>
            <a:ext cx="7738015" cy="1449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-Queue ID- --Size-- ----Arrival Time---- -Sender/Recipient-------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3C868150        377 Sun Mar  6 18:23:11  lctseng@nasa.lctseng.nctucs.net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(host csmx3.cs.nctu.edu.tw[140.113.235.119] said: 450 4.1.8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&lt;lctseng@nasa.lctseng.nctucs.net&gt;: </a:t>
            </a: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Sender address rejected: Domain not found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(in reply to RCPT TO command)) lctseng@cs.nctu.edu.tw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-- 0 Kbytes in 1 Request.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and open source mail transfer agent (MTA)</a:t>
            </a:r>
          </a:p>
          <a:p>
            <a:pPr indent="-284163" lvl="1" marL="63976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routing and delivery of email</a:t>
            </a:r>
          </a:p>
          <a:p>
            <a:pPr indent="-284163" lvl="1" marL="63976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Intended as a fast, easy-to-administer, and secure alternative to the widely-used Sendmail</a:t>
            </a:r>
          </a:p>
          <a:p>
            <a:pPr indent="-284163" lvl="1" marL="63976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Formerly VMailer / IBM Secure Mailer</a:t>
            </a:r>
          </a:p>
          <a:p>
            <a:pPr indent="-4191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Wietse Venema at the IBM Thomas J. Watson Research Center</a:t>
            </a:r>
          </a:p>
          <a:p>
            <a:pPr indent="-284163" lvl="1" marL="63976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IBM Public License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released in mid-1999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http://www.postfix.org</a:t>
            </a:r>
          </a:p>
          <a:p>
            <a:pPr indent="-284163" lvl="1" marL="63976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http://www.postfix.org/documentation.html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8129588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whether your mail is sent or not (3)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9906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for deferred mails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mail is deferred for a short time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Destination host wants to examine our server is a spamming host or not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mail will be delivered after a short time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Generally within 30 minutes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206563" y="1981200"/>
            <a:ext cx="7340470" cy="16435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-Queue ID- --Size-- ----Arrival Time---- -Sender/Recipient-------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3C868150        377 Sun Mar  6 18:23:11  lctseng@nasa.lctseng.nctucs.net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(host csmx1.cs.nctu.edu.tw[140.113.235.104] said: 450 4.2.0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&lt;lctseng@cs.nctu.edu.tw&gt;: </a:t>
            </a: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Recipient address rejected: Greylisted</a:t>
            </a: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see http://postgrey.schweikert.ch/help/cs.nctu.edu.tw.html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(in reply to RCPT TO command))    lctseng@cs.nctu.edu.tw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-- 0 Kbytes in 1 Request.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</a:t>
            </a:r>
          </a:p>
        </p:txBody>
      </p:sp>
      <p:sp>
        <p:nvSpPr>
          <p:cNvPr id="276" name="Shape 276"/>
          <p:cNvSpPr txBox="1"/>
          <p:nvPr>
            <p:ph idx="1" type="subTitle"/>
          </p:nvPr>
        </p:nvSpPr>
        <p:spPr>
          <a:xfrm>
            <a:off x="2128836" y="3400425"/>
            <a:ext cx="6786563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don’t want unauthorized user to access our MTA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authentication(1)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previous example, only localhost can send mail to other domain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try telnet on other host, when you try to send mails to other domain, you will get: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is because you have following lines in main.cf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Postfix only trust clients from localhost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Postfix Configuration: Relay Control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371600" y="3048000"/>
            <a:ext cx="5153975" cy="18374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telnet demo1.nasa.lctseng.nctucs.net 25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Trying 140.113.168.238...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Connected to demo1.nasa.lctseng.nctucs.net.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Escape character is '^]'.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220 demo1.nasa.lctseng.nctucs.net ESMTP Postfix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MAIL FROM: lctseng@demo1.nasa.lctseng.nctucs.net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2.1.0 Ok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RCPT TO: lctseng@gmail.com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454 4.7.1 &lt;lctseng@gmail.com&gt;: Relay access denied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371600" y="5284026"/>
            <a:ext cx="6629400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mynetworks_style 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 host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authentication(2)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990600" y="1430020"/>
            <a:ext cx="7772400" cy="5351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let SMTP clients outside from trust networks get the same privileges as trusted hosts?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send mails to other domain, not only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$mydestination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authentication (account and password)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SASL Authentication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Authentication and Security Layer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RFC 2554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RFC 4954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configure SASL for Postfix, we need another daemon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Dovecot SASL (we use it in our example)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Cyrus SASL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http://wiki2.dovecot.org/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http://www.postfix.org/SASL_README.html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authentication(3)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Dovecot SASL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mail/dovecot2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be installed when you install Postfix (dependency)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dovecot still have version 1.x, but it is obsolete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 Dovecot SASL daemon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/etc/rc.conf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 configuration files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SSL keys for Dovecot (self-signed or use Let’s Encrypt)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path for SSL files in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/usr/local/etc/dovecot/conf.d/10-ssl.conf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fact, these are mainly for POP3s and IMAPs, not SASL in Postfix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dovecot start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1752600" y="3834644"/>
            <a:ext cx="2428870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dovecot_enable="YES"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1752600" y="4648200"/>
            <a:ext cx="5458546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cp -R /usr/local/etc/dovecot/example-config/* \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/usr/local/etc/dovecot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authentication(4)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Postfix with Dovecot SASL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up Dovecot SASL authenticate (using system account)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/usr/local/etc/dovecot/conf.d/10-master.conf: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/usr/local/etc/dovecot/conf.d/10-auth.conf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1752600" y="2362200"/>
            <a:ext cx="5682966" cy="20867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service auth {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unix_listener /var/spool/postfix/private/auth {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mode = 0660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user = postfix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group = postfix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752600" y="4953000"/>
            <a:ext cx="3438761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auth_mechanisms = plain login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authentication(5)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Postfix with Dovecot SASL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up Dovecot SASL in Postfix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main.cf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Restart/Reload Dovecot and Postfix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1676400" y="2362200"/>
            <a:ext cx="6580648" cy="27515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# Set SASL to Dovecot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smtpd_sasl_type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dovecot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# Specify the UNIX socket path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smtpd_sasl_path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private/auth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# Enable SASL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smtpd_sasl_auth_enable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yes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# For client capability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broken_sasl_auth_clients 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 yes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# Allow SASL authenticated clients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smtpd_recipient_restrictions 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 permit_mynetworks,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</a:t>
            </a: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permit_sasl_authenticated,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reject_unauth_destination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authentication(6)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you can authenticate your identity in SMTP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371600" y="2057400"/>
            <a:ext cx="5458546" cy="36379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telnet demo1.nasa.lctseng.nctucs.net 25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Trying 140.113.168.238...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Connected to demo1.nasa.lctseng.nctucs.net.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Escape character is '^]'.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220 demo1.nasa.lctseng.nctucs.net ESMTP Postfix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EHLO linuxhome.cs.nctu.edu.tw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250-demo1.nasa.lctseng.nctucs.net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250-PIPELINING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250-SIZE 10240000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250-VRFY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250-ETRN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250-AUTH PLAIN LOGIN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250-AUTH=PLAIN LOGIN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250-ENHANCEDSTATUSCODES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250-8BITMIME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DSN</a:t>
            </a:r>
          </a:p>
        </p:txBody>
      </p:sp>
      <p:sp>
        <p:nvSpPr>
          <p:cNvPr id="321" name="Shape 321"/>
          <p:cNvSpPr/>
          <p:nvPr/>
        </p:nvSpPr>
        <p:spPr>
          <a:xfrm>
            <a:off x="1457875" y="4808450"/>
            <a:ext cx="2286000" cy="45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authentication(7)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account and password are encoded in Base64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have perl installed, suggest your account is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password is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testpassword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will generate encoded account and password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example: AHRlc3QAdGVzdHBhc3N3b3Jk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1156870" y="2590800"/>
            <a:ext cx="7439857" cy="2862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perl -MMIME::Base64 -e 'print encode_base64("\000</a:t>
            </a: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test</a:t>
            </a: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\000</a:t>
            </a: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testpassword</a:t>
            </a: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");'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authentication(8)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encoded account and password to authenticate it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143000" y="1828800"/>
            <a:ext cx="7702749" cy="49675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telnet demo1.nasa.lctseng.nctucs.net 25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Trying 140.113.168.238...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Connected to demo1.nasa.lctseng.nctucs.net.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Escape character is '^]'.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220 demo1.nasa.lctseng.nctucs.net ESMTP Postfix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AUTH PLAIN AHRlc3QAdGVzdHBhc3N3b3Jk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235 2.7.0 Authentication successful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MAIL FROM: lctseng@nasa.lctseng.nctucs.net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2.1.0 Ok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RCPT TO: lctseng@gmail.com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2.1.5 Ok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354 End data with &lt;CR&gt;&lt;LF&gt;.&lt;CR&gt;&lt;LF&gt;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To: lctseng@gmail.com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Subject: This is authenticated client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Message-Id: &lt;20160307120109.861A9154@demo1.nasa.lctseng.nctucs.net&gt;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Date: Mon,  7 Mar 2016 15:01:09 +0800 (CST)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From: lctseng@demo1.nasa.lctseng.nctucs.net (lctseng)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600">
              <a:solidFill>
                <a:srgbClr val="FFF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Test Mail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2.0.0 Ok: queued as F3D59171</a:t>
            </a:r>
          </a:p>
        </p:txBody>
      </p:sp>
      <p:sp>
        <p:nvSpPr>
          <p:cNvPr id="336" name="Shape 336"/>
          <p:cNvSpPr/>
          <p:nvPr/>
        </p:nvSpPr>
        <p:spPr>
          <a:xfrm>
            <a:off x="1219200" y="2971800"/>
            <a:ext cx="4038599" cy="45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fix_architecture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963" y="76200"/>
            <a:ext cx="5027611" cy="6734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429250" y="334962"/>
            <a:ext cx="3379787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http://www.postfix.org/OVERVIEW.html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Encryption</a:t>
            </a:r>
          </a:p>
        </p:txBody>
      </p:sp>
      <p:sp>
        <p:nvSpPr>
          <p:cNvPr id="342" name="Shape 342"/>
          <p:cNvSpPr txBox="1"/>
          <p:nvPr>
            <p:ph idx="1" type="subTitle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Internet is dangerous.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to protect ourselves from sniffing.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encryption(1) 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previous example, all SMTP sessions are in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plain text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encoded authentication information is in danger!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encryption over SSL/TLS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HTTP can be enhanced to HTTPs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supports two kinds of encryption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 over TLS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we enable SMTP over TLS (or SMTPs), you need SSL keys and certificates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Again, just like HTTPs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Self-signed or use Let’s Encrypt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use the same certificates/keys as Dovecot’s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main.cf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3429000" y="6248400"/>
            <a:ext cx="4673074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smtpd_tls_cert_file 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 /path/to/cert.pem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smtpd_tls_key_file 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 /path/to/key.pem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encryption(2-1) 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Set up SMTP over TLS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Recommended for SMTP encryption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same port as SMTP (port 25)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force encryption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 can choose whether to encrypt mails or not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server can configured to force encryption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main.cf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force encryption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 encryption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Reload Postfix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1752600" y="4419600"/>
            <a:ext cx="3550971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smtpd_tls_security_level 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 may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1752600" y="5172467"/>
            <a:ext cx="3999813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smtpd_tls_security_level 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 encrypt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encryption(2-2) 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Set up SMTP over TLS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your server supports SMTP over TLS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use force encryption, you must STARTTLS before sending mails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1295400" y="1828800"/>
            <a:ext cx="5458546" cy="34163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telnet demo1.nasa.lctseng.nctucs.net 25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Trying 140.113.168.238...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Connected to demo1.nasa.lctseng.nctucs.net.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Escape character is '^]'.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220 demo1.nasa.lctseng.nctucs.net ESMTP Postfix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EHLO linuxhome.cs.nctu.edu.tw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250-demo1.nasa.lctseng.nctucs.net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250-PIPELINING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250-SIZE 10240000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250-VRFY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250-ETRN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250-STARTTLS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250-ENHANCEDSTATUSCODES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250-8BITMIME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250 DSN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3200400" y="6044339"/>
            <a:ext cx="5234124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MAIL FROM: lctseng@nasa.lctseng.nctucs.net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530 5.7.0 Must issue a STARTTLS command first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encryption(3-1) 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Set up SMTPs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 way to encrypt SMTP sessions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different port: 465(deprecated,but still usi</a:t>
            </a:r>
            <a:r>
              <a:rPr lang="en-US"/>
              <a:t>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, </a:t>
            </a:r>
            <a:r>
              <a:rPr lang="en-US"/>
              <a:t>587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 encryption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coexist with SMTP over TLS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master.cf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Uncomment these lines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will open port 465 for SMTPs and use “smtps” as syslog name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Reload Postfix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1733511" y="3991610"/>
            <a:ext cx="7029488" cy="7571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smtps     inet  n       -       n       -       -       smtpd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-o syslog_name=postfix/smtps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-o 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smtpd_tls_wrappermode=yes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encryption(3-2) 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Set up SMTPs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you can use SSL clients to use SMTPs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telnet may not work in encrypted sessions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SSL client: </a:t>
            </a:r>
          </a:p>
          <a:p>
            <a: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note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openssl s_client, DO NOT use capital character “R”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“R” is a special command in openssl s_client (for renegotiating)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use “rcpt to” instead of  “RCPT TO”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SMTP, they are all the same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use “R”, you will see following output (NOT a part of SMTP)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295400" y="5029200"/>
            <a:ext cx="7590539" cy="16435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RENEGOTIATING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depth=2 O = Digital Signature Trust Co., CN = DST Root CA X3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verify return:1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depth=1 C = US, O = Let's Encrypt, CN = Let's Encrypt Authority X1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verify return:1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depth=0 CN = 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verify return:1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1758911" y="2643021"/>
            <a:ext cx="4112023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openssl s_client –connect host:port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MAA for POP3 and IMAP</a:t>
            </a:r>
          </a:p>
        </p:txBody>
      </p:sp>
      <p:sp>
        <p:nvSpPr>
          <p:cNvPr id="386" name="Shape 386"/>
          <p:cNvSpPr txBox="1"/>
          <p:nvPr>
            <p:ph idx="1" type="subTitle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mails from remote host</a:t>
            </a:r>
          </a:p>
        </p:txBody>
      </p:sp>
      <p:grpSp>
        <p:nvGrpSpPr>
          <p:cNvPr id="387" name="Shape 387"/>
          <p:cNvGrpSpPr/>
          <p:nvPr/>
        </p:nvGrpSpPr>
        <p:grpSpPr>
          <a:xfrm>
            <a:off x="2143124" y="3962399"/>
            <a:ext cx="6187473" cy="2663039"/>
            <a:chOff x="4728912" y="4876800"/>
            <a:chExt cx="4186486" cy="1801830"/>
          </a:xfrm>
        </p:grpSpPr>
        <p:pic>
          <p:nvPicPr>
            <p:cNvPr descr="img162" id="388" name="Shape 388"/>
            <p:cNvPicPr preferRelativeResize="0"/>
            <p:nvPr/>
          </p:nvPicPr>
          <p:blipFill rotWithShape="1">
            <a:blip r:embed="rId3">
              <a:alphaModFix/>
            </a:blip>
            <a:srcRect b="3423" l="13274" r="1770" t="0"/>
            <a:stretch/>
          </p:blipFill>
          <p:spPr>
            <a:xfrm>
              <a:off x="4728912" y="4876800"/>
              <a:ext cx="4186486" cy="18018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Shape 389"/>
            <p:cNvSpPr/>
            <p:nvPr/>
          </p:nvSpPr>
          <p:spPr>
            <a:xfrm>
              <a:off x="8203542" y="6114178"/>
              <a:ext cx="591962" cy="475026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MAA for POP3 and IMAP (1)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Read mails from terminal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fact, you mail server can receive mails now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all messages are store in local disk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read mails, you must login via ssh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Built-in command to read mail: “mail”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Friendly command-line MUA: “mutt”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Packages: 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zh-mutt (Chinese version)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mutt (English version)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Ports: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chinese/mutt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mail/mutt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read mails from remote host?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MUA like Outlook, Thunderbird, or even Gmail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MAA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MAA for POP3 and IMAP (2)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Fortunately, the Dovecot already provides POP3 and IMAP services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SSL versions: POP3s, IMAPs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why we need SSL certificates and keys for Dovecot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activate Dovecot service, these MAA services are also brought up. 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you cannot access mail directly, you need some configuration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 files are in : /usr/local/etc/dovecot/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many files included by dovecot.conf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conf.d directory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Splitting configuration files is easier to management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http://wiki2.dovecot.org/QuickConfiguration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MAA for POP3 and IMAP (3)</a:t>
            </a:r>
            <a:b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Dovecot Configuration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 GID = 0 to access mail (optional)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default, Dovecot  do not allow users with GID = 0 to access mail. If your users are in wheel group, you need following settings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dovecot.conf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Specify the mail location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conf.d/10-mail.conf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authenticate configuration to use PAM module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Dovecot use system PAM module to authenticate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 system users to access mails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new file: /etc/pam.d/dovecot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1828800" y="2971800"/>
            <a:ext cx="2316660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first_valid_gid = 0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828800" y="4191000"/>
            <a:ext cx="5346334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mail_location = mbox:~/mail:INBOX=/var/mail/%u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1828800" y="6265937"/>
            <a:ext cx="4112023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auth    required        pam_unix.so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account required        pam_unix.so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Postfix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that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 and deliver email over the network via SMTP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delivery directly or use other mail delivery agent</a:t>
            </a:r>
          </a:p>
        </p:txBody>
      </p:sp>
      <p:pic>
        <p:nvPicPr>
          <p:cNvPr descr="img017" id="92" name="Shape 92"/>
          <p:cNvPicPr preferRelativeResize="0"/>
          <p:nvPr/>
        </p:nvPicPr>
        <p:blipFill rotWithShape="1">
          <a:blip r:embed="rId3">
            <a:alphaModFix/>
          </a:blip>
          <a:srcRect b="11110" l="12056" r="0" t="8601"/>
          <a:stretch/>
        </p:blipFill>
        <p:spPr>
          <a:xfrm>
            <a:off x="1676400" y="3200400"/>
            <a:ext cx="6019799" cy="288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MAA for POP3 and IMAP (4)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restart Dovecot, your MAA is ready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check these services, you can use “telnet” or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“openssl s_client”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POP3: 110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POP3s: 995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IMAP: 143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IMAPs: 993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Messages for these services when you connect to the server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POP3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IMAP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1752600" y="5029200"/>
            <a:ext cx="2204450" cy="313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+OK Dovecot ready.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752600" y="6010048"/>
            <a:ext cx="6917278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 OK [CAPABILITY IMAP4rev1 LITERAL+ SASL-IR LOGIN-REFERRALS </a:t>
            </a:r>
            <a:b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ID ENABLE IDLE AUTH=PLAIN AUTH=LOGIN] Dovecot ready.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MAA for POP3 and IMAP (5)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990600" y="1430020"/>
            <a:ext cx="7772400" cy="51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up MUAs like Outlook or Thunderbird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see the tutorial in CS mail server, they should be similar to set up your server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Settings for Gmail is also available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https://mail.cs.nctu.edu.tw/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740" y="4191000"/>
            <a:ext cx="2971799" cy="209682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426" name="Shape 4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4191000"/>
            <a:ext cx="3048000" cy="21355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</a:t>
            </a:r>
          </a:p>
        </p:txBody>
      </p:sp>
      <p:sp>
        <p:nvSpPr>
          <p:cNvPr id="432" name="Shape 432"/>
          <p:cNvSpPr txBox="1"/>
          <p:nvPr>
            <p:ph idx="1" type="subTitle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Reference: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http://www.postfix.org/postconf.5.html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Lookup tables (1)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990600" y="14478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Parameters that use external files to store values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mydestination, mynetwork, relay_domains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Text-based table is ok, but time-consuming when table is large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Lookup tables syntax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	values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postmap command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postmap /etc/access 			(generate database)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postmap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140.113.235.150 /etc/access	(query)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697137" y="4937760"/>
            <a:ext cx="2653289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140.113.235.150 REJECT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140.113.235     OK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2964088" y="5379000"/>
            <a:ext cx="1338828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/etc/access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4692882" y="4937760"/>
            <a:ext cx="4160112" cy="8679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postmap -q 140.113.235.150 /etc/access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REJECT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postmap -q 140.113.235 /etc/access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OK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Lookup tables (2)</a:t>
            </a:r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format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postconf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all available database format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postconf default_database_type	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databased-lookup table in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main.cf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syntax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 = type:name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 = option type:name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5486400" y="1374775"/>
            <a:ext cx="3179763" cy="27400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postconf -m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btree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cidr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pcre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proxy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regexp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static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unix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postconf default_database_type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default_database_type = hash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Lookup tables (3)</a:t>
            </a:r>
          </a:p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Reject SMTP clients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main.cf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SMTP clients from rejected host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1752600" y="2133600"/>
            <a:ext cx="5147562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smtpd_client_restrictions =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check_client_access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hash:/etc/access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1752600" y="3358741"/>
            <a:ext cx="6356226" cy="7571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rcpt to: lctseng@nasa.lctseng.nctucs.net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554 5.7.1 &lt;linuxhome.cs.nctu.edu.tw[140.113.235.150]&gt;: </a:t>
            </a:r>
            <a:b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>
                <a:solidFill>
                  <a:srgbClr val="C1FEEF"/>
                </a:solidFill>
                <a:latin typeface="Consolas"/>
                <a:ea typeface="Consolas"/>
                <a:cs typeface="Consolas"/>
                <a:sym typeface="Consolas"/>
              </a:rPr>
              <a:t>Client host rejected: Access denied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Lookup tables (4)</a:t>
            </a:r>
          </a:p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990600" y="1447800"/>
            <a:ext cx="74676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 expression tables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flexible for matching keys in lookup tables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regular expression libraries used in Postfix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POSIX extended regular expression	(regexp, default)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Perl-Compatible regular expression	(PCRE)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Usage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/pattern/		value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useful to use regular expression tables to do checks, such as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header_checks parameters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body_checks parameters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system-wide aliases files</a:t>
            </a:r>
          </a:p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990600" y="1447800"/>
            <a:ext cx="7239000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aliases in Postfix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alias_maps = hash:/etc/aliases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alias_maps = hash:/etc/aliases, nis:mail.aliases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alias_database = hash:/etc/aliases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 newaliases command which aliases file to build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alias_maps: may not control by Postfix (may be NIS)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alias_database: under control by Postfix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Build alias database file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postalias /etc/aliases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 file format (same as sendmail)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RHS can be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 address, filename, |command, :include: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Alias restriction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allow_mail_to_commands = alias, forward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allow_mail_to_files = alias, forward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MTA Identity</a:t>
            </a: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related parameters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myhostname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myhostname = nabsd.cs.nctu.edu.tw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un-specified, postfix will use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‘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hostname</a:t>
            </a: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’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command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mydomain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mydomain = cs.nctu.edu.tw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un-specified, postfix use myhostname minus the first component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myorigin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myorigin = $mydomain	(default is myhostname)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append unqualified address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mydestination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all the domains that postfix should accept for local delivery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mydestination = $myhostname, localhost.$mydomain $mydomain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the CS situation that mx will route mail to mailgate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mydestination = $myhostname, localhost.$mydomain</a:t>
            </a:r>
          </a:p>
        </p:txBody>
      </p:sp>
      <p:sp>
        <p:nvSpPr>
          <p:cNvPr id="475" name="Shape 475">
            <a:hlinkClick r:id="rId3"/>
          </p:cNvPr>
          <p:cNvSpPr/>
          <p:nvPr/>
        </p:nvSpPr>
        <p:spPr>
          <a:xfrm>
            <a:off x="8610600" y="6400800"/>
            <a:ext cx="304799" cy="304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9050">
            <a:solidFill>
              <a:srgbClr val="D8D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Relay Control (1)</a:t>
            </a:r>
          </a:p>
        </p:txBody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relay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mail server that permit anyone to relay mails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abused by spammer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Denied by other domains due to blacklist mechanism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default, postfix is not an open relay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mail server should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Relay mail for trusted user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smtp.cs.nctu.edu.tw trust all authenticated users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Relay mail for trusted domain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smtp.csie.nctu.edu.tw trust </a:t>
            </a:r>
            <a:r>
              <a:rPr b="0" i="0" lang="en-US" sz="1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nctu.edu.tw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Architecture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990600" y="1447800"/>
            <a:ext cx="7467600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Modular-design MTA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like sendmail of monolithic system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Decompose into several individual program that each one handle specific task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important daemon: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master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daemon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Reside in memory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configuration information from master.cf and main.cf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Invoke other process to do jobs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tasks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 mail and put in queue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management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Delivery mail from queue </a:t>
            </a:r>
          </a:p>
        </p:txBody>
      </p:sp>
      <p:pic>
        <p:nvPicPr>
          <p:cNvPr descr="img002" id="99" name="Shape 99"/>
          <p:cNvPicPr preferRelativeResize="0"/>
          <p:nvPr/>
        </p:nvPicPr>
        <p:blipFill rotWithShape="1">
          <a:blip r:embed="rId3">
            <a:alphaModFix/>
          </a:blip>
          <a:srcRect b="31782" l="10550" r="14098" t="12404"/>
          <a:stretch/>
        </p:blipFill>
        <p:spPr>
          <a:xfrm>
            <a:off x="1295400" y="5334000"/>
            <a:ext cx="7086600" cy="127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Relay Control (2)</a:t>
            </a:r>
          </a:p>
        </p:txBody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x="990600" y="14478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Restricting relay access by mynetworks_style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mynetworks_style = subnet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 relaying from other hosts in the same subnet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mynetworks_style = host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 relaying for only local machine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mynetworks_style = class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host in the same class A, B or C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Restricting relay access by mynetworks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individual IP or subnets in network/netmask notation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in /usr/local/etc/postfix/mynetworks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127.0.0.0/8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140.113.0.0/16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10.113.0.0/16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Relay depends on what kind of your mail server is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smtp.cs.nctu.edu.tw will be different from csmx1.cs.nctu.edu.tw</a:t>
            </a:r>
          </a:p>
        </p:txBody>
      </p:sp>
      <p:sp>
        <p:nvSpPr>
          <p:cNvPr id="488" name="Shape 488">
            <a:hlinkClick r:id="rId3"/>
          </p:cNvPr>
          <p:cNvSpPr/>
          <p:nvPr/>
        </p:nvSpPr>
        <p:spPr>
          <a:xfrm>
            <a:off x="8610600" y="6400800"/>
            <a:ext cx="304799" cy="304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9050">
            <a:solidFill>
              <a:srgbClr val="D8D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master.cf (1)</a:t>
            </a:r>
          </a:p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990600" y="1447800"/>
            <a:ext cx="7772400" cy="30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/usr/local/etc/postfix/master.cf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what services the master daemon can invoke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row defines a service and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column contains a specific configuration option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371600" y="3200400"/>
            <a:ext cx="6940549" cy="2857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# ==========================================================================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# service type  private unpriv  chroot  wakeup  maxproc command + args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#               (yes)   (yes)   (yes)   (never) (100)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# ==========================================================================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smtp      inet  n       -       n       -       -       smtpd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pickup    fifo  n       -       n       60      1       pickup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cleanup   unix  n       -       n       -       0       cleanup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qmgr      fifo  n       -       n       300     1       qmgr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tlsmgr    unix  -       -       n       1000?   1       tlsmgr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rewrite   unix  -       -       n       -       -       trivial-rewrite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bounce    unix  -       -       n       -       0       bounce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flush     unix  n       -       n       1000?   0       flush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127.0.0.1:10025 inet    n       -       n       -       -       smtpd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master.cf (2)</a:t>
            </a:r>
          </a:p>
        </p:txBody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 options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name and transport type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inet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socket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type, name can be combination of IP:Port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unix and fifo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Unix domain socket and named pipe respectively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Inter-process communication through file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to this component is restricted to the Postfix system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unpriv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 with the least amount of privilege required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will run with the account defined in “mail_owner”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will run with root privilege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master.cf (3)</a:t>
            </a:r>
          </a:p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chroot 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chroot location is defined in “queue_directory”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wakeup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Periodic wake up to do jobs, such as pickup daemon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maxproc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processes that can be invoked simultaneously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count is defined in “default_process_limit”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0: no limitation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 + args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path is defined in “daemon_directory”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/usr/libexec/postfix 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Receiving limits</a:t>
            </a: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990600" y="1447800"/>
            <a:ext cx="73152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Enforce limits on incoming mail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recipients for single delivery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smtpd_recipient_limit = 1000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size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message_size_limit = 10240000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errors before breaking off communication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keep a counter of errors for each client and increase delay time once there is error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No such user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smtpd_error_sleep_time = 1s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Delay all responses if there are too many errors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soft and hard limit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smtpd_soft_error_limit = 10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smtpd_hard_error_limit = 20</a:t>
            </a:r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 disconnect if exceeds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Rewriting address (1)</a:t>
            </a:r>
          </a:p>
        </p:txBody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unqualified address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append “myorigin” to local name.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append_at_myorigin = yes 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append “mydomain” to address that contain only host.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append_dot_mydomain = yes</a:t>
            </a: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Masquerading hostname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Hide the names of internal hosts to make all addresses appear as if they come from the mail gateway 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often used in out-going mail gateway</a:t>
            </a:r>
          </a:p>
          <a:p>
            <a:pPr indent="-228600" lvl="2" marL="1143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masquerade_domains = cs.nctu.edu.tw</a:t>
            </a:r>
          </a:p>
          <a:p>
            <a:pPr indent="-228600" lvl="2" marL="1143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masquerade_domains = !chairman.cs.nctu.edu.tw cs.nctu.edu.tw</a:t>
            </a:r>
          </a:p>
          <a:p>
            <a:pPr indent="-228600" lvl="2" marL="1143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masquerade_exceptions = admin, root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to all envelope and header address excepts envelope recipient address</a:t>
            </a:r>
          </a:p>
          <a:p>
            <a:pPr indent="-228600" lvl="2" marL="1143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masquerade_class = envelope_sender, header_sender, header_recipient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Rewriting address (2)</a:t>
            </a:r>
          </a:p>
        </p:txBody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Canonical address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both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envelope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recursively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invoked by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cleanup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daemon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canonical_maps = hash:/usr/local/etc/postfix/canonical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canonical_classes = envelope_sender, envelope_recipient, header_sender, header_recipient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/usr/local/etc/postfix/canonical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lctseng@cs.nctu.edu.tw	lctseng.NETADM@cs.nctu.edu.tw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Simlar maps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sender_canonical_maps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recipient_canonical_maps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Rewriting address (3)</a:t>
            </a:r>
          </a:p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Relocated users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inform sender that the recipient is moved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relocated_maps = hash:/usr/local/etc/postfix/relocated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@nabsd.cs.nctu.edu.tw	nasa.cs.nctu.edu.tw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alice@nasa.cs.nctu.edu.tw	bob@abc.com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Unknown users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local user and not found in maps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action: reject	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1981200" y="3657600"/>
            <a:ext cx="6917278" cy="7571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rcpt to: alice@nasa.lctseng.nctucs.net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550 5.1.6 &lt;alice@nasa.lctseng.nctucs.net&gt;: </a:t>
            </a:r>
            <a:b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Recipient address rejected: User has moved to bob@abc.com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Management</a:t>
            </a:r>
          </a:p>
        </p:txBody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queue manage daemon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qmgr daemon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directories (under /var/spool/postfix)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active, bounce, corrupt, deferred, hold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movement between queues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Temporary problem → deferred queue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qmgr takes messages alternatively between incoming and deferred queue to active queue</a:t>
            </a:r>
          </a:p>
        </p:txBody>
      </p:sp>
      <p:pic>
        <p:nvPicPr>
          <p:cNvPr descr="img008" id="539" name="Shape 539"/>
          <p:cNvPicPr preferRelativeResize="0"/>
          <p:nvPr/>
        </p:nvPicPr>
        <p:blipFill rotWithShape="1">
          <a:blip r:embed="rId3">
            <a:alphaModFix/>
          </a:blip>
          <a:srcRect b="17714" l="19591" r="12590" t="11755"/>
          <a:stretch/>
        </p:blipFill>
        <p:spPr>
          <a:xfrm>
            <a:off x="1981200" y="4572000"/>
            <a:ext cx="5257799" cy="210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Management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Queue Scheduling </a:t>
            </a:r>
          </a:p>
        </p:txBody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delay in deferred messages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minimal_backoff_time = 1000s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maximal_backoff_time = 4000s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qmgr daemon periodically scan deferred queue for reborn messages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queue_run_delay = 1000s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Deferred → bounce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maximal_queue_lifetime = 5d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Exceeds → this messages is undeliverable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to 0: mail delivery should be tried only once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Architecture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Message IN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ways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submission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postdrop command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maildrop directory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pickup daemon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cleanup daemon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 validation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translation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incoming directory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submission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 daemon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forwarding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Resubmit for such as .forward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Notification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defer daemon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bounce daemon</a:t>
            </a:r>
          </a:p>
        </p:txBody>
      </p:sp>
      <p:pic>
        <p:nvPicPr>
          <p:cNvPr descr="img003" id="106" name="Shape 106"/>
          <p:cNvPicPr preferRelativeResize="0"/>
          <p:nvPr/>
        </p:nvPicPr>
        <p:blipFill rotWithShape="1">
          <a:blip r:embed="rId3">
            <a:alphaModFix/>
          </a:blip>
          <a:srcRect b="11977" l="24113" r="29166" t="5500"/>
          <a:stretch/>
        </p:blipFill>
        <p:spPr>
          <a:xfrm>
            <a:off x="5562600" y="304800"/>
            <a:ext cx="3352799" cy="3244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04" id="107" name="Shape 107"/>
          <p:cNvPicPr preferRelativeResize="0"/>
          <p:nvPr/>
        </p:nvPicPr>
        <p:blipFill rotWithShape="1">
          <a:blip r:embed="rId4">
            <a:alphaModFix/>
          </a:blip>
          <a:srcRect b="22962" l="30141" r="24647" t="2963"/>
          <a:stretch/>
        </p:blipFill>
        <p:spPr>
          <a:xfrm>
            <a:off x="5105400" y="3810000"/>
            <a:ext cx="3429000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562600" y="3048000"/>
            <a:ext cx="160655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Local submission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149850" y="6324600"/>
            <a:ext cx="178434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Network submission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Management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Message Delivery</a:t>
            </a:r>
          </a:p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990600" y="1447800"/>
            <a:ext cx="7086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Controlling outgoing messages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there are lots of messages in queue for the same destination, it should be careful not to overwhelm it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concurrent delivery is success, postfix can increase concurrency between: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initial_destination_concurrency = 5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default_destination_concurrency_limit = 20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control by 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maxproc in /usr/local/etc/postfix/master.cf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default_process_limit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override the default_destination_concurrency_limit for any transport mailer: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smtp_destination_concurrency_limit = 25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local_destination_concurrency_limit = 10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how many recipients for a single outgoing message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default_destination_recipient_limit = 50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override it for any transport mailer in the same idea: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smtp_destination_recipient_limit = 100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Management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Error Notification</a:t>
            </a: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990600" y="1447800"/>
            <a:ext cx="7354888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Sending error messages to administrator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notify_classes parameter to list error classes that should be generated and sent to administrator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notify_classes = resource, software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 classes</a:t>
            </a:r>
          </a:p>
        </p:txBody>
      </p:sp>
      <p:graphicFrame>
        <p:nvGraphicFramePr>
          <p:cNvPr id="558" name="Shape 558"/>
          <p:cNvGraphicFramePr/>
          <p:nvPr/>
        </p:nvGraphicFramePr>
        <p:xfrm>
          <a:off x="1600200" y="320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{F3F14AA4-839C-4A90-95FF-809E3CE466A4}</a:tableStyleId>
              </a:tblPr>
              <a:tblGrid>
                <a:gridCol w="1106500"/>
                <a:gridCol w="3563925"/>
                <a:gridCol w="2289175"/>
              </a:tblGrid>
              <a:tr h="579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 Class</a:t>
                      </a: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Noticed Recipient</a:t>
                      </a:r>
                      <a:b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(all default to postmaster)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</a:tr>
              <a:tr h="33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bounce</a:t>
                      </a: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headers of bounced mails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bounce_notice_recipient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2bounce</a:t>
                      </a: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undeliverable bounced mails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2boucne_notice_recipient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delay</a:t>
                      </a: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headers of delayed mails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delay_notice_recipient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9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policy</a:t>
                      </a: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transcript when mail is reject due to</a:t>
                      </a:r>
                      <a:b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anti-spam restrictions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error_notice_recipient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protocol</a:t>
                      </a: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transcript that has SMTP error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error_notice_recipient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resource</a:t>
                      </a: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notice because of resource pro.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error_notice_recipient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software</a:t>
                      </a: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notice because of software pro.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error_notice_recipient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Management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Queue Tools (1)</a:t>
            </a:r>
          </a:p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postqueue command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postqueue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sendmail mailq output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postqueue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Attempt to deliver all queued mail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postqueue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cs.nctu.edu.tw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 immediate delivery of all mail queued for site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command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DBA3F1A9	(from incoming, active, deferred, hold)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ALL 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Delete queued messages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DBA3F1A9	(from incoming, active, deferred)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ALL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messages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hold</a:t>
            </a: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that no attempt is made to deliver it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DBA3F1A9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ALL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Release messages in hold queue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DBA3F1A9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postsuper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ALL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Requeue messages into maildrop queue</a:t>
            </a:r>
          </a:p>
        </p:txBody>
      </p:sp>
      <p:pic>
        <p:nvPicPr>
          <p:cNvPr descr="img009" id="565" name="Shape 565"/>
          <p:cNvPicPr preferRelativeResize="0"/>
          <p:nvPr/>
        </p:nvPicPr>
        <p:blipFill rotWithShape="1">
          <a:blip r:embed="rId3">
            <a:alphaModFix/>
          </a:blip>
          <a:srcRect b="21631" l="34662" r="32182" t="7837"/>
          <a:stretch/>
        </p:blipFill>
        <p:spPr>
          <a:xfrm>
            <a:off x="5867400" y="152400"/>
            <a:ext cx="3124199" cy="25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Management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Queue Tools (2)</a:t>
            </a:r>
          </a:p>
        </p:txBody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990600" y="1447800"/>
            <a:ext cx="24383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postcat 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 the contents of a queue file 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971800" y="1365250"/>
            <a:ext cx="5942332" cy="52629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rgbClr val="C1FE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nabsd [/home/lctseng] -lctseng- </a:t>
            </a:r>
            <a:r>
              <a:rPr b="1" lang="en-US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sudo postqueue -p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-Queue ID- --Size-- ----Arrival Time---- -Sender/Recipient-------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DEC003B50E2      344 Tue May  8 19:58:37  lctseng@nabsd.cs.nctu.edu.tw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(connect to chbsd.cs.nctu.edu.tw[140.113.17.212]: Connection refused)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lctseng@chbsd.cs.nctu.edu.tw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-- 0 Kbytes in 1 Request.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rgbClr val="C1FE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nabsd [/home/lctseng] -lctseng- </a:t>
            </a:r>
            <a:r>
              <a:rPr b="1" lang="en-US" sz="1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sudo postcat -q DEC003B50E2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 ENVELOPE RECORDS deferred/D/DEC003B50E2 ***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message_size:             344             252               1               0             344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message_arrival_time: Tue May  8 19:58:37 2007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create_time: Tue May  8 19:58:37 2007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named_attribute: rewrite_context=local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sender_fullname: Tsung-Hsi Weng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sender: lctseng@nabsd.cs.nctu.edu.tw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original_recipient: lctseng@chbsd.cs.nctu.edu.tw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recipient: lctseng@chbsd.cs.nctu.edu.tw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 MESSAGE CONTENTS deferred/D/DEC003B50E2 ***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Received: by nabsd.cs.nctu.edu.tw (Postfix, from userid 1001)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id DEC003B50E2; Tue,  8 May 2007 19:58:37 +0800 (CST)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To: lctseng@chbsd.cs.nctu.edu.tw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Subject: Testing Mail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Message-Id: &lt;20070508115837.DEC003B50E2@nabsd.cs.nctu.edu.tw&gt;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Tue,  8 May 2007 19:58:37 +0800 (CST)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From: lctseng@nabsd.cs.nctu.edu.tw (Liang-Chi Tseng)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hello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 HEADER EXTRACTED deferred/D/DEC003B50E2 ***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lang="en-US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 MESSAGE FILE END deferred/D/DEC003B50E2 ***</a:t>
            </a:r>
          </a:p>
        </p:txBody>
      </p:sp>
      <p:sp>
        <p:nvSpPr>
          <p:cNvPr id="573" name="Shape 573">
            <a:hlinkClick r:id="rId3"/>
          </p:cNvPr>
          <p:cNvSpPr/>
          <p:nvPr/>
        </p:nvSpPr>
        <p:spPr>
          <a:xfrm>
            <a:off x="8610600" y="6400800"/>
            <a:ext cx="304799" cy="30479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19050">
            <a:solidFill>
              <a:srgbClr val="D8D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Relaying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Transport Maps (1)</a:t>
            </a:r>
          </a:p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990600" y="1447800"/>
            <a:ext cx="73913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 maps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override default transport types for delivery of messages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transport_maps = hash:/usr/local/etc/postfix/transport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domain_or_address	transport:nexthop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csie.nctu.edu.tw		smtp:[mailgate.csie.nctu.edu.tw]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cs.nctu.edu.tw		smtp:[csmailgate.cs.nctu.edu.tw]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cis.nctu.edu.tw		smtp:[mail.cis.nctu.edu.tw]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example.com		smtp:[192.168.23.56]:20025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orillynet.com		smtp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ora.com			maildrop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kdent@ora.com		error:no mail accepted for kdent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Relaying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Transport Maps (2)</a:t>
            </a:r>
          </a:p>
        </p:txBody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990600" y="14478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usage in transport map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Postponing mail relay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ISP has to postpone until customer network is online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an ISP, and I has a mail server that is MX for abc.com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/usr/local/etc/postfix/transport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abc.com	ondemand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/usr/local/etc/postfix/master.cf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ondemand    unix    -    -    n    -    -    smtp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/usr/local/etc/postfix/main.cf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defer_transports = ondemand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transport_maps = hash:/usr/local/etc/postfix/transport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Whenever the customer network is online, do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postqueue </a:t>
            </a: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abc.com</a:t>
            </a:r>
          </a:p>
        </p:txBody>
      </p:sp>
      <p:grpSp>
        <p:nvGrpSpPr>
          <p:cNvPr id="586" name="Shape 586"/>
          <p:cNvGrpSpPr/>
          <p:nvPr/>
        </p:nvGrpSpPr>
        <p:grpSpPr>
          <a:xfrm>
            <a:off x="4136400" y="4781550"/>
            <a:ext cx="4550400" cy="646200"/>
            <a:chOff x="2665344" y="6088617"/>
            <a:chExt cx="4550400" cy="646200"/>
          </a:xfrm>
        </p:grpSpPr>
        <p:sp>
          <p:nvSpPr>
            <p:cNvPr id="587" name="Shape 587"/>
            <p:cNvSpPr txBox="1"/>
            <p:nvPr/>
          </p:nvSpPr>
          <p:spPr>
            <a:xfrm>
              <a:off x="4722744" y="6088617"/>
              <a:ext cx="2493000" cy="646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No auto deliver </a:t>
              </a:r>
              <a:b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for this transport name</a:t>
              </a:r>
            </a:p>
          </p:txBody>
        </p:sp>
        <p:cxnSp>
          <p:nvCxnSpPr>
            <p:cNvPr id="588" name="Shape 588"/>
            <p:cNvCxnSpPr>
              <a:stCxn id="587" idx="1"/>
            </p:cNvCxnSpPr>
            <p:nvPr/>
          </p:nvCxnSpPr>
          <p:spPr>
            <a:xfrm rot="10800000">
              <a:off x="2665344" y="6393417"/>
              <a:ext cx="2057400" cy="183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Relaying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Inbound Mail Gateway (1)</a:t>
            </a:r>
          </a:p>
        </p:txBody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x="990600" y="1447800"/>
            <a:ext cx="7772400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Inbound Mail Gateway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 all mail for a network from the Internet and relays it to internal mail systems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csmx1.cs.nctu.edu.tw is a IMG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csmailgate.cs.nctu.edu.tw is internal mail system</a:t>
            </a:r>
          </a:p>
        </p:txBody>
      </p:sp>
      <p:pic>
        <p:nvPicPr>
          <p:cNvPr descr="img013" id="595" name="Shape 595"/>
          <p:cNvPicPr preferRelativeResize="0"/>
          <p:nvPr/>
        </p:nvPicPr>
        <p:blipFill rotWithShape="1">
          <a:blip r:embed="rId3">
            <a:alphaModFix/>
          </a:blip>
          <a:srcRect b="9434" l="4521" r="6561" t="5176"/>
          <a:stretch/>
        </p:blipFill>
        <p:spPr>
          <a:xfrm>
            <a:off x="1879225" y="3523125"/>
            <a:ext cx="6324600" cy="35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Relaying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Inbound Mail Gateway (2)</a:t>
            </a:r>
          </a:p>
        </p:txBody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9906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IMG, suppose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administrator for cs.nctu.edu.tw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have to be the IMG for secureLab.cs.nctu.edu.tw and javaLab.cs.nctu.edu.tw 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838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MX record for secureLab.cs.nctu.edu.tw and javaLab.cs.nctu.edu.tw should point to csmx1.cs.nctu.edu.tw</a:t>
            </a:r>
          </a:p>
          <a:p>
            <a:pPr indent="-381000" lvl="1" marL="838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csmx1.cs.nctu.edu.tw, </a:t>
            </a:r>
          </a:p>
          <a:p>
            <a:pPr indent="-381000" lvl="1" marL="838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relay_domains = secureLab.cs.nctu.edu.tw javaLab.cs.nctu.edu.tw</a:t>
            </a:r>
          </a:p>
          <a:p>
            <a:pPr indent="-381000" lvl="1" marL="838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transport_maps = hash:/usr/local/etc/postfix/transport</a:t>
            </a:r>
          </a:p>
          <a:p>
            <a:pPr indent="-381000" lvl="1" marL="838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secureLab.cs.nctu.edu.tw	relay:[secureLab.cs.nctu.edu.tw]</a:t>
            </a:r>
          </a:p>
          <a:p>
            <a:pPr indent="-381000" lvl="1" marL="838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javaLab.cs.nctu.edu.tw		relay:[javaLab.cs.nctu.edu.tw]</a:t>
            </a:r>
          </a:p>
          <a:p>
            <a:pPr indent="-381000" lvl="1" marL="838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 startAt="3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secureLab.cs.nctu.edu.tw ( and so do javaLab.cs.nctu.edu.tw)</a:t>
            </a:r>
          </a:p>
          <a:p>
            <a:pPr indent="-381000" lvl="1" marL="838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mydestination = secureLab.cs.nctu.edu.tw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Relaying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Outbound Mail Gateway</a:t>
            </a:r>
          </a:p>
        </p:txBody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990600" y="1447800"/>
            <a:ext cx="7086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Outbound Mail Gateway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 mails from inside network and relay them to Internet hosts on behalf of internal mail servers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OMG, suppose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administrator for cs.nctu.edu.tw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have to be the OMG for secureLab.cs.nctu.edu.tw and javaLab.cs.nctu.edu.tw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csmailer.cs.nctu.edu.tw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mynetworks = hash:/usr/local/etc/postfix/mynetworks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secureLab.cs.nctu.edu.tw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javaLab.cs.nctu.edu.tw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 startAt="2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students in secureLab/javaLab will configure there MUA (ex. outlook) to use secureLab/javaLab.cs.nctu.edu.tw to be the SMTP server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 startAt="2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secureLab/javaLab.cs.nctu.edu.tw, </a:t>
            </a:r>
          </a:p>
          <a:p>
            <a:pPr indent="-381000" lvl="1" marL="8382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relayhost = [csmailer.cs.nctu.edu.tw]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Aliasing 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Virtual Alias Maps</a:t>
            </a:r>
          </a:p>
        </p:txBody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x="990600" y="1447800"/>
            <a:ext cx="7772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Alias Map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rewrites recipient addresses for all local, all virtual, and all remote mail </a:t>
            </a:r>
            <a:r>
              <a:rPr b="0" i="0" lang="en-US" sz="20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destinations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Route virtual email addresses to real users on the system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virtual_alias_maps = hash:/usr/local/etc/postfix/virtual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src-address			dst-address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lctseng@csie.nctu.edu.tw		@chbsd.cs.nctu.edu.tw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@csie.nctu.edu.tw			@cs.nctu.edu.tw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lctseng				lctseng@gmai1.com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Applying regular expression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virtual_alias_maps = pcre:/usr/local/etc/postfix/virtual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/lctseng@csie\.nctu\.edu\.tw/		@chbsd.cs.nctu.edu.tw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/@csie\.nctu\.edu\.tw/		@cs.nctu.edu.tw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/(\S+)\.(\S+)@cs\.nctu\.edu\.tw/	$1@cs.nctu.edu.tw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Architecture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Queue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90600" y="1447800"/>
            <a:ext cx="78485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Five different queues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incoming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queue that every incoming email will stay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manager will move message into active queue whenever there is enough system resources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 manager then invokes suitable DA to delivery it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deferred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Messages that cannot be delivered are moved here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messages are sent back either with bounce or defer daemons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corrupt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store damaged or unreadable message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</a:t>
            </a:r>
            <a:b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600"/>
              <a:t>Used to hold message and wait admin to manually process</a:t>
            </a:r>
          </a:p>
          <a:p>
            <a:pPr indent="0" lvl="0" marL="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" name="Shape 116"/>
          <p:cNvSpPr txBox="1"/>
          <p:nvPr/>
        </p:nvSpPr>
        <p:spPr>
          <a:xfrm>
            <a:off x="738187" y="6407150"/>
            <a:ext cx="45958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http://www.postfix.org/QSHAPE_README.html#queues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Domains</a:t>
            </a:r>
          </a:p>
        </p:txBody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990600" y="1447800"/>
            <a:ext cx="7543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single system to host many domains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use csmailgate.cs.nctu.edu.tw to host both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cs.nctu.edu.tw	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csie.nctu.edu.tw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used for final delivery on the machine or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used for forwarding to destination elsewhere	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considerations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same user id with different domain should go to the same mailbox or different mailbox ?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	(shared domain)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	(Separate domain)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every user require a system account in /etc/passwd ?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	(system account)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	(virtual account)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Domains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 Domain with System Account</a:t>
            </a:r>
          </a:p>
        </p:txBody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990600" y="1447800"/>
            <a:ext cx="79247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mail system should accept mails for both canonical and virtual domains and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same mailbox for the same user id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mydomain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canonical domain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mydestination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parameter to let mails to virtual domain can be local delivered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mydomain = cs.nctu.edu.tw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mydestination = $myhostname, $mydomain, csie.nctu.edu.tw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way, mail to both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lctseng@cs.nctu.edu.tw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lctseng@csie.nctu.edu.tw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go to csmailgate:/var/mail/lctseng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not separate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lctseng@cs.nctu.edu.tw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lctseng@csie.nctu.edu.tw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Domains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 Domains with System Accounts</a:t>
            </a:r>
          </a:p>
        </p:txBody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x="990600" y="1447800"/>
            <a:ext cx="73913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mail system should accept mails for both canonical and virtual domains and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Mailboxes are not necessarily the same for the same user id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“mydomain” to canonical domain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“virtual_alias_domains” to accept mails to virtual domains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“virtual_alias_maps” map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mydomain = cs.nctu.edu.tw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virtual_alias_domains = abc.com.tw, xyz.com.tw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virtual_alias_maps = hash:/usr/local/etc/postfix/virtual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/usr/local/etc/postfix/virtual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CEO@abc.com.tw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andy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@xyz.com.tw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jack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maintain UNIX account for virtual domain user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Domains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 Domains with Virtual Accounts (1)</a:t>
            </a:r>
          </a:p>
        </p:txBody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990600" y="1447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Useful when users in virtual domains: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need to login to system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need to retrieve mail through POP/IMAP server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virtual_mailbox_domains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let postfix know what mails it should accepts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simply included in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virtual_mailbox_maps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map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virtual_mailbox_base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create related directory to put mails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virtual_mailbox_maps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map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/var/vmail/abc-domain and /var/vmail/xyz-domain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/usr/local/etc/postfix/vmailbox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2133600" y="4572000"/>
            <a:ext cx="6805068" cy="5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virtual_mailbox_base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/var/vmail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virtual_mailbox_maps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hash:/usr/local/etc/postfix/vmailbox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2133600" y="5562600"/>
            <a:ext cx="4224233" cy="9787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abc.com.tw      this-text-is-ignore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xyz.com.tw      this-text-is-ignore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CEO@abc.com.tw	abc-domain/CEO	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CEO@xyz.com.tw	xyz-domain/CEO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6392123" y="6315894"/>
            <a:ext cx="1378903" cy="30777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MailDir format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6392123" y="5937646"/>
            <a:ext cx="1378903" cy="30777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MailBox format</a:t>
            </a:r>
          </a:p>
        </p:txBody>
      </p:sp>
      <p:cxnSp>
        <p:nvCxnSpPr>
          <p:cNvPr id="643" name="Shape 643"/>
          <p:cNvCxnSpPr>
            <a:stCxn id="642" idx="1"/>
          </p:cNvCxnSpPr>
          <p:nvPr/>
        </p:nvCxnSpPr>
        <p:spPr>
          <a:xfrm flipH="1">
            <a:off x="5715023" y="6091534"/>
            <a:ext cx="677100" cy="8070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44" name="Shape 644"/>
          <p:cNvCxnSpPr>
            <a:stCxn id="641" idx="1"/>
          </p:cNvCxnSpPr>
          <p:nvPr/>
        </p:nvCxnSpPr>
        <p:spPr>
          <a:xfrm rot="10800000">
            <a:off x="5715023" y="6400782"/>
            <a:ext cx="677100" cy="6900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Domains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 Domains with Virtual Accounts (2)</a:t>
            </a:r>
          </a:p>
        </p:txBody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990600" y="1447800"/>
            <a:ext cx="77724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Ownerships of virtual mailboxes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Simplest way: 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same owner of POP/IMAP Servers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Flexibility in postfix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virtual_uid_maps and virtual_gid_maps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3" marL="1600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virtual_uid_maps = static:143</a:t>
            </a:r>
          </a:p>
          <a:p>
            <a:pPr indent="-228600" lvl="3" marL="1600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virtual_gid_maps = static:6</a:t>
            </a:r>
          </a:p>
          <a:p>
            <a:pPr indent="-228600" lvl="3" marL="1600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600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virtual_uid_maps = hash:/usr/local/etc/postfix/virtual_uids</a:t>
            </a:r>
          </a:p>
          <a:p>
            <a:pPr indent="-228600" lvl="3" marL="1600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virtual_uid_maps = hash:/usr/local/etc/postfix/virtual_uids  static:143</a:t>
            </a:r>
          </a:p>
          <a:p>
            <a:pPr indent="-228600" lvl="3" marL="1600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6002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/usr/local/etc/postfix/virtual_uids</a:t>
            </a:r>
          </a:p>
          <a:p>
            <a:pPr indent="-228600" lvl="4" marL="20574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CEO@abc.com.tw	1004</a:t>
            </a:r>
          </a:p>
          <a:p>
            <a:pPr indent="-228600" lvl="4" marL="20574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CEO@xyz.com.tw	1008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let virtual users authenticate and retrieve their mails?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need other mechanism or modules (out of scope now)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/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Handling Spam in Postfix</a:t>
            </a:r>
          </a:p>
        </p:txBody>
      </p:sp>
      <p:sp>
        <p:nvSpPr>
          <p:cNvPr id="656" name="Shape 656"/>
          <p:cNvSpPr txBox="1"/>
          <p:nvPr>
            <p:ph idx="1" type="subTitle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 of Spam</a:t>
            </a:r>
          </a:p>
        </p:txBody>
      </p:sp>
      <p:sp>
        <p:nvSpPr>
          <p:cNvPr id="662" name="Shape 662"/>
          <p:cNvSpPr txBox="1"/>
          <p:nvPr>
            <p:ph idx="1" type="body"/>
          </p:nvPr>
        </p:nvSpPr>
        <p:spPr>
          <a:xfrm>
            <a:off x="990600" y="1447800"/>
            <a:ext cx="7086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Spam – </a:t>
            </a: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imultaneously </a:t>
            </a: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osted </a:t>
            </a: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dvertising </a:t>
            </a: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essage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Unsolicited Bulk Email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Unsolicited Commercial Email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 relationship between receiver and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Sender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content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 out instruction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Conceal trail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return address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Forged header information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misconfigured mail system to be an accomplice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Circumvent spam filters either encode message or insert random letters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 of Spam</a:t>
            </a:r>
          </a:p>
        </p:txBody>
      </p:sp>
      <p:sp>
        <p:nvSpPr>
          <p:cNvPr id="668" name="Shape 668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Waste bandwidth and disk space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like side-effect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Waste time and false deletion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Bounce messages of nonexistent users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Nonexistent return address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Forged victim return address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Aggressive spam policy may cause high false positive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Anti-Spam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Client-Based Detection (1) </a:t>
            </a:r>
          </a:p>
        </p:txBody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Client-blocking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IP address, hostnames or email address supplied by clients when they connect to send a message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Compared with Spammer list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 address, hostname, email address are forged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Innocent victim open relay host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DNSBL (DNS-based Blacklist)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large database of systems that are known to be open relays or that have been used for spam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Grey Listing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SPF – Sender Policy Framework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Anti-Spam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Client-Based Detection (2)</a:t>
            </a:r>
          </a:p>
        </p:txBody>
      </p:sp>
      <p:sp>
        <p:nvSpPr>
          <p:cNvPr id="680" name="Shape 680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DNSBL maintainers do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csie has a Blacklist DNS database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Suppose DNSBL Domain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dnsbl.cs.nctu.edu.tw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140.112.23.118 is detected as open relay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will be a new entry in cs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’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blacklist DB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118.23.112.140.dnsbl.cs.nctu.edu.tw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we receive a connection from 140.112.23.118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Compose 118.23.112.140.dnsbl.cs.nctu.edu.tw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DNS query for this hostname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Successful means this IP address is suspicious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Failed means ok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DNSBL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their service options and policies carefully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Architecture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Message OUT (1)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90600" y="1447800"/>
            <a:ext cx="761999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classes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determine which destinations to accept for delivery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the delivery take place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address classes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delivery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Domain names in </a:t>
            </a: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mydestination</a:t>
            </a: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local delivered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mydestination = nabsd.cs.nctu.edu.tw localhost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will check alias and .forward file to do further delivery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alias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virtual-alias.domain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user1@virtual-alias.domain	address1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mailbox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recipient address can have its own mailbox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virtual_mailbox_base = /var/vmail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/var/mail/vmail/CSIE, /var/mail/vmail/CS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Relay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mail for others to not yours domain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common for centralize mail architecture to relay trusted domain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 mail to other domain for authorized user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queue manager will invoke the smtp DA to deliver this mail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Anti-Spam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Content-Based Detection</a:t>
            </a:r>
          </a:p>
        </p:txBody>
      </p:sp>
      <p:sp>
        <p:nvSpPr>
          <p:cNvPr id="686" name="Shape 686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Spam patterns in message body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 difficulties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Embed HTML codes within words of their message to break up phrases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Randomly inserted words 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Content-based detection is slower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Anti-Spam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Action</a:t>
            </a:r>
          </a:p>
        </p:txBody>
      </p:sp>
      <p:sp>
        <p:nvSpPr>
          <p:cNvPr id="692" name="Shape 692"/>
          <p:cNvSpPr txBox="1"/>
          <p:nvPr>
            <p:ph idx="1" type="body"/>
          </p:nvPr>
        </p:nvSpPr>
        <p:spPr>
          <a:xfrm>
            <a:off x="990600" y="1447800"/>
            <a:ext cx="76199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detect a spam, you can: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immediately during the SMTP conversation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 spam into a suspected spam repository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 spam and deliver it with some kind of spam tag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28600" lvl="2" marL="1143000" marR="0" rtl="0" algn="l"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X-Spam-Status: Yes, hits=18.694 tagged_above=3 required=6.3</a:t>
            </a:r>
          </a:p>
          <a:p>
            <a:pPr indent="-228600" lvl="2" marL="1143000" marR="0" rtl="0" algn="l"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X-Spam-Level: ******************</a:t>
            </a:r>
          </a:p>
          <a:p>
            <a:pPr indent="-228600" lvl="2" marL="1143000" marR="0" rtl="0" algn="l"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X-Spam-Flag: YES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4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</a:t>
            </a:r>
          </a:p>
        </p:txBody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SMTP Conversation</a:t>
            </a:r>
          </a:p>
          <a:p>
            <a:pPr indent="-285750" lvl="1" marL="74295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info@ora.com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smtp.example.com →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kdent@example.com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descr="img297" id="699" name="Shape 699"/>
          <p:cNvPicPr preferRelativeResize="0"/>
          <p:nvPr/>
        </p:nvPicPr>
        <p:blipFill rotWithShape="1">
          <a:blip r:embed="rId5">
            <a:alphaModFix/>
          </a:blip>
          <a:srcRect b="10161" l="20212" r="13829" t="4279"/>
          <a:stretch/>
        </p:blipFill>
        <p:spPr>
          <a:xfrm>
            <a:off x="1371600" y="2362200"/>
            <a:ext cx="6705599" cy="4325937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Shape 700"/>
          <p:cNvSpPr/>
          <p:nvPr/>
        </p:nvSpPr>
        <p:spPr>
          <a:xfrm>
            <a:off x="1295400" y="2362200"/>
            <a:ext cx="7010400" cy="2133599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(1)</a:t>
            </a:r>
          </a:p>
        </p:txBody>
      </p:sp>
      <p:sp>
        <p:nvSpPr>
          <p:cNvPr id="706" name="Shape 706"/>
          <p:cNvSpPr txBox="1"/>
          <p:nvPr>
            <p:ph idx="1" type="body"/>
          </p:nvPr>
        </p:nvSpPr>
        <p:spPr>
          <a:xfrm>
            <a:off x="990600" y="14478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rules in relative detection position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 and their default values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smtpd_client_restrictions =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smtpd_helo_restrictions =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smtpd_sender_restrictions =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smtpd_recipient_restrictions = 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permit_mynetworks, reject_unauth_destination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restriction check result can be: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		(Accept in this restriction)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	(Reject immediately without further check)</a:t>
            </a:r>
          </a:p>
          <a:p>
            <a:pPr indent="-228600" lvl="2" marL="11430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DUNNO	(do next check)</a:t>
            </a:r>
          </a:p>
          <a:p>
            <a:pPr indent="-285750" lvl="1" marL="74295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5 types of restrictions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(2)</a:t>
            </a:r>
          </a:p>
        </p:txBody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maps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of IP addresses, hostnames, email addresses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used in: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smtpd_client_restrictions = </a:t>
            </a:r>
            <a:r>
              <a:rPr b="0" i="0" lang="en-US" sz="14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check_client_access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hash:/etc/access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smtpd_helo_restrictions = </a:t>
            </a:r>
            <a:r>
              <a:rPr b="0" i="0" lang="en-US" sz="14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check_helo access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hash:/usr/local/etc/postfix/helohost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smtpd_sender_restrictions = </a:t>
            </a:r>
            <a:r>
              <a:rPr b="0" i="0" lang="en-US" sz="14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check_sender_access</a:t>
            </a:r>
            <a:r>
              <a:rPr b="0" i="0" lang="en-US" sz="1400" u="none" cap="none" strike="noStrik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hash:/usr/local/etc/postfix/sender_access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smtpd_recipient_restrictions = </a:t>
            </a:r>
            <a:r>
              <a:rPr b="0" i="0" lang="en-US" sz="14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check_recipient_access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hash:/usr/local/etc/postfix/recipient_access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Actions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OK, REJECT, DUNNO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			(redirect to content filter)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				(put in hold queue)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DISCARD			(report success to client but drop)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4xx message or 5xx message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(3)</a:t>
            </a:r>
          </a:p>
        </p:txBody>
      </p:sp>
      <p:sp>
        <p:nvSpPr>
          <p:cNvPr id="718" name="Shape 718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access maps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check_client_access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hash:/etc/access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nctu.edu.tw	OK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127.0.0.1		OK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61.30.6.207	REJECT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check_helo access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hash:/postfix/helohost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greatdeals.example.com	REJECT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oreillynet.com		OK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check_sender_access</a:t>
            </a:r>
            <a:r>
              <a:rPr b="0" i="0" lang="en-US" sz="1600" u="none" cap="none" strike="noStrik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hash:/usr/local/etc/postfix/sender_access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viagra.com	553 Please contact +886-3-5712121-54707.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aaa@		553 Invalid MAIL FROM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sales@		553 Invalid MAIL FROM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hchen@		553 Invalid MAIL FROM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check_recipient_access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hash:/usr/local/etc/postfix/recipient_access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bin@cs.nctu.edu.tw	553 Invalid RCPT TO command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ftp@cs.nctu.edu.tw	553 Invalid RCPT TO command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man@cs.nctu.edu.tw	553 Invalid RCPT TO command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(4)</a:t>
            </a:r>
          </a:p>
        </p:txBody>
      </p:sp>
      <p:sp>
        <p:nvSpPr>
          <p:cNvPr id="724" name="Shape 724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 startAt="2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 client-checking restrictions</a:t>
            </a:r>
          </a:p>
          <a:p>
            <a:pPr indent="-381000" lvl="1" marL="8382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permit_auth_destination</a:t>
            </a:r>
          </a:p>
          <a:p>
            <a:pPr indent="-3429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used in </a:t>
            </a: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smtpd_recipient_restrictions</a:t>
            </a: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</a:p>
          <a:p>
            <a:pPr indent="-3429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 request if destination address matches:</a:t>
            </a:r>
          </a:p>
          <a:p>
            <a:pPr indent="-304800" lvl="3" marL="16764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postfix system</a:t>
            </a: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’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final destination setting</a:t>
            </a:r>
          </a:p>
          <a:p>
            <a:pPr indent="-285750" lvl="4" marL="21145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mydestination, inet_interfaces, vitual_alias_maps, virtual_mailbox_maps</a:t>
            </a:r>
          </a:p>
          <a:p>
            <a:pPr indent="-304800" lvl="3" marL="16764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postfix system</a:t>
            </a: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’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relay domain</a:t>
            </a:r>
          </a:p>
          <a:p>
            <a:pPr indent="-285750" lvl="4" marL="21145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relay_domains</a:t>
            </a:r>
          </a:p>
          <a:p>
            <a:pPr indent="-3429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➔ OK, UnFound ➔ DUNNO</a:t>
            </a:r>
          </a:p>
          <a:p>
            <a:pPr indent="-381000" lvl="1" marL="8382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reject_unauth_destination</a:t>
            </a:r>
          </a:p>
          <a:p>
            <a:pPr indent="-3429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Opposite to permit_auth_destination</a:t>
            </a:r>
          </a:p>
          <a:p>
            <a:pPr indent="-3429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➔ REJECT, UnFound ➔ DUNNO</a:t>
            </a:r>
          </a:p>
          <a:p>
            <a:pPr indent="-381000" lvl="1" marL="8382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permit_mynetworks</a:t>
            </a:r>
          </a:p>
          <a:p>
            <a:pPr indent="-3429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 a request if interest IP match any address in </a:t>
            </a: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mynetworks</a:t>
            </a:r>
            <a:r>
              <a:rPr b="0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</a:p>
          <a:p>
            <a:pPr indent="-304800" lvl="3" marL="16764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in smtpd_recipient_restrictions</a:t>
            </a:r>
          </a:p>
          <a:p>
            <a:pPr indent="-304800" lvl="3" marL="1676400" marR="0" rtl="0" algn="l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in smtpd_client_restrictions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(5)</a:t>
            </a:r>
          </a:p>
        </p:txBody>
      </p:sp>
      <p:sp>
        <p:nvSpPr>
          <p:cNvPr id="730" name="Shape 730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 startAt="3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Strict syntax restrictions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Restrictions that does not conform to RFC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reject_invalid_hostname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hostname with bad syntax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reject_non_fqdn_hostname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hostname not in FQDN format (HELO or EHLO)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reject_non_fqdn_sender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reject_non_fqdn_recipient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FROM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RCPT TO</a:t>
            </a: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command respectively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(6)</a:t>
            </a:r>
          </a:p>
        </p:txBody>
      </p:sp>
      <p:sp>
        <p:nvSpPr>
          <p:cNvPr id="736" name="Shape 736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 startAt="4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DNS restrictions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that clients and email envelope addresses have valid DNS information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reject_unknown_client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✇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if the client IP has no DNS PTR record</a:t>
            </a:r>
          </a:p>
          <a:p>
            <a:pPr indent="-304800" lvl="3" marL="1676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215.17.113.140  IN PTR nabsd.cs.nctu.edu.tw.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✇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detection: many normal MTAs have A records only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reject_unknown_hostname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✇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if EHLO hostname has no DNS MX or A record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reject_unknown_sender_domain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✇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if MAIL FROM domain name has no DNS MX or A record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✇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Spammers don’t want to receive return mails</a:t>
            </a:r>
          </a:p>
          <a:p>
            <a:pPr indent="-381000" lvl="1" marL="838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&gt;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reject_unknown_recipient_domain</a:t>
            </a:r>
          </a:p>
          <a:p>
            <a:pPr indent="-342900" lvl="2" marL="1257300" marR="0" rtl="0" algn="l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✇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if RCPT TO domain name has no DNS MX or A record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 Anti-Spam configuration </a:t>
            </a:r>
            <a:r>
              <a:rPr b="0" i="0" lang="en-US" sz="3000" u="none" cap="none" strike="noStrike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000" u="none" cap="none" strike="noStrik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Client Detection Rules (7)</a:t>
            </a:r>
          </a:p>
        </p:txBody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 startAt="5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Real-time blacklists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with DNSBL services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reject_rbl_client  domain.tld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if client IP is detect in DNSBL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reject_rhsbl_client domain.tld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if client hostname has an A record under specified domain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reject_rhsbl_sender domain.tld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Reject if MAIL FROM domain in address has an A record under specified domain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smtpd_client_restrictions = 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hash:/etc/access, reject_rbl_client relays.ordb.org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smtpd_sender_restrictions = </a:t>
            </a:r>
          </a:p>
          <a:p>
            <a:pPr indent="-381000" lvl="1" marL="838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hash:/usr/local/etc/postfix/sender_access, reject_rhsbl_sender dns.rfc-ignorant.org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