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1" r:id="rId1"/>
  </p:sldMasterIdLst>
  <p:notesMasterIdLst>
    <p:notesMasterId r:id="rId64"/>
  </p:notesMasterIdLst>
  <p:handoutMasterIdLst>
    <p:handoutMasterId r:id="rId65"/>
  </p:handoutMasterIdLst>
  <p:sldIdLst>
    <p:sldId id="344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45" r:id="rId16"/>
    <p:sldId id="346" r:id="rId17"/>
    <p:sldId id="347" r:id="rId18"/>
    <p:sldId id="348" r:id="rId19"/>
    <p:sldId id="349" r:id="rId20"/>
    <p:sldId id="350" r:id="rId21"/>
    <p:sldId id="373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79" r:id="rId31"/>
    <p:sldId id="359" r:id="rId32"/>
    <p:sldId id="360" r:id="rId33"/>
    <p:sldId id="361" r:id="rId34"/>
    <p:sldId id="374" r:id="rId35"/>
    <p:sldId id="376" r:id="rId36"/>
    <p:sldId id="377" r:id="rId37"/>
    <p:sldId id="378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7" r:id="rId61"/>
    <p:sldId id="338" r:id="rId62"/>
    <p:sldId id="339" r:id="rId6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9"/>
    <p:restoredTop sz="81061" autoAdjust="0"/>
  </p:normalViewPr>
  <p:slideViewPr>
    <p:cSldViewPr>
      <p:cViewPr varScale="1">
        <p:scale>
          <a:sx n="123" d="100"/>
          <a:sy n="123" d="100"/>
        </p:scale>
        <p:origin x="23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>
              <a:latin typeface="Courier New" panose="02070309020205020404" pitchFamily="49" charset="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811C94-51AD-4045-AA33-767FC56E840C}" type="datetimeFigureOut">
              <a:rPr lang="zh-TW" altLang="en-US">
                <a:latin typeface="Courier New" panose="02070309020205020404" pitchFamily="49" charset="0"/>
              </a:rPr>
              <a:pPr>
                <a:defRPr/>
              </a:pPr>
              <a:t>2017/4/20</a:t>
            </a:fld>
            <a:endParaRPr lang="zh-TW" altLang="en-US" dirty="0">
              <a:latin typeface="Courier New" panose="02070309020205020404" pitchFamily="49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>
              <a:latin typeface="Courier New" panose="02070309020205020404" pitchFamily="49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6D37256-21B3-4DDF-88A9-7851CF84FF0A}" type="slidenum">
              <a:rPr lang="zh-TW" altLang="en-US">
                <a:latin typeface="Courier New" panose="02070309020205020404" pitchFamily="49" charset="0"/>
              </a:rPr>
              <a:pPr>
                <a:defRPr/>
              </a:pPr>
              <a:t>‹#›</a:t>
            </a:fld>
            <a:endParaRPr lang="zh-TW" altLang="en-US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48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Courier New" panose="02070309020205020404" pitchFamily="49" charset="0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Courier New" panose="02070309020205020404" pitchFamily="49" charset="0"/>
                <a:ea typeface="+mn-ea"/>
              </a:defRPr>
            </a:lvl1pPr>
          </a:lstStyle>
          <a:p>
            <a:pPr>
              <a:defRPr/>
            </a:pPr>
            <a:fld id="{50D5A7EA-9544-4AD0-86B4-F027E9144E94}" type="datetimeFigureOut">
              <a:rPr lang="zh-TW" altLang="en-US" smtClean="0"/>
              <a:pPr>
                <a:defRPr/>
              </a:pPr>
              <a:t>2017/4/20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Courier New" panose="02070309020205020404" pitchFamily="49" charset="0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Courier New" panose="02070309020205020404" pitchFamily="49" charset="0"/>
                <a:ea typeface="+mn-ea"/>
              </a:defRPr>
            </a:lvl1pPr>
          </a:lstStyle>
          <a:p>
            <a:pPr>
              <a:defRPr/>
            </a:pPr>
            <a:fld id="{D25F818C-799D-4F3B-8CC1-3344D46326D9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3768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1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01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144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99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54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842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132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980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719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71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71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77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867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112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979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481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721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301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81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793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33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9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http://</a:t>
            </a:r>
            <a:r>
              <a:rPr kumimoji="1" lang="en-US" altLang="zh-TW" dirty="0" err="1" smtClean="0"/>
              <a:t>www.lijyyh.com</a:t>
            </a:r>
            <a:r>
              <a:rPr kumimoji="1" lang="en-US" altLang="zh-TW" dirty="0" smtClean="0"/>
              <a:t>/2012/07/</a:t>
            </a:r>
            <a:r>
              <a:rPr kumimoji="1" lang="en-US" altLang="zh-TW" dirty="0" err="1" smtClean="0"/>
              <a:t>dns</a:t>
            </a:r>
            <a:r>
              <a:rPr kumimoji="1" lang="en-US" altLang="zh-TW" dirty="0" smtClean="0"/>
              <a:t>-</a:t>
            </a:r>
            <a:r>
              <a:rPr kumimoji="1" lang="en-US" altLang="zh-TW" dirty="0" err="1" smtClean="0"/>
              <a:t>dns</a:t>
            </a:r>
            <a:r>
              <a:rPr kumimoji="1" lang="en-US" altLang="zh-TW" dirty="0" smtClean="0"/>
              <a:t>-server-security-</a:t>
            </a:r>
            <a:r>
              <a:rPr kumimoji="1" lang="en-US" altLang="zh-TW" smtClean="0"/>
              <a:t>management.html</a:t>
            </a:r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F818C-799D-4F3B-8CC1-3344D46326D9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881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18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77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新細明體" pitchFamily="18" charset="-120"/>
              <a:cs typeface="+mn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新細明體" charset="-120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新細明體" pitchFamily="18" charset="-120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新細明體" pitchFamily="18" charset="-120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>
                <a:latin typeface="+mn-lt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60886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86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94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116632"/>
            <a:ext cx="7772400" cy="1008112"/>
          </a:xfrm>
        </p:spPr>
        <p:txBody>
          <a:bodyPr anchor="ctr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8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813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116632"/>
            <a:ext cx="7772400" cy="1008112"/>
          </a:xfrm>
        </p:spPr>
        <p:txBody>
          <a:bodyPr anchor="ctr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  <a:lvl2pPr>
              <a:defRPr sz="24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2pPr>
            <a:lvl3pPr>
              <a:defRPr sz="20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3pPr>
            <a:lvl4pPr>
              <a:defRPr sz="18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4pPr>
            <a:lvl5pPr>
              <a:defRPr sz="18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  <a:lvl2pPr>
              <a:defRPr sz="24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2pPr>
            <a:lvl3pPr>
              <a:defRPr sz="20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3pPr>
            <a:lvl4pPr>
              <a:defRPr sz="18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4pPr>
            <a:lvl5pPr>
              <a:defRPr sz="18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59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14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008112"/>
          </a:xfrm>
        </p:spPr>
        <p:txBody>
          <a:bodyPr anchor="ctr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76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29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070" y="54868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0" y="5486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34070" y="171073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074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784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0488"/>
            <a:ext cx="7772400" cy="10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新細明體" pitchFamily="18" charset="-120"/>
              <a:cs typeface="+mn-cs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0731" y="90488"/>
            <a:ext cx="369332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tstream Vera Sans" panose="020B0603030804020204" pitchFamily="34" charset="0"/>
                <a:ea typeface="新細明體" pitchFamily="18" charset="-120"/>
                <a:cs typeface="+mn-cs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新細明體" pitchFamily="18" charset="-120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A80D2-5FC6-BA4A-B23A-B78171FAD59D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tstream Vera Sans" panose="020B060303080402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tstream Vera Sans" panose="020B0603030804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6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charset="2"/>
        <a:buChar char="q"/>
        <a:defRPr kumimoji="1" sz="2400">
          <a:solidFill>
            <a:schemeClr val="tx1"/>
          </a:solidFill>
          <a:latin typeface="Bitstream Vera Sans" panose="020B0603030804020204" pitchFamily="34" charset="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Bitstream Vera Sans" panose="020B0603030804020204" pitchFamily="34" charset="0"/>
          <a:ea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charset="2"/>
        <a:buChar char="Ø"/>
        <a:defRPr kumimoji="1">
          <a:solidFill>
            <a:schemeClr val="tx1"/>
          </a:solidFill>
          <a:latin typeface="Bitstream Vera Sans" panose="020B0603030804020204" pitchFamily="34" charset="0"/>
          <a:ea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Bitstream Vera Sans" panose="020B0603030804020204" pitchFamily="34" charset="0"/>
          <a:ea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Bitstream Vera Sans" panose="020B0603030804020204" pitchFamily="34" charset="0"/>
          <a:ea typeface="微軟正黑體" panose="020B0604030504040204" pitchFamily="34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 sz="quarter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itchFamily="18" charset="-120"/>
              </a:rPr>
              <a:t>BIND Part 2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 err="1" smtClean="0">
                <a:latin typeface="+mn-lt"/>
                <a:ea typeface="新細明體" pitchFamily="18" charset="-120"/>
              </a:rPr>
              <a:t>pschiu</a:t>
            </a:r>
            <a:endParaRPr lang="zh-TW" altLang="zh-TW" dirty="0" smtClean="0">
              <a:latin typeface="+mn-lt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806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Non-byte boundary (5)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86738" cy="4873625"/>
          </a:xfrm>
        </p:spPr>
        <p:txBody>
          <a:bodyPr/>
          <a:lstStyle/>
          <a:p>
            <a:pPr lvl="1"/>
            <a:r>
              <a:rPr lang="en-US" altLang="zh-TW" dirty="0" smtClean="0">
                <a:ea typeface="新細明體" pitchFamily="18" charset="-120"/>
              </a:rPr>
              <a:t>Method2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$ORIGIN  3.168.192.in-addr.arpa.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$GENERATE  1-63		$	IN   CNAME      $.0-63.3.168.192.in-addr.arpa.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0-63.3.168.192.in-addr.arpa.		IN   NS	       ns.sub1.lwhsu.csie.net.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$GENERATE  65-127	$		IN   CNAME      $.64-127.3.168.192.in-addr.arpa.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64-127.3.168.192.in-addr.arpa.	IN   NS	       ns.sub2.lwhsu.csie.net.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$GENERATE  129-191	$	IN   CNAME      $.128-191.3.168.192.in-addr.arpa.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128-191.3.168.192.in-addr.arpa.	IN   NS	       ns.sub3.lwhsu.csie.net.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$GENERATE  193-255	$	IN   CNAME      $.192-255.3.168.192.in-addr.arpa.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192-255.3.168.192.in-addr.arpa.	IN   NS	       ns.sub4.lwhsu.csie.net.</a:t>
            </a:r>
          </a:p>
          <a:p>
            <a:pPr lvl="1">
              <a:buFontTx/>
              <a:buNone/>
            </a:pPr>
            <a:endParaRPr lang="en-US" altLang="zh-TW" sz="1100" dirty="0" smtClean="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zone “0-63.3.168.192.in-addr.arpa.” {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	type master;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	file “named.rev.192.168.3.0-63”;</a:t>
            </a:r>
          </a:p>
          <a:p>
            <a:pPr lvl="1">
              <a:buFontTx/>
              <a:buNone/>
            </a:pPr>
            <a:r>
              <a:rPr lang="en-US" altLang="zh-TW" sz="1100" dirty="0" smtClean="0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71538" y="5051425"/>
            <a:ext cx="8627683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1400" b="1" dirty="0">
                <a:solidFill>
                  <a:schemeClr val="tx2"/>
                </a:solidFill>
                <a:latin typeface="Bitstream Vera Sans" panose="020B0603030804020204" pitchFamily="34" charset="0"/>
              </a:rPr>
              <a:t>; named.rev.192.168.3.0-63</a:t>
            </a:r>
          </a:p>
          <a:p>
            <a:pPr lvl="1" eaLnBrk="1" hangingPunct="1"/>
            <a:r>
              <a:rPr lang="en-US" altLang="zh-TW" sz="1400" b="1" dirty="0">
                <a:solidFill>
                  <a:schemeClr val="tx2"/>
                </a:solidFill>
                <a:latin typeface="Bitstream Vera Sans" panose="020B0603030804020204" pitchFamily="34" charset="0"/>
              </a:rPr>
              <a:t>@    IN    SOA    sub1.lwhsu.csie.net. root.sub1.lwhsu.csie.net. (1;3h;1h;1w;1h)</a:t>
            </a:r>
          </a:p>
          <a:p>
            <a:pPr lvl="1" eaLnBrk="1" hangingPunct="1"/>
            <a:r>
              <a:rPr lang="en-US" altLang="zh-TW" sz="1400" b="1" dirty="0">
                <a:solidFill>
                  <a:schemeClr val="tx2"/>
                </a:solidFill>
                <a:latin typeface="Bitstream Vera Sans" panose="020B0603030804020204" pitchFamily="34" charset="0"/>
              </a:rPr>
              <a:t>        IN    NS       ns.sub1.lwhsu.csie.net.</a:t>
            </a:r>
          </a:p>
          <a:p>
            <a:pPr eaLnBrk="1" hangingPunct="1"/>
            <a:r>
              <a:rPr lang="en-US" altLang="zh-TW" sz="1400" dirty="0">
                <a:latin typeface="Bitstream Vera Sans" panose="020B0603030804020204" pitchFamily="34" charset="0"/>
              </a:rPr>
              <a:t>1      IN    PTR  www.sub1.lwhsu.csie.net.</a:t>
            </a:r>
          </a:p>
          <a:p>
            <a:pPr eaLnBrk="1" hangingPunct="1">
              <a:buFontTx/>
              <a:buAutoNum type="arabicPlain" startAt="2"/>
            </a:pPr>
            <a:r>
              <a:rPr lang="en-US" altLang="zh-TW" sz="1400" dirty="0">
                <a:latin typeface="Bitstream Vera Sans" panose="020B0603030804020204" pitchFamily="34" charset="0"/>
              </a:rPr>
              <a:t>IN    PTR  abc.sub1.lwhsu.csie.net.</a:t>
            </a:r>
          </a:p>
          <a:p>
            <a:pPr eaLnBrk="1" hangingPunct="1"/>
            <a:r>
              <a:rPr lang="en-US" altLang="zh-TW" sz="1400" dirty="0">
                <a:latin typeface="Bitstream Vera Sans" panose="020B060303080402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 sz="quarter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itchFamily="18" charset="-120"/>
              </a:rPr>
              <a:t>BIND Security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05569"/>
            <a:ext cx="8045896" cy="1008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>
                <a:latin typeface="+mj-lt"/>
                <a:ea typeface="新細明體" pitchFamily="18" charset="-120"/>
              </a:rPr>
              <a:t>Security</a:t>
            </a:r>
            <a:br>
              <a:rPr lang="en-US" altLang="zh-TW" dirty="0">
                <a:latin typeface="+mj-lt"/>
                <a:ea typeface="新細明體" pitchFamily="18" charset="-120"/>
              </a:rPr>
            </a:br>
            <a:r>
              <a:rPr lang="en-US" altLang="zh-TW" dirty="0">
                <a:latin typeface="+mj-lt"/>
                <a:ea typeface="新細明體" pitchFamily="18" charset="-120"/>
              </a:rPr>
              <a:t>	– </a:t>
            </a:r>
            <a:r>
              <a:rPr lang="en-US" altLang="zh-TW" dirty="0" err="1">
                <a:latin typeface="+mj-lt"/>
                <a:ea typeface="新細明體" pitchFamily="18" charset="-120"/>
              </a:rPr>
              <a:t>named.conf</a:t>
            </a:r>
            <a:r>
              <a:rPr lang="en-US" altLang="zh-TW" dirty="0">
                <a:latin typeface="+mj-lt"/>
                <a:ea typeface="新細明體" pitchFamily="18" charset="-120"/>
              </a:rPr>
              <a:t> security configuration</a:t>
            </a:r>
          </a:p>
        </p:txBody>
      </p:sp>
      <p:graphicFrame>
        <p:nvGraphicFramePr>
          <p:cNvPr id="101452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44270"/>
              </p:ext>
            </p:extLst>
          </p:nvPr>
        </p:nvGraphicFramePr>
        <p:xfrm>
          <a:off x="857250" y="2273300"/>
          <a:ext cx="7944221" cy="2012950"/>
        </p:xfrm>
        <a:graphic>
          <a:graphicData uri="http://schemas.openxmlformats.org/drawingml/2006/table">
            <a:tbl>
              <a:tblPr/>
              <a:tblGrid>
                <a:gridCol w="1626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29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Feature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Config. 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allow-query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options, 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Who can query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allow-transfer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options, 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Who can request zone transfer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allow-update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Who can make dynamic updates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blackhole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options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Which server to completely ignore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bogus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server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Which servers should never be queried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340768"/>
            <a:ext cx="7467600" cy="4873625"/>
          </a:xfrm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Security configuration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Security</a:t>
            </a:r>
            <a:br>
              <a:rPr lang="en-US" altLang="zh-TW" dirty="0" smtClean="0">
                <a:latin typeface="+mj-lt"/>
                <a:ea typeface="新細明體" pitchFamily="18" charset="-120"/>
              </a:rPr>
            </a:br>
            <a:r>
              <a:rPr lang="en-US" altLang="zh-TW" dirty="0" smtClean="0">
                <a:latin typeface="+mj-lt"/>
                <a:ea typeface="新細明體" pitchFamily="18" charset="-120"/>
              </a:rPr>
              <a:t>	– With TSIG (1)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>
                <a:ea typeface="新細明體" pitchFamily="18" charset="-120"/>
              </a:rPr>
              <a:t>TSIG (Transaction </a:t>
            </a:r>
            <a:r>
              <a:rPr lang="en-US" altLang="zh-TW" sz="2000" dirty="0" err="1" smtClean="0">
                <a:ea typeface="新細明體" pitchFamily="18" charset="-120"/>
              </a:rPr>
              <a:t>SIGnature</a:t>
            </a:r>
            <a:r>
              <a:rPr lang="en-US" altLang="zh-TW" sz="2000" dirty="0" smtClean="0">
                <a:ea typeface="新細明體" pitchFamily="18" charset="-120"/>
              </a:rPr>
              <a:t>)</a:t>
            </a:r>
          </a:p>
          <a:p>
            <a:pPr lvl="1"/>
            <a:r>
              <a:rPr lang="en-US" altLang="zh-TW" sz="1800" dirty="0" smtClean="0">
                <a:ea typeface="新細明體" pitchFamily="18" charset="-120"/>
              </a:rPr>
              <a:t>Developed by IETF (RFC2845)</a:t>
            </a:r>
          </a:p>
          <a:p>
            <a:pPr lvl="1"/>
            <a:r>
              <a:rPr lang="en-US" altLang="zh-TW" sz="1800" dirty="0" smtClean="0">
                <a:ea typeface="新細明體" pitchFamily="18" charset="-120"/>
              </a:rPr>
              <a:t>Symmetric encryption scheme to sign and validate DNS requests and responses between servers</a:t>
            </a:r>
          </a:p>
          <a:p>
            <a:pPr lvl="1"/>
            <a:r>
              <a:rPr lang="en-US" altLang="zh-TW" sz="1800" dirty="0" smtClean="0">
                <a:ea typeface="新細明體" pitchFamily="18" charset="-120"/>
              </a:rPr>
              <a:t>Algorithm in BIND9</a:t>
            </a:r>
          </a:p>
          <a:p>
            <a:pPr lvl="2"/>
            <a:r>
              <a:rPr lang="en-US" altLang="zh-TW" sz="1600" dirty="0">
                <a:ea typeface="新細明體" pitchFamily="18" charset="-120"/>
              </a:rPr>
              <a:t>HMAC-MD5, HMAC-SHA1, HMAC-SHA224, HMAC-SHA256, HMAC-SHA384, HMAC-SHA512</a:t>
            </a:r>
            <a:endParaRPr lang="en-US" altLang="zh-TW" sz="1600" dirty="0" smtClean="0">
              <a:ea typeface="新細明體" pitchFamily="18" charset="-120"/>
            </a:endParaRPr>
          </a:p>
          <a:p>
            <a:pPr lvl="1"/>
            <a:r>
              <a:rPr lang="en-US" altLang="zh-TW" sz="1800" dirty="0" smtClean="0">
                <a:ea typeface="新細明體" pitchFamily="18" charset="-120"/>
              </a:rPr>
              <a:t>Usage</a:t>
            </a:r>
          </a:p>
          <a:p>
            <a:pPr lvl="2"/>
            <a:r>
              <a:rPr lang="en-US" altLang="zh-TW" sz="1600" dirty="0" smtClean="0">
                <a:ea typeface="新細明體" pitchFamily="18" charset="-120"/>
              </a:rPr>
              <a:t>Prepare the shared key with </a:t>
            </a:r>
            <a:r>
              <a:rPr lang="en-US" altLang="zh-TW" sz="1600" dirty="0" err="1" smtClean="0">
                <a:ea typeface="新細明體" pitchFamily="18" charset="-120"/>
              </a:rPr>
              <a:t>dnssec-keygen</a:t>
            </a:r>
            <a:endParaRPr lang="en-US" altLang="zh-TW" sz="1600" dirty="0" smtClean="0">
              <a:ea typeface="新細明體" pitchFamily="18" charset="-120"/>
            </a:endParaRPr>
          </a:p>
          <a:p>
            <a:pPr lvl="2"/>
            <a:r>
              <a:rPr lang="en-US" altLang="zh-TW" sz="1600" dirty="0" smtClean="0">
                <a:ea typeface="新細明體" pitchFamily="18" charset="-120"/>
              </a:rPr>
              <a:t>Edit </a:t>
            </a:r>
            <a:r>
              <a:rPr lang="en-US" altLang="zh-TW" sz="1600" dirty="0" smtClean="0">
                <a:latin typeface="Courier New" panose="02070309020205020404" pitchFamily="49" charset="0"/>
                <a:ea typeface="新細明體" pitchFamily="18" charset="-120"/>
              </a:rPr>
              <a:t>“</a:t>
            </a:r>
            <a:r>
              <a:rPr lang="en-US" altLang="zh-TW" sz="1600" dirty="0" smtClean="0">
                <a:ea typeface="新細明體" pitchFamily="18" charset="-120"/>
              </a:rPr>
              <a:t>key</a:t>
            </a:r>
            <a:r>
              <a:rPr lang="en-US" altLang="zh-TW" sz="1600" dirty="0" smtClean="0">
                <a:latin typeface="Courier New" panose="02070309020205020404" pitchFamily="49" charset="0"/>
                <a:ea typeface="新細明體" pitchFamily="18" charset="-120"/>
              </a:rPr>
              <a:t>”</a:t>
            </a:r>
            <a:r>
              <a:rPr lang="en-US" altLang="zh-TW" sz="1600" dirty="0" smtClean="0">
                <a:ea typeface="新細明體" pitchFamily="18" charset="-120"/>
              </a:rPr>
              <a:t> statement</a:t>
            </a:r>
          </a:p>
          <a:p>
            <a:pPr lvl="2"/>
            <a:r>
              <a:rPr lang="en-US" altLang="zh-TW" sz="1600" dirty="0" smtClean="0">
                <a:ea typeface="新細明體" pitchFamily="18" charset="-120"/>
              </a:rPr>
              <a:t>Edit </a:t>
            </a:r>
            <a:r>
              <a:rPr lang="en-US" altLang="zh-TW" sz="1600" dirty="0" smtClean="0">
                <a:latin typeface="Courier New" panose="02070309020205020404" pitchFamily="49" charset="0"/>
                <a:ea typeface="新細明體" pitchFamily="18" charset="-120"/>
              </a:rPr>
              <a:t>“</a:t>
            </a:r>
            <a:r>
              <a:rPr lang="en-US" altLang="zh-TW" sz="1600" dirty="0" smtClean="0">
                <a:ea typeface="新細明體" pitchFamily="18" charset="-120"/>
              </a:rPr>
              <a:t>server</a:t>
            </a:r>
            <a:r>
              <a:rPr lang="en-US" altLang="zh-TW" sz="1600" dirty="0" smtClean="0">
                <a:latin typeface="Courier New" panose="02070309020205020404" pitchFamily="49" charset="0"/>
                <a:ea typeface="新細明體" pitchFamily="18" charset="-120"/>
              </a:rPr>
              <a:t>”</a:t>
            </a:r>
            <a:r>
              <a:rPr lang="en-US" altLang="zh-TW" sz="1600" dirty="0" smtClean="0">
                <a:ea typeface="新細明體" pitchFamily="18" charset="-120"/>
              </a:rPr>
              <a:t> statement to use that key</a:t>
            </a:r>
          </a:p>
          <a:p>
            <a:pPr lvl="2"/>
            <a:r>
              <a:rPr lang="en-US" altLang="zh-TW" sz="1600" dirty="0" smtClean="0">
                <a:ea typeface="新細明體" pitchFamily="18" charset="-120"/>
              </a:rPr>
              <a:t>Edit </a:t>
            </a:r>
            <a:r>
              <a:rPr lang="en-US" altLang="zh-TW" sz="1600" dirty="0" smtClean="0">
                <a:latin typeface="Courier New" panose="02070309020205020404" pitchFamily="49" charset="0"/>
                <a:ea typeface="新細明體" pitchFamily="18" charset="-120"/>
              </a:rPr>
              <a:t>“</a:t>
            </a:r>
            <a:r>
              <a:rPr lang="en-US" altLang="zh-TW" sz="1600" dirty="0" smtClean="0">
                <a:ea typeface="新細明體" pitchFamily="18" charset="-120"/>
              </a:rPr>
              <a:t>zone</a:t>
            </a:r>
            <a:r>
              <a:rPr lang="en-US" altLang="zh-TW" sz="1600" dirty="0" smtClean="0">
                <a:latin typeface="Courier New" panose="02070309020205020404" pitchFamily="49" charset="0"/>
                <a:ea typeface="新細明體" pitchFamily="18" charset="-120"/>
              </a:rPr>
              <a:t>”</a:t>
            </a:r>
            <a:r>
              <a:rPr lang="en-US" altLang="zh-TW" sz="1600" dirty="0" smtClean="0">
                <a:ea typeface="新細明體" pitchFamily="18" charset="-120"/>
              </a:rPr>
              <a:t> statement to use that key with:</a:t>
            </a:r>
          </a:p>
          <a:p>
            <a:pPr lvl="3"/>
            <a:r>
              <a:rPr lang="en-US" altLang="zh-TW" sz="1400" dirty="0" smtClean="0">
                <a:ea typeface="新細明體" pitchFamily="18" charset="-120"/>
              </a:rPr>
              <a:t>allow-query</a:t>
            </a:r>
          </a:p>
          <a:p>
            <a:pPr lvl="3"/>
            <a:r>
              <a:rPr lang="en-US" altLang="zh-TW" sz="1400" dirty="0" smtClean="0">
                <a:ea typeface="新細明體" pitchFamily="18" charset="-120"/>
              </a:rPr>
              <a:t>allow-transfer</a:t>
            </a:r>
          </a:p>
          <a:p>
            <a:pPr lvl="3"/>
            <a:r>
              <a:rPr lang="en-US" altLang="zh-TW" sz="1400" dirty="0" smtClean="0">
                <a:ea typeface="新細明體" pitchFamily="18" charset="-120"/>
              </a:rPr>
              <a:t>allow-update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Security</a:t>
            </a:r>
            <a:br>
              <a:rPr lang="en-US" altLang="zh-TW" dirty="0" smtClean="0">
                <a:latin typeface="+mj-lt"/>
                <a:ea typeface="新細明體" pitchFamily="18" charset="-120"/>
              </a:rPr>
            </a:br>
            <a:r>
              <a:rPr lang="en-US" altLang="zh-TW" dirty="0" smtClean="0">
                <a:latin typeface="+mj-lt"/>
                <a:ea typeface="新細明體" pitchFamily="18" charset="-120"/>
              </a:rPr>
              <a:t>	– With TSIG (2)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315200" cy="4419600"/>
          </a:xfrm>
        </p:spPr>
        <p:txBody>
          <a:bodyPr/>
          <a:lstStyle/>
          <a:p>
            <a:pPr marL="457200" indent="-457200"/>
            <a:r>
              <a:rPr lang="en-US" altLang="zh-TW" sz="1800" dirty="0" smtClean="0">
                <a:ea typeface="新細明體" pitchFamily="18" charset="-120"/>
              </a:rPr>
              <a:t>TSIG example (dns1 with dns2)</a:t>
            </a:r>
          </a:p>
          <a:p>
            <a:pPr marL="838200" lvl="1" indent="-381000">
              <a:buFontTx/>
              <a:buAutoNum type="arabicPeriod"/>
            </a:pPr>
            <a:r>
              <a:rPr lang="en-US" altLang="zh-TW" sz="1800" dirty="0" smtClean="0">
                <a:ea typeface="新細明體" pitchFamily="18" charset="-120"/>
              </a:rPr>
              <a:t>% </a:t>
            </a:r>
            <a:r>
              <a:rPr lang="en-US" altLang="zh-TW" sz="1800" dirty="0" err="1" smtClean="0">
                <a:ea typeface="新細明體" pitchFamily="18" charset="-120"/>
              </a:rPr>
              <a:t>dnssec-keygen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 smtClean="0">
                <a:latin typeface="Bitstream Vera Sans" panose="020B0603030804020204" pitchFamily="34" charset="0"/>
                <a:ea typeface="新細明體" pitchFamily="18" charset="-120"/>
              </a:rPr>
              <a:t>–</a:t>
            </a:r>
            <a:r>
              <a:rPr lang="en-US" altLang="zh-TW" sz="1800" dirty="0" smtClean="0">
                <a:ea typeface="新細明體" pitchFamily="18" charset="-120"/>
              </a:rPr>
              <a:t>a HMAC-MD5 </a:t>
            </a:r>
            <a:r>
              <a:rPr lang="en-US" altLang="zh-TW" sz="1800" dirty="0" smtClean="0">
                <a:latin typeface="Bitstream Vera Sans" panose="020B0603030804020204" pitchFamily="34" charset="0"/>
                <a:ea typeface="新細明體" pitchFamily="18" charset="-120"/>
              </a:rPr>
              <a:t>–</a:t>
            </a:r>
            <a:r>
              <a:rPr lang="en-US" altLang="zh-TW" sz="1800" dirty="0" smtClean="0">
                <a:ea typeface="新細明體" pitchFamily="18" charset="-120"/>
              </a:rPr>
              <a:t>b 128 </a:t>
            </a:r>
            <a:r>
              <a:rPr lang="en-US" altLang="zh-TW" sz="1800" dirty="0" smtClean="0">
                <a:latin typeface="Bitstream Vera Sans" panose="020B0603030804020204" pitchFamily="34" charset="0"/>
                <a:ea typeface="新細明體" pitchFamily="18" charset="-120"/>
              </a:rPr>
              <a:t>–</a:t>
            </a:r>
            <a:r>
              <a:rPr lang="en-US" altLang="zh-TW" sz="1800" dirty="0" smtClean="0">
                <a:ea typeface="新細明體" pitchFamily="18" charset="-120"/>
              </a:rPr>
              <a:t>n HOST </a:t>
            </a:r>
            <a:r>
              <a:rPr lang="en-US" altLang="zh-TW" sz="1800" dirty="0" err="1" smtClean="0">
                <a:ea typeface="新細明體" pitchFamily="18" charset="-120"/>
              </a:rPr>
              <a:t>cs</a:t>
            </a:r>
            <a:endParaRPr lang="en-US" altLang="zh-TW" sz="1800" dirty="0" smtClean="0">
              <a:ea typeface="新細明體" pitchFamily="18" charset="-120"/>
            </a:endParaRPr>
          </a:p>
          <a:p>
            <a:pPr marL="1257300" lvl="2" indent="-342900">
              <a:buFontTx/>
              <a:buChar char="–"/>
            </a:pPr>
            <a:endParaRPr lang="en-US" altLang="zh-TW" sz="1400" dirty="0" smtClean="0">
              <a:ea typeface="新細明體" pitchFamily="18" charset="-120"/>
            </a:endParaRPr>
          </a:p>
          <a:p>
            <a:pPr marL="1257300" lvl="2" indent="-342900">
              <a:buFontTx/>
              <a:buChar char="–"/>
            </a:pPr>
            <a:endParaRPr lang="en-US" altLang="zh-TW" sz="1400" dirty="0" smtClean="0">
              <a:ea typeface="新細明體" pitchFamily="18" charset="-120"/>
            </a:endParaRPr>
          </a:p>
          <a:p>
            <a:pPr marL="1257300" lvl="2" indent="-342900">
              <a:buFontTx/>
              <a:buChar char="–"/>
            </a:pPr>
            <a:endParaRPr lang="en-US" altLang="zh-TW" sz="1400" dirty="0" smtClean="0">
              <a:ea typeface="新細明體" pitchFamily="18" charset="-120"/>
            </a:endParaRPr>
          </a:p>
          <a:p>
            <a:pPr marL="1257300" lvl="2" indent="-342900">
              <a:buFontTx/>
              <a:buChar char="–"/>
            </a:pPr>
            <a:endParaRPr lang="en-US" altLang="zh-TW" sz="1400" dirty="0" smtClean="0">
              <a:ea typeface="新細明體" pitchFamily="18" charset="-120"/>
            </a:endParaRPr>
          </a:p>
          <a:p>
            <a:pPr marL="1257300" lvl="2" indent="-342900">
              <a:buFontTx/>
              <a:buChar char="–"/>
            </a:pPr>
            <a:endParaRPr lang="en-US" altLang="zh-TW" sz="1400" dirty="0" smtClean="0">
              <a:ea typeface="新細明體" pitchFamily="18" charset="-120"/>
            </a:endParaRPr>
          </a:p>
          <a:p>
            <a:pPr marL="838200" lvl="1" indent="-381000">
              <a:buFontTx/>
              <a:buAutoNum type="arabicPeriod"/>
            </a:pPr>
            <a:r>
              <a:rPr lang="en-US" altLang="zh-TW" sz="1800" dirty="0" smtClean="0">
                <a:ea typeface="新細明體" pitchFamily="18" charset="-120"/>
              </a:rPr>
              <a:t>Edit 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/named/dns1-dns2.key</a:t>
            </a:r>
          </a:p>
          <a:p>
            <a:pPr marL="838200" lvl="1" indent="-381000">
              <a:buFontTx/>
              <a:buAutoNum type="arabicPeriod"/>
            </a:pPr>
            <a:endParaRPr lang="en-US" altLang="zh-TW" sz="1800" dirty="0" smtClean="0">
              <a:ea typeface="新細明體" pitchFamily="18" charset="-120"/>
            </a:endParaRPr>
          </a:p>
          <a:p>
            <a:pPr marL="838200" lvl="1" indent="-381000">
              <a:buFontTx/>
              <a:buAutoNum type="arabicPeriod"/>
            </a:pPr>
            <a:endParaRPr lang="en-US" altLang="zh-TW" sz="1800" dirty="0" smtClean="0">
              <a:ea typeface="新細明體" pitchFamily="18" charset="-120"/>
            </a:endParaRPr>
          </a:p>
          <a:p>
            <a:pPr marL="838200" lvl="1" indent="-381000">
              <a:buFontTx/>
              <a:buAutoNum type="arabicPeriod"/>
            </a:pPr>
            <a:endParaRPr lang="en-US" altLang="zh-TW" sz="1800" dirty="0" smtClean="0">
              <a:ea typeface="新細明體" pitchFamily="18" charset="-120"/>
            </a:endParaRPr>
          </a:p>
          <a:p>
            <a:pPr marL="838200" lvl="1" indent="-381000">
              <a:buFontTx/>
              <a:buAutoNum type="arabicPeriod"/>
            </a:pPr>
            <a:r>
              <a:rPr lang="en-US" altLang="zh-TW" sz="1800" dirty="0" smtClean="0">
                <a:ea typeface="新細明體" pitchFamily="18" charset="-120"/>
              </a:rPr>
              <a:t>Edit both </a:t>
            </a:r>
            <a:r>
              <a:rPr lang="en-US" altLang="zh-TW" sz="1800" dirty="0" err="1" smtClean="0">
                <a:ea typeface="新細明體" pitchFamily="18" charset="-120"/>
              </a:rPr>
              <a:t>named.conf</a:t>
            </a:r>
            <a:r>
              <a:rPr lang="en-US" altLang="zh-TW" sz="1800" dirty="0" smtClean="0">
                <a:ea typeface="新細明體" pitchFamily="18" charset="-120"/>
              </a:rPr>
              <a:t> of dns1 and dns2 </a:t>
            </a:r>
          </a:p>
          <a:p>
            <a:pPr marL="1257300" lvl="2" indent="-342900">
              <a:buFontTx/>
              <a:buChar char="–"/>
            </a:pPr>
            <a:r>
              <a:rPr lang="en-US" altLang="zh-TW" sz="1200" dirty="0" smtClean="0">
                <a:ea typeface="新細明體" pitchFamily="18" charset="-120"/>
              </a:rPr>
              <a:t>Suppose      dns1 = 140.113.235.107	    dns2 = 140.113.235.103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500188" y="2286000"/>
            <a:ext cx="41941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% dnssec-keygen -a HMAC-MD5 -b 128 -n HOST cs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Kcs.+157+35993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% cat Kcs.+157+35993.key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cs. IN KEY 512 3 157 oQRab/QqXHVhkyXi9uu8hg==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922963" y="2286000"/>
            <a:ext cx="27717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% cat Kcs.+157+35993.private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Private-key-format: v1.2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Algorithm: 157 (HMAC_MD5)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Key: oQRab/QqXHVhkyXi9uu8hg==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604963" y="3762375"/>
            <a:ext cx="3515706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dirty="0">
                <a:latin typeface="SimSun" pitchFamily="2" charset="-122"/>
                <a:ea typeface="SimSun" pitchFamily="2" charset="-122"/>
              </a:rPr>
              <a:t>key dns1-dns2 {</a:t>
            </a:r>
          </a:p>
          <a:p>
            <a:pPr eaLnBrk="1" hangingPunct="1"/>
            <a:r>
              <a:rPr lang="en-US" altLang="zh-TW" sz="1400" dirty="0">
                <a:latin typeface="SimSun" pitchFamily="2" charset="-122"/>
                <a:ea typeface="SimSun" pitchFamily="2" charset="-122"/>
              </a:rPr>
              <a:t>    algorithm hmac-md5;</a:t>
            </a:r>
          </a:p>
          <a:p>
            <a:pPr eaLnBrk="1" hangingPunct="1"/>
            <a:r>
              <a:rPr lang="en-US" altLang="zh-TW" sz="1400" dirty="0">
                <a:latin typeface="SimSun" pitchFamily="2" charset="-122"/>
                <a:ea typeface="SimSun" pitchFamily="2" charset="-122"/>
              </a:rPr>
              <a:t>    secret 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“</a:t>
            </a:r>
            <a:r>
              <a:rPr lang="en-US" altLang="zh-TW" sz="1400" dirty="0" err="1">
                <a:latin typeface="SimSun" pitchFamily="2" charset="-122"/>
                <a:ea typeface="SimSun" pitchFamily="2" charset="-122"/>
              </a:rPr>
              <a:t>oQRab</a:t>
            </a:r>
            <a:r>
              <a:rPr lang="en-US" altLang="zh-TW" sz="1400" dirty="0">
                <a:latin typeface="SimSun" pitchFamily="2" charset="-122"/>
                <a:ea typeface="SimSun" pitchFamily="2" charset="-122"/>
              </a:rPr>
              <a:t>/QqXHVhkyXi9uu8hg==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”</a:t>
            </a:r>
          </a:p>
          <a:p>
            <a:pPr eaLnBrk="1" hangingPunct="1"/>
            <a:r>
              <a:rPr lang="en-US" altLang="zh-TW" sz="1400" dirty="0">
                <a:latin typeface="SimSun" pitchFamily="2" charset="-122"/>
                <a:ea typeface="SimSun" pitchFamily="2" charset="-122"/>
              </a:rPr>
              <a:t>};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000375" y="5286375"/>
            <a:ext cx="24161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include “dns1-dns2.key”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server 140.113.235.103 {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keys {dns1-dns2;};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};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591175" y="5286375"/>
            <a:ext cx="24161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include “dns1-dns2.key”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server 140.113.235.107 {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keys {dns1-dns2;};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};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990600" y="184150"/>
            <a:ext cx="7772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333399"/>
              </a:buClr>
              <a:buSzPct val="25000"/>
              <a:buFont typeface="Times New Roman"/>
              <a:buNone/>
            </a:pPr>
            <a:r>
              <a:rPr lang="en-US" sz="3000" dirty="0"/>
              <a:t>Security</a:t>
            </a:r>
            <a:br>
              <a:rPr lang="en-US" sz="3000" dirty="0"/>
            </a:br>
            <a:r>
              <a:rPr lang="en-US" sz="3000" dirty="0"/>
              <a:t>	</a:t>
            </a: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 dirty="0"/>
              <a:t> With TSIG (3)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110" y="1683048"/>
            <a:ext cx="7829374" cy="441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96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990600" y="184150"/>
            <a:ext cx="7772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Security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	</a:t>
            </a:r>
            <a:r>
              <a:rPr lang="en-US" sz="3000" dirty="0">
                <a:latin typeface="+mj-lt"/>
                <a:ea typeface="Verdana"/>
                <a:cs typeface="Verdana"/>
                <a:sym typeface="Verdana"/>
              </a:rPr>
              <a:t>–</a:t>
            </a:r>
            <a:r>
              <a:rPr lang="en-US" sz="3000" dirty="0">
                <a:latin typeface="+mj-lt"/>
              </a:rPr>
              <a:t> Securing zone transfer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+mj-lt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>
                <a:latin typeface="+mn-lt"/>
              </a:rPr>
              <a:t>Securing zone transfer with ACL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zone “example.com” in {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	type master;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	file “host”;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	allow-transfer { trusted; 192.168.10.2; };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};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640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990600" y="184150"/>
            <a:ext cx="7772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Security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	</a:t>
            </a:r>
            <a:r>
              <a:rPr lang="en-US" sz="3000" dirty="0">
                <a:latin typeface="+mj-lt"/>
                <a:ea typeface="Verdana"/>
                <a:cs typeface="Verdana"/>
                <a:sym typeface="Verdana"/>
              </a:rPr>
              <a:t>–</a:t>
            </a:r>
            <a:r>
              <a:rPr lang="en-US" sz="3000" dirty="0">
                <a:latin typeface="+mj-lt"/>
              </a:rPr>
              <a:t> Securing zone transfer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+mj-lt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>
                <a:latin typeface="+mn-lt"/>
              </a:rPr>
              <a:t>Securing zone transfer with Key (</a:t>
            </a:r>
            <a:r>
              <a:rPr lang="en-US" b="1" i="1" dirty="0">
                <a:latin typeface="+mn-lt"/>
              </a:rPr>
              <a:t>Master</a:t>
            </a:r>
            <a:r>
              <a:rPr lang="en-US" dirty="0">
                <a:latin typeface="+mn-lt"/>
              </a:rPr>
              <a:t>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	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648" y="2273052"/>
            <a:ext cx="7772399" cy="3680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73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990600" y="184150"/>
            <a:ext cx="7772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Securing zone transfer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Securing zone transfer with TSIG (</a:t>
            </a:r>
            <a:r>
              <a:rPr lang="en-US" b="1" i="1"/>
              <a:t>Slave</a:t>
            </a:r>
            <a:r>
              <a:rPr lang="en-US"/>
              <a:t>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	</a:t>
            </a:r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325" y="2057400"/>
            <a:ext cx="7214574" cy="448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63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990600" y="184150"/>
            <a:ext cx="7772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Securing dynamic update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Securing dynamic update with ACL	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4" y="2655679"/>
            <a:ext cx="7291124" cy="3006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46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BIND Configuration</a:t>
            </a:r>
            <a:br>
              <a:rPr lang="en-US" altLang="zh-TW" dirty="0" smtClean="0">
                <a:latin typeface="+mj-lt"/>
                <a:ea typeface="新細明體" pitchFamily="18" charset="-120"/>
              </a:rPr>
            </a:br>
            <a:r>
              <a:rPr lang="en-US" altLang="zh-TW" dirty="0" smtClean="0">
                <a:latin typeface="+mj-lt"/>
                <a:ea typeface="新細明體" pitchFamily="18" charset="-120"/>
              </a:rPr>
              <a:t>	– </a:t>
            </a:r>
            <a:r>
              <a:rPr lang="en-US" altLang="zh-TW" dirty="0" err="1" smtClean="0">
                <a:latin typeface="+mj-lt"/>
                <a:ea typeface="新細明體" pitchFamily="18" charset="-120"/>
              </a:rPr>
              <a:t>named.conf</a:t>
            </a:r>
            <a:r>
              <a:rPr lang="en-US" altLang="zh-TW" dirty="0" smtClean="0">
                <a:latin typeface="+mj-lt"/>
                <a:ea typeface="新細明體" pitchFamily="18" charset="-120"/>
              </a:rPr>
              <a:t>  view (1)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r>
              <a:rPr lang="en-US" altLang="zh-TW" dirty="0" smtClean="0">
                <a:latin typeface="+mn-lt"/>
                <a:ea typeface="新細明體" pitchFamily="18" charset="-120"/>
              </a:rPr>
              <a:t>The </a:t>
            </a:r>
            <a:r>
              <a:rPr lang="en-US" altLang="zh-TW" dirty="0">
                <a:latin typeface="+mn-lt"/>
                <a:ea typeface="新細明體" pitchFamily="18" charset="-120"/>
              </a:rPr>
              <a:t>"</a:t>
            </a:r>
            <a:r>
              <a:rPr lang="en-US" altLang="zh-TW" dirty="0" smtClean="0">
                <a:latin typeface="+mn-lt"/>
                <a:ea typeface="新細明體" pitchFamily="18" charset="-120"/>
              </a:rPr>
              <a:t>view</a:t>
            </a:r>
            <a:r>
              <a:rPr lang="en-US" altLang="zh-TW" dirty="0">
                <a:latin typeface="+mn-lt"/>
                <a:ea typeface="新細明體" pitchFamily="18" charset="-120"/>
              </a:rPr>
              <a:t>" </a:t>
            </a:r>
            <a:r>
              <a:rPr lang="en-US" altLang="zh-TW" dirty="0" smtClean="0">
                <a:latin typeface="+mn-lt"/>
                <a:ea typeface="新細明體" pitchFamily="18" charset="-120"/>
              </a:rPr>
              <a:t>statement</a:t>
            </a:r>
          </a:p>
          <a:p>
            <a:pPr lvl="1"/>
            <a:r>
              <a:rPr lang="en-US" altLang="zh-TW" dirty="0" smtClean="0">
                <a:latin typeface="+mn-lt"/>
                <a:ea typeface="新細明體" pitchFamily="18" charset="-120"/>
              </a:rPr>
              <a:t>Create a different view of DNS naming hierarchy for internal machines </a:t>
            </a:r>
          </a:p>
          <a:p>
            <a:pPr lvl="2"/>
            <a:r>
              <a:rPr lang="en-US" altLang="zh-TW" dirty="0" smtClean="0">
                <a:latin typeface="+mn-lt"/>
                <a:ea typeface="新細明體" pitchFamily="18" charset="-120"/>
              </a:rPr>
              <a:t>Restrict the external view to few well-known servers</a:t>
            </a:r>
          </a:p>
          <a:p>
            <a:pPr lvl="2"/>
            <a:r>
              <a:rPr lang="en-US" altLang="zh-TW" dirty="0" smtClean="0">
                <a:latin typeface="+mn-lt"/>
                <a:ea typeface="新細明體" pitchFamily="18" charset="-120"/>
              </a:rPr>
              <a:t>Supply additional records to internal users</a:t>
            </a:r>
          </a:p>
          <a:p>
            <a:pPr lvl="1"/>
            <a:r>
              <a:rPr lang="en-US" altLang="zh-TW" dirty="0" smtClean="0">
                <a:latin typeface="+mn-lt"/>
                <a:ea typeface="新細明體" pitchFamily="18" charset="-120"/>
              </a:rPr>
              <a:t>Also called </a:t>
            </a:r>
            <a:r>
              <a:rPr lang="en-US" altLang="zh-TW" dirty="0">
                <a:latin typeface="+mn-lt"/>
                <a:ea typeface="新細明體" pitchFamily="18" charset="-120"/>
              </a:rPr>
              <a:t>"split DNS"</a:t>
            </a:r>
            <a:endParaRPr lang="en-US" altLang="zh-TW" dirty="0" smtClean="0">
              <a:latin typeface="+mn-lt"/>
              <a:ea typeface="新細明體" pitchFamily="18" charset="-120"/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+mn-lt"/>
                <a:ea typeface="新細明體" pitchFamily="18" charset="-120"/>
              </a:rPr>
              <a:t>In-order processing</a:t>
            </a:r>
          </a:p>
          <a:p>
            <a:pPr lvl="2"/>
            <a:r>
              <a:rPr lang="en-US" altLang="zh-TW" dirty="0" smtClean="0">
                <a:latin typeface="+mn-lt"/>
                <a:ea typeface="新細明體" pitchFamily="18" charset="-120"/>
              </a:rPr>
              <a:t>Put the most restrictive view first</a:t>
            </a:r>
          </a:p>
          <a:p>
            <a:pPr lvl="1"/>
            <a:r>
              <a:rPr lang="en-US" altLang="zh-TW" dirty="0" smtClean="0">
                <a:latin typeface="+mn-lt"/>
                <a:ea typeface="新細明體" pitchFamily="18" charset="-120"/>
              </a:rPr>
              <a:t>All-or-nothing </a:t>
            </a:r>
          </a:p>
          <a:p>
            <a:pPr lvl="2"/>
            <a:r>
              <a:rPr lang="en-US" altLang="zh-TW" dirty="0" smtClean="0">
                <a:latin typeface="+mn-lt"/>
                <a:ea typeface="新細明體" pitchFamily="18" charset="-120"/>
              </a:rPr>
              <a:t>All zone statements in your </a:t>
            </a:r>
            <a:r>
              <a:rPr lang="en-US" altLang="zh-TW" dirty="0" err="1" smtClean="0">
                <a:latin typeface="+mn-lt"/>
                <a:ea typeface="新細明體" pitchFamily="18" charset="-120"/>
              </a:rPr>
              <a:t>named.conf</a:t>
            </a:r>
            <a:r>
              <a:rPr lang="en-US" altLang="zh-TW" dirty="0" smtClean="0">
                <a:latin typeface="+mn-lt"/>
                <a:ea typeface="新細明體" pitchFamily="18" charset="-120"/>
              </a:rPr>
              <a:t> file must appear in the content of view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990600" y="184150"/>
            <a:ext cx="7772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Securing dynamic update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Securing dynamic update with TSIG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	</a:t>
            </a:r>
          </a:p>
        </p:txBody>
      </p: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2173512"/>
            <a:ext cx="7391400" cy="458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29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Security - </a:t>
            </a:r>
            <a:r>
              <a:rPr lang="en-US" altLang="zh-TW" sz="3600" dirty="0" err="1" smtClean="0"/>
              <a:t>Attck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Cache </a:t>
            </a:r>
            <a:r>
              <a:rPr lang="en-US" altLang="zh-TW" dirty="0" smtClean="0"/>
              <a:t>poisoning</a:t>
            </a:r>
          </a:p>
          <a:p>
            <a:r>
              <a:rPr lang="en-US" altLang="zh-TW" dirty="0"/>
              <a:t>Recursion Denied of Service </a:t>
            </a:r>
            <a:r>
              <a:rPr lang="en-US" altLang="zh-TW" dirty="0" smtClean="0"/>
              <a:t>Attacks</a:t>
            </a:r>
          </a:p>
          <a:p>
            <a:r>
              <a:rPr lang="en-US" altLang="zh-TW" dirty="0" smtClean="0"/>
              <a:t>Reflection/Amplification Attacks</a:t>
            </a:r>
          </a:p>
          <a:p>
            <a:r>
              <a:rPr kumimoji="1" lang="en-US" altLang="zh-TW" dirty="0" smtClean="0"/>
              <a:t>Zone Transfer Attacks</a:t>
            </a:r>
          </a:p>
          <a:p>
            <a:r>
              <a:rPr lang="en-US" altLang="zh-TW" dirty="0" smtClean="0"/>
              <a:t>Buffer Overflow Attacks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6702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/>
              <a:t>Security</a:t>
            </a:r>
            <a:br>
              <a:rPr lang="en-US" sz="3000" dirty="0"/>
            </a:br>
            <a:r>
              <a:rPr lang="en-US" sz="3000" dirty="0"/>
              <a:t>	</a:t>
            </a: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 dirty="0"/>
              <a:t> Cache poisoning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 dirty="0"/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/>
              <a:t>A Normal Resolving Process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8" name="Shape 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75" y="2124725"/>
            <a:ext cx="8076221" cy="418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71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Cache poisoning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DNS packet on the wire</a:t>
            </a:r>
          </a:p>
        </p:txBody>
      </p:sp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725" y="1813025"/>
            <a:ext cx="4906750" cy="5044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578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Cache poisoning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Query from resolver to NS</a:t>
            </a: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605" y="2155925"/>
            <a:ext cx="7516400" cy="442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203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Cache poisoning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502" y="1342202"/>
            <a:ext cx="6556600" cy="545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299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Cache poisoning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6" name="Shape 4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853775"/>
            <a:ext cx="7772400" cy="457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067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Cache poisoning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3" name="Shape 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953" y="1223978"/>
            <a:ext cx="6777865" cy="5634024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>
            <a:off x="5859525" y="4834750"/>
            <a:ext cx="7567500" cy="8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Bailiwick checking: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response is cached if it is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within the same domain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of query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(a.com cannot set NS for b.com)</a:t>
            </a:r>
          </a:p>
        </p:txBody>
      </p:sp>
    </p:spTree>
    <p:extLst>
      <p:ext uri="{BB962C8B-B14F-4D97-AF65-F5344CB8AC3E}">
        <p14:creationId xmlns:p14="http://schemas.microsoft.com/office/powerpoint/2010/main" val="126675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/>
              <a:t>Security</a:t>
            </a:r>
            <a:br>
              <a:rPr lang="en-US" sz="3000" dirty="0"/>
            </a:br>
            <a:r>
              <a:rPr lang="en-US" sz="3000" dirty="0"/>
              <a:t>	</a:t>
            </a: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 dirty="0"/>
              <a:t> Cache poisoning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 dirty="0"/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Guessing Query ID</a:t>
            </a:r>
          </a:p>
        </p:txBody>
      </p:sp>
      <p:pic>
        <p:nvPicPr>
          <p:cNvPr id="451" name="Shape 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8081" y="1829475"/>
            <a:ext cx="5100069" cy="502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627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/>
              <a:t>Security</a:t>
            </a:r>
            <a:br>
              <a:rPr lang="en-US" sz="3000" dirty="0"/>
            </a:br>
            <a:r>
              <a:rPr lang="en-US" sz="3000" dirty="0"/>
              <a:t>	</a:t>
            </a: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 dirty="0"/>
              <a:t> Cache poisoning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 dirty="0"/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Flooding</a:t>
            </a:r>
          </a:p>
        </p:txBody>
      </p:sp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725" y="1166875"/>
            <a:ext cx="6085408" cy="569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3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BIND Configuration</a:t>
            </a:r>
            <a:br>
              <a:rPr lang="en-US" altLang="zh-TW" dirty="0" smtClean="0">
                <a:latin typeface="+mj-lt"/>
                <a:ea typeface="新細明體" pitchFamily="18" charset="-120"/>
              </a:rPr>
            </a:br>
            <a:r>
              <a:rPr lang="en-US" altLang="zh-TW" dirty="0" smtClean="0">
                <a:latin typeface="+mj-lt"/>
                <a:ea typeface="新細明體" pitchFamily="18" charset="-120"/>
              </a:rPr>
              <a:t>	– </a:t>
            </a:r>
            <a:r>
              <a:rPr lang="en-US" altLang="zh-TW" dirty="0" err="1" smtClean="0">
                <a:latin typeface="+mj-lt"/>
                <a:ea typeface="新細明體" pitchFamily="18" charset="-120"/>
              </a:rPr>
              <a:t>named.conf</a:t>
            </a:r>
            <a:r>
              <a:rPr lang="en-US" altLang="zh-TW" dirty="0" smtClean="0">
                <a:latin typeface="+mj-lt"/>
                <a:ea typeface="新細明體" pitchFamily="18" charset="-120"/>
              </a:rPr>
              <a:t>  view (2)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zh-TW" dirty="0" smtClean="0">
                <a:latin typeface="+mn-lt"/>
                <a:ea typeface="新細明體" pitchFamily="18" charset="-120"/>
              </a:rPr>
              <a:t>Syntax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+mn-lt"/>
                <a:ea typeface="新細明體" pitchFamily="18" charset="-120"/>
              </a:rPr>
              <a:t>view view-name {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+mn-lt"/>
                <a:ea typeface="新細明體" pitchFamily="18" charset="-120"/>
              </a:rPr>
              <a:t>	    </a:t>
            </a:r>
            <a:r>
              <a:rPr lang="en-US" altLang="zh-TW" dirty="0" err="1" smtClean="0">
                <a:latin typeface="+mn-lt"/>
                <a:ea typeface="新細明體" pitchFamily="18" charset="-120"/>
              </a:rPr>
              <a:t>match_clients</a:t>
            </a:r>
            <a:r>
              <a:rPr lang="en-US" altLang="zh-TW" dirty="0" smtClean="0">
                <a:latin typeface="+mn-lt"/>
                <a:ea typeface="新細明體" pitchFamily="18" charset="-120"/>
              </a:rPr>
              <a:t> {</a:t>
            </a:r>
            <a:r>
              <a:rPr lang="en-US" altLang="zh-TW" dirty="0" err="1" smtClean="0">
                <a:latin typeface="+mn-lt"/>
                <a:ea typeface="新細明體" pitchFamily="18" charset="-120"/>
              </a:rPr>
              <a:t>address_match_list</a:t>
            </a:r>
            <a:r>
              <a:rPr lang="en-US" altLang="zh-TW" dirty="0" smtClean="0">
                <a:latin typeface="+mn-lt"/>
                <a:ea typeface="新細明體" pitchFamily="18" charset="-120"/>
              </a:rPr>
              <a:t>};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+mn-lt"/>
                <a:ea typeface="新細明體" pitchFamily="18" charset="-120"/>
              </a:rPr>
              <a:t>	    </a:t>
            </a:r>
            <a:r>
              <a:rPr lang="en-US" altLang="zh-TW" dirty="0" err="1" smtClean="0">
                <a:latin typeface="+mn-lt"/>
                <a:ea typeface="新細明體" pitchFamily="18" charset="-120"/>
              </a:rPr>
              <a:t>view_options</a:t>
            </a:r>
            <a:r>
              <a:rPr lang="en-US" altLang="zh-TW" dirty="0" smtClean="0">
                <a:latin typeface="+mn-lt"/>
                <a:ea typeface="新細明體" pitchFamily="18" charset="-120"/>
              </a:rPr>
              <a:t>;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+mn-lt"/>
                <a:ea typeface="新細明體" pitchFamily="18" charset="-120"/>
              </a:rPr>
              <a:t>	    </a:t>
            </a:r>
            <a:r>
              <a:rPr lang="en-US" altLang="zh-TW" dirty="0" err="1" smtClean="0">
                <a:latin typeface="+mn-lt"/>
                <a:ea typeface="新細明體" pitchFamily="18" charset="-120"/>
              </a:rPr>
              <a:t>zone_statement</a:t>
            </a:r>
            <a:r>
              <a:rPr lang="en-US" altLang="zh-TW" dirty="0" smtClean="0">
                <a:latin typeface="+mn-lt"/>
                <a:ea typeface="新細明體" pitchFamily="18" charset="-120"/>
              </a:rPr>
              <a:t>;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+mn-lt"/>
                <a:ea typeface="新細明體" pitchFamily="18" charset="-120"/>
              </a:rPr>
              <a:t>};</a:t>
            </a:r>
          </a:p>
          <a:p>
            <a:pPr lvl="1">
              <a:lnSpc>
                <a:spcPct val="80000"/>
              </a:lnSpc>
            </a:pPr>
            <a:r>
              <a:rPr lang="en-US" altLang="zh-TW" dirty="0" smtClean="0">
                <a:latin typeface="+mn-lt"/>
                <a:ea typeface="新細明體" pitchFamily="18" charset="-120"/>
              </a:rPr>
              <a:t>Example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03848" y="3212976"/>
            <a:ext cx="4112096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view "</a:t>
            </a:r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internal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" {</a:t>
            </a:r>
          </a:p>
          <a:p>
            <a:pPr eaLnBrk="1" hangingPunct="1"/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match-clients { </a:t>
            </a:r>
            <a:r>
              <a:rPr lang="en-US" altLang="zh-TW" sz="1400" dirty="0" err="1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our_nets</a:t>
            </a:r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; };</a:t>
            </a:r>
            <a:endParaRPr lang="en-US" altLang="zh-TW" sz="1400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</a:t>
            </a:r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recursion 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yes;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</a:t>
            </a:r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zone 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"</a:t>
            </a:r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cs.nctu.edu.tw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" {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	type master;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	file "</a:t>
            </a:r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named-internal-</a:t>
            </a:r>
            <a:r>
              <a:rPr lang="en-US" altLang="zh-TW" sz="1400" dirty="0" err="1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cs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";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};</a:t>
            </a:r>
            <a:endParaRPr lang="en-US" altLang="zh-TW" sz="1400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};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view "</a:t>
            </a:r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external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" </a:t>
            </a:r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match-clients { any; };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recursion 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no;</a:t>
            </a:r>
          </a:p>
          <a:p>
            <a:pPr eaLnBrk="1" hangingPunct="1"/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zone 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cs.nctu.edu.tw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 {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type 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master;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file 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named-external-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altLang="zh-TW" sz="1400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Security</a:t>
            </a:r>
            <a:br>
              <a:rPr lang="en-US" altLang="zh-TW" sz="3600" dirty="0"/>
            </a:br>
            <a:r>
              <a:rPr lang="en-US" altLang="zh-TW" sz="3600" dirty="0"/>
              <a:t>	</a:t>
            </a:r>
            <a:r>
              <a:rPr lang="en-US" altLang="zh-TW" sz="3600" dirty="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altLang="zh-TW" sz="3600" dirty="0"/>
              <a:t> Cache poisoning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Easier to understand</a:t>
            </a:r>
          </a:p>
          <a:p>
            <a:pPr lvl="1"/>
            <a:r>
              <a:rPr lang="en-US" altLang="zh-TW" dirty="0" smtClean="0"/>
              <a:t>https</a:t>
            </a:r>
            <a:r>
              <a:rPr lang="en-US" altLang="zh-TW" dirty="0"/>
              <a:t>://</a:t>
            </a:r>
            <a:r>
              <a:rPr lang="en-US" altLang="zh-TW" dirty="0" err="1"/>
              <a:t>www.checkpoint.com</a:t>
            </a:r>
            <a:r>
              <a:rPr lang="en-US" altLang="zh-TW" dirty="0"/>
              <a:t>/defense/advisories/public/</a:t>
            </a:r>
            <a:r>
              <a:rPr lang="en-US" altLang="zh-TW" dirty="0" err="1"/>
              <a:t>dnsvideo</a:t>
            </a:r>
            <a:r>
              <a:rPr lang="en-US" altLang="zh-TW" dirty="0"/>
              <a:t>/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2988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Cache poisoning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Kaminsky Attack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Poison cache for NS record instead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Take over all of second level domain</a:t>
            </a:r>
          </a:p>
        </p:txBody>
      </p:sp>
    </p:spTree>
    <p:extLst>
      <p:ext uri="{BB962C8B-B14F-4D97-AF65-F5344CB8AC3E}">
        <p14:creationId xmlns:p14="http://schemas.microsoft.com/office/powerpoint/2010/main" val="3198843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72" name="Shape 4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200" y="0"/>
            <a:ext cx="57083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929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/>
              <a:t>Security</a:t>
            </a:r>
            <a:br>
              <a:rPr lang="en-US" sz="3000" dirty="0"/>
            </a:br>
            <a:r>
              <a:rPr lang="en-US" sz="3000" dirty="0"/>
              <a:t>	</a:t>
            </a: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 dirty="0"/>
              <a:t> Cache poisoning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 dirty="0"/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 dirty="0"/>
              <a:t>Defense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Randomized query ID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Randomized UDP port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DNSSEC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Cryptographically sign DNS responses</a:t>
            </a:r>
          </a:p>
        </p:txBody>
      </p:sp>
    </p:spTree>
    <p:extLst>
      <p:ext uri="{BB962C8B-B14F-4D97-AF65-F5344CB8AC3E}">
        <p14:creationId xmlns:p14="http://schemas.microsoft.com/office/powerpoint/2010/main" val="3608117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Security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</a:t>
            </a:r>
            <a:r>
              <a:rPr lang="en-US" altLang="zh-TW" sz="2800" dirty="0" smtClean="0"/>
              <a:t>Recursion </a:t>
            </a:r>
            <a:r>
              <a:rPr lang="en-US" altLang="zh-TW" sz="2800" dirty="0"/>
              <a:t>Denied of Service </a:t>
            </a:r>
            <a:r>
              <a:rPr lang="en-US" altLang="zh-TW" sz="2800" dirty="0" smtClean="0"/>
              <a:t>Attacks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Problem</a:t>
            </a:r>
          </a:p>
          <a:p>
            <a:pPr lvl="1"/>
            <a:r>
              <a:rPr lang="en-US" altLang="zh-TW" dirty="0" smtClean="0"/>
              <a:t>DDoS of DNS service.</a:t>
            </a:r>
          </a:p>
          <a:p>
            <a:pPr lvl="0"/>
            <a:r>
              <a:rPr lang="en-US" altLang="zh-TW" dirty="0" smtClean="0"/>
              <a:t>Defense</a:t>
            </a:r>
            <a:endParaRPr lang="en-US" altLang="zh-TW" dirty="0"/>
          </a:p>
          <a:p>
            <a:pPr lvl="1"/>
            <a:r>
              <a:rPr lang="en-US" altLang="zh-TW" dirty="0" smtClean="0"/>
              <a:t>Restrict recursion source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6261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Security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</a:t>
            </a:r>
            <a:r>
              <a:rPr lang="en-US" altLang="zh-TW" sz="2800" dirty="0"/>
              <a:t>Reflection/Amplification </a:t>
            </a:r>
            <a:r>
              <a:rPr lang="en-US" altLang="zh-TW" sz="2800" dirty="0" smtClean="0"/>
              <a:t>Attacks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Defense</a:t>
            </a:r>
          </a:p>
          <a:p>
            <a:pPr lvl="1"/>
            <a:r>
              <a:rPr lang="en-US" altLang="zh-TW" dirty="0" smtClean="0"/>
              <a:t>Query rate-limiting</a:t>
            </a:r>
            <a:endParaRPr kumimoji="1" lang="zh-TW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47664" y="4302550"/>
            <a:ext cx="579768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is-IS" altLang="zh-TW" sz="1400" dirty="0"/>
              <a:t>options {</a:t>
            </a:r>
            <a:br>
              <a:rPr lang="is-IS" altLang="zh-TW" sz="1400" dirty="0"/>
            </a:br>
            <a:r>
              <a:rPr lang="is-IS" altLang="zh-TW" sz="1400" dirty="0"/>
              <a:t>           directory </a:t>
            </a:r>
            <a:r>
              <a:rPr lang="is-IS" altLang="zh-TW" sz="1400" dirty="0" smtClean="0"/>
              <a:t>"/usr/local/etc/named/working";</a:t>
            </a:r>
            <a:r>
              <a:rPr lang="is-IS" altLang="zh-TW" sz="1400" dirty="0"/>
              <a:t/>
            </a:r>
            <a:br>
              <a:rPr lang="is-IS" altLang="zh-TW" sz="1400" dirty="0"/>
            </a:br>
            <a:r>
              <a:rPr lang="is-IS" altLang="zh-TW" sz="1400" dirty="0"/>
              <a:t>           ... </a:t>
            </a:r>
            <a:br>
              <a:rPr lang="is-IS" altLang="zh-TW" sz="1400" dirty="0"/>
            </a:br>
            <a:r>
              <a:rPr lang="is-IS" altLang="zh-TW" sz="1400" dirty="0"/>
              <a:t>           </a:t>
            </a:r>
            <a:r>
              <a:rPr lang="is-IS" altLang="zh-TW" sz="1400" dirty="0">
                <a:solidFill>
                  <a:srgbClr val="FF0000"/>
                </a:solidFill>
              </a:rPr>
              <a:t>rate-limit {</a:t>
            </a:r>
            <a:r>
              <a:rPr lang="is-IS" altLang="zh-TW" sz="1400" dirty="0"/>
              <a:t/>
            </a:r>
            <a:br>
              <a:rPr lang="is-IS" altLang="zh-TW" sz="1400" dirty="0"/>
            </a:br>
            <a:r>
              <a:rPr lang="is-IS" altLang="zh-TW" sz="1400" dirty="0"/>
              <a:t>              </a:t>
            </a:r>
            <a:r>
              <a:rPr lang="is-IS" altLang="zh-TW" sz="1400" dirty="0">
                <a:solidFill>
                  <a:srgbClr val="FF0000"/>
                </a:solidFill>
              </a:rPr>
              <a:t>responses-per-second 10;</a:t>
            </a:r>
            <a:r>
              <a:rPr lang="is-IS" altLang="zh-TW" sz="1400" dirty="0"/>
              <a:t/>
            </a:r>
            <a:br>
              <a:rPr lang="is-IS" altLang="zh-TW" sz="1400" dirty="0"/>
            </a:br>
            <a:r>
              <a:rPr lang="is-IS" altLang="zh-TW" sz="1400" dirty="0"/>
              <a:t>              log-only yes;</a:t>
            </a:r>
            <a:br>
              <a:rPr lang="is-IS" altLang="zh-TW" sz="1400" dirty="0"/>
            </a:br>
            <a:r>
              <a:rPr lang="is-IS" altLang="zh-TW" sz="1400" dirty="0"/>
              <a:t>          };</a:t>
            </a:r>
            <a:br>
              <a:rPr lang="is-IS" altLang="zh-TW" sz="1400" dirty="0"/>
            </a:br>
            <a:r>
              <a:rPr lang="is-IS" altLang="zh-TW" sz="1400" dirty="0"/>
              <a:t>      };</a:t>
            </a:r>
            <a:endParaRPr lang="en-US" altLang="zh-TW" sz="1400" dirty="0">
              <a:latin typeface="Courier New" panose="02070309020205020404" pitchFamily="49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090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Security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</a:t>
            </a:r>
            <a:r>
              <a:rPr lang="en-US" altLang="zh-TW" sz="2800" dirty="0" smtClean="0"/>
              <a:t>Zone Transfer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Problem</a:t>
            </a:r>
          </a:p>
          <a:p>
            <a:pPr lvl="1"/>
            <a:r>
              <a:rPr lang="en-US" altLang="zh-TW" dirty="0" smtClean="0"/>
              <a:t>Information leak</a:t>
            </a:r>
          </a:p>
          <a:p>
            <a:pPr lvl="0"/>
            <a:r>
              <a:rPr lang="en-US" altLang="zh-TW" dirty="0" smtClean="0"/>
              <a:t>Defense</a:t>
            </a:r>
            <a:endParaRPr lang="en-US" altLang="zh-TW" dirty="0"/>
          </a:p>
          <a:p>
            <a:pPr lvl="1"/>
            <a:r>
              <a:rPr lang="en-US" altLang="zh-TW" dirty="0" smtClean="0"/>
              <a:t>Restrict allow-transfer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6355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Security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- </a:t>
            </a:r>
            <a:r>
              <a:rPr lang="en-US" altLang="zh-TW" sz="2800" dirty="0"/>
              <a:t>Buffer Overflow </a:t>
            </a:r>
            <a:r>
              <a:rPr lang="en-US" altLang="zh-TW" sz="2800" dirty="0" smtClean="0"/>
              <a:t>Attacks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Problem</a:t>
            </a:r>
          </a:p>
          <a:p>
            <a:pPr lvl="1"/>
            <a:r>
              <a:rPr lang="en-US" altLang="zh-TW" dirty="0" smtClean="0"/>
              <a:t>Any possible.</a:t>
            </a:r>
          </a:p>
          <a:p>
            <a:pPr lvl="0"/>
            <a:r>
              <a:rPr lang="en-US" altLang="zh-TW" dirty="0" smtClean="0"/>
              <a:t>Defense</a:t>
            </a:r>
            <a:endParaRPr lang="en-US" altLang="zh-TW" dirty="0"/>
          </a:p>
          <a:p>
            <a:pPr lvl="1"/>
            <a:r>
              <a:rPr lang="en-US" altLang="zh-TW" dirty="0" smtClean="0"/>
              <a:t>Always </a:t>
            </a:r>
            <a:r>
              <a:rPr lang="en-US" altLang="zh-TW" dirty="0"/>
              <a:t>update to date your software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8835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DNSSEC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/>
              <a:t>What is DNSSEC?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Using Public-key crypto (asymmetric)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Follow the delegation of authority model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Data authenticity and integrity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Signing the RRSets with private key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Public DNSKEYs are published, used to verify RRSIGs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Children sign their zones with private key</a:t>
            </a:r>
          </a:p>
          <a:p>
            <a: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The private key is authenticated by parent’s signing hash(DS) of the child zone’s key</a:t>
            </a:r>
          </a:p>
        </p:txBody>
      </p:sp>
    </p:spTree>
    <p:extLst>
      <p:ext uri="{BB962C8B-B14F-4D97-AF65-F5344CB8AC3E}">
        <p14:creationId xmlns:p14="http://schemas.microsoft.com/office/powerpoint/2010/main" val="150047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DNSSEC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/>
              <a:t>Resource Records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RRSIG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Crypto signatures for A, AAAA, NS, etc.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Tracks the type and number at each node.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NSEC/NSEC3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Confirms the NXDOMAIN response.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DNSKEY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Public keys for the entire zone.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Private side is used generate RRSIGs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DS Record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Handed up to parent zone to authenticate the NS record</a:t>
            </a:r>
          </a:p>
        </p:txBody>
      </p:sp>
    </p:spTree>
    <p:extLst>
      <p:ext uri="{BB962C8B-B14F-4D97-AF65-F5344CB8AC3E}">
        <p14:creationId xmlns:p14="http://schemas.microsoft.com/office/powerpoint/2010/main" val="329900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BIND Configuration</a:t>
            </a:r>
            <a:br>
              <a:rPr lang="en-US" altLang="zh-TW" dirty="0" smtClean="0">
                <a:latin typeface="+mj-lt"/>
                <a:ea typeface="新細明體" pitchFamily="18" charset="-120"/>
              </a:rPr>
            </a:br>
            <a:r>
              <a:rPr lang="en-US" altLang="zh-TW" dirty="0" smtClean="0">
                <a:latin typeface="+mj-lt"/>
                <a:ea typeface="新細明體" pitchFamily="18" charset="-120"/>
              </a:rPr>
              <a:t>	– </a:t>
            </a:r>
            <a:r>
              <a:rPr lang="en-US" altLang="zh-TW" dirty="0" err="1" smtClean="0">
                <a:latin typeface="+mj-lt"/>
                <a:ea typeface="新細明體" pitchFamily="18" charset="-120"/>
              </a:rPr>
              <a:t>named.conf</a:t>
            </a:r>
            <a:r>
              <a:rPr lang="en-US" altLang="zh-TW" dirty="0" smtClean="0">
                <a:latin typeface="+mj-lt"/>
                <a:ea typeface="新細明體" pitchFamily="18" charset="-120"/>
              </a:rPr>
              <a:t>  controls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r>
              <a:rPr lang="en-US" altLang="zh-TW" dirty="0" smtClean="0">
                <a:latin typeface="+mn-lt"/>
                <a:ea typeface="新細明體" pitchFamily="18" charset="-120"/>
              </a:rPr>
              <a:t>The </a:t>
            </a:r>
            <a:r>
              <a:rPr lang="en-US" altLang="zh-TW" dirty="0">
                <a:latin typeface="+mn-lt"/>
                <a:ea typeface="新細明體" pitchFamily="18" charset="-120"/>
              </a:rPr>
              <a:t>"</a:t>
            </a:r>
            <a:r>
              <a:rPr lang="en-US" altLang="zh-TW" dirty="0" smtClean="0">
                <a:latin typeface="+mn-lt"/>
                <a:ea typeface="新細明體" pitchFamily="18" charset="-120"/>
              </a:rPr>
              <a:t>controls</a:t>
            </a:r>
            <a:r>
              <a:rPr lang="en-US" altLang="zh-TW" dirty="0">
                <a:latin typeface="+mn-lt"/>
                <a:ea typeface="新細明體" pitchFamily="18" charset="-120"/>
              </a:rPr>
              <a:t>" </a:t>
            </a:r>
            <a:r>
              <a:rPr lang="en-US" altLang="zh-TW" dirty="0" smtClean="0">
                <a:latin typeface="+mn-lt"/>
                <a:ea typeface="新細明體" pitchFamily="18" charset="-120"/>
              </a:rPr>
              <a:t>statement</a:t>
            </a:r>
          </a:p>
          <a:p>
            <a:pPr lvl="1"/>
            <a:r>
              <a:rPr lang="en-US" altLang="zh-TW" dirty="0" smtClean="0">
                <a:latin typeface="+mn-lt"/>
                <a:ea typeface="新細明體" pitchFamily="18" charset="-120"/>
              </a:rPr>
              <a:t>Specify how the named server listens for control message</a:t>
            </a:r>
          </a:p>
          <a:p>
            <a:pPr lvl="1"/>
            <a:r>
              <a:rPr lang="en-US" altLang="zh-TW" dirty="0" smtClean="0">
                <a:latin typeface="+mn-lt"/>
                <a:ea typeface="新細明體" pitchFamily="18" charset="-120"/>
              </a:rPr>
              <a:t>Syntax</a:t>
            </a:r>
          </a:p>
          <a:p>
            <a:pPr lvl="2">
              <a:buFont typeface="Wingdings" pitchFamily="2" charset="2"/>
              <a:buNone/>
            </a:pPr>
            <a:r>
              <a:rPr lang="en-US" altLang="zh-TW" sz="1400" b="1" dirty="0" smtClean="0">
                <a:latin typeface="+mn-lt"/>
                <a:ea typeface="新細明體" pitchFamily="18" charset="-120"/>
              </a:rPr>
              <a:t>controls</a:t>
            </a:r>
            <a:r>
              <a:rPr lang="en-US" altLang="zh-TW" sz="1400" dirty="0" smtClean="0">
                <a:latin typeface="+mn-lt"/>
                <a:ea typeface="新細明體" pitchFamily="18" charset="-120"/>
              </a:rPr>
              <a:t> {</a:t>
            </a:r>
          </a:p>
          <a:p>
            <a:pPr lvl="2">
              <a:buFont typeface="Wingdings" pitchFamily="2" charset="2"/>
              <a:buNone/>
            </a:pPr>
            <a:r>
              <a:rPr lang="en-US" altLang="zh-TW" sz="1400" dirty="0" smtClean="0">
                <a:latin typeface="+mn-lt"/>
                <a:ea typeface="新細明體" pitchFamily="18" charset="-120"/>
              </a:rPr>
              <a:t>	  </a:t>
            </a:r>
            <a:r>
              <a:rPr lang="en-US" altLang="zh-TW" sz="1400" b="1" dirty="0" err="1" smtClean="0">
                <a:latin typeface="+mn-lt"/>
                <a:ea typeface="新細明體" pitchFamily="18" charset="-120"/>
              </a:rPr>
              <a:t>inet</a:t>
            </a:r>
            <a:r>
              <a:rPr lang="en-US" altLang="zh-TW" sz="1400" dirty="0" smtClean="0">
                <a:latin typeface="+mn-lt"/>
                <a:ea typeface="新細明體" pitchFamily="18" charset="-120"/>
              </a:rPr>
              <a:t> </a:t>
            </a:r>
            <a:r>
              <a:rPr lang="en-US" altLang="zh-TW" sz="1400" dirty="0" err="1" smtClean="0">
                <a:latin typeface="+mn-lt"/>
                <a:ea typeface="新細明體" pitchFamily="18" charset="-120"/>
              </a:rPr>
              <a:t>ip_addr</a:t>
            </a:r>
            <a:r>
              <a:rPr lang="en-US" altLang="zh-TW" sz="1400" dirty="0" smtClean="0">
                <a:latin typeface="+mn-lt"/>
                <a:ea typeface="新細明體" pitchFamily="18" charset="-120"/>
              </a:rPr>
              <a:t> </a:t>
            </a:r>
            <a:r>
              <a:rPr lang="en-US" altLang="zh-TW" sz="1400" b="1" dirty="0" smtClean="0">
                <a:latin typeface="+mn-lt"/>
                <a:ea typeface="新細明體" pitchFamily="18" charset="-120"/>
              </a:rPr>
              <a:t>allow</a:t>
            </a:r>
            <a:r>
              <a:rPr lang="en-US" altLang="zh-TW" sz="1400" dirty="0" smtClean="0">
                <a:latin typeface="+mn-lt"/>
                <a:ea typeface="新細明體" pitchFamily="18" charset="-120"/>
              </a:rPr>
              <a:t> {</a:t>
            </a:r>
            <a:r>
              <a:rPr lang="en-US" altLang="zh-TW" sz="1400" dirty="0" err="1" smtClean="0">
                <a:latin typeface="+mn-lt"/>
                <a:ea typeface="新細明體" pitchFamily="18" charset="-120"/>
              </a:rPr>
              <a:t>address_match_list</a:t>
            </a:r>
            <a:r>
              <a:rPr lang="en-US" altLang="zh-TW" sz="1400" dirty="0" smtClean="0">
                <a:latin typeface="+mn-lt"/>
                <a:ea typeface="新細明體" pitchFamily="18" charset="-120"/>
              </a:rPr>
              <a:t>} </a:t>
            </a:r>
            <a:r>
              <a:rPr lang="en-US" altLang="zh-TW" sz="1400" b="1" dirty="0" smtClean="0">
                <a:latin typeface="+mn-lt"/>
                <a:ea typeface="新細明體" pitchFamily="18" charset="-120"/>
              </a:rPr>
              <a:t>keys</a:t>
            </a:r>
            <a:r>
              <a:rPr lang="en-US" altLang="zh-TW" sz="1400" dirty="0" smtClean="0">
                <a:latin typeface="+mn-lt"/>
                <a:ea typeface="新細明體" pitchFamily="18" charset="-120"/>
              </a:rPr>
              <a:t> {key-id;};</a:t>
            </a:r>
          </a:p>
          <a:p>
            <a:pPr lvl="2">
              <a:buFont typeface="Wingdings" pitchFamily="2" charset="2"/>
              <a:buNone/>
            </a:pPr>
            <a:r>
              <a:rPr lang="en-US" altLang="zh-TW" sz="1400" dirty="0" smtClean="0">
                <a:latin typeface="+mn-lt"/>
                <a:ea typeface="新細明體" pitchFamily="18" charset="-120"/>
              </a:rPr>
              <a:t>};</a:t>
            </a:r>
          </a:p>
          <a:p>
            <a:pPr lvl="1"/>
            <a:r>
              <a:rPr lang="en-US" altLang="zh-TW" sz="1600" dirty="0" smtClean="0">
                <a:latin typeface="+mn-lt"/>
                <a:ea typeface="新細明體" pitchFamily="18" charset="-120"/>
              </a:rPr>
              <a:t>Example:</a:t>
            </a:r>
          </a:p>
          <a:p>
            <a:pPr lvl="1">
              <a:buFontTx/>
              <a:buNone/>
            </a:pPr>
            <a:endParaRPr lang="en-US" altLang="zh-TW" sz="1600" dirty="0" smtClean="0">
              <a:latin typeface="+mn-lt"/>
              <a:ea typeface="新細明體" pitchFamily="18" charset="-120"/>
            </a:endParaRPr>
          </a:p>
          <a:p>
            <a:pPr lvl="1">
              <a:buFontTx/>
              <a:buNone/>
            </a:pPr>
            <a:r>
              <a:rPr lang="en-US" altLang="zh-TW" sz="1600" dirty="0" smtClean="0">
                <a:latin typeface="+mn-lt"/>
                <a:ea typeface="新細明體" pitchFamily="18" charset="-120"/>
              </a:rPr>
              <a:t>	include </a:t>
            </a:r>
            <a:r>
              <a:rPr lang="en-US" altLang="zh-TW" sz="1600" dirty="0">
                <a:latin typeface="+mn-lt"/>
                <a:ea typeface="新細明體" pitchFamily="18" charset="-120"/>
              </a:rPr>
              <a:t>"/</a:t>
            </a:r>
            <a:r>
              <a:rPr lang="en-US" altLang="zh-TW" sz="1600" dirty="0" err="1">
                <a:latin typeface="+mn-lt"/>
                <a:ea typeface="新細明體" pitchFamily="18" charset="-120"/>
              </a:rPr>
              <a:t>etc</a:t>
            </a:r>
            <a:r>
              <a:rPr lang="en-US" altLang="zh-TW" sz="1600" dirty="0">
                <a:latin typeface="+mn-lt"/>
                <a:ea typeface="新細明體" pitchFamily="18" charset="-120"/>
              </a:rPr>
              <a:t>/named/</a:t>
            </a:r>
            <a:r>
              <a:rPr lang="en-US" altLang="zh-TW" sz="1600" dirty="0" err="1">
                <a:latin typeface="+mn-lt"/>
                <a:ea typeface="新細明體" pitchFamily="18" charset="-120"/>
              </a:rPr>
              <a:t>rndc.key</a:t>
            </a:r>
            <a:r>
              <a:rPr lang="en-US" altLang="zh-TW" sz="1600" dirty="0">
                <a:latin typeface="+mn-lt"/>
                <a:ea typeface="新細明體" pitchFamily="18" charset="-120"/>
              </a:rPr>
              <a:t>";</a:t>
            </a:r>
            <a:endParaRPr lang="en-US" altLang="zh-TW" sz="1600" dirty="0" smtClean="0">
              <a:latin typeface="+mn-lt"/>
              <a:ea typeface="新細明體" pitchFamily="18" charset="-120"/>
            </a:endParaRPr>
          </a:p>
          <a:p>
            <a:pPr lvl="1">
              <a:buFontTx/>
              <a:buNone/>
            </a:pPr>
            <a:r>
              <a:rPr lang="en-US" altLang="zh-TW" sz="1600" dirty="0" smtClean="0">
                <a:latin typeface="+mn-lt"/>
                <a:ea typeface="新細明體" pitchFamily="18" charset="-120"/>
              </a:rPr>
              <a:t>	controls {</a:t>
            </a:r>
          </a:p>
          <a:p>
            <a:pPr lvl="1">
              <a:buFontTx/>
              <a:buNone/>
            </a:pPr>
            <a:r>
              <a:rPr lang="en-US" altLang="zh-TW" sz="1600" dirty="0" smtClean="0">
                <a:latin typeface="+mn-lt"/>
                <a:ea typeface="新細明體" pitchFamily="18" charset="-120"/>
              </a:rPr>
              <a:t>		  </a:t>
            </a:r>
            <a:r>
              <a:rPr lang="en-US" altLang="zh-TW" sz="1600" dirty="0" err="1" smtClean="0">
                <a:latin typeface="+mn-lt"/>
                <a:ea typeface="新細明體" pitchFamily="18" charset="-120"/>
              </a:rPr>
              <a:t>inet</a:t>
            </a:r>
            <a:r>
              <a:rPr lang="en-US" altLang="zh-TW" sz="1600" dirty="0" smtClean="0">
                <a:latin typeface="+mn-lt"/>
                <a:ea typeface="新細明體" pitchFamily="18" charset="-120"/>
              </a:rPr>
              <a:t> 127.0.0.1 allow { 127.0.0.1; } keys { </a:t>
            </a:r>
            <a:r>
              <a:rPr lang="en-US" altLang="zh-TW" sz="1600" dirty="0" err="1" smtClean="0">
                <a:latin typeface="+mn-lt"/>
                <a:ea typeface="新細明體" pitchFamily="18" charset="-120"/>
              </a:rPr>
              <a:t>rndc_key</a:t>
            </a:r>
            <a:r>
              <a:rPr lang="en-US" altLang="zh-TW" sz="1600" dirty="0" smtClean="0">
                <a:latin typeface="+mn-lt"/>
                <a:ea typeface="新細明體" pitchFamily="18" charset="-120"/>
              </a:rPr>
              <a:t>; };</a:t>
            </a:r>
          </a:p>
          <a:p>
            <a:pPr lvl="1">
              <a:buFontTx/>
              <a:buNone/>
            </a:pPr>
            <a:r>
              <a:rPr lang="en-US" altLang="zh-TW" sz="1600" dirty="0" smtClean="0">
                <a:latin typeface="+mn-lt"/>
                <a:ea typeface="新細明體" pitchFamily="18" charset="-120"/>
              </a:rPr>
              <a:t>	}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934339" y="3501008"/>
            <a:ext cx="4265911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key "</a:t>
            </a:r>
            <a:r>
              <a:rPr lang="en-US" altLang="zh-TW" sz="1400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rndc_key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" {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algorithm  </a:t>
            </a:r>
            <a:r>
              <a:rPr lang="en-US" altLang="zh-TW" sz="14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hmac-md5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secret "</a:t>
            </a:r>
            <a:r>
              <a:rPr lang="en-US" altLang="zh-TW" sz="1400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GKnELuie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/G99NpOC2/</a:t>
            </a:r>
            <a:r>
              <a:rPr lang="en-US" altLang="zh-TW" sz="1400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AXwA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==";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868363" y="5665788"/>
            <a:ext cx="8701421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SYNOPSIS</a:t>
            </a:r>
          </a:p>
          <a:p>
            <a:pPr eaLnBrk="1" hangingPunct="1"/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TW" sz="1600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rndc</a:t>
            </a:r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[-c </a:t>
            </a:r>
            <a:r>
              <a:rPr lang="en-US" altLang="zh-TW" sz="1600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config</a:t>
            </a:r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-file] [-k key-file] [-s server] [-p port] [-V]</a:t>
            </a:r>
          </a:p>
          <a:p>
            <a:pPr eaLnBrk="1" hangingPunct="1"/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    [-y </a:t>
            </a:r>
            <a:r>
              <a:rPr lang="en-US" altLang="zh-TW" sz="1600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key_id</a:t>
            </a:r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] {command}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DNSSEC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/>
              <a:t>ZSK and KSK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</a:pPr>
            <a:endParaRPr/>
          </a:p>
        </p:txBody>
      </p:sp>
      <p:pic>
        <p:nvPicPr>
          <p:cNvPr id="497" name="Shape 4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976925"/>
            <a:ext cx="7446783" cy="464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526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DNSSEC Implementation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153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/>
              <a:t>Generate ZSK (Zone signing key)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$dnssec-keygen -a rsasha256 -b 2048 -n zone \</a:t>
            </a: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Kexample.com.+008+27228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Generate KSK (Key signing key)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$dnssec-keygen -a rsasha256 -b 2048 -f </a:t>
            </a:r>
            <a:r>
              <a:rPr lang="en-US" b="1">
                <a:solidFill>
                  <a:srgbClr val="FF0000"/>
                </a:solidFill>
              </a:rPr>
              <a:t>KSK</a:t>
            </a:r>
            <a:r>
              <a:rPr lang="en-US"/>
              <a:t> -n zone \</a:t>
            </a: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Kexample.com.+008+34957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013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DNSSEC Implementation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153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In zone file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0" name="Shape 5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200" y="1971025"/>
            <a:ext cx="5152300" cy="48869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/>
          <p:nvPr/>
        </p:nvSpPr>
        <p:spPr>
          <a:xfrm>
            <a:off x="1813025" y="6293075"/>
            <a:ext cx="4782300" cy="565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539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DNSSEC Implementation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153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Signing the zone</a:t>
            </a:r>
          </a:p>
        </p:txBody>
      </p:sp>
      <p:pic>
        <p:nvPicPr>
          <p:cNvPr id="518" name="Shape 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950" y="1885950"/>
            <a:ext cx="8067675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/>
        </p:nvSpPr>
        <p:spPr>
          <a:xfrm>
            <a:off x="990600" y="5820100"/>
            <a:ext cx="7567500" cy="51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When signing the zone with only ZSK, just omit the -k parameter</a:t>
            </a:r>
          </a:p>
        </p:txBody>
      </p:sp>
    </p:spTree>
    <p:extLst>
      <p:ext uri="{BB962C8B-B14F-4D97-AF65-F5344CB8AC3E}">
        <p14:creationId xmlns:p14="http://schemas.microsoft.com/office/powerpoint/2010/main" val="487946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DNSSEC Implementation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153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Signing the zone (example.com.signed)</a:t>
            </a:r>
          </a:p>
        </p:txBody>
      </p:sp>
      <p:pic>
        <p:nvPicPr>
          <p:cNvPr id="526" name="Shape 5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787" y="1913449"/>
            <a:ext cx="7090026" cy="495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190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DNSSEC Implementation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153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Update the Zone clause to use the signed zone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1369257" y="2148600"/>
            <a:ext cx="70422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zone "example.com" {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type master;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        file "</a:t>
            </a:r>
            <a:r>
              <a:rPr lang="en-US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example.com.signed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”;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        masters {ip_addr; ip_addr;};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        allow-query {address_match_list};       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        allow-transfer { address_match_list};       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        allow-update {address_match_list};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588467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DNSSEC Implementation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153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Create Trust Anchor</a:t>
            </a:r>
          </a:p>
        </p:txBody>
      </p:sp>
      <p:pic>
        <p:nvPicPr>
          <p:cNvPr id="540" name="Shape 5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962" y="1911412"/>
            <a:ext cx="59150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00" y="3576927"/>
            <a:ext cx="8153398" cy="26601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2" name="Shape 542"/>
          <p:cNvCxnSpPr/>
          <p:nvPr/>
        </p:nvCxnSpPr>
        <p:spPr>
          <a:xfrm flipH="1">
            <a:off x="3783825" y="2693275"/>
            <a:ext cx="1313700" cy="248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294632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DNSSEC Implementation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153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Create Chain of Trust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Extract DNSKEY RR and use dnssec-dsfromkey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Add -g parameter when signing zone using dnssec-signzone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dnssec-signzone -g ….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ds-set.example.com</a:t>
            </a:r>
          </a:p>
          <a:p>
            <a: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contains DS record that you should hand to parent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582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Security</a:t>
            </a:r>
            <a:br>
              <a:rPr lang="en-US" sz="3000"/>
            </a:br>
            <a:r>
              <a:rPr lang="en-US" sz="3000"/>
              <a:t>	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3000"/>
              <a:t> DNSSEC Implementation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endParaRPr sz="3000"/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1534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Create Chain of Trust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Extract DNSKEY RR and use dnssec-dsfromkey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Add -g parameter when signing zone using dnssec-signzone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dnssec-signzone -g ….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ds-set.example.com</a:t>
            </a:r>
          </a:p>
          <a:p>
            <a: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contains DS record that you should hand to parent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5" name="Shape 5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587" y="1510499"/>
            <a:ext cx="8058925" cy="3628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089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ctrTitle" sz="quarter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itchFamily="18" charset="-120"/>
              </a:rPr>
              <a:t>BIND Debugging and Logging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Updating zone files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901880" cy="4933528"/>
          </a:xfrm>
        </p:spPr>
        <p:txBody>
          <a:bodyPr/>
          <a:lstStyle/>
          <a:p>
            <a:r>
              <a:rPr lang="en-US" altLang="zh-TW" sz="2000" dirty="0" smtClean="0">
                <a:latin typeface="+mn-lt"/>
                <a:ea typeface="新細明體" pitchFamily="18" charset="-120"/>
              </a:rPr>
              <a:t>Master</a:t>
            </a:r>
          </a:p>
          <a:p>
            <a:pPr lvl="1"/>
            <a:r>
              <a:rPr lang="en-US" altLang="zh-TW" sz="1800" dirty="0" smtClean="0">
                <a:latin typeface="+mn-lt"/>
                <a:ea typeface="新細明體" pitchFamily="18" charset="-120"/>
              </a:rPr>
              <a:t>Edit zone files</a:t>
            </a:r>
          </a:p>
          <a:p>
            <a:pPr lvl="2"/>
            <a:r>
              <a:rPr lang="en-US" altLang="zh-TW" sz="1600" dirty="0" smtClean="0">
                <a:latin typeface="+mn-lt"/>
                <a:ea typeface="新細明體" pitchFamily="18" charset="-120"/>
              </a:rPr>
              <a:t>Serial number</a:t>
            </a:r>
          </a:p>
          <a:p>
            <a:pPr lvl="2"/>
            <a:r>
              <a:rPr lang="en-US" altLang="zh-TW" sz="1600" dirty="0" smtClean="0">
                <a:latin typeface="+mn-lt"/>
                <a:ea typeface="新細明體" pitchFamily="18" charset="-120"/>
              </a:rPr>
              <a:t>Forward and reverse zone files for single IP</a:t>
            </a:r>
          </a:p>
          <a:p>
            <a:pPr lvl="1"/>
            <a:r>
              <a:rPr lang="en-US" altLang="zh-TW" sz="1800" dirty="0" smtClean="0">
                <a:latin typeface="+mn-lt"/>
                <a:ea typeface="新細明體" pitchFamily="18" charset="-120"/>
              </a:rPr>
              <a:t>Do “</a:t>
            </a:r>
            <a:r>
              <a:rPr lang="en-US" altLang="zh-TW" sz="1800" dirty="0" err="1" smtClean="0">
                <a:latin typeface="+mn-lt"/>
                <a:ea typeface="新細明體" pitchFamily="18" charset="-120"/>
              </a:rPr>
              <a:t>rndc</a:t>
            </a:r>
            <a:r>
              <a:rPr lang="en-US" altLang="zh-TW" sz="1800" dirty="0" smtClean="0">
                <a:latin typeface="+mn-lt"/>
                <a:ea typeface="新細明體" pitchFamily="18" charset="-120"/>
              </a:rPr>
              <a:t> reload”</a:t>
            </a:r>
          </a:p>
          <a:p>
            <a:pPr lvl="2"/>
            <a:r>
              <a:rPr lang="en-US" altLang="zh-TW" sz="1600" dirty="0" smtClean="0">
                <a:latin typeface="+mn-lt"/>
                <a:ea typeface="新細明體" pitchFamily="18" charset="-120"/>
              </a:rPr>
              <a:t>“notify” is on, slave will be notify about the change</a:t>
            </a:r>
          </a:p>
          <a:p>
            <a:pPr lvl="2"/>
            <a:r>
              <a:rPr lang="en-US" altLang="zh-TW" sz="1600" dirty="0" smtClean="0">
                <a:latin typeface="+mn-lt"/>
                <a:ea typeface="新細明體" pitchFamily="18" charset="-120"/>
              </a:rPr>
              <a:t>“notify” is off, refresh timeout, or do “</a:t>
            </a:r>
            <a:r>
              <a:rPr lang="en-US" altLang="zh-TW" sz="1600" dirty="0" err="1" smtClean="0">
                <a:latin typeface="+mn-lt"/>
                <a:ea typeface="新細明體" pitchFamily="18" charset="-120"/>
              </a:rPr>
              <a:t>rndc</a:t>
            </a:r>
            <a:r>
              <a:rPr lang="en-US" altLang="zh-TW" sz="1600" dirty="0" smtClean="0">
                <a:latin typeface="+mn-lt"/>
                <a:ea typeface="新細明體" pitchFamily="18" charset="-120"/>
              </a:rPr>
              <a:t> reload” in slave</a:t>
            </a:r>
          </a:p>
          <a:p>
            <a:pPr lvl="2">
              <a:buFont typeface="Wingdings" pitchFamily="2" charset="2"/>
              <a:buNone/>
            </a:pPr>
            <a:endParaRPr lang="en-US" altLang="zh-TW" sz="1600" dirty="0" smtClean="0">
              <a:latin typeface="+mn-lt"/>
              <a:ea typeface="新細明體" pitchFamily="18" charset="-120"/>
            </a:endParaRPr>
          </a:p>
          <a:p>
            <a:r>
              <a:rPr lang="en-US" altLang="zh-TW" sz="2000" dirty="0" smtClean="0">
                <a:latin typeface="+mn-lt"/>
                <a:ea typeface="新細明體" pitchFamily="18" charset="-120"/>
              </a:rPr>
              <a:t>Zone transfer</a:t>
            </a:r>
          </a:p>
          <a:p>
            <a:pPr lvl="1"/>
            <a:r>
              <a:rPr lang="en-US" altLang="zh-TW" sz="1800" dirty="0" smtClean="0">
                <a:latin typeface="+mn-lt"/>
                <a:ea typeface="新細明體" pitchFamily="18" charset="-120"/>
              </a:rPr>
              <a:t>DNS zone data synchronization between master and slave servers</a:t>
            </a:r>
          </a:p>
          <a:p>
            <a:pPr lvl="1"/>
            <a:r>
              <a:rPr lang="en-US" altLang="zh-TW" sz="1800" dirty="0" smtClean="0">
                <a:latin typeface="+mn-lt"/>
                <a:ea typeface="新細明體" pitchFamily="18" charset="-120"/>
              </a:rPr>
              <a:t>AXFR (all zone data are transferred at once, before BIND8.2)</a:t>
            </a:r>
          </a:p>
          <a:p>
            <a:pPr lvl="1"/>
            <a:r>
              <a:rPr lang="en-US" altLang="zh-TW" sz="1800" dirty="0" smtClean="0">
                <a:latin typeface="+mn-lt"/>
                <a:ea typeface="新細明體" pitchFamily="18" charset="-120"/>
              </a:rPr>
              <a:t>IXFR (incremental updates zone transfer)</a:t>
            </a:r>
          </a:p>
          <a:p>
            <a:pPr lvl="1"/>
            <a:r>
              <a:rPr lang="en-US" altLang="zh-TW" sz="1800" dirty="0" smtClean="0">
                <a:latin typeface="+mn-lt"/>
                <a:ea typeface="新細明體" pitchFamily="18" charset="-120"/>
              </a:rPr>
              <a:t>TCP port 53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Logging (1)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086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800" smtClean="0">
                <a:ea typeface="新細明體" pitchFamily="18" charset="-120"/>
              </a:rPr>
              <a:t>Terms</a:t>
            </a:r>
          </a:p>
          <a:p>
            <a:pPr lvl="1">
              <a:lnSpc>
                <a:spcPct val="80000"/>
              </a:lnSpc>
            </a:pPr>
            <a:r>
              <a:rPr lang="en-US" altLang="zh-TW" sz="1600" smtClean="0">
                <a:ea typeface="新細明體" pitchFamily="18" charset="-120"/>
              </a:rPr>
              <a:t>Channel</a:t>
            </a:r>
          </a:p>
          <a:p>
            <a:pPr lvl="2">
              <a:lnSpc>
                <a:spcPct val="80000"/>
              </a:lnSpc>
            </a:pPr>
            <a:r>
              <a:rPr lang="en-US" altLang="zh-TW" sz="1400" smtClean="0">
                <a:ea typeface="新細明體" pitchFamily="18" charset="-120"/>
              </a:rPr>
              <a:t>A place where messages can go</a:t>
            </a:r>
          </a:p>
          <a:p>
            <a:pPr lvl="2">
              <a:lnSpc>
                <a:spcPct val="80000"/>
              </a:lnSpc>
            </a:pPr>
            <a:r>
              <a:rPr lang="en-US" altLang="zh-TW" sz="1400" smtClean="0">
                <a:ea typeface="新細明體" pitchFamily="18" charset="-120"/>
              </a:rPr>
              <a:t>Ex: syslog, file or /dev/null</a:t>
            </a:r>
          </a:p>
          <a:p>
            <a:pPr lvl="1">
              <a:lnSpc>
                <a:spcPct val="80000"/>
              </a:lnSpc>
            </a:pPr>
            <a:r>
              <a:rPr lang="en-US" altLang="zh-TW" sz="1600" smtClean="0">
                <a:ea typeface="新細明體" pitchFamily="18" charset="-120"/>
              </a:rPr>
              <a:t>Category</a:t>
            </a:r>
          </a:p>
          <a:p>
            <a:pPr lvl="2">
              <a:lnSpc>
                <a:spcPct val="80000"/>
              </a:lnSpc>
            </a:pPr>
            <a:r>
              <a:rPr lang="en-US" altLang="zh-TW" sz="1400" smtClean="0">
                <a:ea typeface="新細明體" pitchFamily="18" charset="-120"/>
              </a:rPr>
              <a:t>A class of messages that named can generate</a:t>
            </a:r>
          </a:p>
          <a:p>
            <a:pPr lvl="2">
              <a:lnSpc>
                <a:spcPct val="80000"/>
              </a:lnSpc>
            </a:pPr>
            <a:r>
              <a:rPr lang="en-US" altLang="zh-TW" sz="1400" smtClean="0">
                <a:ea typeface="新細明體" pitchFamily="18" charset="-120"/>
              </a:rPr>
              <a:t>Ex: answering queries or dynamic updates</a:t>
            </a:r>
          </a:p>
          <a:p>
            <a:pPr lvl="1">
              <a:lnSpc>
                <a:spcPct val="80000"/>
              </a:lnSpc>
            </a:pPr>
            <a:r>
              <a:rPr lang="en-US" altLang="zh-TW" sz="1600" smtClean="0">
                <a:ea typeface="新細明體" pitchFamily="18" charset="-120"/>
              </a:rPr>
              <a:t>Module</a:t>
            </a:r>
          </a:p>
          <a:p>
            <a:pPr lvl="2">
              <a:lnSpc>
                <a:spcPct val="80000"/>
              </a:lnSpc>
            </a:pPr>
            <a:r>
              <a:rPr lang="en-US" altLang="zh-TW" sz="1400" smtClean="0">
                <a:ea typeface="新細明體" pitchFamily="18" charset="-120"/>
              </a:rPr>
              <a:t>The name of the source module that generates the message</a:t>
            </a:r>
          </a:p>
          <a:p>
            <a:pPr lvl="1">
              <a:lnSpc>
                <a:spcPct val="80000"/>
              </a:lnSpc>
            </a:pPr>
            <a:r>
              <a:rPr lang="en-US" altLang="zh-TW" sz="1600" smtClean="0">
                <a:ea typeface="新細明體" pitchFamily="18" charset="-120"/>
              </a:rPr>
              <a:t>Facility</a:t>
            </a:r>
          </a:p>
          <a:p>
            <a:pPr lvl="2">
              <a:lnSpc>
                <a:spcPct val="80000"/>
              </a:lnSpc>
            </a:pPr>
            <a:r>
              <a:rPr lang="en-US" altLang="zh-TW" sz="1400" smtClean="0">
                <a:ea typeface="新細明體" pitchFamily="18" charset="-120"/>
              </a:rPr>
              <a:t>syslog facility name</a:t>
            </a:r>
          </a:p>
          <a:p>
            <a:pPr lvl="1">
              <a:lnSpc>
                <a:spcPct val="80000"/>
              </a:lnSpc>
            </a:pPr>
            <a:r>
              <a:rPr lang="en-US" altLang="zh-TW" sz="1600" smtClean="0">
                <a:ea typeface="新細明體" pitchFamily="18" charset="-120"/>
              </a:rPr>
              <a:t>Severity</a:t>
            </a:r>
          </a:p>
          <a:p>
            <a:pPr lvl="2">
              <a:lnSpc>
                <a:spcPct val="80000"/>
              </a:lnSpc>
            </a:pPr>
            <a:r>
              <a:rPr lang="en-US" altLang="zh-TW" sz="1400" smtClean="0">
                <a:ea typeface="新細明體" pitchFamily="18" charset="-120"/>
              </a:rPr>
              <a:t>Priority in syslog</a:t>
            </a:r>
          </a:p>
          <a:p>
            <a:pPr>
              <a:lnSpc>
                <a:spcPct val="80000"/>
              </a:lnSpc>
            </a:pPr>
            <a:r>
              <a:rPr lang="en-US" altLang="zh-TW" sz="1800" smtClean="0">
                <a:ea typeface="新細明體" pitchFamily="18" charset="-120"/>
              </a:rPr>
              <a:t>Logging configuration</a:t>
            </a:r>
          </a:p>
          <a:p>
            <a:pPr lvl="1">
              <a:lnSpc>
                <a:spcPct val="80000"/>
              </a:lnSpc>
            </a:pPr>
            <a:r>
              <a:rPr lang="en-US" altLang="zh-TW" sz="1600" smtClean="0">
                <a:ea typeface="新細明體" pitchFamily="18" charset="-120"/>
              </a:rPr>
              <a:t>Define what are the channels</a:t>
            </a:r>
          </a:p>
          <a:p>
            <a:pPr lvl="1">
              <a:lnSpc>
                <a:spcPct val="80000"/>
              </a:lnSpc>
            </a:pPr>
            <a:r>
              <a:rPr lang="en-US" altLang="zh-TW" sz="1600" smtClean="0">
                <a:ea typeface="新細明體" pitchFamily="18" charset="-120"/>
              </a:rPr>
              <a:t>Specify where each message category should go</a:t>
            </a:r>
          </a:p>
          <a:p>
            <a:pPr>
              <a:lnSpc>
                <a:spcPct val="80000"/>
              </a:lnSpc>
            </a:pPr>
            <a:r>
              <a:rPr lang="en-US" altLang="zh-TW" sz="1800" smtClean="0">
                <a:ea typeface="新細明體" pitchFamily="18" charset="-120"/>
              </a:rPr>
              <a:t>When a message is generated</a:t>
            </a:r>
          </a:p>
          <a:p>
            <a:pPr lvl="1">
              <a:lnSpc>
                <a:spcPct val="80000"/>
              </a:lnSpc>
            </a:pPr>
            <a:r>
              <a:rPr lang="en-US" altLang="zh-TW" sz="1600" smtClean="0">
                <a:ea typeface="新細明體" pitchFamily="18" charset="-120"/>
              </a:rPr>
              <a:t>It is assigned a “category”, a “module”, a “severity”</a:t>
            </a:r>
          </a:p>
          <a:p>
            <a:pPr lvl="1">
              <a:lnSpc>
                <a:spcPct val="80000"/>
              </a:lnSpc>
            </a:pPr>
            <a:r>
              <a:rPr lang="en-US" altLang="zh-TW" sz="1600" smtClean="0">
                <a:ea typeface="新細明體" pitchFamily="18" charset="-120"/>
              </a:rPr>
              <a:t>It is distributed to all channels associated with its category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Logging (2)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>
                <a:ea typeface="新細明體" pitchFamily="18" charset="-120"/>
              </a:rPr>
              <a:t>The </a:t>
            </a:r>
            <a:r>
              <a:rPr lang="en-US" altLang="zh-TW" sz="2000" dirty="0" smtClean="0">
                <a:latin typeface="Courier New" panose="02070309020205020404" pitchFamily="49" charset="0"/>
                <a:ea typeface="新細明體" pitchFamily="18" charset="-120"/>
              </a:rPr>
              <a:t>“</a:t>
            </a:r>
            <a:r>
              <a:rPr lang="en-US" altLang="zh-TW" sz="2000" dirty="0" smtClean="0">
                <a:ea typeface="新細明體" pitchFamily="18" charset="-120"/>
              </a:rPr>
              <a:t>logging</a:t>
            </a:r>
            <a:r>
              <a:rPr lang="en-US" altLang="zh-TW" sz="2000" dirty="0" smtClean="0">
                <a:latin typeface="Courier New" panose="02070309020205020404" pitchFamily="49" charset="0"/>
                <a:ea typeface="新細明體" pitchFamily="18" charset="-120"/>
              </a:rPr>
              <a:t>”</a:t>
            </a:r>
            <a:r>
              <a:rPr lang="en-US" altLang="zh-TW" sz="2000" dirty="0" smtClean="0">
                <a:ea typeface="新細明體" pitchFamily="18" charset="-120"/>
              </a:rPr>
              <a:t> statement</a:t>
            </a:r>
          </a:p>
          <a:p>
            <a:pPr lvl="1"/>
            <a:r>
              <a:rPr lang="en-US" altLang="zh-TW" sz="1800" dirty="0" smtClean="0">
                <a:ea typeface="新細明體" pitchFamily="18" charset="-120"/>
              </a:rPr>
              <a:t>Either </a:t>
            </a:r>
            <a:r>
              <a:rPr lang="en-US" altLang="zh-TW" sz="1800" dirty="0" smtClean="0">
                <a:latin typeface="Bitstream Vera Sans" panose="020B0603030804020204" pitchFamily="34" charset="0"/>
                <a:ea typeface="新細明體" pitchFamily="18" charset="-120"/>
              </a:rPr>
              <a:t>“</a:t>
            </a:r>
            <a:r>
              <a:rPr lang="en-US" altLang="zh-TW" sz="1800" dirty="0" smtClean="0">
                <a:ea typeface="新細明體" pitchFamily="18" charset="-120"/>
              </a:rPr>
              <a:t>file</a:t>
            </a:r>
            <a:r>
              <a:rPr lang="en-US" altLang="zh-TW" sz="1800" dirty="0" smtClean="0">
                <a:latin typeface="Bitstream Vera Sans" panose="020B0603030804020204" pitchFamily="34" charset="0"/>
                <a:ea typeface="新細明體" pitchFamily="18" charset="-120"/>
              </a:rPr>
              <a:t>”</a:t>
            </a:r>
            <a:r>
              <a:rPr lang="en-US" altLang="zh-TW" sz="1800" dirty="0" smtClean="0">
                <a:ea typeface="新細明體" pitchFamily="18" charset="-120"/>
              </a:rPr>
              <a:t> or </a:t>
            </a:r>
            <a:r>
              <a:rPr lang="en-US" altLang="zh-TW" sz="1800" dirty="0" smtClean="0">
                <a:latin typeface="Bitstream Vera Sans" panose="020B0603030804020204" pitchFamily="34" charset="0"/>
                <a:ea typeface="新細明體" pitchFamily="18" charset="-120"/>
              </a:rPr>
              <a:t>“</a:t>
            </a:r>
            <a:r>
              <a:rPr lang="en-US" altLang="zh-TW" sz="1800" dirty="0" smtClean="0">
                <a:ea typeface="新細明體" pitchFamily="18" charset="-120"/>
              </a:rPr>
              <a:t>syslog</a:t>
            </a:r>
            <a:r>
              <a:rPr lang="en-US" altLang="zh-TW" sz="1800" dirty="0" smtClean="0">
                <a:latin typeface="Bitstream Vera Sans" panose="020B0603030804020204" pitchFamily="34" charset="0"/>
                <a:ea typeface="新細明體" pitchFamily="18" charset="-120"/>
              </a:rPr>
              <a:t>”</a:t>
            </a:r>
            <a:r>
              <a:rPr lang="en-US" altLang="zh-TW" sz="1800" dirty="0" smtClean="0">
                <a:ea typeface="新細明體" pitchFamily="18" charset="-120"/>
              </a:rPr>
              <a:t> in channel sub-statement</a:t>
            </a:r>
          </a:p>
          <a:p>
            <a:pPr lvl="2"/>
            <a:r>
              <a:rPr lang="en-US" altLang="zh-TW" sz="1600" dirty="0" smtClean="0">
                <a:ea typeface="新細明體" pitchFamily="18" charset="-120"/>
              </a:rPr>
              <a:t>size:</a:t>
            </a:r>
          </a:p>
          <a:p>
            <a:pPr lvl="3"/>
            <a:r>
              <a:rPr lang="en-US" altLang="zh-TW" sz="1400" dirty="0" smtClean="0">
                <a:ea typeface="新細明體" pitchFamily="18" charset="-120"/>
              </a:rPr>
              <a:t>ex: 2048, 100k, 20m, 15g, unlimited, default</a:t>
            </a:r>
          </a:p>
          <a:p>
            <a:pPr lvl="2"/>
            <a:r>
              <a:rPr lang="en-US" altLang="zh-TW" sz="1600" dirty="0" smtClean="0">
                <a:ea typeface="新細明體" pitchFamily="18" charset="-120"/>
              </a:rPr>
              <a:t>facility:</a:t>
            </a:r>
          </a:p>
          <a:p>
            <a:pPr lvl="3"/>
            <a:r>
              <a:rPr lang="en-US" altLang="zh-TW" sz="1400" dirty="0" smtClean="0">
                <a:ea typeface="新細明體" pitchFamily="18" charset="-120"/>
              </a:rPr>
              <a:t>ex: local0 ~ local7</a:t>
            </a:r>
          </a:p>
          <a:p>
            <a:pPr lvl="2"/>
            <a:r>
              <a:rPr lang="en-US" altLang="zh-TW" sz="1600" dirty="0" smtClean="0">
                <a:ea typeface="新細明體" pitchFamily="18" charset="-120"/>
              </a:rPr>
              <a:t>severity:</a:t>
            </a:r>
          </a:p>
          <a:p>
            <a:pPr lvl="3"/>
            <a:r>
              <a:rPr lang="en-US" altLang="zh-TW" sz="1400" dirty="0" smtClean="0">
                <a:ea typeface="新細明體" pitchFamily="18" charset="-120"/>
              </a:rPr>
              <a:t>critical, error, warning, notice, info, debug, dynamic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07504" y="4079876"/>
            <a:ext cx="3191899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 dirty="0">
                <a:latin typeface="Courier New" panose="02070309020205020404" pitchFamily="49" charset="0"/>
                <a:ea typeface="SimSun" pitchFamily="2" charset="-122"/>
              </a:rPr>
              <a:t>logging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{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channel_def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channel_def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…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</a:t>
            </a:r>
            <a:r>
              <a:rPr lang="en-US" altLang="zh-TW" sz="1400" b="1" dirty="0">
                <a:latin typeface="Courier New" panose="02070309020205020404" pitchFamily="49" charset="0"/>
                <a:ea typeface="SimSun" pitchFamily="2" charset="-122"/>
              </a:rPr>
              <a:t>category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category_name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{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     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channel_name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	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channel_name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     …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};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};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346320" y="4295320"/>
            <a:ext cx="5797680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 dirty="0">
                <a:latin typeface="Courier New" panose="02070309020205020404" pitchFamily="49" charset="0"/>
                <a:ea typeface="SimSun" pitchFamily="2" charset="-122"/>
              </a:rPr>
              <a:t>channel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channel_name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{</a:t>
            </a:r>
          </a:p>
          <a:p>
            <a:pPr eaLnBrk="1" hangingPunct="1"/>
            <a:r>
              <a:rPr lang="en-US" altLang="zh-TW" sz="1400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    </a:t>
            </a:r>
            <a:r>
              <a:rPr lang="en-US" altLang="zh-TW" sz="1400" b="1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file</a:t>
            </a:r>
            <a:r>
              <a:rPr lang="en-US" altLang="zh-TW" sz="1400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 </a:t>
            </a:r>
            <a:r>
              <a:rPr lang="en-US" altLang="zh-TW" sz="1400" i="1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path</a:t>
            </a:r>
            <a:r>
              <a:rPr lang="en-US" altLang="zh-TW" sz="1400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 [</a:t>
            </a:r>
            <a:r>
              <a:rPr lang="en-US" altLang="zh-TW" sz="1400" b="1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versions</a:t>
            </a:r>
            <a:r>
              <a:rPr lang="en-US" altLang="zh-TW" sz="1400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 </a:t>
            </a:r>
            <a:r>
              <a:rPr lang="en-US" altLang="zh-TW" sz="1400" i="1" dirty="0" err="1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num</a:t>
            </a:r>
            <a:r>
              <a:rPr lang="en-US" altLang="zh-TW" sz="1400" dirty="0" err="1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|</a:t>
            </a:r>
            <a:r>
              <a:rPr lang="en-US" altLang="zh-TW" sz="1400" i="1" dirty="0" err="1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unlimited</a:t>
            </a:r>
            <a:r>
              <a:rPr lang="en-US" altLang="zh-TW" sz="1400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] [</a:t>
            </a:r>
            <a:r>
              <a:rPr lang="en-US" altLang="zh-TW" sz="1400" b="1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size</a:t>
            </a:r>
            <a:r>
              <a:rPr lang="en-US" altLang="zh-TW" sz="1400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 </a:t>
            </a:r>
            <a:r>
              <a:rPr lang="en-US" altLang="zh-TW" sz="1400" i="1" dirty="0" err="1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siznum</a:t>
            </a:r>
            <a:r>
              <a:rPr lang="en-US" altLang="zh-TW" sz="1400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];</a:t>
            </a:r>
          </a:p>
          <a:p>
            <a:pPr eaLnBrk="1" hangingPunct="1"/>
            <a:r>
              <a:rPr lang="en-US" altLang="zh-TW" sz="1400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    </a:t>
            </a:r>
            <a:r>
              <a:rPr lang="en-US" altLang="zh-TW" sz="1400" b="1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syslog</a:t>
            </a:r>
            <a:r>
              <a:rPr lang="en-US" altLang="zh-TW" sz="1400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 </a:t>
            </a:r>
            <a:r>
              <a:rPr lang="en-US" altLang="zh-TW" sz="1400" i="1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facility</a:t>
            </a:r>
            <a:r>
              <a:rPr lang="en-US" altLang="zh-TW" sz="1400" dirty="0">
                <a:solidFill>
                  <a:schemeClr val="hlink"/>
                </a:solidFill>
                <a:latin typeface="Courier New" panose="02070309020205020404" pitchFamily="49" charset="0"/>
                <a:ea typeface="SimSun" pitchFamily="2" charset="-122"/>
              </a:rPr>
              <a:t>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</a:t>
            </a:r>
            <a:r>
              <a:rPr lang="en-US" altLang="zh-TW" sz="1400" b="1" dirty="0">
                <a:latin typeface="Courier New" panose="02070309020205020404" pitchFamily="49" charset="0"/>
                <a:ea typeface="SimSun" pitchFamily="2" charset="-122"/>
              </a:rPr>
              <a:t>severity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severity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</a:t>
            </a:r>
            <a:r>
              <a:rPr lang="en-US" altLang="zh-TW" sz="1400" b="1" dirty="0">
                <a:latin typeface="Courier New" panose="02070309020205020404" pitchFamily="49" charset="0"/>
                <a:ea typeface="SimSun" pitchFamily="2" charset="-122"/>
              </a:rPr>
              <a:t>print-category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yes</a:t>
            </a:r>
            <a:r>
              <a:rPr lang="en-US" altLang="zh-TW" sz="1400" dirty="0" err="1">
                <a:latin typeface="Courier New" panose="02070309020205020404" pitchFamily="49" charset="0"/>
                <a:ea typeface="SimSun" pitchFamily="2" charset="-122"/>
              </a:rPr>
              <a:t>|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no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</a:t>
            </a:r>
            <a:r>
              <a:rPr lang="en-US" altLang="zh-TW" sz="1400" b="1" dirty="0">
                <a:latin typeface="Courier New" panose="02070309020205020404" pitchFamily="49" charset="0"/>
                <a:ea typeface="SimSun" pitchFamily="2" charset="-122"/>
              </a:rPr>
              <a:t>print-severity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yes</a:t>
            </a:r>
            <a:r>
              <a:rPr lang="en-US" altLang="zh-TW" sz="1400" dirty="0" err="1">
                <a:latin typeface="Courier New" panose="02070309020205020404" pitchFamily="49" charset="0"/>
                <a:ea typeface="SimSun" pitchFamily="2" charset="-122"/>
              </a:rPr>
              <a:t>|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no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   </a:t>
            </a:r>
            <a:r>
              <a:rPr lang="en-US" altLang="zh-TW" sz="1400" b="1" dirty="0">
                <a:latin typeface="Courier New" panose="02070309020205020404" pitchFamily="49" charset="0"/>
                <a:ea typeface="SimSun" pitchFamily="2" charset="-122"/>
              </a:rPr>
              <a:t>print-time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 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yes</a:t>
            </a:r>
            <a:r>
              <a:rPr lang="en-US" altLang="zh-TW" sz="1400" dirty="0" err="1">
                <a:latin typeface="Courier New" panose="02070309020205020404" pitchFamily="49" charset="0"/>
                <a:ea typeface="SimSun" pitchFamily="2" charset="-122"/>
              </a:rPr>
              <a:t>|</a:t>
            </a:r>
            <a:r>
              <a:rPr lang="en-US" altLang="zh-TW" sz="1400" i="1" dirty="0" err="1">
                <a:latin typeface="Courier New" panose="02070309020205020404" pitchFamily="49" charset="0"/>
                <a:ea typeface="SimSun" pitchFamily="2" charset="-122"/>
              </a:rPr>
              <a:t>no</a:t>
            </a:r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;</a:t>
            </a:r>
          </a:p>
          <a:p>
            <a:pPr eaLnBrk="1" hangingPunct="1"/>
            <a:r>
              <a:rPr lang="en-US" altLang="zh-TW" sz="1400" dirty="0">
                <a:latin typeface="Courier New" panose="02070309020205020404" pitchFamily="49" charset="0"/>
                <a:ea typeface="SimSun" pitchFamily="2" charset="-122"/>
              </a:rPr>
              <a:t>};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Logging (3)</a:t>
            </a:r>
          </a:p>
        </p:txBody>
      </p:sp>
      <p:graphicFrame>
        <p:nvGraphicFramePr>
          <p:cNvPr id="90224" name="Group 1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68968"/>
              </p:ext>
            </p:extLst>
          </p:nvPr>
        </p:nvGraphicFramePr>
        <p:xfrm>
          <a:off x="1104900" y="1737111"/>
          <a:ext cx="7086600" cy="1404207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default_syslog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itstream Vera Sans" panose="020B0603030804020204" pitchFamily="34" charset="0"/>
                        <a:ea typeface="新細明體" pitchFamily="18" charset="-120"/>
                      </a:endParaRPr>
                    </a:p>
                  </a:txBody>
                  <a:tcPr marL="90000" marR="90000" marT="35987" marB="359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Sends severity info and higher to syslog with facility daemon</a:t>
                      </a:r>
                    </a:p>
                  </a:txBody>
                  <a:tcPr marL="90000" marR="90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default_debug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itstream Vera Sans" panose="020B0603030804020204" pitchFamily="34" charset="0"/>
                        <a:ea typeface="新細明體" pitchFamily="18" charset="-120"/>
                      </a:endParaRPr>
                    </a:p>
                  </a:txBody>
                  <a:tcPr marL="90000" marR="90000" marT="35987" marB="359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Logs to file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anose="02070309020205020404" pitchFamily="49" charset="0"/>
                          <a:ea typeface="新細明體" pitchFamily="18" charset="-120"/>
                        </a:rPr>
                        <a:t>“</a:t>
                      </a: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named.run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anose="02070309020205020404" pitchFamily="49" charset="0"/>
                          <a:ea typeface="新細明體" pitchFamily="18" charset="-120"/>
                        </a:rPr>
                        <a:t>”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, severity set to dynamic</a:t>
                      </a:r>
                    </a:p>
                  </a:txBody>
                  <a:tcPr marL="90000" marR="90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default_stderr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itstream Vera Sans" panose="020B0603030804020204" pitchFamily="34" charset="0"/>
                        <a:ea typeface="新細明體" pitchFamily="18" charset="-120"/>
                      </a:endParaRPr>
                    </a:p>
                  </a:txBody>
                  <a:tcPr marL="90000" marR="90000" marT="35987" marB="359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Sends messages to </a:t>
                      </a: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stderr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 or named, severity info</a:t>
                      </a:r>
                    </a:p>
                  </a:txBody>
                  <a:tcPr marL="90000" marR="90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null</a:t>
                      </a:r>
                    </a:p>
                  </a:txBody>
                  <a:tcPr marL="90000" marR="90000" marT="35987" marB="359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Discards all messages</a:t>
                      </a:r>
                    </a:p>
                  </a:txBody>
                  <a:tcPr marL="90000" marR="90000" marT="35987" marB="359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3900" y="1291679"/>
            <a:ext cx="7467600" cy="4873625"/>
          </a:xfrm>
        </p:spPr>
        <p:txBody>
          <a:bodyPr/>
          <a:lstStyle/>
          <a:p>
            <a:r>
              <a:rPr lang="en-US" altLang="zh-TW" sz="2000" dirty="0" smtClean="0">
                <a:ea typeface="新細明體" pitchFamily="18" charset="-120"/>
              </a:rPr>
              <a:t>Predefined channels</a:t>
            </a:r>
          </a:p>
          <a:p>
            <a:pPr lvl="1"/>
            <a:endParaRPr lang="en-US" altLang="zh-TW" sz="2000" dirty="0" smtClean="0">
              <a:ea typeface="新細明體" pitchFamily="18" charset="-120"/>
            </a:endParaRPr>
          </a:p>
          <a:p>
            <a:pPr lvl="1"/>
            <a:endParaRPr lang="en-US" altLang="zh-TW" sz="2000" dirty="0" smtClean="0">
              <a:ea typeface="新細明體" pitchFamily="18" charset="-120"/>
            </a:endParaRPr>
          </a:p>
          <a:p>
            <a:pPr lvl="1"/>
            <a:endParaRPr lang="en-US" altLang="zh-TW" sz="2000" dirty="0" smtClean="0">
              <a:ea typeface="新細明體" pitchFamily="18" charset="-120"/>
            </a:endParaRPr>
          </a:p>
          <a:p>
            <a:endParaRPr lang="en-US" altLang="zh-TW" sz="2000" dirty="0" smtClean="0">
              <a:ea typeface="新細明體" pitchFamily="18" charset="-120"/>
            </a:endParaRPr>
          </a:p>
          <a:p>
            <a:r>
              <a:rPr lang="en-US" altLang="zh-TW" sz="2000" dirty="0" smtClean="0">
                <a:ea typeface="新細明體" pitchFamily="18" charset="-120"/>
              </a:rPr>
              <a:t>Available </a:t>
            </a:r>
            <a:r>
              <a:rPr lang="en-US" altLang="zh-TW" sz="2000" dirty="0" smtClean="0">
                <a:ea typeface="新細明體" pitchFamily="18" charset="-120"/>
              </a:rPr>
              <a:t>categories</a:t>
            </a:r>
          </a:p>
        </p:txBody>
      </p:sp>
      <p:graphicFrame>
        <p:nvGraphicFramePr>
          <p:cNvPr id="90226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46617"/>
              </p:ext>
            </p:extLst>
          </p:nvPr>
        </p:nvGraphicFramePr>
        <p:xfrm>
          <a:off x="1123497" y="3594090"/>
          <a:ext cx="7086600" cy="326391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default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Categories with no explicit channel assignment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general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Unclassified messages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config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itstream Vera Sans" panose="020B0603030804020204" pitchFamily="34" charset="0"/>
                        <a:ea typeface="新細明體" pitchFamily="18" charset="-120"/>
                      </a:endParaRP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Configuration file parsing and processing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queries/client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A short log message for every query the server receives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dnssec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itstream Vera Sans" panose="020B0603030804020204" pitchFamily="34" charset="0"/>
                        <a:ea typeface="新細明體" pitchFamily="18" charset="-120"/>
                      </a:endParaRP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DNSSEC messages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update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Messages about dynamic updates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xfer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-in/</a:t>
                      </a: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xfer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-out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zone transfers that the server is receiving/sending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db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/database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Messages about database operations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notify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Messages about the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anose="02070309020205020404" pitchFamily="49" charset="0"/>
                          <a:ea typeface="新細明體" pitchFamily="18" charset="-120"/>
                        </a:rPr>
                        <a:t>“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zone changed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anose="02070309020205020404" pitchFamily="49" charset="0"/>
                          <a:ea typeface="新細明體" pitchFamily="18" charset="-120"/>
                        </a:rPr>
                        <a:t>”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 notification protocol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security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Approved/unapproved requests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resolver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itstream Vera Sans" panose="020B0603030804020204" pitchFamily="34" charset="0"/>
                          <a:ea typeface="新細明體" pitchFamily="18" charset="-120"/>
                        </a:rPr>
                        <a:t>Recursive lookups for clients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Logging (4)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772400" cy="498475"/>
          </a:xfrm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 of logging statement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371600" y="1981200"/>
            <a:ext cx="57848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logging {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channel security-log {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    file "/var/named/security.log" versions 5 size 10m;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    severity info;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    print-severity yes;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    print-time yes;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};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channel query-log {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    file "/var/named/query.log" versions 20 size 50m;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    severity info;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    print-severity yes;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    print-time yes;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};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category default        { default_syslog; default_debug; };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category general        { default_syslog; };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category security       { security-log; };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category client         { query-log; };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category queries        { query-log; };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    category dnssec         { security-log; };</a:t>
            </a:r>
          </a:p>
          <a:p>
            <a:pPr eaLnBrk="1" hangingPunct="1"/>
            <a:r>
              <a:rPr lang="en-US" altLang="zh-TW" sz="1400">
                <a:latin typeface="SimSun" pitchFamily="2" charset="-122"/>
                <a:ea typeface="SimSun" pitchFamily="2" charset="-122"/>
              </a:rPr>
              <a:t>};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Debug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r>
              <a:rPr lang="en-US" altLang="zh-TW" sz="2000" dirty="0" smtClean="0">
                <a:ea typeface="新細明體" pitchFamily="18" charset="-120"/>
              </a:rPr>
              <a:t>Named debug level</a:t>
            </a:r>
          </a:p>
          <a:p>
            <a:pPr lvl="1"/>
            <a:r>
              <a:rPr lang="en-US" altLang="zh-TW" sz="1800" dirty="0" smtClean="0">
                <a:ea typeface="新細明體" pitchFamily="18" charset="-120"/>
              </a:rPr>
              <a:t>From 0 (debugging off) ~ 11 (most verbose output)</a:t>
            </a:r>
          </a:p>
          <a:p>
            <a:pPr lvl="1"/>
            <a:r>
              <a:rPr lang="en-US" altLang="zh-TW" sz="1800" dirty="0" smtClean="0">
                <a:ea typeface="新細明體" pitchFamily="18" charset="-120"/>
              </a:rPr>
              <a:t>% named </a:t>
            </a:r>
            <a:r>
              <a:rPr lang="en-US" altLang="zh-TW" sz="1800" dirty="0" smtClean="0">
                <a:latin typeface="Bitstream Vera Sans" panose="020B0603030804020204" pitchFamily="34" charset="0"/>
                <a:ea typeface="新細明體" pitchFamily="18" charset="-120"/>
              </a:rPr>
              <a:t>-</a:t>
            </a:r>
            <a:r>
              <a:rPr lang="en-US" altLang="zh-TW" sz="1800" dirty="0" smtClean="0">
                <a:ea typeface="新細明體" pitchFamily="18" charset="-120"/>
              </a:rPr>
              <a:t>d2		(start named at level 2)</a:t>
            </a:r>
          </a:p>
          <a:p>
            <a:pPr lvl="1"/>
            <a:r>
              <a:rPr lang="en-US" altLang="zh-TW" sz="1800" dirty="0" smtClean="0">
                <a:ea typeface="新細明體" pitchFamily="18" charset="-120"/>
              </a:rPr>
              <a:t>% </a:t>
            </a:r>
            <a:r>
              <a:rPr lang="en-US" altLang="zh-TW" sz="1800" dirty="0" err="1" smtClean="0">
                <a:ea typeface="新細明體" pitchFamily="18" charset="-120"/>
              </a:rPr>
              <a:t>rndc</a:t>
            </a:r>
            <a:r>
              <a:rPr lang="en-US" altLang="zh-TW" sz="1800" dirty="0" smtClean="0">
                <a:ea typeface="新細明體" pitchFamily="18" charset="-120"/>
              </a:rPr>
              <a:t> trace 		(increase debugging level by 1)</a:t>
            </a:r>
          </a:p>
          <a:p>
            <a:pPr lvl="1"/>
            <a:r>
              <a:rPr lang="en-US" altLang="zh-TW" sz="1800" dirty="0" smtClean="0">
                <a:ea typeface="新細明體" pitchFamily="18" charset="-120"/>
              </a:rPr>
              <a:t>% </a:t>
            </a:r>
            <a:r>
              <a:rPr lang="en-US" altLang="zh-TW" sz="1800" dirty="0" err="1" smtClean="0">
                <a:ea typeface="新細明體" pitchFamily="18" charset="-120"/>
              </a:rPr>
              <a:t>rndc</a:t>
            </a:r>
            <a:r>
              <a:rPr lang="en-US" altLang="zh-TW" sz="1800" dirty="0" smtClean="0">
                <a:ea typeface="新細明體" pitchFamily="18" charset="-120"/>
              </a:rPr>
              <a:t> trace 3		(change debugging level to 3)</a:t>
            </a:r>
          </a:p>
          <a:p>
            <a:pPr lvl="1"/>
            <a:r>
              <a:rPr lang="en-US" altLang="zh-TW" sz="1800" dirty="0" smtClean="0">
                <a:ea typeface="新細明體" pitchFamily="18" charset="-120"/>
              </a:rPr>
              <a:t>% </a:t>
            </a:r>
            <a:r>
              <a:rPr lang="en-US" altLang="zh-TW" sz="1800" dirty="0" err="1" smtClean="0">
                <a:ea typeface="新細明體" pitchFamily="18" charset="-120"/>
              </a:rPr>
              <a:t>rndc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 err="1" smtClean="0">
                <a:ea typeface="新細明體" pitchFamily="18" charset="-120"/>
              </a:rPr>
              <a:t>notrace</a:t>
            </a:r>
            <a:r>
              <a:rPr lang="en-US" altLang="zh-TW" sz="1800" dirty="0" smtClean="0">
                <a:ea typeface="新細明體" pitchFamily="18" charset="-120"/>
              </a:rPr>
              <a:t>		(turn off debugging)</a:t>
            </a:r>
          </a:p>
          <a:p>
            <a:pPr lvl="1">
              <a:buFontTx/>
              <a:buNone/>
            </a:pPr>
            <a:endParaRPr lang="en-US" altLang="zh-TW" sz="1800" dirty="0" smtClean="0">
              <a:ea typeface="新細明體" pitchFamily="18" charset="-120"/>
            </a:endParaRPr>
          </a:p>
          <a:p>
            <a:r>
              <a:rPr lang="en-US" altLang="zh-TW" sz="2000" dirty="0" smtClean="0">
                <a:ea typeface="新細明體" pitchFamily="18" charset="-120"/>
              </a:rPr>
              <a:t>Debug with </a:t>
            </a:r>
            <a:r>
              <a:rPr lang="en-US" altLang="zh-TW" sz="2000" dirty="0" smtClean="0">
                <a:latin typeface="Courier New" panose="02070309020205020404" pitchFamily="49" charset="0"/>
                <a:ea typeface="新細明體" pitchFamily="18" charset="-120"/>
              </a:rPr>
              <a:t>“</a:t>
            </a:r>
            <a:r>
              <a:rPr lang="en-US" altLang="zh-TW" sz="2000" dirty="0" smtClean="0">
                <a:ea typeface="新細明體" pitchFamily="18" charset="-120"/>
              </a:rPr>
              <a:t>logging</a:t>
            </a:r>
            <a:r>
              <a:rPr lang="en-US" altLang="zh-TW" sz="2000" dirty="0" smtClean="0">
                <a:latin typeface="Courier New" panose="02070309020205020404" pitchFamily="49" charset="0"/>
                <a:ea typeface="新細明體" pitchFamily="18" charset="-120"/>
              </a:rPr>
              <a:t>”</a:t>
            </a:r>
            <a:r>
              <a:rPr lang="en-US" altLang="zh-TW" sz="2000" dirty="0" smtClean="0">
                <a:ea typeface="新細明體" pitchFamily="18" charset="-120"/>
              </a:rPr>
              <a:t> statement</a:t>
            </a:r>
          </a:p>
          <a:p>
            <a:pPr lvl="1"/>
            <a:r>
              <a:rPr lang="en-US" altLang="zh-TW" sz="1800" dirty="0" smtClean="0">
                <a:ea typeface="新細明體" pitchFamily="18" charset="-120"/>
              </a:rPr>
              <a:t>Define a channel that include a severity with </a:t>
            </a:r>
            <a:r>
              <a:rPr lang="en-US" altLang="zh-TW" sz="1800" dirty="0" smtClean="0">
                <a:latin typeface="Bitstream Vera Sans" panose="020B0603030804020204" pitchFamily="34" charset="0"/>
                <a:ea typeface="新細明體" pitchFamily="18" charset="-120"/>
              </a:rPr>
              <a:t>“</a:t>
            </a:r>
            <a:r>
              <a:rPr lang="en-US" altLang="zh-TW" sz="1800" dirty="0" smtClean="0">
                <a:ea typeface="新細明體" pitchFamily="18" charset="-120"/>
              </a:rPr>
              <a:t>debug</a:t>
            </a:r>
            <a:r>
              <a:rPr lang="en-US" altLang="zh-TW" sz="1800" dirty="0" smtClean="0">
                <a:latin typeface="Bitstream Vera Sans" panose="020B0603030804020204" pitchFamily="34" charset="0"/>
                <a:ea typeface="新細明體" pitchFamily="18" charset="-120"/>
              </a:rPr>
              <a:t>”</a:t>
            </a:r>
            <a:r>
              <a:rPr lang="en-US" altLang="zh-TW" sz="1800" dirty="0" smtClean="0">
                <a:ea typeface="新細明體" pitchFamily="18" charset="-120"/>
              </a:rPr>
              <a:t> keyword</a:t>
            </a:r>
          </a:p>
          <a:p>
            <a:pPr lvl="2"/>
            <a:r>
              <a:rPr lang="en-US" altLang="zh-TW" sz="1600" dirty="0" smtClean="0">
                <a:ea typeface="新細明體" pitchFamily="18" charset="-120"/>
              </a:rPr>
              <a:t>Ex: severity debug 3</a:t>
            </a:r>
          </a:p>
          <a:p>
            <a:pPr lvl="2"/>
            <a:r>
              <a:rPr lang="en-US" altLang="zh-TW" sz="1600" dirty="0" smtClean="0">
                <a:ea typeface="新細明體" pitchFamily="18" charset="-120"/>
              </a:rPr>
              <a:t>All debugging messages up to level 3 will be sent to that particular channel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ctrTitle" sz="quarter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Tools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Tools</a:t>
            </a:r>
            <a:br>
              <a:rPr lang="en-US" altLang="zh-TW" dirty="0" smtClean="0">
                <a:latin typeface="+mj-lt"/>
                <a:ea typeface="新細明體" pitchFamily="18" charset="-120"/>
              </a:rPr>
            </a:br>
            <a:r>
              <a:rPr lang="en-US" altLang="zh-TW" dirty="0" smtClean="0">
                <a:latin typeface="+mj-lt"/>
                <a:ea typeface="新細明體" pitchFamily="18" charset="-120"/>
              </a:rPr>
              <a:t>	– </a:t>
            </a:r>
            <a:r>
              <a:rPr lang="en-US" altLang="zh-TW" dirty="0" err="1" smtClean="0">
                <a:latin typeface="+mj-lt"/>
                <a:ea typeface="新細明體" pitchFamily="18" charset="-120"/>
              </a:rPr>
              <a:t>nslookup</a:t>
            </a:r>
            <a:endParaRPr lang="en-US" altLang="zh-TW" dirty="0" smtClean="0">
              <a:latin typeface="+mj-lt"/>
              <a:ea typeface="新細明體" pitchFamily="18" charset="-12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924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dirty="0" smtClean="0">
                <a:ea typeface="新細明體" pitchFamily="18" charset="-120"/>
              </a:rPr>
              <a:t>Interactive and Non-interactive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Non-Interactive</a:t>
            </a:r>
          </a:p>
          <a:p>
            <a:pPr lvl="2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% </a:t>
            </a:r>
            <a:r>
              <a:rPr lang="en-US" altLang="zh-TW" sz="1600" dirty="0" err="1" smtClean="0">
                <a:ea typeface="新細明體" pitchFamily="18" charset="-120"/>
              </a:rPr>
              <a:t>nslookup</a:t>
            </a:r>
            <a:r>
              <a:rPr lang="en-US" altLang="zh-TW" sz="1600" dirty="0" smtClean="0">
                <a:ea typeface="新細明體" pitchFamily="18" charset="-120"/>
              </a:rPr>
              <a:t> cs.nctu.edu.tw.</a:t>
            </a:r>
          </a:p>
          <a:p>
            <a:pPr lvl="2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% </a:t>
            </a:r>
            <a:r>
              <a:rPr lang="en-US" altLang="zh-TW" sz="1600" dirty="0" err="1" smtClean="0">
                <a:ea typeface="新細明體" pitchFamily="18" charset="-120"/>
              </a:rPr>
              <a:t>nslookup</a:t>
            </a:r>
            <a:r>
              <a:rPr lang="en-US" altLang="zh-TW" sz="1600" dirty="0" smtClean="0">
                <a:ea typeface="新細明體" pitchFamily="18" charset="-120"/>
              </a:rPr>
              <a:t> </a:t>
            </a:r>
            <a:r>
              <a:rPr lang="en-US" altLang="zh-TW" sz="1600" dirty="0" smtClean="0">
                <a:latin typeface="Courier New" panose="02070309020205020404" pitchFamily="49" charset="0"/>
                <a:ea typeface="新細明體" pitchFamily="18" charset="-120"/>
              </a:rPr>
              <a:t>–</a:t>
            </a:r>
            <a:r>
              <a:rPr lang="en-US" altLang="zh-TW" sz="1600" dirty="0" smtClean="0">
                <a:ea typeface="新細明體" pitchFamily="18" charset="-120"/>
              </a:rPr>
              <a:t>type=mx cs.nctu.edu.tw.</a:t>
            </a:r>
          </a:p>
          <a:p>
            <a:pPr lvl="2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% </a:t>
            </a:r>
            <a:r>
              <a:rPr lang="en-US" altLang="zh-TW" sz="1600" dirty="0" err="1" smtClean="0">
                <a:ea typeface="新細明體" pitchFamily="18" charset="-120"/>
              </a:rPr>
              <a:t>nslookup</a:t>
            </a:r>
            <a:r>
              <a:rPr lang="en-US" altLang="zh-TW" sz="1600" dirty="0" smtClean="0">
                <a:ea typeface="新細明體" pitchFamily="18" charset="-120"/>
              </a:rPr>
              <a:t> </a:t>
            </a:r>
            <a:r>
              <a:rPr lang="en-US" altLang="zh-TW" sz="1600" dirty="0" smtClean="0">
                <a:latin typeface="Courier New" panose="02070309020205020404" pitchFamily="49" charset="0"/>
                <a:ea typeface="新細明體" pitchFamily="18" charset="-120"/>
              </a:rPr>
              <a:t>–</a:t>
            </a:r>
            <a:r>
              <a:rPr lang="en-US" altLang="zh-TW" sz="1600" dirty="0" smtClean="0">
                <a:ea typeface="新細明體" pitchFamily="18" charset="-120"/>
              </a:rPr>
              <a:t>type=ns cs.nctu.edu.tw. 140.113.1.1</a:t>
            </a:r>
          </a:p>
          <a:p>
            <a:pPr lvl="2">
              <a:lnSpc>
                <a:spcPct val="90000"/>
              </a:lnSpc>
            </a:pPr>
            <a:endParaRPr lang="en-US" altLang="zh-TW" sz="1600" dirty="0" smtClean="0">
              <a:ea typeface="新細明體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Interactive</a:t>
            </a:r>
          </a:p>
          <a:p>
            <a:pPr lvl="2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% </a:t>
            </a:r>
            <a:r>
              <a:rPr lang="en-US" altLang="zh-TW" sz="1600" dirty="0" err="1" smtClean="0">
                <a:ea typeface="新細明體" pitchFamily="18" charset="-120"/>
              </a:rPr>
              <a:t>nslookup</a:t>
            </a:r>
            <a:endParaRPr lang="en-US" altLang="zh-TW" sz="1600" dirty="0" smtClean="0">
              <a:ea typeface="新細明體" pitchFamily="18" charset="-120"/>
            </a:endParaRPr>
          </a:p>
          <a:p>
            <a:pPr lvl="2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&gt; set all</a:t>
            </a:r>
          </a:p>
          <a:p>
            <a:pPr lvl="2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&gt; set type=any</a:t>
            </a:r>
          </a:p>
          <a:p>
            <a:pPr lvl="2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&gt; set server host</a:t>
            </a:r>
          </a:p>
          <a:p>
            <a:pPr lvl="2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&gt; set </a:t>
            </a:r>
            <a:r>
              <a:rPr lang="en-US" altLang="zh-TW" sz="1600" dirty="0" err="1" smtClean="0">
                <a:ea typeface="新細明體" pitchFamily="18" charset="-120"/>
              </a:rPr>
              <a:t>lserver</a:t>
            </a:r>
            <a:r>
              <a:rPr lang="en-US" altLang="zh-TW" sz="1600" dirty="0" smtClean="0">
                <a:ea typeface="新細明體" pitchFamily="18" charset="-120"/>
              </a:rPr>
              <a:t> host</a:t>
            </a:r>
          </a:p>
          <a:p>
            <a:pPr lvl="2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&gt; set debug</a:t>
            </a:r>
          </a:p>
          <a:p>
            <a:pPr lvl="2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&gt; set d2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36DB94-18AC-4597-8041-FDCAA50E36A4}" type="slidenum">
              <a:rPr lang="zh-TW" altLang="en-US" smtClean="0">
                <a:latin typeface="Courier New" panose="02070309020205020404" pitchFamily="49" charset="0"/>
              </a:rPr>
              <a:pPr>
                <a:defRPr/>
              </a:pPr>
              <a:t>56</a:t>
            </a:fld>
            <a:endParaRPr lang="zh-TW" altLang="en-US" dirty="0">
              <a:latin typeface="Courier New" panose="02070309020205020404" pitchFamily="49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903663" y="3071813"/>
            <a:ext cx="4740275" cy="260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csduty</a:t>
            </a: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 -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lwhsu</a:t>
            </a: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endParaRPr lang="en-US" altLang="zh-TW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set all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 server: 140.113.235.107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Address: 140.113.235.107#53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 server: 140.113.235.103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Address: 140.113.235.103#53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 server: 140.113.1.1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Address: 140.113.1.1#53</a:t>
            </a:r>
          </a:p>
          <a:p>
            <a:pPr>
              <a:lnSpc>
                <a:spcPct val="85000"/>
              </a:lnSpc>
              <a:defRPr/>
            </a:pPr>
            <a:endParaRPr lang="en-US" altLang="zh-TW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options: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novc</a:t>
            </a: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nodebug</a:t>
            </a: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nod2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search                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recurse</a:t>
            </a:r>
            <a:endParaRPr lang="en-US" altLang="zh-TW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timeout = 0           retry = 3       port = 53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querytype</a:t>
            </a: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         class = IN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srchlist</a:t>
            </a: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cs.nctu.edu.tw/csie.nctu.edu.tw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Tools</a:t>
            </a:r>
            <a:br>
              <a:rPr lang="en-US" altLang="zh-TW" dirty="0" smtClean="0">
                <a:latin typeface="+mj-lt"/>
                <a:ea typeface="新細明體" pitchFamily="18" charset="-120"/>
              </a:rPr>
            </a:br>
            <a:r>
              <a:rPr lang="en-US" altLang="zh-TW" dirty="0" smtClean="0">
                <a:latin typeface="+mj-lt"/>
                <a:ea typeface="新細明體" pitchFamily="18" charset="-120"/>
              </a:rPr>
              <a:t>	– dig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Usage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% dig </a:t>
            </a:r>
            <a:r>
              <a:rPr lang="en-US" altLang="zh-TW" dirty="0" err="1" smtClean="0">
                <a:ea typeface="新細明體" pitchFamily="18" charset="-120"/>
              </a:rPr>
              <a:t>cs.nctu.edu.tw</a:t>
            </a:r>
            <a:endParaRPr lang="en-US" altLang="zh-TW" dirty="0" smtClean="0">
              <a:ea typeface="新細明體" pitchFamily="18" charset="-120"/>
            </a:endParaRPr>
          </a:p>
          <a:p>
            <a:pPr lvl="1"/>
            <a:r>
              <a:rPr lang="en-US" altLang="zh-TW" dirty="0" smtClean="0">
                <a:ea typeface="新細明體" pitchFamily="18" charset="-120"/>
              </a:rPr>
              <a:t>% dig </a:t>
            </a:r>
            <a:r>
              <a:rPr lang="en-US" altLang="zh-TW" dirty="0" err="1" smtClean="0">
                <a:ea typeface="新細明體" pitchFamily="18" charset="-120"/>
              </a:rPr>
              <a:t>cs.nctu.edu.tw</a:t>
            </a:r>
            <a:r>
              <a:rPr lang="en-US" altLang="zh-TW" dirty="0" smtClean="0">
                <a:ea typeface="新細明體" pitchFamily="18" charset="-120"/>
              </a:rPr>
              <a:t> mx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% dig @</a:t>
            </a:r>
            <a:r>
              <a:rPr lang="en-US" altLang="zh-TW" dirty="0" err="1" smtClean="0">
                <a:ea typeface="新細明體" pitchFamily="18" charset="-120"/>
              </a:rPr>
              <a:t>ns.nctu.edu.tw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cs.nctu.edu.tw</a:t>
            </a:r>
            <a:r>
              <a:rPr lang="en-US" altLang="zh-TW" dirty="0" smtClean="0">
                <a:ea typeface="新細明體" pitchFamily="18" charset="-120"/>
              </a:rPr>
              <a:t> mx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% dig -x 140.113.209.3</a:t>
            </a:r>
          </a:p>
          <a:p>
            <a:pPr lvl="2"/>
            <a:r>
              <a:rPr lang="en-US" altLang="zh-TW" dirty="0" smtClean="0">
                <a:ea typeface="新細明體" pitchFamily="18" charset="-120"/>
              </a:rPr>
              <a:t>Reverse </a:t>
            </a:r>
            <a:r>
              <a:rPr lang="en-US" altLang="zh-TW" dirty="0" smtClean="0">
                <a:ea typeface="新細明體" pitchFamily="18" charset="-120"/>
              </a:rPr>
              <a:t>query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% dig +</a:t>
            </a:r>
            <a:r>
              <a:rPr lang="en-US" altLang="zh-TW" dirty="0" err="1" smtClean="0">
                <a:ea typeface="新細明體" pitchFamily="18" charset="-120"/>
              </a:rPr>
              <a:t>dnssec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jal.tw</a:t>
            </a:r>
            <a:endParaRPr lang="en-US" altLang="zh-TW" dirty="0" smtClean="0">
              <a:ea typeface="新細明體" pitchFamily="18" charset="-120"/>
            </a:endParaRPr>
          </a:p>
          <a:p>
            <a:endParaRPr lang="en-US" altLang="zh-TW" dirty="0" smtClean="0">
              <a:ea typeface="新細明體" pitchFamily="18" charset="-120"/>
            </a:endParaRPr>
          </a:p>
          <a:p>
            <a:r>
              <a:rPr lang="en-US" altLang="zh-TW" dirty="0" smtClean="0">
                <a:ea typeface="新細明體" pitchFamily="18" charset="-120"/>
              </a:rPr>
              <a:t>Find out the root servers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% dig @</a:t>
            </a:r>
            <a:r>
              <a:rPr lang="en-US" altLang="zh-TW" dirty="0" err="1" smtClean="0">
                <a:ea typeface="新細明體" pitchFamily="18" charset="-120"/>
              </a:rPr>
              <a:t>a.root-servers.net</a:t>
            </a:r>
            <a:r>
              <a:rPr lang="en-US" altLang="zh-TW" dirty="0" smtClean="0">
                <a:ea typeface="新細明體" pitchFamily="18" charset="-120"/>
              </a:rPr>
              <a:t> . 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219AC8-DA26-4DED-A7DA-756158DD477D}" type="slidenum">
              <a:rPr lang="zh-TW" altLang="en-US" smtClean="0">
                <a:latin typeface="Courier New" panose="02070309020205020404" pitchFamily="49" charset="0"/>
              </a:rPr>
              <a:pPr>
                <a:defRPr/>
              </a:pPr>
              <a:t>57</a:t>
            </a:fld>
            <a:endParaRPr lang="zh-TW" altLang="en-US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Online Check Tools</a:t>
            </a:r>
            <a:r>
              <a:rPr lang="en-US" altLang="zh-TW" dirty="0" smtClean="0">
                <a:latin typeface="+mj-lt"/>
                <a:ea typeface="新細明體" pitchFamily="18" charset="-120"/>
              </a:rPr>
              <a:t/>
            </a:r>
            <a:br>
              <a:rPr lang="en-US" altLang="zh-TW" dirty="0" smtClean="0">
                <a:latin typeface="+mj-lt"/>
                <a:ea typeface="新細明體" pitchFamily="18" charset="-120"/>
              </a:rPr>
            </a:br>
            <a:r>
              <a:rPr lang="en-US" altLang="zh-TW" dirty="0" smtClean="0">
                <a:latin typeface="+mj-lt"/>
                <a:ea typeface="新細明體" pitchFamily="18" charset="-120"/>
              </a:rPr>
              <a:t>	</a:t>
            </a:r>
            <a:r>
              <a:rPr lang="en-US" altLang="zh-TW" dirty="0">
                <a:latin typeface="+mj-lt"/>
                <a:ea typeface="新細明體" pitchFamily="18" charset="-120"/>
              </a:rPr>
              <a:t>– http://</a:t>
            </a:r>
            <a:r>
              <a:rPr lang="en-US" altLang="zh-TW" dirty="0" err="1" smtClean="0">
                <a:latin typeface="+mj-lt"/>
                <a:ea typeface="新細明體" pitchFamily="18" charset="-120"/>
              </a:rPr>
              <a:t>dnsviz.net</a:t>
            </a:r>
            <a:endParaRPr lang="en-US" altLang="zh-TW" dirty="0" smtClean="0">
              <a:latin typeface="+mj-lt"/>
              <a:ea typeface="新細明體" pitchFamily="18" charset="-12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88ABAB-98F6-4357-ABBD-A58FA0F21A3E}" type="slidenum">
              <a:rPr lang="zh-TW" altLang="en-US" smtClean="0">
                <a:latin typeface="Courier New" panose="02070309020205020404" pitchFamily="49" charset="0"/>
              </a:rPr>
              <a:pPr>
                <a:defRPr/>
              </a:pPr>
              <a:t>58</a:t>
            </a:fld>
            <a:endParaRPr lang="zh-TW" altLang="en-US" dirty="0">
              <a:latin typeface="Courier New" panose="02070309020205020404" pitchFamily="49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08" y="1340867"/>
            <a:ext cx="6658924" cy="551713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ctrTitle" sz="quarter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itchFamily="18" charset="-120"/>
              </a:rPr>
              <a:t>Miscellaneous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Non-byte boundary (1)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+mn-lt"/>
                <a:ea typeface="新細明體" pitchFamily="18" charset="-120"/>
              </a:rPr>
              <a:t>In normal reverse configuration: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err="1" smtClean="0">
                <a:latin typeface="+mn-lt"/>
                <a:ea typeface="新細明體" pitchFamily="18" charset="-120"/>
              </a:rPr>
              <a:t>named.conf</a:t>
            </a:r>
            <a:r>
              <a:rPr lang="en-US" altLang="zh-TW" sz="1800" dirty="0" smtClean="0">
                <a:latin typeface="+mn-lt"/>
                <a:ea typeface="新細明體" pitchFamily="18" charset="-120"/>
              </a:rPr>
              <a:t> will define a zone </a:t>
            </a:r>
            <a:br>
              <a:rPr lang="en-US" altLang="zh-TW" sz="1800" dirty="0" smtClean="0">
                <a:latin typeface="+mn-lt"/>
                <a:ea typeface="新細明體" pitchFamily="18" charset="-120"/>
              </a:rPr>
            </a:br>
            <a:r>
              <a:rPr lang="en-US" altLang="zh-TW" sz="1800" dirty="0" smtClean="0">
                <a:latin typeface="+mn-lt"/>
                <a:ea typeface="新細明體" pitchFamily="18" charset="-120"/>
              </a:rPr>
              <a:t>statement for each reverse</a:t>
            </a:r>
            <a:br>
              <a:rPr lang="en-US" altLang="zh-TW" sz="1800" dirty="0" smtClean="0">
                <a:latin typeface="+mn-lt"/>
                <a:ea typeface="新細明體" pitchFamily="18" charset="-120"/>
              </a:rPr>
            </a:br>
            <a:r>
              <a:rPr lang="en-US" altLang="zh-TW" sz="1800" dirty="0" smtClean="0">
                <a:latin typeface="+mn-lt"/>
                <a:ea typeface="新細明體" pitchFamily="18" charset="-120"/>
              </a:rPr>
              <a:t>subnet zone and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latin typeface="+mn-lt"/>
                <a:ea typeface="新細明體" pitchFamily="18" charset="-120"/>
              </a:rPr>
              <a:t>Your reverse </a:t>
            </a:r>
            <a:r>
              <a:rPr lang="en-US" altLang="zh-TW" sz="1800" dirty="0" err="1" smtClean="0">
                <a:latin typeface="+mn-lt"/>
                <a:ea typeface="新細明體" pitchFamily="18" charset="-120"/>
              </a:rPr>
              <a:t>db</a:t>
            </a:r>
            <a:r>
              <a:rPr lang="en-US" altLang="zh-TW" sz="1800" dirty="0" smtClean="0">
                <a:latin typeface="+mn-lt"/>
                <a:ea typeface="新細明體" pitchFamily="18" charset="-120"/>
              </a:rPr>
              <a:t> will contains</a:t>
            </a:r>
            <a:br>
              <a:rPr lang="en-US" altLang="zh-TW" sz="1800" dirty="0" smtClean="0">
                <a:latin typeface="+mn-lt"/>
                <a:ea typeface="新細明體" pitchFamily="18" charset="-120"/>
              </a:rPr>
            </a:br>
            <a:r>
              <a:rPr lang="en-US" altLang="zh-TW" sz="1800" dirty="0" smtClean="0">
                <a:latin typeface="+mn-lt"/>
                <a:ea typeface="新細明體" pitchFamily="18" charset="-120"/>
              </a:rPr>
              <a:t>lots of PTR records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latin typeface="+mn-lt"/>
                <a:ea typeface="新細明體" pitchFamily="18" charset="-120"/>
              </a:rPr>
              <a:t>Example: 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028603" y="1778068"/>
            <a:ext cx="4134465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zone "1.168.192.in-addr.arpa." {</a:t>
            </a:r>
          </a:p>
          <a:p>
            <a:pPr eaLnBrk="1" hangingPunct="1"/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type master;</a:t>
            </a:r>
          </a:p>
          <a:p>
            <a:pPr eaLnBrk="1" hangingPunct="1"/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file "named.rev.1";</a:t>
            </a:r>
          </a:p>
          <a:p>
            <a:pPr eaLnBrk="1" hangingPunct="1"/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allow-query {any;};</a:t>
            </a:r>
          </a:p>
          <a:p>
            <a:pPr eaLnBrk="1" hangingPunct="1"/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allow-update {none;};</a:t>
            </a:r>
          </a:p>
          <a:p>
            <a:pPr eaLnBrk="1" hangingPunct="1"/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allow-transfer {localhost;};</a:t>
            </a:r>
          </a:p>
          <a:p>
            <a:pPr eaLnBrk="1" hangingPunct="1"/>
            <a:r>
              <a:rPr lang="en-US" altLang="zh-TW" sz="16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331640" y="3717032"/>
            <a:ext cx="6950942" cy="289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$TTL    3600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$ORIGIN 1.168.192.in-addr.arpa.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@       IN      SOA     lwhsu.csie.net lwhsu.lwhsu.csie.net.  (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                2007050401      ; Serial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                3600            ; Refresh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                900             ; Retry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                7D              ; Expire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                2H )            ; Minimum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IN      NS      ns.lwhsu.csie.net.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254     IN      PTR     ns.lwhsu.csie.net.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1       IN      PTR     www.lwhsu.csie.net.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2       IN      PTR     ftp.lwhsu.csie.net.</a:t>
            </a:r>
          </a:p>
          <a:p>
            <a:pPr eaLnBrk="1" hangingPunct="1"/>
            <a:r>
              <a:rPr lang="en-US" altLang="zh-TW" sz="140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…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SSHFP record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RFC4255</a:t>
            </a:r>
          </a:p>
          <a:p>
            <a:r>
              <a:rPr lang="en-US" altLang="zh-TW" smtClean="0">
                <a:ea typeface="新細明體" pitchFamily="18" charset="-120"/>
              </a:rPr>
              <a:t>ssh_config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VerifyHostKeyDNS	ask</a:t>
            </a:r>
          </a:p>
          <a:p>
            <a:r>
              <a:rPr lang="en-US" altLang="zh-TW" smtClean="0">
                <a:ea typeface="新細明體" pitchFamily="18" charset="-120"/>
              </a:rPr>
              <a:t>dns/sshfp</a:t>
            </a:r>
          </a:p>
          <a:p>
            <a:pPr lvl="1"/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47F3C9-A1A5-4E15-AEF4-027545C0C847}" type="slidenum">
              <a:rPr lang="zh-TW" altLang="en-US" smtClean="0">
                <a:latin typeface="Courier New" panose="02070309020205020404" pitchFamily="49" charset="0"/>
              </a:rPr>
              <a:pPr>
                <a:defRPr/>
              </a:pPr>
              <a:t>60</a:t>
            </a:fld>
            <a:endParaRPr lang="zh-TW" altLang="en-US" dirty="0">
              <a:latin typeface="Courier New" panose="02070309020205020404" pitchFamily="49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4313" y="3571875"/>
            <a:ext cx="8715375" cy="18192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knight:~ -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lwhsu</a:t>
            </a: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dig anoncvs.tw.freebsd.org 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sshfp</a:t>
            </a:r>
            <a:endParaRPr lang="en-US" altLang="zh-TW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  <a:defRPr/>
            </a:pPr>
            <a:endParaRPr lang="en-US" altLang="zh-TW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ANSWER SECTION: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anoncvs.tw.freebsd.org. 259200  IN      CNAME   freebsd.cs.nctu.edu.tw.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freebsd.cs.nctu.edu.tw. 3600    IN      SSHFP   2 1 2723C6CF4EF655A6A5BE86CC9E039F1762450FE9</a:t>
            </a:r>
          </a:p>
          <a:p>
            <a:pPr>
              <a:lnSpc>
                <a:spcPct val="85000"/>
              </a:lnSpc>
              <a:defRPr/>
            </a:pPr>
            <a:endParaRPr lang="en-US" altLang="zh-TW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knight:~ -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lwhsu</a:t>
            </a: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cvs</a:t>
            </a: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-d anoncvs@anoncvs.tw.freebsd.org:/home/</a:t>
            </a:r>
            <a:r>
              <a:rPr lang="en-US" altLang="zh-TW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ncvs</a:t>
            </a: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 ports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authenticity of host 'anoncvs.tw.freebsd.org (140.113.17.209)' can't be established.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DSA key fingerprint is e8:3b:29:7b:ca:9f:ac:e9:45:cb:c8:17:ae:9b:eb:55.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Matching host key fingerprint found in DNS.</a:t>
            </a:r>
          </a:p>
          <a:p>
            <a:pPr>
              <a:lnSpc>
                <a:spcPct val="85000"/>
              </a:lnSpc>
              <a:defRPr/>
            </a:pPr>
            <a:r>
              <a:rPr lang="en-US" altLang="zh-TW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 you sure you want to continue connecting (yes/no)?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標題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</a:rPr>
              <a:t>DNS Accept filters</a:t>
            </a:r>
            <a:endParaRPr lang="zh-TW" altLang="en-US" dirty="0" smtClean="0">
              <a:latin typeface="+mj-lt"/>
            </a:endParaRPr>
          </a:p>
        </p:txBody>
      </p:sp>
      <p:sp>
        <p:nvSpPr>
          <p:cNvPr id="880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ea typeface="新細明體" pitchFamily="18" charset="-120"/>
              </a:rPr>
              <a:t>accf_dns</a:t>
            </a:r>
            <a:r>
              <a:rPr lang="en-US" altLang="zh-TW" dirty="0" smtClean="0">
                <a:ea typeface="新細明體" pitchFamily="18" charset="-120"/>
              </a:rPr>
              <a:t>(9)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buffer incoming DNS requests until the whole first request is present</a:t>
            </a:r>
          </a:p>
          <a:p>
            <a:pPr lvl="2">
              <a:buFont typeface="Wingdings" pitchFamily="2" charset="2"/>
              <a:buNone/>
            </a:pPr>
            <a:r>
              <a:rPr lang="en-US" altLang="zh-TW" sz="2000" dirty="0" smtClean="0">
                <a:latin typeface="Courier New" panose="02070309020205020404" pitchFamily="49" charset="0"/>
              </a:rPr>
              <a:t>options INET</a:t>
            </a:r>
          </a:p>
          <a:p>
            <a:pPr lvl="2">
              <a:buFont typeface="Wingdings" pitchFamily="2" charset="2"/>
              <a:buNone/>
            </a:pPr>
            <a:r>
              <a:rPr lang="en-US" altLang="zh-TW" sz="2000" dirty="0" smtClean="0">
                <a:latin typeface="Courier New" panose="02070309020205020404" pitchFamily="49" charset="0"/>
              </a:rPr>
              <a:t>options ACCEPT_FILTER_DNS</a:t>
            </a:r>
          </a:p>
          <a:p>
            <a:pPr lvl="2">
              <a:buFont typeface="Wingdings" pitchFamily="2" charset="2"/>
              <a:buNone/>
            </a:pPr>
            <a:r>
              <a:rPr lang="en-US" altLang="zh-TW" sz="2000" dirty="0" err="1" smtClean="0">
                <a:latin typeface="Courier New" panose="02070309020205020404" pitchFamily="49" charset="0"/>
              </a:rPr>
              <a:t>kldload</a:t>
            </a:r>
            <a:r>
              <a:rPr lang="en-US" altLang="zh-TW" sz="2000" dirty="0" smtClean="0">
                <a:latin typeface="Courier New" panose="02070309020205020404" pitchFamily="49" charset="0"/>
              </a:rPr>
              <a:t> </a:t>
            </a:r>
            <a:r>
              <a:rPr lang="en-US" altLang="zh-TW" sz="2000" dirty="0" err="1" smtClean="0">
                <a:latin typeface="Courier New" panose="02070309020205020404" pitchFamily="49" charset="0"/>
              </a:rPr>
              <a:t>accf_dns</a:t>
            </a:r>
            <a:endParaRPr lang="en-US" altLang="zh-TW" dirty="0" smtClean="0">
              <a:ea typeface="新細明體" pitchFamily="18" charset="-120"/>
            </a:endParaRPr>
          </a:p>
          <a:p>
            <a:r>
              <a:rPr lang="en-US" altLang="zh-TW" dirty="0" smtClean="0">
                <a:ea typeface="新細明體" pitchFamily="18" charset="-120"/>
              </a:rPr>
              <a:t>Currently only on 8-CURRENT</a:t>
            </a:r>
          </a:p>
          <a:p>
            <a:r>
              <a:rPr lang="en-US" altLang="zh-TW" dirty="0" smtClean="0">
                <a:ea typeface="新細明體" pitchFamily="18" charset="-120"/>
              </a:rPr>
              <a:t>/boot/</a:t>
            </a:r>
            <a:r>
              <a:rPr lang="en-US" altLang="zh-TW" dirty="0" err="1" smtClean="0">
                <a:ea typeface="新細明體" pitchFamily="18" charset="-120"/>
              </a:rPr>
              <a:t>loader.conf</a:t>
            </a:r>
            <a:endParaRPr lang="en-US" altLang="zh-TW" dirty="0" smtClean="0">
              <a:ea typeface="新細明體" pitchFamily="18" charset="-120"/>
            </a:endParaRPr>
          </a:p>
          <a:p>
            <a:pPr lvl="1"/>
            <a:r>
              <a:rPr lang="en-US" altLang="zh-TW" dirty="0" err="1">
                <a:latin typeface="Courier New" panose="02070309020205020404" pitchFamily="49" charset="0"/>
                <a:ea typeface="新細明體" pitchFamily="18" charset="-120"/>
                <a:cs typeface="Courier New" panose="02070309020205020404" pitchFamily="49" charset="0"/>
              </a:rPr>
              <a:t>accf_dns_load</a:t>
            </a:r>
            <a:r>
              <a:rPr lang="en-US" altLang="zh-TW" dirty="0">
                <a:latin typeface="Courier New" panose="02070309020205020404" pitchFamily="49" charset="0"/>
                <a:ea typeface="新細明體" pitchFamily="18" charset="-120"/>
                <a:cs typeface="Courier New" panose="02070309020205020404" pitchFamily="49" charset="0"/>
              </a:rPr>
              <a:t>="YES"</a:t>
            </a:r>
            <a:endParaRPr lang="en-US" altLang="zh-TW" dirty="0" smtClean="0">
              <a:latin typeface="Courier New" panose="02070309020205020404" pitchFamily="49" charset="0"/>
              <a:ea typeface="新細明體" pitchFamily="18" charset="-120"/>
              <a:cs typeface="Courier New" panose="02070309020205020404" pitchFamily="49" charset="0"/>
            </a:endParaRPr>
          </a:p>
          <a:p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51C5C5-5E37-484D-9DEB-319840A8945B}" type="slidenum">
              <a:rPr lang="zh-TW" altLang="en-US" smtClean="0">
                <a:latin typeface="Courier New" panose="02070309020205020404" pitchFamily="49" charset="0"/>
              </a:rPr>
              <a:pPr>
                <a:defRPr/>
              </a:pPr>
              <a:t>61</a:t>
            </a:fld>
            <a:endParaRPr lang="zh-TW" altLang="en-US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標題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</a:rPr>
              <a:t>Other references &amp; tools</a:t>
            </a:r>
            <a:endParaRPr lang="zh-TW" altLang="en-US" dirty="0" smtClean="0">
              <a:latin typeface="+mj-lt"/>
            </a:endParaRPr>
          </a:p>
        </p:txBody>
      </p:sp>
      <p:sp>
        <p:nvSpPr>
          <p:cNvPr id="890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Administrator's Reference Manual</a:t>
            </a:r>
          </a:p>
          <a:p>
            <a:pPr lvl="1"/>
            <a:r>
              <a:rPr lang="en-US" altLang="zh-TW" smtClean="0"/>
              <a:t>https://www.isc.org/software/bind/documentation</a:t>
            </a:r>
          </a:p>
          <a:p>
            <a:r>
              <a:rPr lang="en-US" altLang="zh-TW" smtClean="0"/>
              <a:t>FAQ</a:t>
            </a:r>
          </a:p>
          <a:p>
            <a:pPr lvl="1"/>
            <a:r>
              <a:rPr lang="en-US" altLang="zh-TW" smtClean="0"/>
              <a:t>https://www.isc.org/faq/bind</a:t>
            </a:r>
          </a:p>
          <a:p>
            <a:r>
              <a:rPr lang="en-US" altLang="zh-TW" smtClean="0"/>
              <a:t>DNS for Rocket Scientists</a:t>
            </a:r>
          </a:p>
          <a:p>
            <a:pPr lvl="1"/>
            <a:r>
              <a:rPr lang="en-US" altLang="zh-TW" smtClean="0"/>
              <a:t>http://www.zytrax.com/books/dns/</a:t>
            </a:r>
          </a:p>
          <a:p>
            <a:r>
              <a:rPr lang="en-US" altLang="zh-TW" smtClean="0"/>
              <a:t>Swiss army knife internet tool</a:t>
            </a:r>
          </a:p>
          <a:p>
            <a:pPr lvl="1"/>
            <a:r>
              <a:rPr lang="en-US" altLang="zh-TW" smtClean="0"/>
              <a:t>http://www.robtex.com/</a:t>
            </a:r>
          </a:p>
          <a:p>
            <a:r>
              <a:rPr lang="en-US" altLang="zh-TW" smtClean="0"/>
              <a:t>DNS Network Tools</a:t>
            </a:r>
          </a:p>
          <a:p>
            <a:pPr lvl="1"/>
            <a:r>
              <a:rPr lang="en-US" altLang="zh-TW" smtClean="0"/>
              <a:t>http://dnsstuff.com/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A98B04-105F-4EB8-A829-072FABC0C2AF}" type="slidenum">
              <a:rPr lang="zh-TW" altLang="en-US" smtClean="0">
                <a:latin typeface="Courier New" panose="02070309020205020404" pitchFamily="49" charset="0"/>
              </a:rPr>
              <a:pPr>
                <a:defRPr/>
              </a:pPr>
              <a:t>62</a:t>
            </a:fld>
            <a:endParaRPr lang="zh-TW" altLang="en-US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Non-byte boundary (2)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smtClean="0">
                <a:ea typeface="新細明體" pitchFamily="18" charset="-120"/>
              </a:rPr>
              <a:t>What if you want to delegate 192.168.2.0 to another sub-domain</a:t>
            </a:r>
          </a:p>
          <a:p>
            <a:pPr lvl="1"/>
            <a:r>
              <a:rPr lang="en-US" altLang="zh-TW" sz="1600" smtClean="0">
                <a:ea typeface="新細明體" pitchFamily="18" charset="-120"/>
              </a:rPr>
              <a:t>Parent</a:t>
            </a:r>
          </a:p>
          <a:p>
            <a:pPr lvl="2"/>
            <a:r>
              <a:rPr lang="en-US" altLang="zh-TW" sz="1400" b="1" smtClean="0">
                <a:ea typeface="新細明體" pitchFamily="18" charset="-120"/>
              </a:rPr>
              <a:t>Remove</a:t>
            </a:r>
            <a:r>
              <a:rPr lang="en-US" altLang="zh-TW" sz="1400" smtClean="0">
                <a:ea typeface="新細明體" pitchFamily="18" charset="-120"/>
              </a:rPr>
              <a:t> forward db about 192.168.2.0/24 network</a:t>
            </a:r>
          </a:p>
          <a:p>
            <a:pPr lvl="3"/>
            <a:r>
              <a:rPr lang="en-US" altLang="zh-TW" sz="1200" smtClean="0">
                <a:ea typeface="新細明體" pitchFamily="18" charset="-120"/>
              </a:rPr>
              <a:t>Ex: </a:t>
            </a:r>
          </a:p>
          <a:p>
            <a:pPr lvl="3">
              <a:buFontTx/>
              <a:buNone/>
            </a:pPr>
            <a:r>
              <a:rPr lang="en-US" altLang="zh-TW" sz="1200" smtClean="0">
                <a:ea typeface="新細明體" pitchFamily="18" charset="-120"/>
              </a:rPr>
              <a:t>	pc1.lwhsu.csie.net.    IN   A    192.168.2.35</a:t>
            </a:r>
          </a:p>
          <a:p>
            <a:pPr lvl="3">
              <a:buFontTx/>
              <a:buNone/>
            </a:pPr>
            <a:r>
              <a:rPr lang="en-US" altLang="zh-TW" sz="1200" smtClean="0">
                <a:ea typeface="新細明體" pitchFamily="18" charset="-120"/>
              </a:rPr>
              <a:t>	pc2.lwhsu.csie.net.    IN   A    192.168.2.222</a:t>
            </a:r>
          </a:p>
          <a:p>
            <a:pPr lvl="3">
              <a:buFontTx/>
              <a:buNone/>
            </a:pPr>
            <a:r>
              <a:rPr lang="en-US" altLang="zh-TW" sz="1200" smtClean="0">
                <a:ea typeface="新細明體" pitchFamily="18" charset="-120"/>
              </a:rPr>
              <a:t>	…</a:t>
            </a:r>
          </a:p>
          <a:p>
            <a:pPr lvl="2"/>
            <a:r>
              <a:rPr lang="en-US" altLang="zh-TW" sz="1400" b="1" smtClean="0">
                <a:ea typeface="新細明體" pitchFamily="18" charset="-120"/>
              </a:rPr>
              <a:t>Remove</a:t>
            </a:r>
            <a:r>
              <a:rPr lang="en-US" altLang="zh-TW" sz="1400" smtClean="0">
                <a:ea typeface="新細明體" pitchFamily="18" charset="-120"/>
              </a:rPr>
              <a:t> reverse db about 2.168.192.in-addr.arpa </a:t>
            </a:r>
          </a:p>
          <a:p>
            <a:pPr lvl="3"/>
            <a:r>
              <a:rPr lang="en-US" altLang="zh-TW" sz="1200" smtClean="0">
                <a:ea typeface="新細明體" pitchFamily="18" charset="-120"/>
              </a:rPr>
              <a:t>Ex:</a:t>
            </a:r>
          </a:p>
          <a:p>
            <a:pPr lvl="3">
              <a:buFontTx/>
              <a:buNone/>
            </a:pPr>
            <a:r>
              <a:rPr lang="en-US" altLang="zh-TW" sz="1200" smtClean="0">
                <a:ea typeface="新細明體" pitchFamily="18" charset="-120"/>
              </a:rPr>
              <a:t>	35.2.168.192.in-addr.arpa.	IN   PTR   pc1.lwhsu.csie.net.</a:t>
            </a:r>
          </a:p>
          <a:p>
            <a:pPr lvl="3">
              <a:buFontTx/>
              <a:buNone/>
            </a:pPr>
            <a:r>
              <a:rPr lang="en-US" altLang="zh-TW" sz="1200" smtClean="0">
                <a:ea typeface="新細明體" pitchFamily="18" charset="-120"/>
              </a:rPr>
              <a:t>	222.2.168.192.in-addr.arpa.	IN   PTR   pc2.lwhsu.csie.net.</a:t>
            </a:r>
          </a:p>
          <a:p>
            <a:pPr lvl="3">
              <a:buFontTx/>
              <a:buNone/>
            </a:pPr>
            <a:r>
              <a:rPr lang="en-US" altLang="zh-TW" sz="1200" smtClean="0">
                <a:ea typeface="新細明體" pitchFamily="18" charset="-120"/>
              </a:rPr>
              <a:t>	…</a:t>
            </a:r>
          </a:p>
          <a:p>
            <a:pPr lvl="2"/>
            <a:r>
              <a:rPr lang="en-US" altLang="zh-TW" sz="1400" smtClean="0">
                <a:ea typeface="新細明體" pitchFamily="18" charset="-120"/>
              </a:rPr>
              <a:t>Add glue records about the name servers of sub-domain</a:t>
            </a:r>
          </a:p>
          <a:p>
            <a:pPr lvl="3"/>
            <a:r>
              <a:rPr lang="en-US" altLang="zh-TW" sz="1200" smtClean="0">
                <a:ea typeface="新細明體" pitchFamily="18" charset="-120"/>
              </a:rPr>
              <a:t>Ex: in zone db of “lwhsu.csie.net”</a:t>
            </a:r>
          </a:p>
          <a:p>
            <a:pPr lvl="3">
              <a:buFontTx/>
              <a:buNone/>
            </a:pPr>
            <a:r>
              <a:rPr lang="en-US" altLang="zh-TW" sz="1200" smtClean="0">
                <a:ea typeface="新細明體" pitchFamily="18" charset="-120"/>
              </a:rPr>
              <a:t>	sub1	IN 	NS     ns.sub1.lwhsu.csie.net.</a:t>
            </a:r>
          </a:p>
          <a:p>
            <a:pPr lvl="3">
              <a:buFontTx/>
              <a:buNone/>
            </a:pPr>
            <a:r>
              <a:rPr lang="en-US" altLang="zh-TW" sz="1200" smtClean="0">
                <a:ea typeface="新細明體" pitchFamily="18" charset="-120"/>
              </a:rPr>
              <a:t>	ns.sub1	IN	A       192.168.2.1</a:t>
            </a:r>
          </a:p>
          <a:p>
            <a:pPr lvl="3"/>
            <a:r>
              <a:rPr lang="en-US" altLang="zh-TW" sz="1200" smtClean="0">
                <a:ea typeface="新細明體" pitchFamily="18" charset="-120"/>
              </a:rPr>
              <a:t>Ex: in zone db of “168.192.in-addr.arpa.”</a:t>
            </a:r>
          </a:p>
          <a:p>
            <a:pPr lvl="3">
              <a:buFontTx/>
              <a:buNone/>
            </a:pPr>
            <a:r>
              <a:rPr lang="en-US" altLang="zh-TW" sz="1200" smtClean="0">
                <a:ea typeface="新細明體" pitchFamily="18" charset="-120"/>
              </a:rPr>
              <a:t>	2	IN	NS     ns.sub1.lwhsu.csie.net.</a:t>
            </a:r>
          </a:p>
          <a:p>
            <a:pPr lvl="3">
              <a:buFontTx/>
              <a:buNone/>
            </a:pPr>
            <a:r>
              <a:rPr lang="en-US" altLang="zh-TW" sz="1200" smtClean="0">
                <a:ea typeface="新細明體" pitchFamily="18" charset="-120"/>
              </a:rPr>
              <a:t>	ns.sub1	IN	A       192.168.2.1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Non-byte boundary (3)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What if you want to delegate 192.168.3.0 to four sub-domains (a /26 network)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192.168.3.0 ~ 192.168.3.63</a:t>
            </a:r>
          </a:p>
          <a:p>
            <a:pPr lvl="2">
              <a:lnSpc>
                <a:spcPct val="90000"/>
              </a:lnSpc>
            </a:pPr>
            <a:r>
              <a:rPr lang="en-US" altLang="zh-TW" sz="1400" dirty="0" smtClean="0">
                <a:ea typeface="新細明體" pitchFamily="18" charset="-120"/>
              </a:rPr>
              <a:t>ns.sub1.lwhsu.csie.net.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192.168.3.64 ~ 192.168.3.127</a:t>
            </a:r>
          </a:p>
          <a:p>
            <a:pPr lvl="2">
              <a:lnSpc>
                <a:spcPct val="90000"/>
              </a:lnSpc>
            </a:pPr>
            <a:r>
              <a:rPr lang="en-US" altLang="zh-TW" sz="1400" dirty="0" smtClean="0">
                <a:ea typeface="新細明體" pitchFamily="18" charset="-120"/>
              </a:rPr>
              <a:t>ns.sub2.lwhsu.csie.net.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192.168.3.128 ~ 192.168.3.191</a:t>
            </a:r>
          </a:p>
          <a:p>
            <a:pPr lvl="2">
              <a:lnSpc>
                <a:spcPct val="90000"/>
              </a:lnSpc>
            </a:pPr>
            <a:r>
              <a:rPr lang="en-US" altLang="zh-TW" sz="1400" dirty="0" smtClean="0">
                <a:ea typeface="新細明體" pitchFamily="18" charset="-120"/>
              </a:rPr>
              <a:t>ns.sub3.lwhsu.csie.net.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192.168.3.192 ~ 192.168.3.255</a:t>
            </a:r>
          </a:p>
          <a:p>
            <a:pPr lvl="2">
              <a:lnSpc>
                <a:spcPct val="90000"/>
              </a:lnSpc>
            </a:pPr>
            <a:r>
              <a:rPr lang="en-US" altLang="zh-TW" sz="1400" dirty="0" smtClean="0">
                <a:ea typeface="新細明體" pitchFamily="18" charset="-120"/>
              </a:rPr>
              <a:t>ns.sub4.lwhsu.csie.net.</a:t>
            </a:r>
          </a:p>
          <a:p>
            <a:pPr lvl="2">
              <a:lnSpc>
                <a:spcPct val="90000"/>
              </a:lnSpc>
            </a:pPr>
            <a:endParaRPr lang="en-US" altLang="zh-TW" sz="1400" dirty="0" smtClean="0"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It is easy for forward setting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 smtClean="0">
                <a:ea typeface="新細明體" pitchFamily="18" charset="-120"/>
              </a:rPr>
              <a:t>In zone </a:t>
            </a:r>
            <a:r>
              <a:rPr lang="en-US" altLang="zh-TW" sz="1600" dirty="0" err="1" smtClean="0">
                <a:ea typeface="新細明體" pitchFamily="18" charset="-120"/>
              </a:rPr>
              <a:t>db</a:t>
            </a:r>
            <a:r>
              <a:rPr lang="en-US" altLang="zh-TW" sz="1600" dirty="0" smtClean="0">
                <a:ea typeface="新細明體" pitchFamily="18" charset="-120"/>
              </a:rPr>
              <a:t> of lwhsu.csie.net</a:t>
            </a:r>
          </a:p>
          <a:p>
            <a:pPr lvl="2">
              <a:lnSpc>
                <a:spcPct val="90000"/>
              </a:lnSpc>
            </a:pPr>
            <a:r>
              <a:rPr lang="en-US" altLang="zh-TW" sz="1200" dirty="0" smtClean="0">
                <a:ea typeface="新細明體" pitchFamily="18" charset="-120"/>
              </a:rPr>
              <a:t>sub1		IN	NS    ns.sub1.lwhsu.csie.net.</a:t>
            </a:r>
          </a:p>
          <a:p>
            <a:pPr lvl="2">
              <a:lnSpc>
                <a:spcPct val="90000"/>
              </a:lnSpc>
            </a:pPr>
            <a:r>
              <a:rPr lang="en-US" altLang="zh-TW" sz="1200" dirty="0" smtClean="0">
                <a:ea typeface="新細明體" pitchFamily="18" charset="-120"/>
              </a:rPr>
              <a:t>ns.sub1		IN	A      1921.68.3.1</a:t>
            </a:r>
          </a:p>
          <a:p>
            <a:pPr lvl="2">
              <a:lnSpc>
                <a:spcPct val="90000"/>
              </a:lnSpc>
            </a:pPr>
            <a:r>
              <a:rPr lang="en-US" altLang="zh-TW" sz="1200" dirty="0" smtClean="0">
                <a:ea typeface="新細明體" pitchFamily="18" charset="-120"/>
              </a:rPr>
              <a:t>sub2		IN 	NS    ns.sub2.lwhsu.csie.net.</a:t>
            </a:r>
          </a:p>
          <a:p>
            <a:pPr lvl="2">
              <a:lnSpc>
                <a:spcPct val="90000"/>
              </a:lnSpc>
            </a:pPr>
            <a:r>
              <a:rPr lang="en-US" altLang="zh-TW" sz="1200" dirty="0" smtClean="0">
                <a:ea typeface="新細明體" pitchFamily="18" charset="-120"/>
              </a:rPr>
              <a:t>ns.sub2		IN	A      192.168.3.65</a:t>
            </a:r>
          </a:p>
          <a:p>
            <a:pPr lvl="2">
              <a:lnSpc>
                <a:spcPct val="90000"/>
              </a:lnSpc>
            </a:pPr>
            <a:r>
              <a:rPr lang="en-US" altLang="zh-TW" sz="1200" dirty="0" smtClean="0">
                <a:latin typeface="Courier New" panose="02070309020205020404" pitchFamily="49" charset="0"/>
                <a:ea typeface="新細明體" pitchFamily="18" charset="-120"/>
              </a:rPr>
              <a:t>…</a:t>
            </a:r>
            <a:endParaRPr lang="en-US" altLang="zh-TW" sz="1200" dirty="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+mj-lt"/>
                <a:ea typeface="新細明體" pitchFamily="18" charset="-120"/>
              </a:rPr>
              <a:t>Non-byte boundary (4)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ea typeface="新細明體" pitchFamily="18" charset="-120"/>
              </a:rPr>
              <a:t>Non-byte boundary reverse setting</a:t>
            </a:r>
          </a:p>
          <a:p>
            <a:pPr lvl="1">
              <a:lnSpc>
                <a:spcPct val="80000"/>
              </a:lnSpc>
            </a:pPr>
            <a:r>
              <a:rPr lang="en-US" altLang="zh-TW" dirty="0" smtClean="0">
                <a:ea typeface="新細明體" pitchFamily="18" charset="-120"/>
              </a:rPr>
              <a:t>Method1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zh-TW" dirty="0" smtClean="0">
              <a:ea typeface="新細明體" pitchFamily="18" charset="-12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$GENERATE 0-63         $.3.168.192.in-addr.arpa. 	IN    NS	ns.sub1.lwhsu.csie.net.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$GENERATE 64-127     $.3.168.192.in-addr.arpa. 	IN    NS	ns.sub2.lwhsu.csie.net.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$GENERATE 128-191   $.3.168.192.in-addr.arpa. 	IN    NS	ns.sub3.lwhsu.csie.net.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$GENERATE 192-255   $.3.168.192.in-addr.arpa. 	IN    NS	ns.sub4.lwhsu.csie.net.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zh-TW" sz="1400" dirty="0" smtClean="0">
              <a:ea typeface="新細明體" pitchFamily="18" charset="-12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And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zh-TW" sz="1400" dirty="0" smtClean="0">
              <a:ea typeface="新細明體" pitchFamily="18" charset="-12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zone </a:t>
            </a:r>
            <a:r>
              <a:rPr lang="en-US" altLang="zh-TW" sz="1400" dirty="0" smtClean="0">
                <a:latin typeface="Courier New" panose="02070309020205020404" pitchFamily="49" charset="0"/>
                <a:ea typeface="新細明體" pitchFamily="18" charset="-120"/>
              </a:rPr>
              <a:t>“</a:t>
            </a:r>
            <a:r>
              <a:rPr lang="en-US" altLang="zh-TW" sz="1400" dirty="0" smtClean="0">
                <a:ea typeface="新細明體" pitchFamily="18" charset="-120"/>
              </a:rPr>
              <a:t>1.3.168.192.in-addr.arpa.</a:t>
            </a:r>
            <a:r>
              <a:rPr lang="en-US" altLang="zh-TW" sz="1400" dirty="0" smtClean="0">
                <a:latin typeface="Courier New" panose="02070309020205020404" pitchFamily="49" charset="0"/>
                <a:ea typeface="新細明體" pitchFamily="18" charset="-120"/>
              </a:rPr>
              <a:t>”</a:t>
            </a:r>
            <a:r>
              <a:rPr lang="en-US" altLang="zh-TW" sz="1400" dirty="0" smtClean="0">
                <a:ea typeface="新細明體" pitchFamily="18" charset="-120"/>
              </a:rPr>
              <a:t>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	type master;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	file </a:t>
            </a:r>
            <a:r>
              <a:rPr lang="en-US" altLang="zh-TW" sz="1400" dirty="0" smtClean="0">
                <a:latin typeface="Courier New" panose="02070309020205020404" pitchFamily="49" charset="0"/>
                <a:ea typeface="新細明體" pitchFamily="18" charset="-120"/>
              </a:rPr>
              <a:t>“</a:t>
            </a:r>
            <a:r>
              <a:rPr lang="en-US" altLang="zh-TW" sz="1400" dirty="0" smtClean="0">
                <a:ea typeface="新細明體" pitchFamily="18" charset="-120"/>
              </a:rPr>
              <a:t>named.rev.192.168.3.1</a:t>
            </a:r>
            <a:r>
              <a:rPr lang="en-US" altLang="zh-TW" sz="1400" dirty="0" smtClean="0">
                <a:latin typeface="Courier New" panose="02070309020205020404" pitchFamily="49" charset="0"/>
                <a:ea typeface="新細明體" pitchFamily="18" charset="-120"/>
              </a:rPr>
              <a:t>”</a:t>
            </a:r>
            <a:r>
              <a:rPr lang="en-US" altLang="zh-TW" sz="1400" dirty="0" smtClean="0">
                <a:ea typeface="新細明體" pitchFamily="18" charset="-120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};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zh-TW" sz="1400" dirty="0" smtClean="0">
              <a:ea typeface="新細明體" pitchFamily="18" charset="-12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; named.rev.192.168.3.1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@    IN    SOA	sub1.lwhsu.csie.net. root.sub1.lwhsu.csie.net. (1;3h;1h;1w;1h)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1400" dirty="0" smtClean="0">
                <a:ea typeface="新細明體" pitchFamily="18" charset="-120"/>
              </a:rPr>
              <a:t>        IN    NS	ns.sub1.lwhsu.csie.net.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JAL">
      <a:majorFont>
        <a:latin typeface="Bitstream Vera Sans"/>
        <a:ea typeface="微軟正黑體"/>
        <a:cs typeface=""/>
      </a:majorFont>
      <a:minorFont>
        <a:latin typeface="Bitstream Vera San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3012</TotalTime>
  <Words>1969</Words>
  <Application>Microsoft Macintosh PowerPoint</Application>
  <PresentationFormat>如螢幕大小 (4:3)</PresentationFormat>
  <Paragraphs>602</Paragraphs>
  <Slides>62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76" baseType="lpstr">
      <vt:lpstr>Times New Roman</vt:lpstr>
      <vt:lpstr>華康儷粗黑(P)</vt:lpstr>
      <vt:lpstr>微軟正黑體 Light</vt:lpstr>
      <vt:lpstr>Courier New</vt:lpstr>
      <vt:lpstr>Bitstream Vera Sans</vt:lpstr>
      <vt:lpstr>微軟正黑體</vt:lpstr>
      <vt:lpstr>Verdana</vt:lpstr>
      <vt:lpstr>華康標楷體(P)</vt:lpstr>
      <vt:lpstr>新細明體</vt:lpstr>
      <vt:lpstr>Wingdings</vt:lpstr>
      <vt:lpstr>SimSun</vt:lpstr>
      <vt:lpstr>Arial</vt:lpstr>
      <vt:lpstr>Noto Sans Symbols</vt:lpstr>
      <vt:lpstr>Computer Center</vt:lpstr>
      <vt:lpstr>BIND Part 2</vt:lpstr>
      <vt:lpstr>BIND Configuration  – named.conf  view (1)</vt:lpstr>
      <vt:lpstr>BIND Configuration  – named.conf  view (2)</vt:lpstr>
      <vt:lpstr>BIND Configuration  – named.conf  controls</vt:lpstr>
      <vt:lpstr>Updating zone files</vt:lpstr>
      <vt:lpstr>Non-byte boundary (1)</vt:lpstr>
      <vt:lpstr>Non-byte boundary (2)</vt:lpstr>
      <vt:lpstr>Non-byte boundary (3)</vt:lpstr>
      <vt:lpstr>Non-byte boundary (4)</vt:lpstr>
      <vt:lpstr>Non-byte boundary (5)</vt:lpstr>
      <vt:lpstr>BIND Security</vt:lpstr>
      <vt:lpstr>Security  – named.conf security configuration</vt:lpstr>
      <vt:lpstr>Security  – With TSIG (1)</vt:lpstr>
      <vt:lpstr>Security  – With TSIG (2)</vt:lpstr>
      <vt:lpstr>Security  – With TSIG (3) </vt:lpstr>
      <vt:lpstr>Security  – Securing zone transfer </vt:lpstr>
      <vt:lpstr>Security  – Securing zone transfer </vt:lpstr>
      <vt:lpstr>Security  – Securing zone transfer </vt:lpstr>
      <vt:lpstr>Security  – Securing dynamic update </vt:lpstr>
      <vt:lpstr>Security  – Securing dynamic update </vt:lpstr>
      <vt:lpstr>Security - Attck</vt:lpstr>
      <vt:lpstr>Security  – Cache poisoning  </vt:lpstr>
      <vt:lpstr>Security  – Cache poisoning  </vt:lpstr>
      <vt:lpstr>Security  – Cache poisoning  </vt:lpstr>
      <vt:lpstr>Security  – Cache poisoning  </vt:lpstr>
      <vt:lpstr>Security  – Cache poisoning  </vt:lpstr>
      <vt:lpstr>Security  – Cache poisoning  </vt:lpstr>
      <vt:lpstr>Security  – Cache poisoning  </vt:lpstr>
      <vt:lpstr>Security  – Cache poisoning  </vt:lpstr>
      <vt:lpstr>Security  – Cache poisoning</vt:lpstr>
      <vt:lpstr>Security  – Cache poisoning  </vt:lpstr>
      <vt:lpstr>PowerPoint 簡報</vt:lpstr>
      <vt:lpstr>Security  – Cache poisoning  </vt:lpstr>
      <vt:lpstr>Security  - Recursion Denied of Service Attacks</vt:lpstr>
      <vt:lpstr>Security  - Reflection/Amplification Attacks</vt:lpstr>
      <vt:lpstr>Security  - Zone Transfer</vt:lpstr>
      <vt:lpstr>Security  - Buffer Overflow Attacks</vt:lpstr>
      <vt:lpstr>Security  – DNSSEC </vt:lpstr>
      <vt:lpstr>Security  – DNSSEC </vt:lpstr>
      <vt:lpstr>Security  – DNSSEC </vt:lpstr>
      <vt:lpstr>Security  – DNSSEC Implementation </vt:lpstr>
      <vt:lpstr>Security  – DNSSEC Implementation </vt:lpstr>
      <vt:lpstr>Security  – DNSSEC Implementation </vt:lpstr>
      <vt:lpstr>Security  – DNSSEC Implementation </vt:lpstr>
      <vt:lpstr>Security  – DNSSEC Implementation </vt:lpstr>
      <vt:lpstr>Security  – DNSSEC Implementation </vt:lpstr>
      <vt:lpstr>Security  – DNSSEC Implementation </vt:lpstr>
      <vt:lpstr>Security  – DNSSEC Implementation </vt:lpstr>
      <vt:lpstr>BIND Debugging and Logging</vt:lpstr>
      <vt:lpstr>Logging (1)</vt:lpstr>
      <vt:lpstr>Logging (2)</vt:lpstr>
      <vt:lpstr>Logging (3)</vt:lpstr>
      <vt:lpstr>Logging (4)</vt:lpstr>
      <vt:lpstr>Debug</vt:lpstr>
      <vt:lpstr>Tools</vt:lpstr>
      <vt:lpstr>Tools  – nslookup</vt:lpstr>
      <vt:lpstr>Tools  – dig</vt:lpstr>
      <vt:lpstr>Online Check Tools  – http://dnsviz.net</vt:lpstr>
      <vt:lpstr>Miscellaneous</vt:lpstr>
      <vt:lpstr>SSHFP record</vt:lpstr>
      <vt:lpstr>DNS Accept filters</vt:lpstr>
      <vt:lpstr>Other references &amp; tools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BIND Part 2</dc:title>
  <dc:creator>pschiu</dc:creator>
  <cp:keywords>NCTU NAP2016</cp:keywords>
  <cp:lastModifiedBy>Microsoft Office 使用者</cp:lastModifiedBy>
  <cp:revision>362</cp:revision>
  <cp:lastPrinted>2017-04-20T10:29:30Z</cp:lastPrinted>
  <dcterms:created xsi:type="dcterms:W3CDTF">2009-03-04T03:54:00Z</dcterms:created>
  <dcterms:modified xsi:type="dcterms:W3CDTF">2017-04-20T10:30:36Z</dcterms:modified>
</cp:coreProperties>
</file>