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4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303" r:id="rId45"/>
    <p:sldId id="299" r:id="rId46"/>
    <p:sldId id="300" r:id="rId47"/>
    <p:sldId id="301" r:id="rId4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12942C0-99F8-4052-886D-3BF001F213AC}">
  <a:tblStyle styleId="{812942C0-99F8-4052-886D-3BF001F213AC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5"/>
    <p:restoredTop sz="94669"/>
  </p:normalViewPr>
  <p:slideViewPr>
    <p:cSldViewPr snapToGrid="0" snapToObjects="1">
      <p:cViewPr varScale="1">
        <p:scale>
          <a:sx n="101" d="100"/>
          <a:sy n="101" d="100"/>
        </p:scale>
        <p:origin x="5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8871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97718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89401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3840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6678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16573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63056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3150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74336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13991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04610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898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88289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45185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39229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58624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55413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33870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73791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72675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75916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97445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2037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032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01847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19274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00982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663403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935575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577726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5850867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731619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425244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0316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234844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59480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87231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132604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645648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720564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999046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140206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8942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916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64831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0055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2897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65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1219199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" name="Shape 19"/>
          <p:cNvCxnSpPr/>
          <p:nvPr/>
        </p:nvCxnSpPr>
        <p:spPr>
          <a:xfrm>
            <a:off x="914400" y="3276600"/>
            <a:ext cx="7543800" cy="0"/>
          </a:xfrm>
          <a:prstGeom prst="straightConnector1">
            <a:avLst/>
          </a:prstGeom>
          <a:noFill/>
          <a:ln w="28575" cap="flat" cmpd="sng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/>
          <p:nvPr/>
        </p:nvSpPr>
        <p:spPr>
          <a:xfrm>
            <a:off x="914400" y="609600"/>
            <a:ext cx="1219199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609600" y="2514600"/>
            <a:ext cx="1219199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2128838" y="3400425"/>
            <a:ext cx="6400799" cy="209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章節標題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對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含標題的內容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5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含標題的圖片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5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標題及直排文字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 rot="5400000">
            <a:off x="2552699" y="-114300"/>
            <a:ext cx="4648199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直排標題及文字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 rot="5400000">
            <a:off x="4873624" y="2206624"/>
            <a:ext cx="5835649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 rot="5400000">
            <a:off x="911225" y="339724"/>
            <a:ext cx="5835649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0" y="0"/>
            <a:ext cx="609599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 txBox="1"/>
          <p:nvPr/>
        </p:nvSpPr>
        <p:spPr>
          <a:xfrm rot="5400000">
            <a:off x="-2016917" y="2242343"/>
            <a:ext cx="4668836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0" i="1" u="none" strike="noStrike" cap="none">
                <a:solidFill>
                  <a:schemeClr val="lt1"/>
                </a:solidFill>
                <a:latin typeface="Carme"/>
                <a:ea typeface="Carme"/>
                <a:cs typeface="Carme"/>
                <a:sym typeface="Carme"/>
              </a:rPr>
              <a:t>Computer Center, CS, NCTU</a:t>
            </a:r>
          </a:p>
        </p:txBody>
      </p:sp>
      <p:sp>
        <p:nvSpPr>
          <p:cNvPr id="14" name="Shape 14"/>
          <p:cNvSpPr/>
          <p:nvPr/>
        </p:nvSpPr>
        <p:spPr>
          <a:xfrm>
            <a:off x="125413" y="6400800"/>
            <a:ext cx="304799" cy="304799"/>
          </a:xfrm>
          <a:prstGeom prst="ellipse">
            <a:avLst/>
          </a:prstGeom>
          <a:solidFill>
            <a:srgbClr val="99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0" y="6248400"/>
            <a:ext cx="533399" cy="457200"/>
          </a:xfrm>
          <a:prstGeom prst="rect">
            <a:avLst/>
          </a:prstGeom>
          <a:noFill/>
          <a:ln>
            <a:noFill/>
          </a:ln>
        </p:spPr>
        <p:txBody>
          <a:bodyPr lIns="21600" tIns="0" rIns="0" bIns="468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Carme"/>
                <a:ea typeface="Carme"/>
                <a:cs typeface="Carme"/>
                <a:sym typeface="Carme"/>
              </a:rPr>
              <a:t>‹#›</a:t>
            </a:fld>
            <a:endParaRPr lang="en-US" sz="1400" b="0" i="0" u="none" strike="noStrike" cap="none">
              <a:solidFill>
                <a:schemeClr val="lt1"/>
              </a:solidFill>
              <a:latin typeface="Carme"/>
              <a:ea typeface="Carme"/>
              <a:cs typeface="Carme"/>
              <a:sym typeface="Carme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990600" y="1182687"/>
            <a:ext cx="7772400" cy="36512"/>
          </a:xfrm>
          <a:prstGeom prst="rect">
            <a:avLst/>
          </a:prstGeom>
          <a:gradFill>
            <a:gsLst>
              <a:gs pos="0">
                <a:srgbClr val="C0C0C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b="1" dirty="0" smtClean="0"/>
              <a:t>Advanced Mail	</a:t>
            </a:r>
            <a:endParaRPr lang="en-US" sz="3400" b="1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2128838" y="3400425"/>
            <a:ext cx="6400799" cy="2095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r>
              <a:rPr lang="en-US" dirty="0" err="1" smtClean="0"/>
              <a:t>hyili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8153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/>
            <a:r>
              <a:rPr lang="zh-TW" altLang="zh-TW" sz="3600" dirty="0"/>
              <a:t>Greylisting</a:t>
            </a:r>
            <a:br>
              <a:rPr lang="zh-TW" altLang="zh-TW" sz="3600" dirty="0"/>
            </a:br>
            <a:r>
              <a:rPr lang="en-US" altLang="zh-TW" sz="3600" dirty="0" smtClean="0"/>
              <a:t>	</a:t>
            </a:r>
            <a:r>
              <a:rPr lang="zh-TW" altLang="zh-TW" sz="3600" dirty="0" smtClean="0"/>
              <a:t>– </a:t>
            </a:r>
            <a:r>
              <a:rPr lang="zh-TW" altLang="zh-TW" sz="3600" dirty="0"/>
              <a:t>Enable Greylisting and Configuration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indent="-342900">
              <a:buFont typeface="Arial" charset="0"/>
              <a:buChar char="•"/>
            </a:pPr>
            <a:r>
              <a:rPr lang="en-US" altLang="zh-TW" dirty="0"/>
              <a:t>Setup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TW" dirty="0"/>
              <a:t>In 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rc.conf</a:t>
            </a:r>
            <a:endParaRPr lang="en-US" altLang="zh-TW" dirty="0"/>
          </a:p>
          <a:p>
            <a:pPr marL="800100" lvl="1" indent="-342900">
              <a:buFont typeface="Arial" charset="0"/>
              <a:buChar char="•"/>
            </a:pPr>
            <a:endParaRPr lang="en-US" altLang="zh-TW" dirty="0"/>
          </a:p>
          <a:p>
            <a:pPr marL="800100" lvl="1" indent="-342900">
              <a:buFont typeface="Arial" charset="0"/>
              <a:buChar char="•"/>
            </a:pPr>
            <a:r>
              <a:rPr lang="en-US" altLang="zh-TW" dirty="0"/>
              <a:t>service </a:t>
            </a:r>
            <a:r>
              <a:rPr lang="en-US" altLang="zh-TW" dirty="0" err="1"/>
              <a:t>postgrey</a:t>
            </a:r>
            <a:r>
              <a:rPr lang="en-US" altLang="zh-TW" dirty="0"/>
              <a:t> start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TW" dirty="0"/>
              <a:t>Run on TCP port 10023 by default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TW" dirty="0"/>
              <a:t>In </a:t>
            </a:r>
            <a:r>
              <a:rPr lang="en-US" altLang="zh-TW" dirty="0" err="1"/>
              <a:t>main.cf</a:t>
            </a:r>
            <a:endParaRPr lang="en-US" altLang="zh-TW" dirty="0"/>
          </a:p>
          <a:p>
            <a:pPr marL="800100" lvl="1" indent="-342900">
              <a:buFont typeface="Arial" charset="0"/>
              <a:buChar char="•"/>
            </a:pPr>
            <a:endParaRPr lang="en-US" altLang="zh-TW" dirty="0"/>
          </a:p>
          <a:p>
            <a:pPr marL="800100" lvl="1" indent="-342900">
              <a:buFont typeface="Arial" charset="0"/>
              <a:buChar char="•"/>
            </a:pPr>
            <a:endParaRPr lang="en-US" altLang="zh-TW" dirty="0"/>
          </a:p>
          <a:p>
            <a:pPr marL="800100" lvl="1" indent="-342900">
              <a:buFont typeface="Arial" charset="0"/>
              <a:buChar char="•"/>
            </a:pPr>
            <a:endParaRPr lang="en-US" altLang="zh-TW" dirty="0"/>
          </a:p>
          <a:p>
            <a:pPr marL="800100" lvl="1" indent="-342900">
              <a:buFont typeface="Arial" charset="0"/>
              <a:buChar char="•"/>
            </a:pPr>
            <a:r>
              <a:rPr lang="en-US" altLang="zh-TW" dirty="0"/>
              <a:t>Reload Postfix</a:t>
            </a:r>
          </a:p>
          <a:p>
            <a:pPr marL="800100" lvl="1" indent="-342900">
              <a:buSzPct val="25000"/>
              <a:buFont typeface="Arial" charset="0"/>
              <a:buChar char="•"/>
            </a:pPr>
            <a:endParaRPr lang="en-US" altLang="zh-TW" dirty="0"/>
          </a:p>
        </p:txBody>
      </p:sp>
      <p:sp>
        <p:nvSpPr>
          <p:cNvPr id="4" name="Shape 169"/>
          <p:cNvSpPr txBox="1"/>
          <p:nvPr/>
        </p:nvSpPr>
        <p:spPr>
          <a:xfrm>
            <a:off x="1636425" y="2268399"/>
            <a:ext cx="2541000" cy="30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</a:pPr>
            <a:r>
              <a:rPr lang="zh-TW" i="0" u="none" strike="noStrike" cap="none">
                <a:solidFill>
                  <a:schemeClr val="lt1"/>
                </a:solidFill>
              </a:rPr>
              <a:t>postgrey_enable="YES"</a:t>
            </a:r>
          </a:p>
        </p:txBody>
      </p:sp>
      <p:sp>
        <p:nvSpPr>
          <p:cNvPr id="5" name="Shape 170"/>
          <p:cNvSpPr txBox="1"/>
          <p:nvPr/>
        </p:nvSpPr>
        <p:spPr>
          <a:xfrm>
            <a:off x="1621200" y="3755999"/>
            <a:ext cx="7141800" cy="951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Noto Sans Symbols"/>
              <a:buNone/>
            </a:pPr>
            <a:r>
              <a:rPr lang="zh-TW" i="0" u="none" strike="noStrike" cap="none" dirty="0">
                <a:solidFill>
                  <a:srgbClr val="FFFF00"/>
                </a:solidFill>
              </a:rPr>
              <a:t>smtpd_recipient_restrictions </a:t>
            </a:r>
            <a:r>
              <a:rPr lang="zh-TW" i="0" u="none" strike="noStrike" cap="none" dirty="0">
                <a:solidFill>
                  <a:schemeClr val="lt1"/>
                </a:solidFill>
              </a:rPr>
              <a:t>= permit_mynetworks,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</a:pPr>
            <a:r>
              <a:rPr lang="zh-TW" i="0" u="none" strike="noStrike" cap="none" dirty="0">
                <a:solidFill>
                  <a:schemeClr val="lt1"/>
                </a:solidFill>
              </a:rPr>
              <a:t>                               permit_sasl_authenticated,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</a:pPr>
            <a:r>
              <a:rPr lang="zh-TW" i="0" u="none" strike="noStrike" cap="none" dirty="0">
                <a:solidFill>
                  <a:schemeClr val="lt1"/>
                </a:solidFill>
              </a:rPr>
              <a:t>                               reject_unauth_destination,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1FEEF"/>
              </a:buClr>
              <a:buFont typeface="Noto Sans Symbols"/>
              <a:buNone/>
            </a:pPr>
            <a:r>
              <a:rPr lang="zh-TW" i="0" u="none" strike="noStrike" cap="none" dirty="0">
                <a:solidFill>
                  <a:srgbClr val="C1FEEF"/>
                </a:solidFill>
              </a:rPr>
              <a:t>                    check_policy_service inet:127.0.0.1:10023</a:t>
            </a:r>
          </a:p>
        </p:txBody>
      </p:sp>
    </p:spTree>
    <p:extLst>
      <p:ext uri="{BB962C8B-B14F-4D97-AF65-F5344CB8AC3E}">
        <p14:creationId xmlns:p14="http://schemas.microsoft.com/office/powerpoint/2010/main" val="1425030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/>
            <a:r>
              <a:rPr lang="zh-TW" altLang="zh-TW" sz="3600" dirty="0"/>
              <a:t>Greylisting</a:t>
            </a:r>
            <a:br>
              <a:rPr lang="zh-TW" altLang="zh-TW" sz="3600" dirty="0"/>
            </a:br>
            <a:r>
              <a:rPr lang="en-US" altLang="zh-TW" sz="3600" dirty="0" smtClean="0"/>
              <a:t>	</a:t>
            </a:r>
            <a:r>
              <a:rPr lang="zh-TW" altLang="zh-TW" sz="3600" dirty="0" smtClean="0"/>
              <a:t>– </a:t>
            </a:r>
            <a:r>
              <a:rPr lang="zh-TW" altLang="zh-TW" sz="3600" dirty="0"/>
              <a:t>Log and Others 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indent="-342900">
              <a:spcBef>
                <a:spcPts val="0"/>
              </a:spcBef>
              <a:buFont typeface="Arial" charset="0"/>
              <a:buChar char="•"/>
            </a:pPr>
            <a:r>
              <a:rPr lang="en-US" altLang="zh-TW" dirty="0"/>
              <a:t>When a mail is reject by </a:t>
            </a:r>
            <a:r>
              <a:rPr lang="en-US" altLang="zh-TW" dirty="0" err="1"/>
              <a:t>postgrey</a:t>
            </a:r>
            <a:r>
              <a:rPr lang="en-US" altLang="zh-TW" dirty="0"/>
              <a:t>, you can find it in /</a:t>
            </a:r>
            <a:r>
              <a:rPr lang="en-US" altLang="zh-TW" dirty="0" err="1"/>
              <a:t>var</a:t>
            </a:r>
            <a:r>
              <a:rPr lang="en-US" altLang="zh-TW" dirty="0"/>
              <a:t>/log/</a:t>
            </a:r>
            <a:r>
              <a:rPr lang="en-US" altLang="zh-TW" dirty="0" err="1"/>
              <a:t>maillog</a:t>
            </a:r>
            <a:endParaRPr lang="en-US" altLang="zh-TW" dirty="0"/>
          </a:p>
          <a:p>
            <a:pPr lvl="0" indent="-342900">
              <a:buSzPct val="25000"/>
              <a:buFont typeface="Arial" charset="0"/>
              <a:buChar char="•"/>
            </a:pPr>
            <a:endParaRPr lang="en-US" altLang="zh-TW" dirty="0"/>
          </a:p>
          <a:p>
            <a:pPr lvl="0" indent="-342900">
              <a:buSzPct val="25000"/>
              <a:buFont typeface="Arial" charset="0"/>
              <a:buChar char="•"/>
            </a:pPr>
            <a:endParaRPr lang="en-US" altLang="zh-TW" dirty="0"/>
          </a:p>
          <a:p>
            <a:pPr lvl="0" indent="-342900">
              <a:buFont typeface="Arial" charset="0"/>
              <a:buChar char="•"/>
            </a:pPr>
            <a:r>
              <a:rPr lang="en-US" altLang="zh-TW" dirty="0"/>
              <a:t>Whitelist Configuration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TW" dirty="0"/>
              <a:t>/</a:t>
            </a:r>
            <a:r>
              <a:rPr lang="en-US" altLang="zh-TW" dirty="0" err="1"/>
              <a:t>usr</a:t>
            </a:r>
            <a:r>
              <a:rPr lang="en-US" altLang="zh-TW" dirty="0"/>
              <a:t>/local/</a:t>
            </a:r>
            <a:r>
              <a:rPr lang="en-US" altLang="zh-TW" dirty="0" err="1"/>
              <a:t>etc</a:t>
            </a:r>
            <a:r>
              <a:rPr lang="en-US" altLang="zh-TW" dirty="0"/>
              <a:t>/postfix/</a:t>
            </a:r>
            <a:r>
              <a:rPr lang="en-US" altLang="zh-TW" dirty="0" err="1"/>
              <a:t>postgrey_whitelist_clients</a:t>
            </a:r>
            <a:endParaRPr lang="en-US" altLang="zh-TW" dirty="0"/>
          </a:p>
          <a:p>
            <a:pPr marL="800100" lvl="1" indent="-342900">
              <a:buFont typeface="Arial" charset="0"/>
              <a:buChar char="•"/>
            </a:pPr>
            <a:r>
              <a:rPr lang="en-US" altLang="zh-TW" dirty="0"/>
              <a:t>/</a:t>
            </a:r>
            <a:r>
              <a:rPr lang="en-US" altLang="zh-TW" dirty="0" err="1"/>
              <a:t>usr</a:t>
            </a:r>
            <a:r>
              <a:rPr lang="en-US" altLang="zh-TW" dirty="0"/>
              <a:t>/local/</a:t>
            </a:r>
            <a:r>
              <a:rPr lang="en-US" altLang="zh-TW" dirty="0" err="1"/>
              <a:t>etc</a:t>
            </a:r>
            <a:r>
              <a:rPr lang="en-US" altLang="zh-TW" dirty="0"/>
              <a:t>/postfix/</a:t>
            </a:r>
            <a:r>
              <a:rPr lang="en-US" altLang="zh-TW" dirty="0" err="1"/>
              <a:t>postgrey_whitelist_recipients</a:t>
            </a:r>
            <a:endParaRPr lang="en-US" altLang="zh-TW" dirty="0"/>
          </a:p>
        </p:txBody>
      </p:sp>
      <p:sp>
        <p:nvSpPr>
          <p:cNvPr id="4" name="Shape 178"/>
          <p:cNvSpPr txBox="1"/>
          <p:nvPr/>
        </p:nvSpPr>
        <p:spPr>
          <a:xfrm>
            <a:off x="1060200" y="2406949"/>
            <a:ext cx="7702800" cy="549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</a:pPr>
            <a:r>
              <a:rPr lang="zh-TW">
                <a:solidFill>
                  <a:schemeClr val="lt1"/>
                </a:solidFill>
              </a:rPr>
              <a:t>450 4.2.0 &lt;hyili@cs.nctu.edu.tw&gt;: Recipient address rejected: Greylisted, see http://postgrey.schweikert.ch/help/cs.nctu.edu.tw.html (in reply to RCPT TO command)</a:t>
            </a:r>
          </a:p>
        </p:txBody>
      </p:sp>
    </p:spTree>
    <p:extLst>
      <p:ext uri="{BB962C8B-B14F-4D97-AF65-F5344CB8AC3E}">
        <p14:creationId xmlns:p14="http://schemas.microsoft.com/office/powerpoint/2010/main" val="521235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/>
            <a:r>
              <a:rPr lang="zh-TW" altLang="zh-TW" sz="3600" dirty="0"/>
              <a:t>Greylisting</a:t>
            </a:r>
            <a:br>
              <a:rPr lang="zh-TW" altLang="zh-TW" sz="3600" dirty="0"/>
            </a:br>
            <a:r>
              <a:rPr lang="en-US" altLang="zh-TW" sz="3600" dirty="0" smtClean="0"/>
              <a:t>	</a:t>
            </a:r>
            <a:r>
              <a:rPr lang="zh-TW" altLang="zh-TW" sz="3600" dirty="0" smtClean="0"/>
              <a:t>– </a:t>
            </a:r>
            <a:r>
              <a:rPr lang="zh-TW" altLang="zh-TW" sz="3600" dirty="0"/>
              <a:t>Problem of Greylisting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It cannot handle the domain which has large server farms (MSA pools) without using white list.</a:t>
            </a:r>
          </a:p>
          <a:p>
            <a:pPr lvl="1">
              <a:spcBef>
                <a:spcPts val="0"/>
              </a:spcBef>
              <a:buSzPct val="120000"/>
              <a:buFont typeface="Arial" charset="0"/>
              <a:buChar char="•"/>
            </a:pPr>
            <a:r>
              <a:rPr lang="zh-TW" altLang="zh-TW" dirty="0"/>
              <a:t>Microsoft Exchange Online Office 365</a:t>
            </a:r>
          </a:p>
          <a:p>
            <a:pPr lvl="1">
              <a:spcBef>
                <a:spcPts val="0"/>
              </a:spcBef>
              <a:buSzPct val="120000"/>
              <a:buFont typeface="Arial" charset="0"/>
              <a:buChar char="•"/>
            </a:pPr>
            <a:r>
              <a:rPr lang="zh-TW" altLang="zh-TW" dirty="0"/>
              <a:t>Gmail</a:t>
            </a:r>
          </a:p>
          <a:p>
            <a:pPr lvl="1">
              <a:spcBef>
                <a:spcPts val="0"/>
              </a:spcBef>
              <a:buSzPct val="120000"/>
              <a:buFont typeface="Arial" charset="0"/>
              <a:buChar char="•"/>
            </a:pPr>
            <a:r>
              <a:rPr lang="zh-TW" altLang="zh-TW" dirty="0"/>
              <a:t>Outlook</a:t>
            </a:r>
          </a:p>
          <a:p>
            <a:pPr lvl="1">
              <a:spcBef>
                <a:spcPts val="0"/>
              </a:spcBef>
              <a:buSzPct val="120000"/>
              <a:buFont typeface="Arial" charset="0"/>
              <a:buChar char="•"/>
            </a:pPr>
            <a:r>
              <a:rPr lang="zh-TW" altLang="zh-TW" dirty="0"/>
              <a:t>...</a:t>
            </a:r>
          </a:p>
          <a:p>
            <a:pPr lvl="0" indent="-342900">
              <a:spcBef>
                <a:spcPts val="0"/>
              </a:spcBef>
              <a:buFont typeface="Arial" charset="0"/>
              <a:buChar char="•"/>
            </a:pP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423574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buSzPct val="25000"/>
            </a:pPr>
            <a:r>
              <a:rPr lang="zh-TW" altLang="zh-TW" dirty="0"/>
              <a:t>Sender Policy Framework (SPF)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Shape 72"/>
          <p:cNvSpPr txBox="1">
            <a:spLocks/>
          </p:cNvSpPr>
          <p:nvPr/>
        </p:nvSpPr>
        <p:spPr>
          <a:xfrm>
            <a:off x="990600" y="13843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190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-342900">
              <a:spcBef>
                <a:spcPts val="0"/>
              </a:spcBef>
              <a:buFont typeface="Arial" charset="0"/>
              <a:buChar char="•"/>
            </a:pPr>
            <a:r>
              <a:rPr lang="en-US" altLang="zh-TW" dirty="0" smtClean="0"/>
              <a:t>A </a:t>
            </a:r>
            <a:r>
              <a:rPr lang="zh-TW" altLang="zh-TW" dirty="0"/>
              <a:t>client-based method to detect whether a client is authorized or not</a:t>
            </a:r>
            <a:r>
              <a:rPr lang="zh-TW" altLang="zh-TW" dirty="0" smtClean="0"/>
              <a:t>.</a:t>
            </a:r>
            <a:endParaRPr lang="en-US" altLang="zh-TW" dirty="0" smtClean="0"/>
          </a:p>
          <a:p>
            <a:pPr lvl="0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Checking for </a:t>
            </a:r>
            <a:r>
              <a:rPr lang="zh-TW" altLang="zh-TW" dirty="0">
                <a:solidFill>
                  <a:srgbClr val="FF0000"/>
                </a:solidFill>
              </a:rPr>
              <a:t>smtp.mailfrom</a:t>
            </a:r>
            <a:r>
              <a:rPr lang="zh-TW" altLang="zh-TW" dirty="0"/>
              <a:t> (Return-Path)</a:t>
            </a:r>
            <a:endParaRPr lang="en-US" altLang="zh-TW" dirty="0"/>
          </a:p>
          <a:p>
            <a:pPr indent="-342900">
              <a:spcBef>
                <a:spcPts val="0"/>
              </a:spcBef>
              <a:buFont typeface="Arial" charset="0"/>
              <a:buChar char="•"/>
            </a:pPr>
            <a:endParaRPr lang="en-US" altLang="zh-TW" dirty="0" smtClean="0"/>
          </a:p>
          <a:p>
            <a:pPr indent="-342900">
              <a:spcBef>
                <a:spcPts val="0"/>
              </a:spcBef>
              <a:buFont typeface="Arial" charset="0"/>
              <a:buChar char="•"/>
            </a:pP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764386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/>
            <a:r>
              <a:rPr lang="zh-TW" altLang="zh-TW" sz="3600" dirty="0"/>
              <a:t>Sender Policy Framework (SPF)</a:t>
            </a:r>
            <a:br>
              <a:rPr lang="zh-TW" altLang="zh-TW" sz="3600" dirty="0"/>
            </a:br>
            <a:r>
              <a:rPr lang="en-US" altLang="zh-TW" sz="3600" dirty="0" smtClean="0"/>
              <a:t>	</a:t>
            </a:r>
            <a:r>
              <a:rPr lang="zh-TW" altLang="zh-TW" sz="3600" dirty="0" smtClean="0"/>
              <a:t>– </a:t>
            </a:r>
            <a:r>
              <a:rPr lang="zh-TW" altLang="zh-TW" sz="3600" dirty="0"/>
              <a:t>Idea and Workflow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Shape 72"/>
          <p:cNvSpPr txBox="1">
            <a:spLocks/>
          </p:cNvSpPr>
          <p:nvPr/>
        </p:nvSpPr>
        <p:spPr>
          <a:xfrm>
            <a:off x="990600" y="140335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190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-342900">
              <a:spcBef>
                <a:spcPts val="0"/>
              </a:spcBef>
              <a:buFont typeface="Arial" charset="0"/>
              <a:buChar char="•"/>
            </a:pPr>
            <a:r>
              <a:rPr lang="en-US" altLang="zh-TW" dirty="0" smtClean="0"/>
              <a:t>Idea of SPF</a:t>
            </a:r>
          </a:p>
          <a:p>
            <a:pPr lvl="1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Using </a:t>
            </a:r>
            <a:r>
              <a:rPr lang="zh-TW" altLang="zh-TW" dirty="0"/>
              <a:t>DNS TXT record to provide authorized server list for the query </a:t>
            </a:r>
            <a:r>
              <a:rPr lang="zh-TW" altLang="zh-TW" dirty="0" smtClean="0"/>
              <a:t>domain.</a:t>
            </a:r>
            <a:endParaRPr lang="en-US" altLang="zh-TW" dirty="0"/>
          </a:p>
          <a:p>
            <a:pPr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Steps</a:t>
            </a:r>
            <a:endParaRPr lang="en-US" altLang="zh-TW" dirty="0" smtClean="0"/>
          </a:p>
          <a:p>
            <a:pPr lvl="1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A </a:t>
            </a:r>
            <a:r>
              <a:rPr lang="zh-TW" altLang="zh-TW" dirty="0"/>
              <a:t>MTA connects to the server and sends an </a:t>
            </a:r>
            <a:r>
              <a:rPr lang="zh-TW" altLang="zh-TW" dirty="0" smtClean="0"/>
              <a:t>email.</a:t>
            </a:r>
            <a:r>
              <a:rPr lang="en-US" altLang="zh-TW" dirty="0" smtClean="0"/>
              <a:t>	</a:t>
            </a:r>
          </a:p>
          <a:p>
            <a:pPr lvl="1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Take </a:t>
            </a:r>
            <a:r>
              <a:rPr lang="zh-TW" altLang="zh-TW" dirty="0"/>
              <a:t>the email’s </a:t>
            </a:r>
            <a:r>
              <a:rPr lang="zh-TW" altLang="zh-TW" dirty="0">
                <a:solidFill>
                  <a:srgbClr val="FF0000"/>
                </a:solidFill>
              </a:rPr>
              <a:t>smtp.mailfrom’s</a:t>
            </a:r>
            <a:r>
              <a:rPr lang="zh-TW" altLang="zh-TW" dirty="0"/>
              <a:t> domain (ex. hyili@</a:t>
            </a:r>
            <a:r>
              <a:rPr lang="zh-TW" altLang="zh-TW" dirty="0">
                <a:solidFill>
                  <a:srgbClr val="FF0000"/>
                </a:solidFill>
              </a:rPr>
              <a:t>hyili.idv.tw</a:t>
            </a:r>
            <a:r>
              <a:rPr lang="zh-TW" altLang="zh-TW" dirty="0"/>
              <a:t>) and the MTA’s </a:t>
            </a:r>
            <a:r>
              <a:rPr lang="zh-TW" altLang="zh-TW" dirty="0" smtClean="0"/>
              <a:t>ip.</a:t>
            </a:r>
            <a:r>
              <a:rPr lang="en-US" altLang="zh-TW" dirty="0" smtClean="0"/>
              <a:t>	</a:t>
            </a:r>
          </a:p>
          <a:p>
            <a:pPr lvl="1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Query </a:t>
            </a:r>
            <a:r>
              <a:rPr lang="zh-TW" altLang="zh-TW" dirty="0"/>
              <a:t>the domain’s TXT record for authorized server </a:t>
            </a:r>
            <a:r>
              <a:rPr lang="zh-TW" altLang="zh-TW" dirty="0" smtClean="0"/>
              <a:t>list.</a:t>
            </a:r>
            <a:r>
              <a:rPr lang="en-US" altLang="zh-TW" dirty="0" smtClean="0"/>
              <a:t>	</a:t>
            </a:r>
          </a:p>
          <a:p>
            <a:pPr lvl="1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Check </a:t>
            </a:r>
            <a:r>
              <a:rPr lang="zh-TW" altLang="zh-TW" dirty="0"/>
              <a:t>if that MTA is authorized to send email as </a:t>
            </a:r>
            <a:r>
              <a:rPr lang="zh-TW" altLang="zh-TW" dirty="0">
                <a:solidFill>
                  <a:srgbClr val="FF0000"/>
                </a:solidFill>
              </a:rPr>
              <a:t>hyili.idv.tw</a:t>
            </a:r>
            <a:r>
              <a:rPr lang="zh-TW" altLang="zh-TW" dirty="0">
                <a:solidFill>
                  <a:srgbClr val="000000"/>
                </a:solidFill>
              </a:rPr>
              <a:t> and see how to handle the email.</a:t>
            </a:r>
          </a:p>
          <a:p>
            <a:pPr lvl="1" indent="-342900">
              <a:spcBef>
                <a:spcPts val="0"/>
              </a:spcBef>
              <a:buFont typeface="Arial" charset="0"/>
              <a:buChar char="•"/>
            </a:pP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928539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buSzPct val="25000"/>
            </a:pPr>
            <a:r>
              <a:rPr lang="zh-TW" altLang="zh-TW" sz="3600" dirty="0"/>
              <a:t>SPF Record Syntax</a:t>
            </a:r>
            <a:br>
              <a:rPr lang="zh-TW" altLang="zh-TW" sz="3600" dirty="0"/>
            </a:br>
            <a:r>
              <a:rPr lang="en-US" altLang="zh-TW" sz="3600" dirty="0" smtClean="0"/>
              <a:t>	</a:t>
            </a:r>
            <a:r>
              <a:rPr lang="zh-TW" altLang="zh-TW" sz="3600" dirty="0" smtClean="0"/>
              <a:t>– </a:t>
            </a:r>
            <a:r>
              <a:rPr lang="zh-TW" altLang="zh-TW" sz="3600" dirty="0"/>
              <a:t>Tool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Shape 72"/>
          <p:cNvSpPr txBox="1">
            <a:spLocks/>
          </p:cNvSpPr>
          <p:nvPr/>
        </p:nvSpPr>
        <p:spPr>
          <a:xfrm>
            <a:off x="990600" y="140335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190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 indent="-342900">
              <a:spcBef>
                <a:spcPts val="0"/>
              </a:spcBef>
              <a:buFont typeface="Arial" charset="0"/>
              <a:buChar char="•"/>
            </a:pPr>
            <a:r>
              <a:rPr lang="en-US" altLang="zh-TW" dirty="0" smtClean="0"/>
              <a:t>Tool</a:t>
            </a:r>
            <a:r>
              <a:rPr lang="zh-TW" altLang="zh-TW" dirty="0"/>
              <a:t>: mail/postfix-policyd-spf-perl (port or package</a:t>
            </a:r>
            <a:r>
              <a:rPr lang="zh-TW" altLang="zh-TW" dirty="0" smtClean="0"/>
              <a:t>)</a:t>
            </a:r>
            <a:endParaRPr lang="en-US" altLang="zh-TW" dirty="0" smtClean="0"/>
          </a:p>
          <a:p>
            <a:pPr lvl="1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A </a:t>
            </a:r>
            <a:r>
              <a:rPr lang="zh-TW" altLang="zh-TW" dirty="0"/>
              <a:t>policy service of </a:t>
            </a:r>
            <a:r>
              <a:rPr lang="zh-TW" altLang="zh-TW" dirty="0" smtClean="0"/>
              <a:t>postfix.</a:t>
            </a:r>
            <a:endParaRPr lang="en-US" altLang="zh-TW" dirty="0" smtClean="0"/>
          </a:p>
          <a:p>
            <a:pPr lvl="1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Daemon</a:t>
            </a:r>
            <a:r>
              <a:rPr lang="zh-TW" altLang="zh-TW" dirty="0"/>
              <a:t>-based, like </a:t>
            </a:r>
            <a:r>
              <a:rPr lang="zh-TW" altLang="zh-TW" dirty="0" smtClean="0"/>
              <a:t>amavis</a:t>
            </a:r>
            <a:r>
              <a:rPr lang="en-US" altLang="zh-TW" dirty="0" smtClean="0"/>
              <a:t>d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413107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72"/>
          <p:cNvSpPr txBox="1">
            <a:spLocks/>
          </p:cNvSpPr>
          <p:nvPr/>
        </p:nvSpPr>
        <p:spPr>
          <a:xfrm>
            <a:off x="990600" y="1403876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190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 indent="-342900">
              <a:spcBef>
                <a:spcPts val="0"/>
              </a:spcBef>
              <a:buFont typeface="Arial" charset="0"/>
              <a:buChar char="•"/>
            </a:pPr>
            <a:r>
              <a:rPr lang="en-US" altLang="zh-TW" dirty="0" smtClean="0"/>
              <a:t>Setup</a:t>
            </a:r>
          </a:p>
          <a:p>
            <a:pPr lvl="1" indent="-342900">
              <a:spcBef>
                <a:spcPts val="0"/>
              </a:spcBef>
              <a:buFont typeface="Arial" charset="0"/>
              <a:buChar char="•"/>
            </a:pPr>
            <a:r>
              <a:rPr lang="en-US" altLang="zh-TW" dirty="0" smtClean="0"/>
              <a:t>In </a:t>
            </a:r>
            <a:r>
              <a:rPr lang="en-US" altLang="zh-TW" dirty="0"/>
              <a:t>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/postfix/</a:t>
            </a:r>
            <a:r>
              <a:rPr lang="en-US" altLang="zh-TW" dirty="0" err="1" smtClean="0"/>
              <a:t>main.cf</a:t>
            </a:r>
            <a:endParaRPr lang="en-US" altLang="zh-TW" dirty="0" smtClean="0"/>
          </a:p>
          <a:p>
            <a:pPr lvl="1" indent="-342900">
              <a:spcBef>
                <a:spcPts val="0"/>
              </a:spcBef>
              <a:buFont typeface="Arial" charset="0"/>
              <a:buChar char="•"/>
            </a:pPr>
            <a:endParaRPr lang="en-US" altLang="zh-TW" dirty="0"/>
          </a:p>
          <a:p>
            <a:pPr lvl="1" indent="-342900">
              <a:spcBef>
                <a:spcPts val="0"/>
              </a:spcBef>
              <a:buFont typeface="Arial" charset="0"/>
              <a:buChar char="•"/>
            </a:pPr>
            <a:endParaRPr lang="en-US" altLang="zh-TW" dirty="0" smtClean="0"/>
          </a:p>
          <a:p>
            <a:pPr lvl="1" indent="-342900">
              <a:spcBef>
                <a:spcPts val="0"/>
              </a:spcBef>
              <a:buFont typeface="Arial" charset="0"/>
              <a:buChar char="•"/>
            </a:pPr>
            <a:endParaRPr lang="en-US" altLang="zh-TW" dirty="0" smtClean="0"/>
          </a:p>
          <a:p>
            <a:pPr lvl="1" indent="-342900">
              <a:spcBef>
                <a:spcPts val="0"/>
              </a:spcBef>
              <a:buFont typeface="Arial" charset="0"/>
              <a:buChar char="•"/>
            </a:pPr>
            <a:endParaRPr lang="en-US" altLang="zh-TW" dirty="0" smtClean="0"/>
          </a:p>
          <a:p>
            <a:pPr lvl="1" indent="-342900">
              <a:spcBef>
                <a:spcPts val="0"/>
              </a:spcBef>
              <a:buFont typeface="Arial" charset="0"/>
              <a:buChar char="•"/>
            </a:pPr>
            <a:r>
              <a:rPr lang="en-US" altLang="zh-TW" dirty="0" smtClean="0"/>
              <a:t>In </a:t>
            </a:r>
            <a:r>
              <a:rPr lang="en-US" altLang="zh-TW" dirty="0"/>
              <a:t>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/postfix/</a:t>
            </a:r>
            <a:r>
              <a:rPr lang="en-US" altLang="zh-TW" dirty="0" err="1" smtClean="0"/>
              <a:t>master.cf</a:t>
            </a:r>
            <a:endParaRPr lang="en-US" altLang="zh-TW" dirty="0" smtClean="0"/>
          </a:p>
          <a:p>
            <a:pPr lvl="1" indent="-342900">
              <a:spcBef>
                <a:spcPts val="0"/>
              </a:spcBef>
              <a:buFont typeface="Arial" charset="0"/>
              <a:buChar char="•"/>
            </a:pPr>
            <a:endParaRPr lang="en-US" altLang="zh-TW" dirty="0"/>
          </a:p>
          <a:p>
            <a:pPr lvl="1" indent="-342900">
              <a:spcBef>
                <a:spcPts val="0"/>
              </a:spcBef>
              <a:buFont typeface="Arial" charset="0"/>
              <a:buChar char="•"/>
            </a:pPr>
            <a:endParaRPr lang="en-US" altLang="zh-TW" dirty="0" smtClean="0"/>
          </a:p>
          <a:p>
            <a:pPr lvl="1" indent="-342900">
              <a:spcBef>
                <a:spcPts val="0"/>
              </a:spcBef>
              <a:buFont typeface="Arial" charset="0"/>
              <a:buChar char="•"/>
            </a:pPr>
            <a:endParaRPr lang="en-US" altLang="zh-TW" dirty="0" smtClean="0"/>
          </a:p>
          <a:p>
            <a:pPr lvl="1" indent="-342900">
              <a:spcBef>
                <a:spcPts val="0"/>
              </a:spcBef>
              <a:buFont typeface="Arial" charset="0"/>
              <a:buChar char="•"/>
            </a:pPr>
            <a:r>
              <a:rPr lang="en-US" altLang="zh-TW" dirty="0" smtClean="0"/>
              <a:t>Reload Postfix</a:t>
            </a:r>
          </a:p>
          <a:p>
            <a:pPr lvl="1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A </a:t>
            </a:r>
            <a:r>
              <a:rPr lang="zh-TW" altLang="zh-TW" dirty="0"/>
              <a:t>policy service of </a:t>
            </a:r>
            <a:r>
              <a:rPr lang="zh-TW" altLang="zh-TW" dirty="0" smtClean="0"/>
              <a:t>postfix.</a:t>
            </a:r>
            <a:endParaRPr lang="en-US" altLang="zh-TW" dirty="0" smtClean="0"/>
          </a:p>
          <a:p>
            <a:pPr lvl="1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Daemon</a:t>
            </a:r>
            <a:r>
              <a:rPr lang="zh-TW" altLang="zh-TW" dirty="0"/>
              <a:t>-based, like </a:t>
            </a:r>
            <a:r>
              <a:rPr lang="zh-TW" altLang="zh-TW" dirty="0" smtClean="0"/>
              <a:t>amavis</a:t>
            </a:r>
            <a:r>
              <a:rPr lang="en-US" altLang="zh-TW" dirty="0" smtClean="0"/>
              <a:t>d</a:t>
            </a:r>
            <a:endParaRPr lang="zh-TW" altLang="zh-TW" dirty="0"/>
          </a:p>
        </p:txBody>
      </p: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buSzPct val="25000"/>
            </a:pPr>
            <a:r>
              <a:rPr lang="zh-TW" altLang="zh-TW" sz="3600" dirty="0"/>
              <a:t>SPF Record Syntax</a:t>
            </a:r>
            <a:br>
              <a:rPr lang="zh-TW" altLang="zh-TW" sz="3600" dirty="0"/>
            </a:br>
            <a:r>
              <a:rPr lang="zh-TW" altLang="zh-TW" sz="3600" dirty="0"/>
              <a:t>	– Enable SPF Check in Postfix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Shape 210"/>
          <p:cNvSpPr txBox="1"/>
          <p:nvPr/>
        </p:nvSpPr>
        <p:spPr>
          <a:xfrm>
            <a:off x="1333500" y="2174969"/>
            <a:ext cx="5702300" cy="1102627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-69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chemeClr val="lt1"/>
                </a:solidFill>
              </a:rPr>
              <a:t>spf-policy_time_limit = 3600</a:t>
            </a:r>
          </a:p>
          <a:p>
            <a:pPr marL="0" marR="0" lvl="0" indent="-69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chemeClr val="lt1"/>
                </a:solidFill>
              </a:rPr>
              <a:t>    smtpd_recipient_restrictions = permit_mynetworks,</a:t>
            </a:r>
          </a:p>
          <a:p>
            <a:pPr marL="0" marR="0" lvl="0" indent="-69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chemeClr val="lt1"/>
                </a:solidFill>
              </a:rPr>
              <a:t>            permit_sasl_authenticated,</a:t>
            </a:r>
          </a:p>
          <a:p>
            <a:pPr marL="0" marR="0" lvl="0" indent="-69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chemeClr val="lt1"/>
                </a:solidFill>
              </a:rPr>
              <a:t>            reject_unauth_destination,</a:t>
            </a:r>
          </a:p>
          <a:p>
            <a:pPr marL="0" marR="0" lvl="0" indent="-69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chemeClr val="lt1"/>
                </a:solidFill>
              </a:rPr>
              <a:t>            check_policy_service unix:private/spf-policy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</a:pPr>
            <a:endParaRPr dirty="0">
              <a:solidFill>
                <a:schemeClr val="lt1"/>
              </a:solidFill>
            </a:endParaRPr>
          </a:p>
        </p:txBody>
      </p:sp>
      <p:sp>
        <p:nvSpPr>
          <p:cNvPr id="5" name="Shape 211"/>
          <p:cNvSpPr txBox="1"/>
          <p:nvPr/>
        </p:nvSpPr>
        <p:spPr>
          <a:xfrm>
            <a:off x="1333500" y="3829172"/>
            <a:ext cx="5702300" cy="51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-69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chemeClr val="lt1"/>
                </a:solidFill>
              </a:rPr>
              <a:t>spf-policy      unix    -       n       n       -       0       spawn</a:t>
            </a:r>
          </a:p>
          <a:p>
            <a:pPr marL="0" marR="0" lvl="0" indent="387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chemeClr val="lt1"/>
                </a:solidFill>
              </a:rPr>
              <a:t>user=nobody argv=/usr/local/libexec/postfix-policyd-spf-perl</a:t>
            </a:r>
          </a:p>
        </p:txBody>
      </p:sp>
    </p:spTree>
    <p:extLst>
      <p:ext uri="{BB962C8B-B14F-4D97-AF65-F5344CB8AC3E}">
        <p14:creationId xmlns:p14="http://schemas.microsoft.com/office/powerpoint/2010/main" val="1734163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buSzPct val="25000"/>
            </a:pPr>
            <a:r>
              <a:rPr lang="zh-TW" altLang="zh-TW" sz="3600" dirty="0"/>
              <a:t>Sender Policy Framework (SPF)</a:t>
            </a:r>
            <a:br>
              <a:rPr lang="zh-TW" altLang="zh-TW" sz="3600" dirty="0"/>
            </a:br>
            <a:r>
              <a:rPr lang="zh-TW" altLang="zh-TW" sz="3600" dirty="0"/>
              <a:t>	– Backward Compatibility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indent="-342900">
              <a:spcBef>
                <a:spcPts val="0"/>
              </a:spcBef>
              <a:buFont typeface="Arial" charset="0"/>
              <a:buChar char="•"/>
            </a:pPr>
            <a:r>
              <a:rPr lang="en-US" altLang="zh-TW" dirty="0"/>
              <a:t>When there is no SPF record, guess by A </a:t>
            </a:r>
            <a:r>
              <a:rPr lang="en-US" altLang="zh-TW" dirty="0" smtClean="0"/>
              <a:t>record.</a:t>
            </a:r>
          </a:p>
          <a:p>
            <a:pPr lvl="0" indent="-342900">
              <a:spcBef>
                <a:spcPts val="0"/>
              </a:spcBef>
              <a:buFont typeface="Arial" charset="0"/>
              <a:buChar char="•"/>
            </a:pPr>
            <a:endParaRPr lang="en-US" altLang="zh-TW" dirty="0"/>
          </a:p>
          <a:p>
            <a:pPr lvl="0" indent="-342900">
              <a:spcBef>
                <a:spcPts val="0"/>
              </a:spcBef>
              <a:buFont typeface="Arial" charset="0"/>
              <a:buChar char="•"/>
            </a:pPr>
            <a:endParaRPr lang="en-US" altLang="zh-TW" dirty="0" smtClean="0"/>
          </a:p>
          <a:p>
            <a:pPr lvl="0" indent="-342900">
              <a:spcBef>
                <a:spcPts val="0"/>
              </a:spcBef>
              <a:buFont typeface="Arial" charset="0"/>
              <a:buChar char="•"/>
            </a:pPr>
            <a:r>
              <a:rPr lang="en-US" altLang="zh-TW" dirty="0" smtClean="0"/>
              <a:t>Comparative </a:t>
            </a:r>
            <a:r>
              <a:rPr lang="en-US" altLang="zh-TW" dirty="0"/>
              <a:t>result – when SPF record available.</a:t>
            </a:r>
          </a:p>
        </p:txBody>
      </p:sp>
      <p:sp>
        <p:nvSpPr>
          <p:cNvPr id="4" name="Shape 218"/>
          <p:cNvSpPr txBox="1"/>
          <p:nvPr/>
        </p:nvSpPr>
        <p:spPr>
          <a:xfrm>
            <a:off x="828025" y="1940222"/>
            <a:ext cx="8102700" cy="591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-69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TW">
                <a:solidFill>
                  <a:srgbClr val="FFFFFF"/>
                </a:solidFill>
              </a:rPr>
              <a:t>spf=neutral (google.com: 140.131.188.43 is neither permitted nor denied by best guess record for domain of student@hyili.idv.tw) smtp.mailfrom=hyili@hyili.idv.tw;</a:t>
            </a:r>
          </a:p>
        </p:txBody>
      </p:sp>
      <p:sp>
        <p:nvSpPr>
          <p:cNvPr id="5" name="Shape 219"/>
          <p:cNvSpPr txBox="1"/>
          <p:nvPr/>
        </p:nvSpPr>
        <p:spPr>
          <a:xfrm>
            <a:off x="828025" y="3020247"/>
            <a:ext cx="8102700" cy="591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-69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TW">
                <a:solidFill>
                  <a:srgbClr val="FFFFFF"/>
                </a:solidFill>
              </a:rPr>
              <a:t>spf=pass (google.com: domain of hyili@hyili.idv.tw designates 140.131.188.43 as permitted sender) </a:t>
            </a:r>
          </a:p>
        </p:txBody>
      </p:sp>
    </p:spTree>
    <p:extLst>
      <p:ext uri="{BB962C8B-B14F-4D97-AF65-F5344CB8AC3E}">
        <p14:creationId xmlns:p14="http://schemas.microsoft.com/office/powerpoint/2010/main" val="1110445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buSzPct val="25000"/>
            </a:pPr>
            <a:r>
              <a:rPr lang="zh-TW" altLang="zh-TW" sz="3600" dirty="0"/>
              <a:t>SPF Record Syntax</a:t>
            </a:r>
            <a:br>
              <a:rPr lang="zh-TW" altLang="zh-TW" sz="3600" dirty="0"/>
            </a:br>
            <a:r>
              <a:rPr lang="zh-TW" altLang="zh-TW" sz="3600" dirty="0"/>
              <a:t>	– Mechanisms (1/3)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indent="-342900">
              <a:lnSpc>
                <a:spcPct val="80000"/>
              </a:lnSpc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all</a:t>
            </a:r>
          </a:p>
          <a:p>
            <a:pPr marL="800100" lvl="1" indent="-342900">
              <a:lnSpc>
                <a:spcPct val="80000"/>
              </a:lnSpc>
              <a:spcBef>
                <a:spcPts val="475"/>
              </a:spcBef>
              <a:buFont typeface="Arial" charset="0"/>
              <a:buChar char="•"/>
            </a:pPr>
            <a:r>
              <a:rPr lang="zh-TW" altLang="zh-TW" dirty="0"/>
              <a:t>Always matches</a:t>
            </a:r>
          </a:p>
          <a:p>
            <a:pPr marL="800100" lvl="1" indent="-342900">
              <a:lnSpc>
                <a:spcPct val="80000"/>
              </a:lnSpc>
              <a:spcBef>
                <a:spcPts val="475"/>
              </a:spcBef>
              <a:buFont typeface="Arial" charset="0"/>
              <a:buChar char="•"/>
            </a:pPr>
            <a:r>
              <a:rPr lang="zh-TW" altLang="zh-TW" dirty="0"/>
              <a:t>Usually at the end of the SPF record</a:t>
            </a:r>
          </a:p>
          <a:p>
            <a:pPr lvl="0" indent="-342900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zh-TW" altLang="zh-TW" dirty="0"/>
              <a:t>ip4 </a:t>
            </a:r>
            <a:r>
              <a:rPr lang="zh-TW" altLang="zh-TW" b="1" dirty="0"/>
              <a:t>(NOT ipv4)</a:t>
            </a:r>
          </a:p>
          <a:p>
            <a:pPr marL="800100" lvl="1" indent="-342900">
              <a:lnSpc>
                <a:spcPct val="80000"/>
              </a:lnSpc>
              <a:spcBef>
                <a:spcPts val="475"/>
              </a:spcBef>
              <a:buFont typeface="Arial" charset="0"/>
              <a:buChar char="•"/>
            </a:pPr>
            <a:r>
              <a:rPr lang="zh-TW" altLang="zh-TW" dirty="0"/>
              <a:t>ip4: &lt;ip4-address&gt;</a:t>
            </a:r>
          </a:p>
          <a:p>
            <a:pPr marL="800100" lvl="1" indent="-342900">
              <a:lnSpc>
                <a:spcPct val="80000"/>
              </a:lnSpc>
              <a:spcBef>
                <a:spcPts val="475"/>
              </a:spcBef>
              <a:buFont typeface="Arial" charset="0"/>
              <a:buChar char="•"/>
            </a:pPr>
            <a:r>
              <a:rPr lang="zh-TW" altLang="zh-TW" dirty="0"/>
              <a:t>ip4: &lt;ip4-network&gt;/&lt;prefix-length&gt;</a:t>
            </a:r>
          </a:p>
          <a:p>
            <a:pPr lvl="0" indent="-342900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zh-TW" altLang="zh-TW" dirty="0"/>
              <a:t>ip6 </a:t>
            </a:r>
            <a:r>
              <a:rPr lang="zh-TW" altLang="zh-TW" b="1" dirty="0"/>
              <a:t>(NOT ipv6)</a:t>
            </a:r>
          </a:p>
          <a:p>
            <a:pPr marL="800100" lvl="1" indent="-342900">
              <a:lnSpc>
                <a:spcPct val="80000"/>
              </a:lnSpc>
              <a:spcBef>
                <a:spcPts val="475"/>
              </a:spcBef>
              <a:buFont typeface="Arial" charset="0"/>
              <a:buChar char="•"/>
            </a:pPr>
            <a:r>
              <a:rPr lang="zh-TW" altLang="zh-TW" dirty="0"/>
              <a:t>ip6:&lt;ip6-address&gt;</a:t>
            </a:r>
          </a:p>
          <a:p>
            <a:pPr marL="800100" lvl="1" indent="-342900">
              <a:lnSpc>
                <a:spcPct val="80000"/>
              </a:lnSpc>
              <a:spcBef>
                <a:spcPts val="475"/>
              </a:spcBef>
              <a:buFont typeface="Arial" charset="0"/>
              <a:buChar char="•"/>
            </a:pPr>
            <a:r>
              <a:rPr lang="zh-TW" altLang="zh-TW" dirty="0"/>
              <a:t>ip6:&lt;ip6-network&gt;/&lt;prefix-length&gt;</a:t>
            </a:r>
          </a:p>
        </p:txBody>
      </p:sp>
    </p:spTree>
    <p:extLst>
      <p:ext uri="{BB962C8B-B14F-4D97-AF65-F5344CB8AC3E}">
        <p14:creationId xmlns:p14="http://schemas.microsoft.com/office/powerpoint/2010/main" val="1435113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buSzPct val="25000"/>
            </a:pPr>
            <a:r>
              <a:rPr lang="zh-TW" altLang="zh-TW" sz="3600" dirty="0"/>
              <a:t>SPF Record Syntax</a:t>
            </a:r>
            <a:br>
              <a:rPr lang="zh-TW" altLang="zh-TW" sz="3600" dirty="0"/>
            </a:br>
            <a:r>
              <a:rPr lang="zh-TW" altLang="zh-TW" sz="3600" dirty="0"/>
              <a:t>	– Mechanisms (2/3)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Shape 72"/>
          <p:cNvSpPr txBox="1">
            <a:spLocks/>
          </p:cNvSpPr>
          <p:nvPr/>
        </p:nvSpPr>
        <p:spPr>
          <a:xfrm>
            <a:off x="990600" y="140335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190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-3429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altLang="zh-TW" dirty="0"/>
              <a:t>a</a:t>
            </a:r>
            <a:endParaRPr lang="zh-TW" altLang="zh-TW" dirty="0" smtClean="0"/>
          </a:p>
          <a:p>
            <a:pPr marL="800100" lvl="1" indent="-342900">
              <a:lnSpc>
                <a:spcPct val="90000"/>
              </a:lnSpc>
              <a:spcBef>
                <a:spcPts val="475"/>
              </a:spcBef>
              <a:buFont typeface="Arial" charset="0"/>
              <a:buChar char="•"/>
            </a:pPr>
            <a:r>
              <a:rPr lang="en-US" altLang="zh-TW" dirty="0"/>
              <a:t>a</a:t>
            </a:r>
            <a:endParaRPr lang="zh-TW" altLang="zh-TW" dirty="0" smtClean="0"/>
          </a:p>
          <a:p>
            <a:pPr marL="800100" lvl="1" indent="-342900">
              <a:lnSpc>
                <a:spcPct val="90000"/>
              </a:lnSpc>
              <a:spcBef>
                <a:spcPts val="475"/>
              </a:spcBef>
              <a:buFont typeface="Arial" charset="0"/>
              <a:buChar char="•"/>
            </a:pPr>
            <a:r>
              <a:rPr lang="en-US" altLang="zh-TW" dirty="0" smtClean="0"/>
              <a:t>a/&lt;prefix-length&gt;</a:t>
            </a:r>
          </a:p>
          <a:p>
            <a:pPr marL="800100" lvl="1" indent="-342900">
              <a:lnSpc>
                <a:spcPct val="90000"/>
              </a:lnSpc>
              <a:spcBef>
                <a:spcPts val="475"/>
              </a:spcBef>
              <a:buFont typeface="Arial" charset="0"/>
              <a:buChar char="•"/>
            </a:pPr>
            <a:r>
              <a:rPr lang="en-US" altLang="zh-TW" dirty="0"/>
              <a:t>a</a:t>
            </a:r>
            <a:r>
              <a:rPr lang="zh-TW" altLang="zh-TW" dirty="0" smtClean="0"/>
              <a:t>:&lt;domain&gt;</a:t>
            </a:r>
            <a:endParaRPr lang="en-US" altLang="zh-TW" dirty="0" smtClean="0"/>
          </a:p>
          <a:p>
            <a:pPr marL="800100" lvl="1" indent="-342900">
              <a:lnSpc>
                <a:spcPct val="90000"/>
              </a:lnSpc>
              <a:spcBef>
                <a:spcPts val="475"/>
              </a:spcBef>
              <a:buFont typeface="Arial" charset="0"/>
              <a:buChar char="•"/>
            </a:pPr>
            <a:r>
              <a:rPr lang="en-US" altLang="zh-TW" dirty="0"/>
              <a:t>a</a:t>
            </a:r>
            <a:r>
              <a:rPr lang="zh-TW" altLang="zh-TW" dirty="0"/>
              <a:t>:&lt;domain</a:t>
            </a:r>
            <a:r>
              <a:rPr lang="zh-TW" altLang="zh-TW" dirty="0" smtClean="0"/>
              <a:t>&gt;</a:t>
            </a:r>
            <a:r>
              <a:rPr lang="en-US" altLang="zh-TW" dirty="0" smtClean="0"/>
              <a:t>/&lt;prefix-length&gt;</a:t>
            </a:r>
            <a:endParaRPr lang="zh-TW" altLang="zh-TW" dirty="0" smtClean="0"/>
          </a:p>
          <a:p>
            <a:pPr lvl="0" indent="-342900"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mx</a:t>
            </a:r>
          </a:p>
          <a:p>
            <a:pPr marL="800100" lvl="1" indent="-342900">
              <a:lnSpc>
                <a:spcPct val="90000"/>
              </a:lnSpc>
              <a:spcBef>
                <a:spcPts val="475"/>
              </a:spcBef>
              <a:buFont typeface="Arial" charset="0"/>
              <a:buChar char="•"/>
            </a:pPr>
            <a:r>
              <a:rPr lang="zh-TW" altLang="zh-TW" dirty="0"/>
              <a:t>mx</a:t>
            </a:r>
          </a:p>
          <a:p>
            <a:pPr marL="800100" lvl="1" indent="-342900">
              <a:lnSpc>
                <a:spcPct val="90000"/>
              </a:lnSpc>
              <a:spcBef>
                <a:spcPts val="475"/>
              </a:spcBef>
              <a:buFont typeface="Arial" charset="0"/>
              <a:buChar char="•"/>
            </a:pPr>
            <a:r>
              <a:rPr lang="zh-TW" altLang="zh-TW" dirty="0"/>
              <a:t>mx/&lt;prefix-length&gt;</a:t>
            </a:r>
          </a:p>
          <a:p>
            <a:pPr marL="800100" lvl="1" indent="-342900">
              <a:lnSpc>
                <a:spcPct val="90000"/>
              </a:lnSpc>
              <a:spcBef>
                <a:spcPts val="475"/>
              </a:spcBef>
              <a:buFont typeface="Arial" charset="0"/>
              <a:buChar char="•"/>
            </a:pPr>
            <a:r>
              <a:rPr lang="zh-TW" altLang="zh-TW" dirty="0"/>
              <a:t>mx:&lt;domain&gt;</a:t>
            </a:r>
          </a:p>
          <a:p>
            <a:pPr marL="800100" lvl="1" indent="-342900">
              <a:lnSpc>
                <a:spcPct val="90000"/>
              </a:lnSpc>
              <a:spcBef>
                <a:spcPts val="475"/>
              </a:spcBef>
              <a:buFont typeface="Arial" charset="0"/>
              <a:buChar char="•"/>
            </a:pPr>
            <a:r>
              <a:rPr lang="zh-TW" altLang="zh-TW" dirty="0"/>
              <a:t>mx:&lt;domain&gt;/&lt;prefix-length</a:t>
            </a:r>
            <a:r>
              <a:rPr lang="zh-TW" altLang="zh-TW" dirty="0" smtClean="0"/>
              <a:t>&gt;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7126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buSzPct val="25000"/>
            </a:pPr>
            <a:r>
              <a:rPr lang="zh-TW" altLang="zh-TW" dirty="0"/>
              <a:t>Introduction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What is Email SPAM?</a:t>
            </a:r>
            <a:endParaRPr lang="en-US" altLang="zh-TW" dirty="0"/>
          </a:p>
          <a:p>
            <a:pPr lvl="1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Also known as junk email</a:t>
            </a:r>
            <a:endParaRPr lang="en-US" altLang="zh-TW" dirty="0" smtClean="0"/>
          </a:p>
          <a:p>
            <a:pPr lvl="1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Ex</a:t>
            </a:r>
            <a:r>
              <a:rPr lang="zh-TW" altLang="zh-TW" dirty="0"/>
              <a:t>. Phishing mail, malware mail, and </a:t>
            </a:r>
            <a:r>
              <a:rPr lang="zh-TW" altLang="zh-TW" dirty="0">
                <a:solidFill>
                  <a:srgbClr val="222222"/>
                </a:solidFill>
                <a:highlight>
                  <a:srgbClr val="FFFFFF"/>
                </a:highlight>
              </a:rPr>
              <a:t>unsolicited email</a:t>
            </a:r>
            <a:endParaRPr lang="en-US" altLang="zh-TW" dirty="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Problem of </a:t>
            </a:r>
            <a:r>
              <a:rPr lang="en-US" altLang="zh-TW" dirty="0"/>
              <a:t>SPAM</a:t>
            </a:r>
          </a:p>
          <a:p>
            <a:pPr lvl="1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In 2016, Over 50% of E-mails are SPAM!</a:t>
            </a:r>
            <a:endParaRPr lang="en-US" altLang="zh-TW" dirty="0" smtClean="0"/>
          </a:p>
          <a:p>
            <a:pPr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How </a:t>
            </a:r>
            <a:r>
              <a:rPr lang="zh-TW" altLang="zh-TW" dirty="0"/>
              <a:t>to detect?</a:t>
            </a:r>
            <a:endParaRPr lang="en-US" altLang="zh-TW" dirty="0"/>
          </a:p>
          <a:p>
            <a:pPr lvl="1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Client-based detection</a:t>
            </a:r>
            <a:endParaRPr lang="en-US" altLang="zh-TW" dirty="0"/>
          </a:p>
          <a:p>
            <a:pPr lvl="1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Content-based detection</a:t>
            </a:r>
            <a:endParaRPr lang="en-US" altLang="zh-TW" dirty="0"/>
          </a:p>
          <a:p>
            <a:pPr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Email </a:t>
            </a:r>
            <a:r>
              <a:rPr lang="zh-TW" altLang="zh-TW" dirty="0" smtClean="0"/>
              <a:t>Spoofing</a:t>
            </a:r>
            <a:endParaRPr lang="zh-TW" altLang="zh-TW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buSzPct val="25000"/>
            </a:pPr>
            <a:r>
              <a:rPr lang="zh-TW" altLang="zh-TW" sz="3600" dirty="0"/>
              <a:t>SPF Record Syntax</a:t>
            </a:r>
            <a:br>
              <a:rPr lang="zh-TW" altLang="zh-TW" sz="3600" dirty="0"/>
            </a:br>
            <a:r>
              <a:rPr lang="zh-TW" altLang="zh-TW" sz="3600" dirty="0"/>
              <a:t>	– Mechanisms (3/3)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indent="-3429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zh-TW" altLang="zh-TW" dirty="0"/>
              <a:t>ptr</a:t>
            </a:r>
          </a:p>
          <a:p>
            <a:pPr marL="800100" lvl="1" indent="-342900">
              <a:lnSpc>
                <a:spcPct val="90000"/>
              </a:lnSpc>
              <a:spcBef>
                <a:spcPts val="475"/>
              </a:spcBef>
              <a:buFont typeface="Arial" charset="0"/>
              <a:buChar char="•"/>
            </a:pPr>
            <a:r>
              <a:rPr lang="zh-TW" altLang="zh-TW" dirty="0"/>
              <a:t>ptr</a:t>
            </a:r>
          </a:p>
          <a:p>
            <a:pPr marL="800100" lvl="1" indent="-342900">
              <a:lnSpc>
                <a:spcPct val="90000"/>
              </a:lnSpc>
              <a:spcBef>
                <a:spcPts val="475"/>
              </a:spcBef>
              <a:buFont typeface="Arial" charset="0"/>
              <a:buChar char="•"/>
            </a:pPr>
            <a:r>
              <a:rPr lang="zh-TW" altLang="zh-TW" dirty="0"/>
              <a:t>ptr:&lt;domain&gt;</a:t>
            </a:r>
          </a:p>
          <a:p>
            <a:pPr lvl="0" indent="-3429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zh-TW" altLang="zh-TW" dirty="0"/>
              <a:t>exists</a:t>
            </a:r>
          </a:p>
          <a:p>
            <a:pPr marL="800100" lvl="1" indent="-342900">
              <a:lnSpc>
                <a:spcPct val="90000"/>
              </a:lnSpc>
              <a:spcBef>
                <a:spcPts val="475"/>
              </a:spcBef>
              <a:buFont typeface="Arial" charset="0"/>
              <a:buChar char="•"/>
            </a:pPr>
            <a:r>
              <a:rPr lang="zh-TW" altLang="zh-TW" dirty="0"/>
              <a:t>exists:&lt;domain&gt;</a:t>
            </a:r>
          </a:p>
          <a:p>
            <a:pPr lvl="0" indent="-3429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zh-TW" altLang="zh-TW" dirty="0"/>
              <a:t>include</a:t>
            </a:r>
          </a:p>
          <a:p>
            <a:pPr marL="800100" lvl="1" indent="-342900">
              <a:lnSpc>
                <a:spcPct val="90000"/>
              </a:lnSpc>
              <a:spcBef>
                <a:spcPts val="475"/>
              </a:spcBef>
              <a:buFont typeface="Arial" charset="0"/>
              <a:buChar char="•"/>
            </a:pPr>
            <a:r>
              <a:rPr lang="zh-TW" altLang="zh-TW" dirty="0"/>
              <a:t>include:&lt;domain&gt;</a:t>
            </a:r>
          </a:p>
          <a:p>
            <a:pPr marL="800100" lvl="1" indent="-342900">
              <a:lnSpc>
                <a:spcPct val="90000"/>
              </a:lnSpc>
              <a:spcBef>
                <a:spcPts val="475"/>
              </a:spcBef>
              <a:buFont typeface="Arial" charset="0"/>
              <a:buChar char="•"/>
            </a:pPr>
            <a:r>
              <a:rPr lang="zh-TW" altLang="zh-TW" dirty="0"/>
              <a:t>Also lookup record from &lt;domain&gt;</a:t>
            </a:r>
          </a:p>
          <a:p>
            <a:pPr lvl="1" indent="-28575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</a:pPr>
            <a:r>
              <a:rPr lang="zh-TW" altLang="zh-TW" dirty="0"/>
              <a:t>Warning: If the domain does not have a valid SPF record, the result is a </a:t>
            </a:r>
            <a:r>
              <a:rPr lang="zh-TW" altLang="zh-TW" b="1" dirty="0">
                <a:solidFill>
                  <a:srgbClr val="FF0000"/>
                </a:solidFill>
              </a:rPr>
              <a:t>permanent error</a:t>
            </a:r>
            <a:r>
              <a:rPr lang="zh-TW" altLang="zh-TW" dirty="0"/>
              <a:t>. Some mail receivers will </a:t>
            </a:r>
            <a:r>
              <a:rPr lang="zh-TW" altLang="zh-TW" i="1" dirty="0">
                <a:solidFill>
                  <a:srgbClr val="FF0000"/>
                </a:solidFill>
              </a:rPr>
              <a:t>reject</a:t>
            </a:r>
            <a:r>
              <a:rPr lang="zh-TW" altLang="zh-TW" dirty="0"/>
              <a:t> based on a </a:t>
            </a:r>
            <a:r>
              <a:rPr lang="zh-TW" altLang="zh-TW" b="1" dirty="0"/>
              <a:t>PermError</a:t>
            </a:r>
            <a:r>
              <a:rPr lang="zh-TW" altLang="zh-TW" dirty="0"/>
              <a:t>.</a:t>
            </a:r>
          </a:p>
          <a:p>
            <a:pPr lvl="0" indent="-342900">
              <a:spcBef>
                <a:spcPts val="0"/>
              </a:spcBef>
              <a:buFont typeface="Arial" charset="0"/>
              <a:buChar char="•"/>
            </a:pPr>
            <a:endParaRPr lang="zh-TW" altLang="zh-TW" sz="2000" dirty="0"/>
          </a:p>
        </p:txBody>
      </p:sp>
      <p:sp>
        <p:nvSpPr>
          <p:cNvPr id="4" name="Shape 241"/>
          <p:cNvSpPr txBox="1"/>
          <p:nvPr/>
        </p:nvSpPr>
        <p:spPr>
          <a:xfrm>
            <a:off x="6228175" y="1447800"/>
            <a:ext cx="1980000" cy="334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ans Symbols"/>
              <a:buNone/>
            </a:pPr>
            <a:r>
              <a:rPr lang="zh-TW" sz="1600" b="0" i="0" u="none" strike="noStrike" cap="non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v=spf1 a mx ~all</a:t>
            </a:r>
          </a:p>
        </p:txBody>
      </p:sp>
    </p:spTree>
    <p:extLst>
      <p:ext uri="{BB962C8B-B14F-4D97-AF65-F5344CB8AC3E}">
        <p14:creationId xmlns:p14="http://schemas.microsoft.com/office/powerpoint/2010/main" val="218024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buSzPct val="25000"/>
            </a:pPr>
            <a:r>
              <a:rPr lang="zh-TW" altLang="zh-TW" sz="3600" dirty="0"/>
              <a:t>SPF Record Syntax</a:t>
            </a:r>
            <a:br>
              <a:rPr lang="zh-TW" altLang="zh-TW" sz="3600" dirty="0"/>
            </a:br>
            <a:r>
              <a:rPr lang="zh-TW" altLang="zh-TW" sz="3600" dirty="0"/>
              <a:t>	– Qualifiers &amp; Evaluation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indent="-342900"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Qualifiers</a:t>
            </a:r>
          </a:p>
          <a:p>
            <a:pPr marL="825500" lvl="1" indent="-342900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zh-TW" altLang="zh-TW" dirty="0"/>
              <a:t>+ Pass (default qualifier)</a:t>
            </a:r>
          </a:p>
          <a:p>
            <a:pPr marL="825500" lvl="1" indent="-342900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zh-TW" altLang="zh-TW" dirty="0"/>
              <a:t>- Fail</a:t>
            </a:r>
          </a:p>
          <a:p>
            <a:pPr marL="825500" lvl="1" indent="-342900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zh-TW" altLang="zh-TW" dirty="0"/>
              <a:t>~ SoftFail</a:t>
            </a:r>
          </a:p>
          <a:p>
            <a:pPr marL="825500" lvl="1" indent="-342900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zh-TW" altLang="zh-TW" dirty="0"/>
              <a:t>? Neutral</a:t>
            </a:r>
          </a:p>
          <a:p>
            <a:pPr lvl="0" indent="-342900">
              <a:spcBef>
                <a:spcPts val="0"/>
              </a:spcBef>
              <a:buFont typeface="Arial" charset="0"/>
              <a:buChar char="•"/>
            </a:pPr>
            <a:endParaRPr lang="zh-TW" altLang="zh-TW" dirty="0"/>
          </a:p>
        </p:txBody>
      </p:sp>
      <p:graphicFrame>
        <p:nvGraphicFramePr>
          <p:cNvPr id="4" name="Shape 248"/>
          <p:cNvGraphicFramePr/>
          <p:nvPr>
            <p:extLst>
              <p:ext uri="{D42A27DB-BD31-4B8C-83A1-F6EECF244321}">
                <p14:modId xmlns:p14="http://schemas.microsoft.com/office/powerpoint/2010/main" val="695197444"/>
              </p:ext>
            </p:extLst>
          </p:nvPr>
        </p:nvGraphicFramePr>
        <p:xfrm>
          <a:off x="5715000" y="2045994"/>
          <a:ext cx="3048000" cy="12038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048000"/>
              </a:tblGrid>
              <a:tr h="277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-TW" sz="1400" u="none" strike="noStrike" cap="none"/>
                        <a:t>cs.nctu.edu.tw</a:t>
                      </a:r>
                    </a:p>
                  </a:txBody>
                  <a:tcPr marL="91450" marR="91450" marT="34250" marB="34250"/>
                </a:tc>
              </a:tr>
              <a:tr h="89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zh-TW" sz="1400" dirty="0"/>
                        <a:t>"v=spf1 a mx a:csmailer.cs.nctu.edu.tw a:csmailgate.cs.nctu.edu.tw a:csmail.cs.nctu.edu.tw ~all"</a:t>
                      </a:r>
                    </a:p>
                  </a:txBody>
                  <a:tcPr marL="91450" marR="91450" marT="34250" marB="34250"/>
                </a:tc>
              </a:tr>
            </a:tbl>
          </a:graphicData>
        </a:graphic>
      </p:graphicFrame>
      <p:sp>
        <p:nvSpPr>
          <p:cNvPr id="5" name="Shape 249"/>
          <p:cNvSpPr txBox="1"/>
          <p:nvPr/>
        </p:nvSpPr>
        <p:spPr>
          <a:xfrm>
            <a:off x="6249002" y="1447800"/>
            <a:ext cx="1980000" cy="334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ans Symbols"/>
              <a:buNone/>
            </a:pPr>
            <a:r>
              <a:rPr lang="zh-TW" sz="1600" b="0" i="0" u="none" strike="noStrike" cap="non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v=spf1 a mx ~all</a:t>
            </a:r>
          </a:p>
        </p:txBody>
      </p:sp>
    </p:spTree>
    <p:extLst>
      <p:ext uri="{BB962C8B-B14F-4D97-AF65-F5344CB8AC3E}">
        <p14:creationId xmlns:p14="http://schemas.microsoft.com/office/powerpoint/2010/main" val="13167794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buSzPct val="25000"/>
            </a:pPr>
            <a:r>
              <a:rPr lang="zh-TW" altLang="zh-TW" sz="3600" dirty="0"/>
              <a:t>SPF Record Syntax</a:t>
            </a:r>
            <a:br>
              <a:rPr lang="zh-TW" altLang="zh-TW" sz="3600" dirty="0"/>
            </a:br>
            <a:r>
              <a:rPr lang="zh-TW" altLang="zh-TW" sz="3600" dirty="0"/>
              <a:t>	– Qualifiers &amp; Evaluation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5" name="Shape 256"/>
          <p:cNvGraphicFramePr/>
          <p:nvPr>
            <p:extLst>
              <p:ext uri="{D42A27DB-BD31-4B8C-83A1-F6EECF244321}">
                <p14:modId xmlns:p14="http://schemas.microsoft.com/office/powerpoint/2010/main" val="511436850"/>
              </p:ext>
            </p:extLst>
          </p:nvPr>
        </p:nvGraphicFramePr>
        <p:xfrm>
          <a:off x="5715000" y="3388219"/>
          <a:ext cx="3048000" cy="12038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048000"/>
              </a:tblGrid>
              <a:tr h="277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-TW" sz="1400" u="none" strike="noStrike" cap="none"/>
                        <a:t>cs.nctu.edu.tw</a:t>
                      </a:r>
                    </a:p>
                  </a:txBody>
                  <a:tcPr marL="91450" marR="91450" marT="34250" marB="34250"/>
                </a:tc>
              </a:tr>
              <a:tr h="89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zh-TW" sz="1400" dirty="0"/>
                        <a:t>"v=spf1 a mx a:csmailer.cs.nctu.edu.tw a:csmailgate.cs.nctu.edu.tw a:csmail.cs.nctu.edu.tw ~all"</a:t>
                      </a:r>
                    </a:p>
                  </a:txBody>
                  <a:tcPr marL="91450" marR="91450" marT="34250" marB="34250"/>
                </a:tc>
              </a:tr>
            </a:tbl>
          </a:graphicData>
        </a:graphic>
      </p:graphicFrame>
      <p:sp>
        <p:nvSpPr>
          <p:cNvPr id="6" name="Shape 257"/>
          <p:cNvSpPr txBox="1"/>
          <p:nvPr/>
        </p:nvSpPr>
        <p:spPr>
          <a:xfrm>
            <a:off x="6396377" y="1403350"/>
            <a:ext cx="1980000" cy="334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ans Symbols"/>
              <a:buNone/>
            </a:pPr>
            <a:r>
              <a:rPr lang="zh-TW" sz="1600" b="0" i="0" u="none" strike="noStrike" cap="non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v=spf1 a mx ~all</a:t>
            </a:r>
          </a:p>
        </p:txBody>
      </p:sp>
      <p:sp>
        <p:nvSpPr>
          <p:cNvPr id="7" name="Shape 72"/>
          <p:cNvSpPr txBox="1">
            <a:spLocks/>
          </p:cNvSpPr>
          <p:nvPr/>
        </p:nvSpPr>
        <p:spPr>
          <a:xfrm>
            <a:off x="990600" y="14224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190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-342900"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altLang="zh-TW" dirty="0" smtClean="0"/>
              <a:t>Evaluation</a:t>
            </a:r>
            <a:endParaRPr lang="en-US" altLang="zh-TW" dirty="0"/>
          </a:p>
          <a:p>
            <a:pPr lvl="1" indent="-342900"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Mechanisms </a:t>
            </a:r>
            <a:r>
              <a:rPr lang="zh-TW" altLang="zh-TW" dirty="0"/>
              <a:t>are evaluated in order:  (first match rule</a:t>
            </a:r>
            <a:r>
              <a:rPr lang="zh-TW" altLang="zh-TW" dirty="0" smtClean="0"/>
              <a:t>)</a:t>
            </a:r>
            <a:endParaRPr lang="en-US" altLang="zh-TW" dirty="0" smtClean="0"/>
          </a:p>
          <a:p>
            <a:pPr lvl="2" indent="-342900"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If </a:t>
            </a:r>
            <a:r>
              <a:rPr lang="zh-TW" altLang="zh-TW" dirty="0"/>
              <a:t>a mechanism results in a hit, its qualifier value is </a:t>
            </a:r>
            <a:r>
              <a:rPr lang="zh-TW" altLang="zh-TW" dirty="0" smtClean="0"/>
              <a:t>used</a:t>
            </a:r>
            <a:r>
              <a:rPr lang="en-US" altLang="zh-TW" dirty="0" smtClean="0"/>
              <a:t>.</a:t>
            </a:r>
          </a:p>
          <a:p>
            <a:pPr lvl="2" indent="-342900"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If </a:t>
            </a:r>
            <a:r>
              <a:rPr lang="zh-TW" altLang="zh-TW" dirty="0"/>
              <a:t>no mechanism or modifier matches, the default result is "Neutral</a:t>
            </a:r>
            <a:r>
              <a:rPr lang="zh-TW" altLang="zh-TW" dirty="0" smtClean="0"/>
              <a:t>“</a:t>
            </a:r>
            <a:endParaRPr lang="en-US" altLang="zh-TW" dirty="0" smtClean="0"/>
          </a:p>
          <a:p>
            <a:pPr lvl="1" indent="-342900"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Ex.</a:t>
            </a:r>
            <a:endParaRPr lang="en-US" altLang="zh-TW" dirty="0" smtClean="0"/>
          </a:p>
          <a:p>
            <a:pPr lvl="2" indent="-342900"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altLang="zh-TW" dirty="0" smtClean="0"/>
              <a:t>“</a:t>
            </a:r>
            <a:r>
              <a:rPr lang="zh-TW" altLang="zh-TW" dirty="0" smtClean="0"/>
              <a:t>v</a:t>
            </a:r>
            <a:r>
              <a:rPr lang="zh-TW" altLang="zh-TW" dirty="0"/>
              <a:t>=spf1 +a +mx </a:t>
            </a:r>
            <a:r>
              <a:rPr lang="zh-TW" altLang="zh-TW" dirty="0" smtClean="0"/>
              <a:t>-all</a:t>
            </a:r>
            <a:r>
              <a:rPr lang="en-US" altLang="zh-TW" dirty="0" smtClean="0"/>
              <a:t>”</a:t>
            </a:r>
            <a:endParaRPr lang="en-US" altLang="zh-TW" dirty="0" smtClean="0"/>
          </a:p>
          <a:p>
            <a:pPr lvl="2" indent="-342900"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altLang="zh-TW" dirty="0" smtClean="0"/>
              <a:t>“</a:t>
            </a:r>
            <a:r>
              <a:rPr lang="zh-TW" altLang="zh-TW" dirty="0" smtClean="0"/>
              <a:t>v</a:t>
            </a:r>
            <a:r>
              <a:rPr lang="zh-TW" altLang="zh-TW" dirty="0"/>
              <a:t>=spf1 a mx </a:t>
            </a:r>
            <a:r>
              <a:rPr lang="en-US" altLang="zh-TW" dirty="0"/>
              <a:t>-</a:t>
            </a:r>
            <a:r>
              <a:rPr lang="zh-TW" altLang="zh-TW" dirty="0" smtClean="0"/>
              <a:t>all</a:t>
            </a:r>
            <a:r>
              <a:rPr lang="en-US" altLang="zh-TW" dirty="0" smtClean="0"/>
              <a:t>”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5428043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buSzPct val="25000"/>
            </a:pPr>
            <a:r>
              <a:rPr lang="zh-TW" altLang="zh-TW" sz="3600" dirty="0"/>
              <a:t>SPF Record Syntax</a:t>
            </a:r>
            <a:br>
              <a:rPr lang="zh-TW" altLang="zh-TW" sz="3600" dirty="0"/>
            </a:br>
            <a:r>
              <a:rPr lang="zh-TW" altLang="zh-TW" sz="3600" dirty="0"/>
              <a:t>	– Evaluation Results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4" name="Shape 263"/>
          <p:cNvGraphicFramePr/>
          <p:nvPr>
            <p:extLst>
              <p:ext uri="{D42A27DB-BD31-4B8C-83A1-F6EECF244321}">
                <p14:modId xmlns:p14="http://schemas.microsoft.com/office/powerpoint/2010/main" val="1384871833"/>
              </p:ext>
            </p:extLst>
          </p:nvPr>
        </p:nvGraphicFramePr>
        <p:xfrm>
          <a:off x="990600" y="1460500"/>
          <a:ext cx="7615250" cy="31635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00175"/>
                <a:gridCol w="4214825"/>
                <a:gridCol w="2000250"/>
              </a:tblGrid>
              <a:tr h="278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zh-TW" sz="1200" b="1" i="0" u="none" strike="noStrike" cap="none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Result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zh-TW" sz="1200" b="1" i="0" u="none" strike="noStrike" cap="none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Explanation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zh-TW" sz="1200" b="1" i="0" u="none" strike="noStrike" cap="non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Intended action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34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zh-TW" sz="12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Pass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zh-TW" sz="12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The SPF record designates the host to be allowed to send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zh-TW" sz="12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Accept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ECE"/>
                    </a:solidFill>
                  </a:tcPr>
                </a:tc>
              </a:tr>
              <a:tr h="434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zh-TW" sz="12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Fail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zh-TW" sz="12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The SPF record has designated the host as NOT being allowed to send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zh-TW" sz="12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Reject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E8"/>
                    </a:solidFill>
                  </a:tcPr>
                </a:tc>
              </a:tr>
              <a:tr h="434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zh-TW" sz="12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SoftFail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zh-TW" sz="12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The SPF record has designated the host as NOT being allowed to send but is in transition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zh-TW" sz="12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Accept but mark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ECE"/>
                    </a:solidFill>
                  </a:tcPr>
                </a:tc>
              </a:tr>
              <a:tr h="434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zh-TW" sz="12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Neutral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zh-TW" sz="12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The SPF record specifies explicitly that nothing can be said about validity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zh-TW" sz="12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Accept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E8"/>
                    </a:solidFill>
                  </a:tcPr>
                </a:tc>
              </a:tr>
              <a:tr h="434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zh-TW" sz="12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None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zh-TW" sz="12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The domain does not have an SPF record or the SPF record does not evaluate to a result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zh-TW" sz="12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Accept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ECE"/>
                    </a:solidFill>
                  </a:tcPr>
                </a:tc>
              </a:tr>
              <a:tr h="434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zh-TW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PermError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zh-TW" sz="12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 permanent error has occurred</a:t>
                      </a:r>
                      <a:br>
                        <a:rPr lang="zh-TW" sz="12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zh-TW" sz="12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(eg. Badly formatted SPF record)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zh-TW" sz="12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Unspecified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E8"/>
                    </a:solidFill>
                  </a:tcPr>
                </a:tc>
              </a:tr>
              <a:tr h="278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zh-TW" sz="12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TempError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zh-TW" sz="12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 transient error has occurred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zh-TW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Accept or reject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E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0137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buSzPct val="25000"/>
            </a:pPr>
            <a:r>
              <a:rPr lang="zh-TW" altLang="zh-TW" sz="3600" dirty="0"/>
              <a:t>SPF Record Syntax</a:t>
            </a:r>
            <a:br>
              <a:rPr lang="zh-TW" altLang="zh-TW" sz="3600" dirty="0"/>
            </a:br>
            <a:r>
              <a:rPr lang="zh-TW" altLang="zh-TW" sz="3600" dirty="0"/>
              <a:t>	– Modifier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lvl="0" indent="-457200"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redirect</a:t>
            </a:r>
          </a:p>
          <a:p>
            <a:pPr marL="800100" lvl="1" indent="-342900">
              <a:lnSpc>
                <a:spcPct val="90000"/>
              </a:lnSpc>
              <a:spcBef>
                <a:spcPts val="475"/>
              </a:spcBef>
              <a:buFont typeface="Arial" charset="0"/>
              <a:buChar char="•"/>
            </a:pPr>
            <a:r>
              <a:rPr lang="zh-TW" altLang="zh-TW" dirty="0"/>
              <a:t>redirect=&lt;doamin&gt;</a:t>
            </a:r>
          </a:p>
          <a:p>
            <a:pPr marL="800100" lvl="1" indent="-342900">
              <a:lnSpc>
                <a:spcPct val="90000"/>
              </a:lnSpc>
              <a:spcBef>
                <a:spcPts val="475"/>
              </a:spcBef>
              <a:buFont typeface="Arial" charset="0"/>
              <a:buChar char="•"/>
            </a:pPr>
            <a:r>
              <a:rPr lang="zh-TW" altLang="zh-TW" dirty="0"/>
              <a:t>When mail server is outside from my domain</a:t>
            </a:r>
          </a:p>
          <a:p>
            <a:pPr marL="800100" lvl="1" indent="-342900">
              <a:lnSpc>
                <a:spcPct val="90000"/>
              </a:lnSpc>
              <a:spcBef>
                <a:spcPts val="475"/>
              </a:spcBef>
              <a:buFont typeface="Arial" charset="0"/>
              <a:buChar char="•"/>
            </a:pPr>
            <a:r>
              <a:rPr lang="zh-TW" altLang="zh-TW" dirty="0"/>
              <a:t>The SPF record for domain replace the current record. The macro-expanded domain is also substituted for the current-domain in those look-ups.</a:t>
            </a:r>
          </a:p>
        </p:txBody>
      </p:sp>
      <p:sp>
        <p:nvSpPr>
          <p:cNvPr id="4" name="Shape 270"/>
          <p:cNvSpPr txBox="1"/>
          <p:nvPr/>
        </p:nvSpPr>
        <p:spPr>
          <a:xfrm>
            <a:off x="5351575" y="1124875"/>
            <a:ext cx="3582600" cy="325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ans Symbols"/>
              <a:buNone/>
            </a:pPr>
            <a:r>
              <a:rPr lang="zh-TW" sz="1600" b="0" i="0" u="none" strike="noStrike" cap="non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v=spf1 </a:t>
            </a:r>
            <a:r>
              <a:rPr lang="zh-TW" sz="160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redirect=cs.nctu.edu.tw</a:t>
            </a:r>
          </a:p>
        </p:txBody>
      </p:sp>
    </p:spTree>
    <p:extLst>
      <p:ext uri="{BB962C8B-B14F-4D97-AF65-F5344CB8AC3E}">
        <p14:creationId xmlns:p14="http://schemas.microsoft.com/office/powerpoint/2010/main" val="19818631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buSzPct val="25000"/>
            </a:pPr>
            <a:r>
              <a:rPr lang="zh-TW" altLang="zh-TW" sz="3600" dirty="0"/>
              <a:t>SPF Record Syntax</a:t>
            </a:r>
            <a:br>
              <a:rPr lang="zh-TW" altLang="zh-TW" sz="3600" dirty="0"/>
            </a:br>
            <a:r>
              <a:rPr lang="zh-TW" altLang="zh-TW" sz="3600" dirty="0"/>
              <a:t>	– Modifier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lvl="0" indent="-457200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zh-TW" altLang="zh-TW" dirty="0"/>
              <a:t>exp</a:t>
            </a:r>
          </a:p>
          <a:p>
            <a:pPr marL="800100" lvl="1" indent="-342900">
              <a:lnSpc>
                <a:spcPct val="90000"/>
              </a:lnSpc>
              <a:spcBef>
                <a:spcPts val="475"/>
              </a:spcBef>
              <a:buFont typeface="Arial" charset="0"/>
              <a:buChar char="•"/>
            </a:pPr>
            <a:r>
              <a:rPr lang="zh-TW" altLang="zh-TW" dirty="0"/>
              <a:t>exp=&lt;doamin&gt;</a:t>
            </a:r>
          </a:p>
          <a:p>
            <a:pPr marL="800100" lvl="1" indent="-342900">
              <a:lnSpc>
                <a:spcPct val="90000"/>
              </a:lnSpc>
              <a:spcBef>
                <a:spcPts val="475"/>
              </a:spcBef>
              <a:buFont typeface="Arial" charset="0"/>
              <a:buChar char="•"/>
            </a:pPr>
            <a:r>
              <a:rPr lang="zh-TW" altLang="zh-TW" dirty="0"/>
              <a:t>Explaination </a:t>
            </a:r>
          </a:p>
          <a:p>
            <a:pPr marL="800100" lvl="1" indent="-342900">
              <a:lnSpc>
                <a:spcPct val="90000"/>
              </a:lnSpc>
              <a:spcBef>
                <a:spcPts val="475"/>
              </a:spcBef>
              <a:buFont typeface="Arial" charset="0"/>
              <a:buChar char="•"/>
            </a:pPr>
            <a:r>
              <a:rPr lang="zh-TW" altLang="zh-TW" dirty="0"/>
              <a:t>If an SMTP receiver rejects a message, it can include an explanation. An SPF publisher can specify the explanation string that senders see. This way, an ISP can direct nonconforming users to a web page that provides further instructions about how to configure SASL.</a:t>
            </a:r>
          </a:p>
          <a:p>
            <a:pPr marL="800100" lvl="1" indent="-342900">
              <a:lnSpc>
                <a:spcPct val="90000"/>
              </a:lnSpc>
              <a:spcBef>
                <a:spcPts val="475"/>
              </a:spcBef>
              <a:buFont typeface="Arial" charset="0"/>
              <a:buChar char="•"/>
            </a:pPr>
            <a:r>
              <a:rPr lang="zh-TW" altLang="zh-TW" dirty="0"/>
              <a:t>The domain is expanded; a TXT lookup is performed. The result of the TXT query is then macro-expanded and shown to the sender. Other macros can be used to provide a customized explanation</a:t>
            </a:r>
            <a:r>
              <a:rPr lang="zh-TW" altLang="zh-TW" dirty="0" smtClean="0"/>
              <a:t>.</a:t>
            </a:r>
            <a:endParaRPr lang="zh-TW" altLang="zh-TW" dirty="0"/>
          </a:p>
        </p:txBody>
      </p:sp>
      <p:sp>
        <p:nvSpPr>
          <p:cNvPr id="4" name="Shape 277"/>
          <p:cNvSpPr txBox="1"/>
          <p:nvPr/>
        </p:nvSpPr>
        <p:spPr>
          <a:xfrm>
            <a:off x="5351575" y="1124875"/>
            <a:ext cx="3459300" cy="624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ans Symbols"/>
              <a:buNone/>
            </a:pPr>
            <a:r>
              <a:rPr lang="zh-TW" sz="1600" b="0" i="0" u="none" strike="noStrike" cap="non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v=spf1 mx a</a:t>
            </a:r>
            <a:r>
              <a:rPr lang="zh-TW" sz="160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exp=error.hyili.idv.tw</a:t>
            </a:r>
          </a:p>
        </p:txBody>
      </p:sp>
    </p:spTree>
    <p:extLst>
      <p:ext uri="{BB962C8B-B14F-4D97-AF65-F5344CB8AC3E}">
        <p14:creationId xmlns:p14="http://schemas.microsoft.com/office/powerpoint/2010/main" val="7209621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buSzPct val="25000"/>
            </a:pPr>
            <a:r>
              <a:rPr lang="zh-TW" altLang="zh-TW" sz="3600" dirty="0"/>
              <a:t>Sender Policy Framework (SPF)</a:t>
            </a:r>
            <a:br>
              <a:rPr lang="zh-TW" altLang="zh-TW" sz="3600" dirty="0"/>
            </a:br>
            <a:r>
              <a:rPr lang="zh-TW" altLang="zh-TW" sz="3600" dirty="0"/>
              <a:t>	– SPF and Forwarding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What will happened if SPF meet mail forwarding</a:t>
            </a:r>
            <a:r>
              <a:rPr lang="zh-TW" altLang="zh-TW" dirty="0" smtClean="0"/>
              <a:t>?</a:t>
            </a:r>
            <a:endParaRPr lang="zh-TW" altLang="zh-TW" dirty="0"/>
          </a:p>
        </p:txBody>
      </p:sp>
      <p:pic>
        <p:nvPicPr>
          <p:cNvPr id="4" name="Shape 284" descr="srsdetail_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0302" y="2092875"/>
            <a:ext cx="3860749" cy="2386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83916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buSzPct val="25000"/>
            </a:pPr>
            <a:r>
              <a:rPr lang="zh-TW" altLang="zh-TW" sz="3600" dirty="0"/>
              <a:t>Sender Policy Framework (SPF)</a:t>
            </a:r>
            <a:br>
              <a:rPr lang="zh-TW" altLang="zh-TW" sz="3600" dirty="0"/>
            </a:br>
            <a:r>
              <a:rPr lang="zh-TW" altLang="zh-TW" sz="3600" dirty="0"/>
              <a:t>	– SPF and Forwarding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Shape 292"/>
          <p:cNvSpPr txBox="1"/>
          <p:nvPr/>
        </p:nvSpPr>
        <p:spPr>
          <a:xfrm>
            <a:off x="829900" y="4178925"/>
            <a:ext cx="8102700" cy="591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-69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TW">
                <a:solidFill>
                  <a:srgbClr val="FFFFFF"/>
                </a:solidFill>
              </a:rPr>
              <a:t>spf=softfail (google.com: domain of transitioning hyili@cs.nctu.edu.tw does not designate 140.131.188.43 as permitted sender) smtp.mailfrom=hyili@cs.nctu.edu.tw</a:t>
            </a:r>
          </a:p>
        </p:txBody>
      </p:sp>
      <p:sp>
        <p:nvSpPr>
          <p:cNvPr id="5" name="Shape 293"/>
          <p:cNvSpPr txBox="1"/>
          <p:nvPr/>
        </p:nvSpPr>
        <p:spPr>
          <a:xfrm>
            <a:off x="829900" y="1851750"/>
            <a:ext cx="8102700" cy="2163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-69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220 csmailer.cs.nctu.edu.tw ESMTP Postfix</a:t>
            </a:r>
          </a:p>
          <a:p>
            <a:pPr marL="0" marR="0" lvl="0" indent="-69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MAIL FROM: hyili@cs.nctu.edu.tw</a:t>
            </a:r>
          </a:p>
          <a:p>
            <a:pPr marL="0" marR="0" lvl="0" indent="-69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250 2.1.0 Ok</a:t>
            </a:r>
          </a:p>
          <a:p>
            <a:pPr marL="0" marR="0" lvl="0" indent="-69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RCPT TO: hyili@hyili.idv.tw</a:t>
            </a:r>
          </a:p>
          <a:p>
            <a:pPr marL="0" marR="0" lvl="0" indent="-69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250 2.1.5 Ok</a:t>
            </a:r>
          </a:p>
          <a:p>
            <a:pPr marL="0" marR="0" lvl="0" indent="-69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DATA</a:t>
            </a:r>
          </a:p>
          <a:p>
            <a:pPr marL="0" marR="0" lvl="0" indent="-69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354 End data with &lt;CR&gt;&lt;LF&gt;.&lt;CR&gt;&lt;LF&gt;</a:t>
            </a:r>
          </a:p>
          <a:p>
            <a:pPr marL="0" marR="0" lvl="0" indent="-69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SRS testing mail</a:t>
            </a:r>
          </a:p>
          <a:p>
            <a:pPr marL="0" marR="0" lvl="0" indent="-69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.</a:t>
            </a:r>
          </a:p>
          <a:p>
            <a:pPr marL="0" marR="0" lvl="0" indent="-69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250 2.0.0 Ok: queued as C3D9A18DB1</a:t>
            </a:r>
          </a:p>
        </p:txBody>
      </p:sp>
      <p:sp>
        <p:nvSpPr>
          <p:cNvPr id="6" name="Shape 72"/>
          <p:cNvSpPr txBox="1">
            <a:spLocks/>
          </p:cNvSpPr>
          <p:nvPr/>
        </p:nvSpPr>
        <p:spPr>
          <a:xfrm>
            <a:off x="990600" y="140335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190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-342900">
              <a:spcBef>
                <a:spcPts val="0"/>
              </a:spcBef>
              <a:buFont typeface="Arial" charset="0"/>
              <a:buChar char="•"/>
            </a:pPr>
            <a:r>
              <a:rPr lang="en-US" altLang="zh-TW" dirty="0" smtClean="0"/>
              <a:t>If the email is forwarded without SRS</a:t>
            </a:r>
          </a:p>
          <a:p>
            <a:pPr indent="-342900">
              <a:spcBef>
                <a:spcPts val="0"/>
              </a:spcBef>
              <a:buFont typeface="Arial" charset="0"/>
              <a:buChar char="•"/>
            </a:pPr>
            <a:endParaRPr lang="en-US" altLang="zh-TW" dirty="0"/>
          </a:p>
          <a:p>
            <a:pPr indent="-342900">
              <a:spcBef>
                <a:spcPts val="0"/>
              </a:spcBef>
              <a:buFont typeface="Arial" charset="0"/>
              <a:buChar char="•"/>
            </a:pPr>
            <a:endParaRPr lang="en-US" altLang="zh-TW" dirty="0" smtClean="0"/>
          </a:p>
          <a:p>
            <a:pPr indent="-342900">
              <a:spcBef>
                <a:spcPts val="0"/>
              </a:spcBef>
              <a:buFont typeface="Arial" charset="0"/>
              <a:buChar char="•"/>
            </a:pPr>
            <a:endParaRPr lang="en-US" altLang="zh-TW" dirty="0"/>
          </a:p>
          <a:p>
            <a:pPr indent="-342900">
              <a:spcBef>
                <a:spcPts val="0"/>
              </a:spcBef>
              <a:buFont typeface="Arial" charset="0"/>
              <a:buChar char="•"/>
            </a:pPr>
            <a:endParaRPr lang="en-US" altLang="zh-TW" dirty="0" smtClean="0"/>
          </a:p>
          <a:p>
            <a:pPr indent="-342900">
              <a:spcBef>
                <a:spcPts val="0"/>
              </a:spcBef>
              <a:buFont typeface="Arial" charset="0"/>
              <a:buChar char="•"/>
            </a:pPr>
            <a:endParaRPr lang="en-US" altLang="zh-TW" dirty="0"/>
          </a:p>
          <a:p>
            <a:pPr indent="-342900">
              <a:spcBef>
                <a:spcPts val="0"/>
              </a:spcBef>
              <a:buFont typeface="Arial" charset="0"/>
              <a:buChar char="•"/>
            </a:pPr>
            <a:endParaRPr lang="en-US" altLang="zh-TW" dirty="0" smtClean="0"/>
          </a:p>
          <a:p>
            <a:pPr indent="-342900">
              <a:spcBef>
                <a:spcPts val="0"/>
              </a:spcBef>
              <a:buFont typeface="Arial" charset="0"/>
              <a:buChar char="•"/>
            </a:pPr>
            <a:endParaRPr lang="en-US" altLang="zh-TW" dirty="0"/>
          </a:p>
          <a:p>
            <a:pPr indent="-342900">
              <a:spcBef>
                <a:spcPts val="0"/>
              </a:spcBef>
              <a:buFont typeface="Arial" charset="0"/>
              <a:buChar char="•"/>
            </a:pPr>
            <a:endParaRPr lang="en-US" altLang="zh-TW" dirty="0"/>
          </a:p>
          <a:p>
            <a:pPr marL="215900" lvl="1" indent="-342900">
              <a:buSzPct val="83333"/>
              <a:buFont typeface="Arial" charset="0"/>
              <a:buChar char="•"/>
            </a:pPr>
            <a:r>
              <a:rPr lang="en-US" altLang="zh-TW" sz="2400" dirty="0" err="1"/>
              <a:t>cs.nctu.edu.tw</a:t>
            </a:r>
            <a:r>
              <a:rPr lang="en-US" altLang="zh-TW" sz="2400" dirty="0"/>
              <a:t> =&gt; </a:t>
            </a:r>
            <a:r>
              <a:rPr lang="en-US" altLang="zh-TW" sz="2400" dirty="0" err="1"/>
              <a:t>hyili.idv.tw</a:t>
            </a:r>
            <a:r>
              <a:rPr lang="en-US" altLang="zh-TW" sz="2400" dirty="0"/>
              <a:t>(140.131.188.43) =&gt; </a:t>
            </a:r>
            <a:r>
              <a:rPr lang="en-US" altLang="zh-TW" sz="2400" dirty="0" err="1" smtClean="0"/>
              <a:t>google.com</a:t>
            </a: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616495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72"/>
          <p:cNvSpPr txBox="1">
            <a:spLocks/>
          </p:cNvSpPr>
          <p:nvPr/>
        </p:nvSpPr>
        <p:spPr>
          <a:xfrm>
            <a:off x="990600" y="140335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190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457200" indent="-457200">
              <a:spcBef>
                <a:spcPts val="0"/>
              </a:spcBef>
              <a:buFont typeface="Arial" charset="0"/>
              <a:buChar char="•"/>
            </a:pPr>
            <a:r>
              <a:rPr lang="en-US" altLang="zh-TW" dirty="0" smtClean="0"/>
              <a:t>Tool: mail/</a:t>
            </a:r>
            <a:r>
              <a:rPr lang="en-US" altLang="zh-TW" dirty="0" err="1" smtClean="0"/>
              <a:t>postsrsd</a:t>
            </a:r>
            <a:endParaRPr lang="en-US" altLang="zh-TW" dirty="0"/>
          </a:p>
          <a:p>
            <a:pPr marL="457200" indent="-457200">
              <a:spcBef>
                <a:spcPts val="0"/>
              </a:spcBef>
              <a:buFont typeface="Arial" charset="0"/>
              <a:buChar char="•"/>
            </a:pPr>
            <a:r>
              <a:rPr lang="en-US" altLang="zh-TW" dirty="0" smtClean="0"/>
              <a:t>Setup</a:t>
            </a:r>
          </a:p>
          <a:p>
            <a:pPr marL="857250" lvl="1" indent="-457200">
              <a:spcBef>
                <a:spcPts val="0"/>
              </a:spcBef>
              <a:buFont typeface="Arial" charset="0"/>
              <a:buChar char="•"/>
            </a:pPr>
            <a:r>
              <a:rPr lang="en-US" altLang="zh-TW" dirty="0" smtClean="0"/>
              <a:t>In </a:t>
            </a:r>
            <a:r>
              <a:rPr lang="en-US" altLang="zh-TW" dirty="0"/>
              <a:t>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/postfix/</a:t>
            </a:r>
            <a:r>
              <a:rPr lang="en-US" altLang="zh-TW" dirty="0" err="1" smtClean="0"/>
              <a:t>main.cf</a:t>
            </a:r>
            <a:endParaRPr lang="en-US" altLang="zh-TW" dirty="0"/>
          </a:p>
          <a:p>
            <a:pPr marL="857250" lvl="1" indent="-457200">
              <a:spcBef>
                <a:spcPts val="0"/>
              </a:spcBef>
              <a:buFont typeface="Arial" charset="0"/>
              <a:buChar char="•"/>
            </a:pPr>
            <a:endParaRPr lang="en-US" altLang="zh-TW" dirty="0" smtClean="0"/>
          </a:p>
          <a:p>
            <a:pPr marL="857250" lvl="1" indent="-457200">
              <a:spcBef>
                <a:spcPts val="0"/>
              </a:spcBef>
              <a:buFont typeface="Arial" charset="0"/>
              <a:buChar char="•"/>
            </a:pPr>
            <a:endParaRPr lang="en-US" altLang="zh-TW" dirty="0"/>
          </a:p>
          <a:p>
            <a:pPr marL="857250" lvl="1" indent="-457200">
              <a:spcBef>
                <a:spcPts val="0"/>
              </a:spcBef>
              <a:buFont typeface="Arial" charset="0"/>
              <a:buChar char="•"/>
            </a:pPr>
            <a:endParaRPr lang="en-US" altLang="zh-TW" dirty="0" smtClean="0"/>
          </a:p>
          <a:p>
            <a:pPr marL="857250" lvl="1" indent="-457200">
              <a:spcBef>
                <a:spcPts val="0"/>
              </a:spcBef>
              <a:buFont typeface="Arial" charset="0"/>
              <a:buChar char="•"/>
            </a:pPr>
            <a:endParaRPr lang="en-US" altLang="zh-TW" dirty="0" smtClean="0"/>
          </a:p>
          <a:p>
            <a:pPr marL="857250" lvl="1" indent="-457200">
              <a:spcBef>
                <a:spcPts val="0"/>
              </a:spcBef>
              <a:buFont typeface="Arial" charset="0"/>
              <a:buChar char="•"/>
            </a:pPr>
            <a:r>
              <a:rPr lang="en-US" altLang="zh-TW" dirty="0" smtClean="0"/>
              <a:t>In </a:t>
            </a:r>
            <a:r>
              <a:rPr lang="en-US" altLang="zh-TW" dirty="0"/>
              <a:t>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rc.conf</a:t>
            </a:r>
            <a:endParaRPr lang="en-US" altLang="zh-TW" dirty="0" smtClean="0"/>
          </a:p>
          <a:p>
            <a:pPr marL="857250" lvl="1" indent="-457200">
              <a:spcBef>
                <a:spcPts val="0"/>
              </a:spcBef>
              <a:buFont typeface="Arial" charset="0"/>
              <a:buChar char="•"/>
            </a:pPr>
            <a:endParaRPr lang="en-US" altLang="zh-TW" dirty="0"/>
          </a:p>
          <a:p>
            <a:pPr marL="857250" lvl="1" indent="-457200">
              <a:spcBef>
                <a:spcPts val="0"/>
              </a:spcBef>
              <a:buFont typeface="Arial" charset="0"/>
              <a:buChar char="•"/>
            </a:pPr>
            <a:endParaRPr lang="en-US" altLang="zh-TW" dirty="0" smtClean="0"/>
          </a:p>
          <a:p>
            <a:pPr marL="457200" indent="-457200">
              <a:spcBef>
                <a:spcPts val="0"/>
              </a:spcBef>
              <a:buFont typeface="Arial" charset="0"/>
              <a:buChar char="•"/>
            </a:pPr>
            <a:r>
              <a:rPr lang="en-US" altLang="zh-TW" dirty="0" smtClean="0"/>
              <a:t>Start </a:t>
            </a:r>
            <a:r>
              <a:rPr lang="en-US" altLang="zh-TW" dirty="0" err="1"/>
              <a:t>postsrsd</a:t>
            </a:r>
            <a:r>
              <a:rPr lang="en-US" altLang="zh-TW" dirty="0"/>
              <a:t> </a:t>
            </a:r>
            <a:r>
              <a:rPr lang="en-US" altLang="zh-TW" dirty="0" smtClean="0"/>
              <a:t>service</a:t>
            </a:r>
          </a:p>
          <a:p>
            <a:pPr marL="457200" indent="-457200">
              <a:spcBef>
                <a:spcPts val="0"/>
              </a:spcBef>
              <a:buFont typeface="Arial" charset="0"/>
              <a:buChar char="•"/>
            </a:pPr>
            <a:r>
              <a:rPr lang="en-US" altLang="zh-TW" dirty="0" smtClean="0"/>
              <a:t>Reload postfix</a:t>
            </a:r>
            <a:endParaRPr lang="en-US" altLang="zh-TW" dirty="0"/>
          </a:p>
        </p:txBody>
      </p: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buSzPct val="25000"/>
            </a:pPr>
            <a:r>
              <a:rPr lang="zh-TW" altLang="zh-TW" sz="3600" dirty="0"/>
              <a:t>Sender Policy Framework (SPF)</a:t>
            </a:r>
            <a:br>
              <a:rPr lang="zh-TW" altLang="zh-TW" sz="3600" dirty="0"/>
            </a:br>
            <a:r>
              <a:rPr lang="zh-TW" altLang="zh-TW" sz="3600" dirty="0"/>
              <a:t>	– Enable Sender Rewrite Scheme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Shape 300"/>
          <p:cNvSpPr txBox="1"/>
          <p:nvPr/>
        </p:nvSpPr>
        <p:spPr>
          <a:xfrm>
            <a:off x="1472375" y="2619975"/>
            <a:ext cx="5664000" cy="93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-69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sender_canonical_maps = tcp:127.0.0.1:10001</a:t>
            </a:r>
          </a:p>
          <a:p>
            <a:pPr marL="0" marR="0" lvl="0" indent="-69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sender_canonical_classes = envelope_sender</a:t>
            </a:r>
          </a:p>
          <a:p>
            <a:pPr marL="0" marR="0" lvl="0" indent="-69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recipient_canonical_maps = tcp:127.0.0.1:10002</a:t>
            </a:r>
          </a:p>
          <a:p>
            <a:pPr marL="0" marR="0" lvl="0" indent="-69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recipient_canonical_classes = envelope_recipient,header_recipient</a:t>
            </a:r>
          </a:p>
          <a:p>
            <a:pPr marL="0" marR="0" lvl="0" indent="-69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>
              <a:solidFill>
                <a:srgbClr val="FFFFFF"/>
              </a:solidFill>
            </a:endParaRPr>
          </a:p>
        </p:txBody>
      </p:sp>
      <p:sp>
        <p:nvSpPr>
          <p:cNvPr id="5" name="Shape 301"/>
          <p:cNvSpPr txBox="1"/>
          <p:nvPr/>
        </p:nvSpPr>
        <p:spPr>
          <a:xfrm>
            <a:off x="1472375" y="4038950"/>
            <a:ext cx="5664000" cy="58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-69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TW">
                <a:solidFill>
                  <a:srgbClr val="FFFFFF"/>
                </a:solidFill>
              </a:rPr>
              <a:t>postsrsd_enable=”YES”</a:t>
            </a:r>
          </a:p>
          <a:p>
            <a:pPr marL="0" marR="0" lvl="0" indent="-69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TW">
                <a:solidFill>
                  <a:srgbClr val="FFFFFF"/>
                </a:solidFill>
              </a:rPr>
              <a:t>postsrsd_flags=”...”</a:t>
            </a:r>
          </a:p>
        </p:txBody>
      </p:sp>
    </p:spTree>
    <p:extLst>
      <p:ext uri="{BB962C8B-B14F-4D97-AF65-F5344CB8AC3E}">
        <p14:creationId xmlns:p14="http://schemas.microsoft.com/office/powerpoint/2010/main" val="2215052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buSzPct val="25000"/>
            </a:pPr>
            <a:r>
              <a:rPr lang="zh-TW" altLang="zh-TW" dirty="0"/>
              <a:t>DomainKeys Identified Mail (DKIM)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lvl="0" indent="-4572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A content-based method to verify the source of a mail (with only few computation cost.)</a:t>
            </a:r>
          </a:p>
          <a:p>
            <a:pPr marL="457200" lvl="0" indent="-4572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Checking for the </a:t>
            </a:r>
            <a:r>
              <a:rPr lang="zh-TW" altLang="zh-TW" dirty="0">
                <a:solidFill>
                  <a:srgbClr val="FF0000"/>
                </a:solidFill>
              </a:rPr>
              <a:t>connected MTA’s domain</a:t>
            </a:r>
          </a:p>
        </p:txBody>
      </p:sp>
    </p:spTree>
    <p:extLst>
      <p:ext uri="{BB962C8B-B14F-4D97-AF65-F5344CB8AC3E}">
        <p14:creationId xmlns:p14="http://schemas.microsoft.com/office/powerpoint/2010/main" val="2066903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/>
            <a:r>
              <a:rPr lang="zh-TW" altLang="zh-TW" sz="3600" dirty="0"/>
              <a:t>Introduction</a:t>
            </a:r>
            <a:br>
              <a:rPr lang="zh-TW" altLang="zh-TW" sz="3600" dirty="0"/>
            </a:br>
            <a:r>
              <a:rPr lang="en-US" altLang="zh-TW" sz="3600" dirty="0" smtClean="0"/>
              <a:t>	</a:t>
            </a:r>
            <a:r>
              <a:rPr lang="zh-TW" altLang="zh-TW" sz="3600" dirty="0" smtClean="0"/>
              <a:t>– </a:t>
            </a:r>
            <a:r>
              <a:rPr lang="zh-TW" altLang="zh-TW" sz="3600" dirty="0"/>
              <a:t>Client-based detection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indent="-342900">
              <a:spcBef>
                <a:spcPts val="0"/>
              </a:spcBef>
              <a:buSzPct val="83333"/>
              <a:buFont typeface="Arial" charset="0"/>
              <a:buChar char="•"/>
            </a:pPr>
            <a:r>
              <a:rPr lang="zh-TW" altLang="zh-TW" dirty="0">
                <a:solidFill>
                  <a:srgbClr val="FF0000"/>
                </a:solidFill>
              </a:rPr>
              <a:t>Spammer</a:t>
            </a:r>
            <a:r>
              <a:rPr lang="zh-TW" altLang="zh-TW" dirty="0"/>
              <a:t> detection</a:t>
            </a:r>
            <a:endParaRPr lang="en-US" altLang="zh-TW" dirty="0"/>
          </a:p>
          <a:p>
            <a:pPr lvl="1" indent="-342900">
              <a:spcBef>
                <a:spcPts val="0"/>
              </a:spcBef>
              <a:buSzPct val="83333"/>
              <a:buFont typeface="Arial" charset="0"/>
              <a:buChar char="•"/>
            </a:pPr>
            <a:r>
              <a:rPr lang="zh-TW" altLang="zh-TW" dirty="0"/>
              <a:t>Actually detect who is sending SPAM</a:t>
            </a:r>
            <a:endParaRPr lang="en-US" altLang="zh-TW" dirty="0"/>
          </a:p>
          <a:p>
            <a:pPr lvl="0" indent="-342900">
              <a:spcBef>
                <a:spcPts val="0"/>
              </a:spcBef>
              <a:buSzPct val="83333"/>
              <a:buFont typeface="Arial" charset="0"/>
              <a:buChar char="•"/>
            </a:pPr>
            <a:r>
              <a:rPr lang="zh-TW" altLang="zh-TW" dirty="0"/>
              <a:t>Rely on IP, domain name, or Email address to identify</a:t>
            </a:r>
            <a:endParaRPr lang="en-US" altLang="zh-TW" dirty="0"/>
          </a:p>
          <a:p>
            <a:pPr lvl="1" indent="-342900">
              <a:spcBef>
                <a:spcPts val="0"/>
              </a:spcBef>
              <a:buSzPct val="83333"/>
              <a:buFont typeface="Arial" charset="0"/>
              <a:buChar char="•"/>
            </a:pPr>
            <a:r>
              <a:rPr lang="zh-TW" altLang="zh-TW" dirty="0"/>
              <a:t>Open relay servers</a:t>
            </a:r>
            <a:endParaRPr lang="en-US" altLang="zh-TW" dirty="0"/>
          </a:p>
          <a:p>
            <a:pPr lvl="1" indent="-342900">
              <a:spcBef>
                <a:spcPts val="0"/>
              </a:spcBef>
              <a:buSzPct val="83333"/>
              <a:buFont typeface="Arial" charset="0"/>
              <a:buChar char="•"/>
            </a:pPr>
            <a:r>
              <a:rPr lang="zh-TW" altLang="zh-TW" dirty="0"/>
              <a:t>Zombie servers</a:t>
            </a:r>
            <a:endParaRPr lang="en-US" altLang="zh-TW" dirty="0"/>
          </a:p>
          <a:p>
            <a:pPr lvl="1" indent="-342900">
              <a:spcBef>
                <a:spcPts val="0"/>
              </a:spcBef>
              <a:buSzPct val="83333"/>
              <a:buFont typeface="Arial" charset="0"/>
              <a:buChar char="•"/>
            </a:pPr>
            <a:r>
              <a:rPr lang="zh-TW" altLang="zh-TW" dirty="0"/>
              <a:t>Known spammers</a:t>
            </a:r>
            <a:endParaRPr lang="en-US" altLang="zh-TW" dirty="0"/>
          </a:p>
          <a:p>
            <a:pPr lvl="1" indent="-342900">
              <a:spcBef>
                <a:spcPts val="0"/>
              </a:spcBef>
              <a:buSzPct val="83333"/>
              <a:buFont typeface="Arial" charset="0"/>
              <a:buChar char="•"/>
            </a:pPr>
            <a:r>
              <a:rPr lang="zh-TW" altLang="zh-TW" dirty="0"/>
              <a:t>Known proxy servers</a:t>
            </a:r>
            <a:endParaRPr lang="en-US" altLang="zh-TW" dirty="0"/>
          </a:p>
          <a:p>
            <a:pPr lvl="1" indent="-342900">
              <a:spcBef>
                <a:spcPts val="0"/>
              </a:spcBef>
              <a:buSzPct val="83333"/>
              <a:buFont typeface="Arial" charset="0"/>
              <a:buChar char="•"/>
            </a:pPr>
            <a:r>
              <a:rPr lang="zh-TW" altLang="zh-TW" dirty="0"/>
              <a:t>...</a:t>
            </a:r>
            <a:endParaRPr lang="en-US" altLang="zh-TW" dirty="0"/>
          </a:p>
          <a:p>
            <a:pPr lvl="0" indent="-342900">
              <a:spcBef>
                <a:spcPts val="0"/>
              </a:spcBef>
              <a:buSzPct val="83333"/>
              <a:buFont typeface="Arial" charset="0"/>
              <a:buChar char="•"/>
            </a:pPr>
            <a:r>
              <a:rPr lang="zh-TW" altLang="zh-TW" dirty="0"/>
              <a:t>For example</a:t>
            </a:r>
            <a:endParaRPr lang="en-US" altLang="zh-TW" dirty="0"/>
          </a:p>
          <a:p>
            <a:pPr lvl="1" indent="-342900">
              <a:spcBef>
                <a:spcPts val="0"/>
              </a:spcBef>
              <a:buSzPct val="83333"/>
              <a:buFont typeface="Arial" charset="0"/>
              <a:buChar char="•"/>
            </a:pPr>
            <a:r>
              <a:rPr lang="zh-TW" altLang="zh-TW" dirty="0"/>
              <a:t>Greylisting</a:t>
            </a:r>
            <a:endParaRPr lang="en-US" altLang="zh-TW" dirty="0"/>
          </a:p>
          <a:p>
            <a:pPr lvl="1" indent="-342900">
              <a:spcBef>
                <a:spcPts val="0"/>
              </a:spcBef>
              <a:buSzPct val="83333"/>
              <a:buFont typeface="Arial" charset="0"/>
              <a:buChar char="•"/>
            </a:pPr>
            <a:r>
              <a:rPr lang="zh-TW" altLang="zh-TW" dirty="0"/>
              <a:t>DNSBL</a:t>
            </a:r>
            <a:endParaRPr lang="en-US" altLang="zh-TW" dirty="0"/>
          </a:p>
          <a:p>
            <a:pPr lvl="1" indent="-342900">
              <a:spcBef>
                <a:spcPts val="0"/>
              </a:spcBef>
              <a:buSzPct val="83333"/>
              <a:buFont typeface="Arial" charset="0"/>
              <a:buChar char="•"/>
            </a:pPr>
            <a:r>
              <a:rPr lang="zh-TW" altLang="zh-TW" dirty="0"/>
              <a:t>RBL</a:t>
            </a:r>
          </a:p>
        </p:txBody>
      </p:sp>
    </p:spTree>
    <p:extLst>
      <p:ext uri="{BB962C8B-B14F-4D97-AF65-F5344CB8AC3E}">
        <p14:creationId xmlns:p14="http://schemas.microsoft.com/office/powerpoint/2010/main" val="20359395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/>
            <a:r>
              <a:rPr lang="zh-TW" altLang="zh-TW" sz="3600" dirty="0"/>
              <a:t>DomainKeys Identified Mail (DKIM)</a:t>
            </a:r>
            <a:br>
              <a:rPr lang="zh-TW" altLang="zh-TW" sz="3600" dirty="0"/>
            </a:br>
            <a:r>
              <a:rPr lang="en-US" altLang="zh-TW" sz="3600" dirty="0" smtClean="0"/>
              <a:t>	</a:t>
            </a:r>
            <a:r>
              <a:rPr lang="zh-TW" altLang="zh-TW" sz="3600" dirty="0" smtClean="0"/>
              <a:t>– </a:t>
            </a:r>
            <a:r>
              <a:rPr lang="zh-TW" altLang="zh-TW" sz="3600" dirty="0"/>
              <a:t>Goals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indent="-342900"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Validate message content itself</a:t>
            </a:r>
          </a:p>
          <a:p>
            <a:pPr lvl="0" indent="-342900">
              <a:lnSpc>
                <a:spcPct val="90000"/>
              </a:lnSpc>
              <a:buFont typeface="Arial" charset="0"/>
              <a:buChar char="•"/>
            </a:pPr>
            <a:r>
              <a:rPr lang="zh-TW" altLang="zh-TW" dirty="0"/>
              <a:t>Transparent to end users</a:t>
            </a:r>
          </a:p>
          <a:p>
            <a:pPr marL="800100" lvl="1" indent="-342900">
              <a:lnSpc>
                <a:spcPct val="90000"/>
              </a:lnSpc>
              <a:spcBef>
                <a:spcPts val="475"/>
              </a:spcBef>
              <a:buFont typeface="Arial" charset="0"/>
              <a:buChar char="•"/>
            </a:pPr>
            <a:r>
              <a:rPr lang="zh-TW" altLang="zh-TW" sz="1900" dirty="0"/>
              <a:t>No client User Agent upgrades </a:t>
            </a:r>
            <a:r>
              <a:rPr lang="zh-TW" altLang="zh-TW" sz="1900" i="1" dirty="0"/>
              <a:t>required</a:t>
            </a:r>
          </a:p>
          <a:p>
            <a:pPr marL="800100" lvl="1" indent="-342900">
              <a:lnSpc>
                <a:spcPct val="90000"/>
              </a:lnSpc>
              <a:spcBef>
                <a:spcPts val="475"/>
              </a:spcBef>
              <a:buFont typeface="Arial" charset="0"/>
              <a:buChar char="•"/>
            </a:pPr>
            <a:r>
              <a:rPr lang="zh-TW" altLang="zh-TW" sz="1900" dirty="0"/>
              <a:t>But extensible to per-user signing</a:t>
            </a:r>
          </a:p>
          <a:p>
            <a:pPr lvl="0" indent="-342900">
              <a:lnSpc>
                <a:spcPct val="90000"/>
              </a:lnSpc>
              <a:buClr>
                <a:srgbClr val="000000"/>
              </a:buClr>
              <a:buFont typeface="Arial" charset="0"/>
              <a:buChar char="•"/>
            </a:pPr>
            <a:r>
              <a:rPr lang="zh-TW" altLang="zh-TW" dirty="0">
                <a:solidFill>
                  <a:srgbClr val="000000"/>
                </a:solidFill>
              </a:rPr>
              <a:t>Allow sender delegation</a:t>
            </a:r>
          </a:p>
          <a:p>
            <a:pPr marL="800100" lvl="1" indent="-342900">
              <a:lnSpc>
                <a:spcPct val="9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Char char="•"/>
            </a:pPr>
            <a:r>
              <a:rPr lang="zh-TW" altLang="zh-TW" sz="1900" dirty="0">
                <a:solidFill>
                  <a:srgbClr val="000000"/>
                </a:solidFill>
              </a:rPr>
              <a:t>Outsourcing</a:t>
            </a:r>
          </a:p>
          <a:p>
            <a:pPr lvl="0" indent="-342900">
              <a:lnSpc>
                <a:spcPct val="90000"/>
              </a:lnSpc>
              <a:buFont typeface="Arial" charset="0"/>
              <a:buChar char="•"/>
            </a:pPr>
            <a:r>
              <a:rPr lang="zh-TW" altLang="zh-TW" dirty="0"/>
              <a:t>Low development, and use costs </a:t>
            </a:r>
          </a:p>
          <a:p>
            <a:pPr marL="800100" lvl="1" indent="-342900">
              <a:lnSpc>
                <a:spcPct val="90000"/>
              </a:lnSpc>
              <a:spcBef>
                <a:spcPts val="475"/>
              </a:spcBef>
              <a:buFont typeface="Arial" charset="0"/>
              <a:buChar char="•"/>
            </a:pPr>
            <a:r>
              <a:rPr lang="zh-TW" altLang="zh-TW" sz="1900" dirty="0"/>
              <a:t>Avoid large PKI, new Internet services</a:t>
            </a:r>
          </a:p>
          <a:p>
            <a:pPr marL="800100" lvl="1" indent="-342900">
              <a:lnSpc>
                <a:spcPct val="90000"/>
              </a:lnSpc>
              <a:spcBef>
                <a:spcPts val="475"/>
              </a:spcBef>
              <a:buFont typeface="Arial" charset="0"/>
              <a:buChar char="•"/>
            </a:pPr>
            <a:r>
              <a:rPr lang="zh-TW" altLang="zh-TW" sz="1900" dirty="0"/>
              <a:t>No trusted third parties (except DNS)</a:t>
            </a:r>
          </a:p>
        </p:txBody>
      </p:sp>
    </p:spTree>
    <p:extLst>
      <p:ext uri="{BB962C8B-B14F-4D97-AF65-F5344CB8AC3E}">
        <p14:creationId xmlns:p14="http://schemas.microsoft.com/office/powerpoint/2010/main" val="15477729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/>
            <a:r>
              <a:rPr lang="zh-TW" altLang="zh-TW" sz="3600" dirty="0"/>
              <a:t>DomainKeys Identified Mail (DKIM)</a:t>
            </a:r>
            <a:br>
              <a:rPr lang="zh-TW" altLang="zh-TW" sz="3600" dirty="0"/>
            </a:br>
            <a:r>
              <a:rPr lang="en-US" altLang="zh-TW" sz="3600" dirty="0" smtClean="0"/>
              <a:t>	</a:t>
            </a:r>
            <a:r>
              <a:rPr lang="zh-TW" altLang="zh-TW" sz="3600" dirty="0" smtClean="0"/>
              <a:t>– </a:t>
            </a:r>
            <a:r>
              <a:rPr lang="zh-TW" altLang="zh-TW" sz="3600" dirty="0"/>
              <a:t>Idea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indent="-342900">
              <a:spcBef>
                <a:spcPts val="0"/>
              </a:spcBef>
              <a:buFont typeface="Arial" charset="0"/>
              <a:buChar char="•"/>
            </a:pPr>
            <a:r>
              <a:rPr lang="en-US" altLang="zh-TW" dirty="0" err="1"/>
              <a:t>Msg</a:t>
            </a:r>
            <a:r>
              <a:rPr lang="en-US" altLang="zh-TW" dirty="0"/>
              <a:t> header authentication</a:t>
            </a:r>
          </a:p>
          <a:p>
            <a:pPr lvl="1" indent="-285750">
              <a:spcBef>
                <a:spcPts val="400"/>
              </a:spcBef>
              <a:buFont typeface="Arial" charset="0"/>
              <a:buChar char="•"/>
            </a:pPr>
            <a:r>
              <a:rPr lang="en-US" altLang="zh-TW" dirty="0"/>
              <a:t>DNS identifiers</a:t>
            </a:r>
          </a:p>
          <a:p>
            <a:pPr lvl="1" indent="-285750">
              <a:spcBef>
                <a:spcPts val="400"/>
              </a:spcBef>
              <a:buFont typeface="Arial" charset="0"/>
              <a:buChar char="•"/>
            </a:pPr>
            <a:r>
              <a:rPr lang="en-US" altLang="zh-TW" dirty="0"/>
              <a:t>Public keys in DNS</a:t>
            </a:r>
          </a:p>
          <a:p>
            <a:pPr lvl="0" indent="-342900">
              <a:spcBef>
                <a:spcPts val="500"/>
              </a:spcBef>
              <a:buFont typeface="Arial" charset="0"/>
              <a:buChar char="•"/>
            </a:pPr>
            <a:r>
              <a:rPr lang="en-US" altLang="zh-TW" dirty="0"/>
              <a:t>End-to-end</a:t>
            </a:r>
          </a:p>
          <a:p>
            <a:pPr lvl="1" indent="-285750">
              <a:spcBef>
                <a:spcPts val="400"/>
              </a:spcBef>
              <a:buFont typeface="Arial" charset="0"/>
              <a:buChar char="•"/>
            </a:pPr>
            <a:r>
              <a:rPr lang="en-US" altLang="zh-TW" dirty="0"/>
              <a:t>Between origin/receiver administrative domains.</a:t>
            </a:r>
          </a:p>
          <a:p>
            <a:pPr lvl="1" indent="-285750">
              <a:spcBef>
                <a:spcPts val="400"/>
              </a:spcBef>
              <a:buFont typeface="Arial" charset="0"/>
              <a:buChar char="•"/>
            </a:pPr>
            <a:r>
              <a:rPr lang="en-US" altLang="zh-TW" dirty="0"/>
              <a:t>Not path-based</a:t>
            </a:r>
          </a:p>
          <a:p>
            <a:pPr lvl="0" indent="-342900">
              <a:spcBef>
                <a:spcPts val="500"/>
              </a:spcBef>
              <a:buSzPct val="25000"/>
              <a:buFont typeface="Arial" charset="0"/>
              <a:buChar char="•"/>
            </a:pPr>
            <a:endParaRPr lang="en-US" altLang="zh-TW" sz="2000" dirty="0">
              <a:latin typeface="Arial"/>
              <a:ea typeface="Arial"/>
              <a:cs typeface="Arial"/>
              <a:sym typeface="Arial"/>
            </a:endParaRPr>
          </a:p>
          <a:p>
            <a:pPr lvl="0" indent="-342900">
              <a:spcBef>
                <a:spcPts val="500"/>
              </a:spcBef>
              <a:buSzPct val="25000"/>
              <a:buFont typeface="Arial" charset="0"/>
              <a:buChar char="•"/>
            </a:pPr>
            <a:r>
              <a:rPr lang="en-US" altLang="zh-TW" sz="2000" dirty="0">
                <a:latin typeface="Arial"/>
                <a:ea typeface="Arial"/>
                <a:cs typeface="Arial"/>
                <a:sym typeface="Arial"/>
              </a:rPr>
              <a:t>※ </a:t>
            </a:r>
            <a:r>
              <a:rPr lang="en-US" altLang="zh-TW" dirty="0"/>
              <a:t>Digital signatures</a:t>
            </a:r>
          </a:p>
        </p:txBody>
      </p:sp>
      <p:pic>
        <p:nvPicPr>
          <p:cNvPr id="4" name="Shape 3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67100" y="3718199"/>
            <a:ext cx="5376900" cy="283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728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/>
            <a:r>
              <a:rPr lang="zh-TW" altLang="zh-TW" sz="3600" dirty="0"/>
              <a:t>DomainKeys Identified Mail (DKIM)</a:t>
            </a:r>
            <a:br>
              <a:rPr lang="zh-TW" altLang="zh-TW" sz="3600" dirty="0"/>
            </a:br>
            <a:r>
              <a:rPr lang="en-US" altLang="zh-TW" sz="3600" dirty="0" smtClean="0"/>
              <a:t>	</a:t>
            </a:r>
            <a:r>
              <a:rPr lang="zh-TW" altLang="zh-TW" sz="3600" dirty="0" smtClean="0"/>
              <a:t>– </a:t>
            </a:r>
            <a:r>
              <a:rPr lang="zh-TW" altLang="zh-TW" sz="3600" dirty="0"/>
              <a:t>Technical High-points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Signs body and selected parts of header</a:t>
            </a:r>
          </a:p>
          <a:p>
            <a:pPr lvl="0" indent="-342900">
              <a:spcBef>
                <a:spcPts val="500"/>
              </a:spcBef>
              <a:buFont typeface="Arial" charset="0"/>
              <a:buChar char="•"/>
            </a:pPr>
            <a:r>
              <a:rPr lang="zh-TW" altLang="zh-TW" dirty="0"/>
              <a:t>Signature transmitted in DKIM-Signature header</a:t>
            </a:r>
          </a:p>
          <a:p>
            <a:pPr lvl="0" indent="-342900">
              <a:spcBef>
                <a:spcPts val="500"/>
              </a:spcBef>
              <a:buFont typeface="Arial" charset="0"/>
              <a:buChar char="•"/>
            </a:pPr>
            <a:r>
              <a:rPr lang="zh-TW" altLang="zh-TW" dirty="0"/>
              <a:t>Public key stored in DNS </a:t>
            </a:r>
          </a:p>
          <a:p>
            <a:pPr marL="800100" lvl="1" indent="-342900">
              <a:spcBef>
                <a:spcPts val="475"/>
              </a:spcBef>
              <a:buFont typeface="Arial" charset="0"/>
              <a:buChar char="•"/>
            </a:pPr>
            <a:r>
              <a:rPr lang="zh-TW" altLang="zh-TW" dirty="0"/>
              <a:t>In _domainkey subdomain</a:t>
            </a:r>
          </a:p>
          <a:p>
            <a:pPr marL="800100" lvl="1" indent="-342900">
              <a:spcBef>
                <a:spcPts val="475"/>
              </a:spcBef>
              <a:buFont typeface="Arial" charset="0"/>
              <a:buChar char="•"/>
            </a:pPr>
            <a:r>
              <a:rPr lang="zh-TW" altLang="zh-TW" dirty="0"/>
              <a:t>New RR type, fall back to TXT</a:t>
            </a:r>
          </a:p>
          <a:p>
            <a:pPr lvl="0" indent="-342900">
              <a:spcBef>
                <a:spcPts val="500"/>
              </a:spcBef>
              <a:buFont typeface="Arial" charset="0"/>
              <a:buChar char="•"/>
            </a:pPr>
            <a:r>
              <a:rPr lang="zh-TW" altLang="zh-TW" dirty="0"/>
              <a:t>Namespace divided using selectors</a:t>
            </a:r>
          </a:p>
          <a:p>
            <a:pPr marL="800100" lvl="1" indent="-342900">
              <a:spcBef>
                <a:spcPts val="475"/>
              </a:spcBef>
              <a:buFont typeface="Arial" charset="0"/>
              <a:buChar char="•"/>
            </a:pPr>
            <a:r>
              <a:rPr lang="zh-TW" altLang="zh-TW" dirty="0"/>
              <a:t>Allows multiple keys for aging, delegation, etc.</a:t>
            </a:r>
          </a:p>
          <a:p>
            <a:pPr lvl="0" indent="-342900">
              <a:spcBef>
                <a:spcPts val="500"/>
              </a:spcBef>
              <a:buFont typeface="Arial" charset="0"/>
              <a:buChar char="•"/>
            </a:pPr>
            <a:r>
              <a:rPr lang="zh-TW" altLang="zh-TW" dirty="0"/>
              <a:t>Sender Signing Policy lookup for unsigned (outgoing) or improperly signed mail (incoming</a:t>
            </a:r>
            <a:r>
              <a:rPr lang="zh-TW" altLang="zh-TW" dirty="0" smtClean="0"/>
              <a:t>)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3201513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/>
            <a:r>
              <a:rPr lang="zh-TW" altLang="zh-TW" sz="3600" dirty="0"/>
              <a:t>DomainKeys Identified Mail (DKIM)</a:t>
            </a:r>
            <a:br>
              <a:rPr lang="zh-TW" altLang="zh-TW" sz="3600" dirty="0"/>
            </a:br>
            <a:r>
              <a:rPr lang="en-US" altLang="zh-TW" sz="3600" dirty="0" smtClean="0"/>
              <a:t>	</a:t>
            </a:r>
            <a:r>
              <a:rPr lang="zh-TW" altLang="zh-TW" sz="3600" dirty="0" smtClean="0"/>
              <a:t>– </a:t>
            </a:r>
            <a:r>
              <a:rPr lang="zh-TW" altLang="zh-TW" sz="3600" dirty="0"/>
              <a:t>DKIM-Signature header (1/2)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indent="-30480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Font typeface="Arial" charset="0"/>
              <a:buChar char="•"/>
            </a:pPr>
            <a:r>
              <a:rPr lang="zh-TW" altLang="zh-TW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v=</a:t>
            </a:r>
            <a:r>
              <a:rPr lang="zh-TW" altLang="zh-TW" dirty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	Version</a:t>
            </a:r>
          </a:p>
          <a:p>
            <a:pPr lvl="0" indent="-3048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Font typeface="Arial" charset="0"/>
              <a:buChar char="•"/>
            </a:pPr>
            <a:r>
              <a:rPr lang="zh-TW" altLang="zh-TW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a=</a:t>
            </a:r>
            <a:r>
              <a:rPr lang="zh-TW" altLang="zh-TW" dirty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	Hash/signing algorithm</a:t>
            </a:r>
          </a:p>
          <a:p>
            <a:pPr lvl="0" indent="-3048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Font typeface="Arial" charset="0"/>
              <a:buChar char="•"/>
            </a:pPr>
            <a:r>
              <a:rPr lang="zh-TW" altLang="zh-TW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q=</a:t>
            </a:r>
            <a:r>
              <a:rPr lang="zh-TW" altLang="zh-TW" dirty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	Algorithm for getting public key</a:t>
            </a:r>
          </a:p>
          <a:p>
            <a:pPr lvl="0" indent="-3048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Font typeface="Arial" charset="0"/>
              <a:buChar char="•"/>
            </a:pPr>
            <a:r>
              <a:rPr lang="zh-TW" altLang="zh-TW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d=</a:t>
            </a:r>
            <a:r>
              <a:rPr lang="zh-TW" altLang="zh-TW" dirty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	Signing domain</a:t>
            </a:r>
          </a:p>
          <a:p>
            <a:pPr lvl="0" indent="-3048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Font typeface="Arial" charset="0"/>
              <a:buChar char="•"/>
            </a:pPr>
            <a:r>
              <a:rPr lang="zh-TW" altLang="zh-TW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i=</a:t>
            </a:r>
            <a:r>
              <a:rPr lang="zh-TW" altLang="zh-TW" dirty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	Signing identity</a:t>
            </a:r>
          </a:p>
          <a:p>
            <a:pPr lvl="0" indent="-3048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Font typeface="Arial" charset="0"/>
              <a:buChar char="•"/>
            </a:pPr>
            <a:r>
              <a:rPr lang="zh-TW" altLang="zh-TW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s=</a:t>
            </a:r>
            <a:r>
              <a:rPr lang="zh-TW" altLang="zh-TW" dirty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	Selector</a:t>
            </a:r>
          </a:p>
          <a:p>
            <a:pPr lvl="0" indent="-3048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Font typeface="Arial" charset="0"/>
              <a:buChar char="•"/>
            </a:pPr>
            <a:r>
              <a:rPr lang="zh-TW" altLang="zh-TW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c=</a:t>
            </a:r>
            <a:r>
              <a:rPr lang="zh-TW" altLang="zh-TW" dirty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	Canonicalization algorithm (simple or relaxed)</a:t>
            </a:r>
          </a:p>
          <a:p>
            <a:pPr lvl="0" indent="-3048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Font typeface="Arial" charset="0"/>
              <a:buChar char="•"/>
            </a:pPr>
            <a:r>
              <a:rPr lang="zh-TW" altLang="zh-TW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t=</a:t>
            </a:r>
            <a:r>
              <a:rPr lang="zh-TW" altLang="zh-TW" dirty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	Signing time (seconds since 1/1/1970)</a:t>
            </a:r>
          </a:p>
          <a:p>
            <a:pPr lvl="0" indent="-3048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Font typeface="Arial" charset="0"/>
              <a:buChar char="•"/>
            </a:pPr>
            <a:r>
              <a:rPr lang="zh-TW" altLang="zh-TW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x=</a:t>
            </a:r>
            <a:r>
              <a:rPr lang="zh-TW" altLang="zh-TW" dirty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	Expiration time</a:t>
            </a:r>
          </a:p>
          <a:p>
            <a:pPr lvl="0" indent="-3048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Font typeface="Arial" charset="0"/>
              <a:buChar char="•"/>
            </a:pPr>
            <a:r>
              <a:rPr lang="zh-TW" altLang="zh-TW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h=</a:t>
            </a:r>
            <a:r>
              <a:rPr lang="zh-TW" altLang="zh-TW" dirty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	List of headers included in signature;</a:t>
            </a:r>
            <a:br>
              <a:rPr lang="zh-TW" altLang="zh-TW" dirty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</a:br>
            <a:r>
              <a:rPr lang="zh-TW" altLang="zh-TW" dirty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        dkim-signature is implied</a:t>
            </a:r>
          </a:p>
          <a:p>
            <a:pPr lvl="0" indent="-3048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Font typeface="Arial" charset="0"/>
              <a:buChar char="•"/>
            </a:pPr>
            <a:r>
              <a:rPr lang="zh-TW" altLang="zh-TW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b=</a:t>
            </a:r>
            <a:r>
              <a:rPr lang="zh-TW" altLang="zh-TW" dirty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	The signature itself</a:t>
            </a:r>
          </a:p>
          <a:p>
            <a:pPr lvl="0" indent="-3048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Font typeface="Arial" charset="0"/>
              <a:buChar char="•"/>
            </a:pPr>
            <a:r>
              <a:rPr lang="zh-TW" altLang="zh-TW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bh</a:t>
            </a:r>
            <a:r>
              <a:rPr lang="en-US" altLang="zh-TW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= </a:t>
            </a:r>
            <a:r>
              <a:rPr lang="zh-TW" altLang="zh-TW" dirty="0" smtClean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Body </a:t>
            </a:r>
            <a:r>
              <a:rPr lang="zh-TW" altLang="zh-TW" dirty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hash</a:t>
            </a:r>
          </a:p>
        </p:txBody>
      </p:sp>
    </p:spTree>
    <p:extLst>
      <p:ext uri="{BB962C8B-B14F-4D97-AF65-F5344CB8AC3E}">
        <p14:creationId xmlns:p14="http://schemas.microsoft.com/office/powerpoint/2010/main" val="20090267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/>
            <a:r>
              <a:rPr lang="zh-TW" altLang="zh-TW" sz="3600" dirty="0"/>
              <a:t>DomainKeys Identified Mail (DKIM)</a:t>
            </a:r>
            <a:br>
              <a:rPr lang="zh-TW" altLang="zh-TW" sz="3600" dirty="0"/>
            </a:br>
            <a:r>
              <a:rPr lang="en-US" altLang="zh-TW" sz="3600" dirty="0" smtClean="0"/>
              <a:t>	</a:t>
            </a:r>
            <a:r>
              <a:rPr lang="zh-TW" altLang="zh-TW" sz="3600" dirty="0" smtClean="0"/>
              <a:t>– </a:t>
            </a:r>
            <a:r>
              <a:rPr lang="zh-TW" altLang="zh-TW" sz="3600" dirty="0"/>
              <a:t>DKIM-Signature header (2/2)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indent="-342900">
              <a:spcBef>
                <a:spcPts val="0"/>
              </a:spcBef>
              <a:buFont typeface="Arial" charset="0"/>
              <a:buChar char="•"/>
            </a:pPr>
            <a:r>
              <a:rPr lang="en-US" altLang="zh-TW" dirty="0"/>
              <a:t>Example:</a:t>
            </a:r>
          </a:p>
          <a:p>
            <a:pPr lvl="0" indent="-342900">
              <a:buFont typeface="Arial" charset="0"/>
              <a:buChar char="•"/>
            </a:pPr>
            <a:endParaRPr lang="en-US" altLang="zh-TW" dirty="0" smtClean="0"/>
          </a:p>
          <a:p>
            <a:pPr lvl="0" indent="-342900">
              <a:buFont typeface="Arial" charset="0"/>
              <a:buChar char="•"/>
            </a:pPr>
            <a:endParaRPr lang="en-US" altLang="zh-TW" dirty="0"/>
          </a:p>
          <a:p>
            <a:pPr lvl="0" indent="-342900">
              <a:buFont typeface="Arial" charset="0"/>
              <a:buChar char="•"/>
            </a:pPr>
            <a:endParaRPr lang="en-US" altLang="zh-TW" dirty="0"/>
          </a:p>
          <a:p>
            <a:pPr lvl="0" indent="-342900">
              <a:buFont typeface="Arial" charset="0"/>
              <a:buChar char="•"/>
            </a:pPr>
            <a:endParaRPr lang="en-US" altLang="zh-TW" dirty="0"/>
          </a:p>
          <a:p>
            <a:pPr lvl="0" indent="-342900">
              <a:buSzPct val="25000"/>
              <a:buFont typeface="Arial" charset="0"/>
              <a:buChar char="•"/>
            </a:pPr>
            <a:endParaRPr lang="en-US" altLang="zh-TW" dirty="0"/>
          </a:p>
          <a:p>
            <a:pPr lvl="0" indent="-342900">
              <a:buSzPct val="25000"/>
              <a:buFont typeface="Arial" charset="0"/>
              <a:buChar char="•"/>
            </a:pPr>
            <a:endParaRPr lang="en-US" altLang="zh-TW" dirty="0"/>
          </a:p>
          <a:p>
            <a:pPr lvl="0" indent="-342900">
              <a:buFont typeface="Arial" charset="0"/>
              <a:buChar char="•"/>
            </a:pPr>
            <a:r>
              <a:rPr lang="en-US" altLang="zh-TW" dirty="0"/>
              <a:t>DNS query will be made to:</a:t>
            </a:r>
          </a:p>
        </p:txBody>
      </p:sp>
      <p:sp>
        <p:nvSpPr>
          <p:cNvPr id="4" name="Shape 346"/>
          <p:cNvSpPr txBox="1"/>
          <p:nvPr/>
        </p:nvSpPr>
        <p:spPr>
          <a:xfrm>
            <a:off x="990600" y="2004024"/>
            <a:ext cx="7112100" cy="2466376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-69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zh-TW" sz="1200" dirty="0">
                <a:solidFill>
                  <a:srgbClr val="FFFFFF"/>
                </a:solidFill>
              </a:rPr>
              <a:t>DKIM-Signature: v=1; a=rsa-sha256; c=relaxed/simple; d=</a:t>
            </a:r>
            <a:r>
              <a:rPr lang="zh-TW" sz="1200" b="1" dirty="0">
                <a:solidFill>
                  <a:srgbClr val="0000A1"/>
                </a:solidFill>
                <a:latin typeface="Courier"/>
                <a:ea typeface="Courier"/>
                <a:cs typeface="Courier"/>
                <a:sym typeface="Courier"/>
              </a:rPr>
              <a:t>hyili.idv.tw</a:t>
            </a:r>
            <a:r>
              <a:rPr lang="zh-TW" sz="1200" dirty="0">
                <a:solidFill>
                  <a:srgbClr val="FFFFFF"/>
                </a:solidFill>
              </a:rPr>
              <a:t>; s=</a:t>
            </a:r>
            <a:r>
              <a:rPr lang="zh-TW" sz="1200" b="1" dirty="0">
                <a:solidFill>
                  <a:srgbClr val="FF4614"/>
                </a:solidFill>
                <a:latin typeface="Courier"/>
                <a:ea typeface="Courier"/>
                <a:cs typeface="Courier"/>
                <a:sym typeface="Courier"/>
              </a:rPr>
              <a:t>2017</a:t>
            </a:r>
            <a:r>
              <a:rPr lang="zh-TW" sz="1200" dirty="0">
                <a:solidFill>
                  <a:srgbClr val="FFFFFF"/>
                </a:solidFill>
              </a:rPr>
              <a:t>; t=1493246840; bh=tlzeNLTwC0Zv4kvvPcSUFZ/AsgR4l2snpljs1thAmE8=; h=To:Subject:Date:From; b=V+EeBrWY+1EP6fJPRc+jz+F41YL9EqEAUP5aOnktCQ0re+iQhNG2Z02WgSuKT+wY6</a:t>
            </a:r>
            <a:br>
              <a:rPr lang="zh-TW" sz="1200" dirty="0">
                <a:solidFill>
                  <a:srgbClr val="FFFFFF"/>
                </a:solidFill>
              </a:rPr>
            </a:br>
            <a:r>
              <a:rPr lang="zh-TW" sz="1200" dirty="0">
                <a:solidFill>
                  <a:srgbClr val="FFFFFF"/>
                </a:solidFill>
              </a:rPr>
              <a:t>	 FGQ5zXJfG25GSjxgxmwXB1VmCJUlE3Nv7NmhC54nPyfKh4EZnXs9KwK3XGF2iaBO52</a:t>
            </a:r>
            <a:br>
              <a:rPr lang="zh-TW" sz="1200" dirty="0">
                <a:solidFill>
                  <a:srgbClr val="FFFFFF"/>
                </a:solidFill>
              </a:rPr>
            </a:br>
            <a:r>
              <a:rPr lang="zh-TW" sz="1200" dirty="0">
                <a:solidFill>
                  <a:srgbClr val="FFFFFF"/>
                </a:solidFill>
              </a:rPr>
              <a:t>	 9kNS2qkEbSFi92+T1VCqGQ8IcMiXU6V/YRm8rNlmczrLBAoNyIXu7zlSA0Tezaqn2y</a:t>
            </a:r>
            <a:br>
              <a:rPr lang="zh-TW" sz="1200" dirty="0">
                <a:solidFill>
                  <a:srgbClr val="FFFFFF"/>
                </a:solidFill>
              </a:rPr>
            </a:br>
            <a:r>
              <a:rPr lang="zh-TW" sz="1200" dirty="0">
                <a:solidFill>
                  <a:srgbClr val="FFFFFF"/>
                </a:solidFill>
              </a:rPr>
              <a:t>	 6g7g/H8/VyyVMySzL9Gf70iWCKg4HhsgEAzMCEZHTtyinxXP8D5xH7AB5ec59N40An</a:t>
            </a:r>
            <a:br>
              <a:rPr lang="zh-TW" sz="1200" dirty="0">
                <a:solidFill>
                  <a:srgbClr val="FFFFFF"/>
                </a:solidFill>
              </a:rPr>
            </a:br>
            <a:r>
              <a:rPr lang="zh-TW" sz="1200" dirty="0">
                <a:solidFill>
                  <a:srgbClr val="FFFFFF"/>
                </a:solidFill>
              </a:rPr>
              <a:t>	 Atgo1+J/EOUg37Ddz/VLWPAYCvQIk4xWOXkaHcPpASImvFR+CRVabAmBqRUWigVEQc</a:t>
            </a:r>
            <a:br>
              <a:rPr lang="zh-TW" sz="1200" dirty="0">
                <a:solidFill>
                  <a:srgbClr val="FFFFFF"/>
                </a:solidFill>
              </a:rPr>
            </a:br>
            <a:r>
              <a:rPr lang="zh-TW" sz="1200" dirty="0">
                <a:solidFill>
                  <a:srgbClr val="FFFFFF"/>
                </a:solidFill>
              </a:rPr>
              <a:t>	 ZIHRLFc8aQtaUmuMf7jZ1n8Y2dTYWEQJPXY/m0IkWUGwEDbUiUc9W27O3KHt5FGLYs</a:t>
            </a:r>
            <a:br>
              <a:rPr lang="zh-TW" sz="1200" dirty="0">
                <a:solidFill>
                  <a:srgbClr val="FFFFFF"/>
                </a:solidFill>
              </a:rPr>
            </a:br>
            <a:r>
              <a:rPr lang="zh-TW" sz="1200" dirty="0">
                <a:solidFill>
                  <a:srgbClr val="FFFFFF"/>
                </a:solidFill>
              </a:rPr>
              <a:t>	 YU1bIzxI/M1ZOwRcsbWVlQmxCtcmpsWMcYbbU+WzR6cwftGluWEwyFX9HgZPcLYy8r</a:t>
            </a:r>
            <a:br>
              <a:rPr lang="zh-TW" sz="1200" dirty="0">
                <a:solidFill>
                  <a:srgbClr val="FFFFFF"/>
                </a:solidFill>
              </a:rPr>
            </a:br>
            <a:r>
              <a:rPr lang="zh-TW" sz="1200" dirty="0">
                <a:solidFill>
                  <a:srgbClr val="FFFFFF"/>
                </a:solidFill>
              </a:rPr>
              <a:t>	 bxvFcj3o2p77eyNxgAZ1ZPAA7pRGCAsSOpcT7gaBRNLgAnrU/0vPyfaWpWIjGia4L9</a:t>
            </a:r>
            <a:br>
              <a:rPr lang="zh-TW" sz="1200" dirty="0">
                <a:solidFill>
                  <a:srgbClr val="FFFFFF"/>
                </a:solidFill>
              </a:rPr>
            </a:br>
            <a:r>
              <a:rPr lang="zh-TW" sz="1200" dirty="0">
                <a:solidFill>
                  <a:srgbClr val="FFFFFF"/>
                </a:solidFill>
              </a:rPr>
              <a:t>	 JKfBk5rKAHwaLIW+fQzZYQLCdxExWdRsypRizZ7UGi/dSaBNKXUrr4xct5TC/zVhn9</a:t>
            </a:r>
            <a:br>
              <a:rPr lang="zh-TW" sz="1200" dirty="0">
                <a:solidFill>
                  <a:srgbClr val="FFFFFF"/>
                </a:solidFill>
              </a:rPr>
            </a:br>
            <a:r>
              <a:rPr lang="zh-TW" sz="1200" dirty="0">
                <a:solidFill>
                  <a:srgbClr val="FFFFFF"/>
                </a:solidFill>
              </a:rPr>
              <a:t>	 mP6NxcRYG9iEhb7AICpsE1EVAjoyPmEM/oDugIplwxikHjhIkSN0Z247Yl+r3k6vdg</a:t>
            </a:r>
            <a:br>
              <a:rPr lang="zh-TW" sz="1200" dirty="0">
                <a:solidFill>
                  <a:srgbClr val="FFFFFF"/>
                </a:solidFill>
              </a:rPr>
            </a:br>
            <a:r>
              <a:rPr lang="zh-TW" sz="1200" dirty="0">
                <a:solidFill>
                  <a:srgbClr val="FFFFFF"/>
                </a:solidFill>
              </a:rPr>
              <a:t>	 DAhS9g/Z4GfnmTqtHmWm1eKI=</a:t>
            </a:r>
          </a:p>
        </p:txBody>
      </p:sp>
      <p:sp>
        <p:nvSpPr>
          <p:cNvPr id="5" name="Shape 347"/>
          <p:cNvSpPr txBox="1"/>
          <p:nvPr/>
        </p:nvSpPr>
        <p:spPr>
          <a:xfrm>
            <a:off x="990600" y="5026624"/>
            <a:ext cx="7112100" cy="273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4614"/>
              </a:buClr>
              <a:buFont typeface="Noto Sans Symbols"/>
              <a:buNone/>
            </a:pPr>
            <a:r>
              <a:rPr lang="zh-TW" b="1" dirty="0">
                <a:solidFill>
                  <a:srgbClr val="FF4614"/>
                </a:solidFill>
              </a:rPr>
              <a:t>2017</a:t>
            </a:r>
            <a:r>
              <a:rPr lang="zh-TW" b="1" dirty="0">
                <a:solidFill>
                  <a:srgbClr val="FFFFFF"/>
                </a:solidFill>
              </a:rPr>
              <a:t>._domainkey.</a:t>
            </a:r>
            <a:r>
              <a:rPr lang="zh-TW" b="1" dirty="0">
                <a:solidFill>
                  <a:srgbClr val="0000A1"/>
                </a:solidFill>
              </a:rPr>
              <a:t>hyili.idv.tw</a:t>
            </a:r>
          </a:p>
        </p:txBody>
      </p:sp>
    </p:spTree>
    <p:extLst>
      <p:ext uri="{BB962C8B-B14F-4D97-AF65-F5344CB8AC3E}">
        <p14:creationId xmlns:p14="http://schemas.microsoft.com/office/powerpoint/2010/main" val="11664465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/>
            <a:r>
              <a:rPr lang="zh-TW" altLang="zh-TW" sz="3600" dirty="0"/>
              <a:t>DomainKeys Identified Mail (DKIM)</a:t>
            </a:r>
            <a:br>
              <a:rPr lang="zh-TW" altLang="zh-TW" sz="3600" dirty="0"/>
            </a:br>
            <a:r>
              <a:rPr lang="en-US" altLang="zh-TW" sz="3600" dirty="0" smtClean="0"/>
              <a:t>	</a:t>
            </a:r>
            <a:r>
              <a:rPr lang="zh-TW" altLang="zh-TW" sz="3600" dirty="0" smtClean="0"/>
              <a:t>– </a:t>
            </a:r>
            <a:r>
              <a:rPr lang="zh-TW" altLang="zh-TW" sz="3600" dirty="0"/>
              <a:t>Enable OpenDKIM (1)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Setup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In /usr/local/etc/mail/opendkim.conf</a:t>
            </a:r>
          </a:p>
        </p:txBody>
      </p:sp>
      <p:sp>
        <p:nvSpPr>
          <p:cNvPr id="4" name="Shape 354"/>
          <p:cNvSpPr txBox="1"/>
          <p:nvPr/>
        </p:nvSpPr>
        <p:spPr>
          <a:xfrm>
            <a:off x="1168350" y="2215499"/>
            <a:ext cx="7112100" cy="1785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Canonicalization  relaxed/simple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KeyTable		refile:/var/db/dkim/opendkim.keytable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LogWhy		yes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SigningTable	refile:/var/db/dkim/opendkim.signingtable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Socket		local:/var/run/dkim/opendkim.sock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SyslogSuccess	yes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UserID		opendkim:opendkim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4614"/>
              </a:buClr>
              <a:buFont typeface="Noto Sans Symbols"/>
              <a:buNone/>
            </a:pPr>
            <a:endParaRPr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050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/>
            <a:r>
              <a:rPr lang="zh-TW" altLang="zh-TW" sz="3600" dirty="0"/>
              <a:t>DomainKeys Identified Mail (DKIM)</a:t>
            </a:r>
            <a:br>
              <a:rPr lang="zh-TW" altLang="zh-TW" sz="3600" dirty="0"/>
            </a:br>
            <a:r>
              <a:rPr lang="en-US" altLang="zh-TW" sz="3600" dirty="0" smtClean="0"/>
              <a:t>	</a:t>
            </a:r>
            <a:r>
              <a:rPr lang="zh-TW" altLang="zh-TW" sz="3600" dirty="0" smtClean="0"/>
              <a:t>– </a:t>
            </a:r>
            <a:r>
              <a:rPr lang="zh-TW" altLang="zh-TW" sz="3600" dirty="0"/>
              <a:t>Enable OpenDKIM (2)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Setup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Preparing environment</a:t>
            </a:r>
          </a:p>
          <a:p>
            <a:pPr lvl="0" indent="-342900">
              <a:spcBef>
                <a:spcPts val="0"/>
              </a:spcBef>
              <a:buFont typeface="Arial" charset="0"/>
              <a:buChar char="•"/>
            </a:pPr>
            <a:endParaRPr lang="zh-TW" altLang="zh-TW" dirty="0"/>
          </a:p>
        </p:txBody>
      </p:sp>
      <p:sp>
        <p:nvSpPr>
          <p:cNvPr id="4" name="Shape 361"/>
          <p:cNvSpPr txBox="1"/>
          <p:nvPr/>
        </p:nvSpPr>
        <p:spPr>
          <a:xfrm>
            <a:off x="1143000" y="2261099"/>
            <a:ext cx="7112100" cy="1739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#add user opendkim:opendkim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#add postfix to opendkim group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mkdir -p /var/run/dkim /var/db/dkim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touch /var/db/dkim/opendkim.keytable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touch /var/db/dkim/opendkim.signingtable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chown opendkim:opendkim /var/run/dkim /var/db/dkim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chmod 0755 /var/run/dkim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4614"/>
              </a:buClr>
              <a:buFont typeface="Noto Sans Symbols"/>
              <a:buNone/>
            </a:pPr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065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/>
            <a:r>
              <a:rPr lang="zh-TW" altLang="zh-TW" sz="3600" dirty="0"/>
              <a:t>DomainKeys Identified Mail (DKIM)</a:t>
            </a:r>
            <a:br>
              <a:rPr lang="zh-TW" altLang="zh-TW" sz="3600" dirty="0"/>
            </a:br>
            <a:r>
              <a:rPr lang="en-US" altLang="zh-TW" sz="3600" dirty="0" smtClean="0"/>
              <a:t>	</a:t>
            </a:r>
            <a:r>
              <a:rPr lang="zh-TW" altLang="zh-TW" sz="3600" dirty="0" smtClean="0"/>
              <a:t>– </a:t>
            </a:r>
            <a:r>
              <a:rPr lang="zh-TW" altLang="zh-TW" sz="3600" dirty="0"/>
              <a:t>Enable OpenDKIM (3)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Setup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Generate key file and TXT record</a:t>
            </a:r>
          </a:p>
        </p:txBody>
      </p:sp>
      <p:sp>
        <p:nvSpPr>
          <p:cNvPr id="5" name="Shape 368"/>
          <p:cNvSpPr txBox="1"/>
          <p:nvPr/>
        </p:nvSpPr>
        <p:spPr>
          <a:xfrm>
            <a:off x="1110300" y="2293625"/>
            <a:ext cx="7652700" cy="2506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export domain=hyili.idv.tw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export selector=2017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mkdir -p /usr/local/etc/mail/keys/$domain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cd /usr/local/etc/mail/keys/$domain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opendkim-genkey --selector=$selector --domain=$domain --subdomains −b 4096 -v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chown -R opendkim:opendkim /usr/local/etc/mail/keys/$domain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echo "$selector._domainkey.$domain $domain:$selector:/usr/local/etc/mail/keys/$domain/$selector.private" | tee /var/db/dkim/opendkim.keytable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echo "*@$domain $selector._domainkey.$domain" | tee /var/db/dkim/opendkim.signingtable</a:t>
            </a:r>
          </a:p>
        </p:txBody>
      </p:sp>
    </p:spTree>
    <p:extLst>
      <p:ext uri="{BB962C8B-B14F-4D97-AF65-F5344CB8AC3E}">
        <p14:creationId xmlns:p14="http://schemas.microsoft.com/office/powerpoint/2010/main" val="15853339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/>
            <a:r>
              <a:rPr lang="zh-TW" altLang="zh-TW" sz="3600" dirty="0"/>
              <a:t>DomainKeys Identified Mail (DKIM)</a:t>
            </a:r>
            <a:br>
              <a:rPr lang="zh-TW" altLang="zh-TW" sz="3600" dirty="0"/>
            </a:br>
            <a:r>
              <a:rPr lang="en-US" altLang="zh-TW" sz="3600" dirty="0" smtClean="0"/>
              <a:t>	</a:t>
            </a:r>
            <a:r>
              <a:rPr lang="zh-TW" altLang="zh-TW" sz="3600" dirty="0" smtClean="0"/>
              <a:t>– </a:t>
            </a:r>
            <a:r>
              <a:rPr lang="zh-TW" altLang="zh-TW" sz="3600" dirty="0"/>
              <a:t>Enable OpenDKIM (4)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indent="-342900">
              <a:spcBef>
                <a:spcPts val="0"/>
              </a:spcBef>
              <a:buFont typeface="Arial" charset="0"/>
              <a:buChar char="•"/>
            </a:pPr>
            <a:r>
              <a:rPr lang="en-US" altLang="zh-TW" dirty="0"/>
              <a:t>Setup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en-US" altLang="zh-TW" dirty="0"/>
              <a:t>In 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rc.conf</a:t>
            </a:r>
            <a:endParaRPr lang="en-US" altLang="zh-TW" dirty="0"/>
          </a:p>
          <a:p>
            <a:pPr lvl="0" indent="-342900">
              <a:spcBef>
                <a:spcPts val="0"/>
              </a:spcBef>
              <a:buFont typeface="Arial" charset="0"/>
              <a:buChar char="•"/>
            </a:pPr>
            <a:endParaRPr lang="en-US" altLang="zh-TW" dirty="0"/>
          </a:p>
          <a:p>
            <a:pPr lvl="0" indent="-342900">
              <a:spcBef>
                <a:spcPts val="0"/>
              </a:spcBef>
              <a:buFont typeface="Arial" charset="0"/>
              <a:buChar char="•"/>
            </a:pPr>
            <a:endParaRPr lang="en-US" altLang="zh-TW" dirty="0"/>
          </a:p>
          <a:p>
            <a:pPr lvl="0" indent="-342900">
              <a:spcBef>
                <a:spcPts val="0"/>
              </a:spcBef>
              <a:buFont typeface="Arial" charset="0"/>
              <a:buChar char="•"/>
            </a:pPr>
            <a:endParaRPr lang="en-US" altLang="zh-TW" dirty="0"/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en-US" altLang="zh-TW" dirty="0"/>
              <a:t>In /</a:t>
            </a:r>
            <a:r>
              <a:rPr lang="en-US" altLang="zh-TW" dirty="0" err="1"/>
              <a:t>usr</a:t>
            </a:r>
            <a:r>
              <a:rPr lang="en-US" altLang="zh-TW" dirty="0"/>
              <a:t>/local/</a:t>
            </a:r>
            <a:r>
              <a:rPr lang="en-US" altLang="zh-TW" dirty="0" err="1"/>
              <a:t>etc</a:t>
            </a:r>
            <a:r>
              <a:rPr lang="en-US" altLang="zh-TW" dirty="0"/>
              <a:t>/postfix/</a:t>
            </a:r>
            <a:r>
              <a:rPr lang="en-US" altLang="zh-TW" dirty="0" err="1"/>
              <a:t>main.cf</a:t>
            </a:r>
            <a:endParaRPr lang="en-US" altLang="zh-TW" dirty="0"/>
          </a:p>
          <a:p>
            <a:pPr lvl="0" indent="-342900">
              <a:spcBef>
                <a:spcPts val="0"/>
              </a:spcBef>
              <a:buFont typeface="Arial" charset="0"/>
              <a:buChar char="•"/>
            </a:pPr>
            <a:endParaRPr lang="en-US" altLang="zh-TW" dirty="0"/>
          </a:p>
          <a:p>
            <a:pPr lvl="0" indent="-342900">
              <a:spcBef>
                <a:spcPts val="0"/>
              </a:spcBef>
              <a:buFont typeface="Arial" charset="0"/>
              <a:buChar char="•"/>
            </a:pPr>
            <a:endParaRPr lang="en-US" altLang="zh-TW" dirty="0"/>
          </a:p>
          <a:p>
            <a:pPr lvl="0" indent="-342900">
              <a:spcBef>
                <a:spcPts val="0"/>
              </a:spcBef>
              <a:buFont typeface="Arial" charset="0"/>
              <a:buChar char="•"/>
            </a:pPr>
            <a:endParaRPr lang="en-US" altLang="zh-TW" dirty="0"/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en-US" altLang="zh-TW" dirty="0"/>
              <a:t>Start milter-</a:t>
            </a:r>
            <a:r>
              <a:rPr lang="en-US" altLang="zh-TW" dirty="0" err="1"/>
              <a:t>opendkim</a:t>
            </a:r>
            <a:r>
              <a:rPr lang="en-US" altLang="zh-TW" dirty="0"/>
              <a:t> service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en-US" altLang="zh-TW" dirty="0"/>
              <a:t>Reload postfix</a:t>
            </a:r>
          </a:p>
        </p:txBody>
      </p:sp>
      <p:sp>
        <p:nvSpPr>
          <p:cNvPr id="4" name="Shape 375"/>
          <p:cNvSpPr txBox="1"/>
          <p:nvPr/>
        </p:nvSpPr>
        <p:spPr>
          <a:xfrm>
            <a:off x="1491300" y="2236475"/>
            <a:ext cx="7652700" cy="822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milteropendkim_enable="YES"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milteropendkim_uid="opendkim”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FFFFFF"/>
                </a:solidFill>
              </a:rPr>
              <a:t>milteropendkim_cfgfile="/usr/local/etc/mail/opendkim.conf"</a:t>
            </a:r>
          </a:p>
        </p:txBody>
      </p:sp>
      <p:sp>
        <p:nvSpPr>
          <p:cNvPr id="5" name="Shape 376"/>
          <p:cNvSpPr txBox="1"/>
          <p:nvPr/>
        </p:nvSpPr>
        <p:spPr>
          <a:xfrm>
            <a:off x="1491300" y="3721875"/>
            <a:ext cx="7652700" cy="822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>
                <a:solidFill>
                  <a:srgbClr val="FFFFFF"/>
                </a:solidFill>
              </a:rPr>
              <a:t>smtpd_milters = unix:/var/run/dkim/opendkim.sock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>
                <a:solidFill>
                  <a:srgbClr val="FFFFFF"/>
                </a:solidFill>
              </a:rPr>
              <a:t>non_smtpd_milters = $smtpd_milters 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>
                <a:solidFill>
                  <a:srgbClr val="FFFFFF"/>
                </a:solidFill>
              </a:rPr>
              <a:t>milter_default_action = accept</a:t>
            </a:r>
          </a:p>
        </p:txBody>
      </p:sp>
    </p:spTree>
    <p:extLst>
      <p:ext uri="{BB962C8B-B14F-4D97-AF65-F5344CB8AC3E}">
        <p14:creationId xmlns:p14="http://schemas.microsoft.com/office/powerpoint/2010/main" val="4306362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/>
            <a:r>
              <a:rPr lang="zh-TW" altLang="zh-TW" sz="3600" dirty="0" smtClean="0"/>
              <a:t>DMARC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lvl="0" indent="-4572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A client-based method that can provide expand control policy for your domain.</a:t>
            </a:r>
          </a:p>
          <a:p>
            <a:pPr marL="457200" lvl="0" indent="-4572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Checking for </a:t>
            </a:r>
            <a:r>
              <a:rPr lang="zh-TW" altLang="zh-TW" dirty="0">
                <a:solidFill>
                  <a:srgbClr val="FF0000"/>
                </a:solidFill>
              </a:rPr>
              <a:t>header.from</a:t>
            </a:r>
            <a:r>
              <a:rPr lang="zh-TW" altLang="zh-TW" dirty="0"/>
              <a:t> (which would be shown as sender in gmail GUI)</a:t>
            </a:r>
          </a:p>
          <a:p>
            <a:pPr lvl="0" indent="-342900">
              <a:spcBef>
                <a:spcPts val="0"/>
              </a:spcBef>
              <a:buFont typeface="Arial" charset="0"/>
              <a:buChar char="•"/>
            </a:pP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455947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/>
            <a:r>
              <a:rPr lang="zh-TW" altLang="zh-TW" sz="3600" dirty="0"/>
              <a:t>Introduction</a:t>
            </a:r>
            <a:br>
              <a:rPr lang="zh-TW" altLang="zh-TW" sz="3600" dirty="0"/>
            </a:br>
            <a:r>
              <a:rPr lang="en-US" altLang="zh-TW" sz="3600" dirty="0" smtClean="0"/>
              <a:t>	</a:t>
            </a:r>
            <a:r>
              <a:rPr lang="zh-TW" altLang="zh-TW" sz="3600" dirty="0" smtClean="0"/>
              <a:t>– </a:t>
            </a:r>
            <a:r>
              <a:rPr lang="zh-TW" altLang="zh-TW" sz="3600" dirty="0"/>
              <a:t>Content-based detection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indent="-342900">
              <a:spcBef>
                <a:spcPts val="0"/>
              </a:spcBef>
              <a:buSzPct val="83333"/>
              <a:buFont typeface="Arial" charset="0"/>
              <a:buChar char="•"/>
            </a:pPr>
            <a:r>
              <a:rPr lang="zh-TW" altLang="zh-TW" dirty="0">
                <a:solidFill>
                  <a:srgbClr val="FF0000"/>
                </a:solidFill>
              </a:rPr>
              <a:t>Spam</a:t>
            </a:r>
            <a:r>
              <a:rPr lang="zh-TW" altLang="zh-TW" dirty="0"/>
              <a:t> </a:t>
            </a:r>
            <a:r>
              <a:rPr lang="zh-TW" altLang="zh-TW" dirty="0" smtClean="0"/>
              <a:t>detection</a:t>
            </a:r>
            <a:endParaRPr lang="en-US" altLang="zh-TW" dirty="0" smtClean="0"/>
          </a:p>
          <a:p>
            <a:pPr lvl="1" indent="-342900">
              <a:spcBef>
                <a:spcPts val="0"/>
              </a:spcBef>
              <a:buSzPct val="83333"/>
              <a:buFont typeface="Arial" charset="0"/>
              <a:buChar char="•"/>
            </a:pPr>
            <a:r>
              <a:rPr lang="zh-TW" altLang="zh-TW" dirty="0" smtClean="0"/>
              <a:t>Actually </a:t>
            </a:r>
            <a:r>
              <a:rPr lang="zh-TW" altLang="zh-TW" dirty="0"/>
              <a:t>detect if an email is SPAM or </a:t>
            </a:r>
            <a:r>
              <a:rPr lang="zh-TW" altLang="zh-TW" dirty="0" smtClean="0"/>
              <a:t>not</a:t>
            </a:r>
            <a:endParaRPr lang="en-US" altLang="zh-TW" dirty="0" smtClean="0"/>
          </a:p>
          <a:p>
            <a:pPr lvl="1" indent="-342900">
              <a:spcBef>
                <a:spcPts val="0"/>
              </a:spcBef>
              <a:buSzPct val="83333"/>
              <a:buFont typeface="Arial" charset="0"/>
              <a:buChar char="•"/>
            </a:pPr>
            <a:r>
              <a:rPr lang="zh-TW" altLang="zh-TW" dirty="0" smtClean="0">
                <a:solidFill>
                  <a:srgbClr val="000000"/>
                </a:solidFill>
              </a:rPr>
              <a:t>Rely </a:t>
            </a:r>
            <a:r>
              <a:rPr lang="zh-TW" altLang="zh-TW" dirty="0">
                <a:solidFill>
                  <a:srgbClr val="000000"/>
                </a:solidFill>
              </a:rPr>
              <a:t>on the email content to </a:t>
            </a:r>
            <a:r>
              <a:rPr lang="zh-TW" altLang="zh-TW" dirty="0" smtClean="0">
                <a:solidFill>
                  <a:srgbClr val="000000"/>
                </a:solidFill>
              </a:rPr>
              <a:t>identify</a:t>
            </a:r>
            <a:endParaRPr lang="en-US" altLang="zh-TW" dirty="0" smtClean="0">
              <a:solidFill>
                <a:srgbClr val="000000"/>
              </a:solidFill>
            </a:endParaRPr>
          </a:p>
          <a:p>
            <a:pPr lvl="1" indent="-342900">
              <a:spcBef>
                <a:spcPts val="0"/>
              </a:spcBef>
              <a:buSzPct val="83333"/>
              <a:buFont typeface="Arial" charset="0"/>
              <a:buChar char="•"/>
            </a:pPr>
            <a:r>
              <a:rPr lang="en-US" altLang="zh-TW" dirty="0" smtClean="0">
                <a:solidFill>
                  <a:srgbClr val="000000"/>
                </a:solidFill>
              </a:rPr>
              <a:t>P</a:t>
            </a:r>
            <a:r>
              <a:rPr lang="zh-TW" altLang="zh-TW" dirty="0" smtClean="0">
                <a:solidFill>
                  <a:srgbClr val="000000"/>
                </a:solidFill>
              </a:rPr>
              <a:t>attern </a:t>
            </a:r>
            <a:r>
              <a:rPr lang="zh-TW" altLang="zh-TW" dirty="0">
                <a:solidFill>
                  <a:srgbClr val="000000"/>
                </a:solidFill>
              </a:rPr>
              <a:t>of </a:t>
            </a:r>
            <a:r>
              <a:rPr lang="zh-TW" altLang="zh-TW" dirty="0" smtClean="0">
                <a:solidFill>
                  <a:srgbClr val="000000"/>
                </a:solidFill>
              </a:rPr>
              <a:t>advertising</a:t>
            </a:r>
            <a:endParaRPr lang="en-US" altLang="zh-TW" dirty="0" smtClean="0">
              <a:solidFill>
                <a:srgbClr val="000000"/>
              </a:solidFill>
            </a:endParaRPr>
          </a:p>
          <a:p>
            <a:pPr lvl="1" indent="-342900">
              <a:spcBef>
                <a:spcPts val="0"/>
              </a:spcBef>
              <a:buSzPct val="83333"/>
              <a:buFont typeface="Arial" charset="0"/>
              <a:buChar char="•"/>
            </a:pPr>
            <a:r>
              <a:rPr lang="zh-TW" altLang="zh-TW" dirty="0" smtClean="0">
                <a:solidFill>
                  <a:srgbClr val="000000"/>
                </a:solidFill>
              </a:rPr>
              <a:t>Malware pattern</a:t>
            </a:r>
            <a:endParaRPr lang="en-US" altLang="zh-TW" dirty="0" smtClean="0">
              <a:solidFill>
                <a:srgbClr val="000000"/>
              </a:solidFill>
            </a:endParaRPr>
          </a:p>
          <a:p>
            <a:pPr lvl="1" indent="-342900">
              <a:spcBef>
                <a:spcPts val="0"/>
              </a:spcBef>
              <a:buSzPct val="83333"/>
              <a:buFont typeface="Arial" charset="0"/>
              <a:buChar char="•"/>
            </a:pPr>
            <a:r>
              <a:rPr lang="zh-TW" altLang="zh-TW" dirty="0" smtClean="0">
                <a:solidFill>
                  <a:srgbClr val="000000"/>
                </a:solidFill>
              </a:rPr>
              <a:t>.</a:t>
            </a:r>
            <a:r>
              <a:rPr lang="zh-TW" altLang="zh-TW" dirty="0">
                <a:solidFill>
                  <a:srgbClr val="000000"/>
                </a:solidFill>
              </a:rPr>
              <a:t>.</a:t>
            </a:r>
            <a:r>
              <a:rPr lang="zh-TW" altLang="zh-TW" dirty="0" smtClean="0">
                <a:solidFill>
                  <a:srgbClr val="000000"/>
                </a:solidFill>
              </a:rPr>
              <a:t>.</a:t>
            </a:r>
            <a:endParaRPr lang="en-US" altLang="zh-TW" dirty="0" smtClean="0">
              <a:solidFill>
                <a:srgbClr val="000000"/>
              </a:solidFill>
            </a:endParaRPr>
          </a:p>
          <a:p>
            <a:pPr lvl="0" indent="-342900">
              <a:spcBef>
                <a:spcPts val="0"/>
              </a:spcBef>
              <a:buSzPct val="83333"/>
              <a:buFont typeface="Arial" charset="0"/>
              <a:buChar char="•"/>
            </a:pPr>
            <a:r>
              <a:rPr lang="zh-TW" altLang="zh-TW" dirty="0" smtClean="0"/>
              <a:t>For example</a:t>
            </a:r>
            <a:endParaRPr lang="en-US" altLang="zh-TW" dirty="0" smtClean="0"/>
          </a:p>
          <a:p>
            <a:pPr lvl="1" indent="-342900">
              <a:spcBef>
                <a:spcPts val="0"/>
              </a:spcBef>
              <a:buSzPct val="83333"/>
              <a:buFont typeface="Arial" charset="0"/>
              <a:buChar char="•"/>
            </a:pPr>
            <a:r>
              <a:rPr lang="zh-TW" altLang="zh-TW" dirty="0" smtClean="0"/>
              <a:t>Anti</a:t>
            </a:r>
            <a:r>
              <a:rPr lang="zh-TW" altLang="zh-TW" dirty="0"/>
              <a:t>-Spam </a:t>
            </a:r>
            <a:r>
              <a:rPr lang="zh-TW" altLang="zh-TW" dirty="0" smtClean="0"/>
              <a:t>scan</a:t>
            </a:r>
            <a:endParaRPr lang="en-US" altLang="zh-TW" dirty="0" smtClean="0"/>
          </a:p>
          <a:p>
            <a:pPr lvl="1" indent="-342900">
              <a:spcBef>
                <a:spcPts val="0"/>
              </a:spcBef>
              <a:buSzPct val="83333"/>
              <a:buFont typeface="Arial" charset="0"/>
              <a:buChar char="•"/>
            </a:pPr>
            <a:r>
              <a:rPr lang="zh-TW" altLang="zh-TW" dirty="0" smtClean="0"/>
              <a:t>Anti</a:t>
            </a:r>
            <a:r>
              <a:rPr lang="zh-TW" altLang="zh-TW" dirty="0"/>
              <a:t>-Virus </a:t>
            </a:r>
            <a:r>
              <a:rPr lang="zh-TW" altLang="zh-TW" dirty="0" smtClean="0"/>
              <a:t>scan</a:t>
            </a:r>
            <a:endParaRPr lang="en-US" altLang="zh-TW" dirty="0" smtClean="0"/>
          </a:p>
          <a:p>
            <a:pPr lvl="1" indent="-342900">
              <a:spcBef>
                <a:spcPts val="0"/>
              </a:spcBef>
              <a:buSzPct val="83333"/>
              <a:buFont typeface="Arial" charset="0"/>
              <a:buChar char="•"/>
            </a:pPr>
            <a:r>
              <a:rPr lang="zh-TW" altLang="zh-TW" dirty="0" smtClean="0"/>
              <a:t>..</a:t>
            </a:r>
            <a:r>
              <a:rPr lang="zh-TW" altLang="zh-TW" dirty="0"/>
              <a:t>.Machine learning</a:t>
            </a:r>
          </a:p>
          <a:p>
            <a:pPr lvl="0" indent="-342900">
              <a:spcBef>
                <a:spcPts val="0"/>
              </a:spcBef>
              <a:buFont typeface="Arial" charset="0"/>
              <a:buChar char="•"/>
            </a:pP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20113293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/>
            <a:r>
              <a:rPr lang="zh-TW" altLang="zh-TW" sz="3600" dirty="0"/>
              <a:t>DMARC</a:t>
            </a:r>
            <a:br>
              <a:rPr lang="zh-TW" altLang="zh-TW" sz="3600" dirty="0"/>
            </a:br>
            <a:r>
              <a:rPr lang="en-US" altLang="zh-TW" sz="3600" dirty="0" smtClean="0"/>
              <a:t>	</a:t>
            </a:r>
            <a:r>
              <a:rPr lang="zh-TW" altLang="zh-TW" sz="3600" dirty="0" smtClean="0"/>
              <a:t>– </a:t>
            </a:r>
            <a:r>
              <a:rPr lang="zh-TW" altLang="zh-TW" sz="3600" dirty="0"/>
              <a:t>Idea and Workflow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68300" lvl="0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Idea of DMARC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Like SPF, DMARC using TXT record to list policies.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Based on SPF and dkim</a:t>
            </a:r>
          </a:p>
          <a:p>
            <a:pPr marL="368300" lvl="0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Steps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A MTA connects to the server and sends an email.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After SPF and DKIM have been done.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Take the email’s </a:t>
            </a:r>
            <a:r>
              <a:rPr lang="zh-TW" altLang="zh-TW" dirty="0">
                <a:solidFill>
                  <a:srgbClr val="FF0000"/>
                </a:solidFill>
              </a:rPr>
              <a:t>header.from’s</a:t>
            </a:r>
            <a:r>
              <a:rPr lang="zh-TW" altLang="zh-TW" dirty="0"/>
              <a:t> domain (ex. hyili@</a:t>
            </a:r>
            <a:r>
              <a:rPr lang="zh-TW" altLang="zh-TW" dirty="0">
                <a:solidFill>
                  <a:schemeClr val="hlink"/>
                </a:solidFill>
              </a:rPr>
              <a:t>hyili.idv.tw</a:t>
            </a:r>
            <a:r>
              <a:rPr lang="zh-TW" altLang="zh-TW" dirty="0"/>
              <a:t>).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Query </a:t>
            </a:r>
            <a:r>
              <a:rPr lang="zh-TW" altLang="zh-TW" dirty="0">
                <a:solidFill>
                  <a:srgbClr val="FF0000"/>
                </a:solidFill>
              </a:rPr>
              <a:t>_dmarc.hyili.idv.tw</a:t>
            </a:r>
            <a:r>
              <a:rPr lang="zh-TW" altLang="zh-TW" dirty="0"/>
              <a:t>’s TXT record for domain policies.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Check if that MTA is authorized to send email as </a:t>
            </a:r>
            <a:r>
              <a:rPr lang="zh-TW" altLang="zh-TW" dirty="0">
                <a:solidFill>
                  <a:schemeClr val="hlink"/>
                </a:solidFill>
              </a:rPr>
              <a:t>hyili.idv.tw</a:t>
            </a:r>
            <a:r>
              <a:rPr lang="zh-TW" altLang="zh-TW" dirty="0"/>
              <a:t> and see how to handle the email.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Decide to inform the domain owner or not.</a:t>
            </a:r>
          </a:p>
        </p:txBody>
      </p:sp>
    </p:spTree>
    <p:extLst>
      <p:ext uri="{BB962C8B-B14F-4D97-AF65-F5344CB8AC3E}">
        <p14:creationId xmlns:p14="http://schemas.microsoft.com/office/powerpoint/2010/main" val="14563695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/>
            <a:r>
              <a:rPr lang="zh-TW" altLang="zh-TW" sz="3600" dirty="0"/>
              <a:t>DMARC</a:t>
            </a:r>
            <a:br>
              <a:rPr lang="zh-TW" altLang="zh-TW" sz="3600" dirty="0"/>
            </a:br>
            <a:r>
              <a:rPr lang="en-US" altLang="zh-TW" sz="3600" dirty="0" smtClean="0"/>
              <a:t>	</a:t>
            </a:r>
            <a:r>
              <a:rPr lang="zh-TW" altLang="zh-TW" sz="3600" dirty="0" smtClean="0"/>
              <a:t>– </a:t>
            </a:r>
            <a:r>
              <a:rPr lang="zh-TW" altLang="zh-TW" sz="3600" dirty="0"/>
              <a:t>Common Tags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68300" lvl="0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v=&lt;version</a:t>
            </a:r>
            <a:r>
              <a:rPr lang="zh-TW" altLang="zh-TW" dirty="0" smtClean="0"/>
              <a:t>&gt;</a:t>
            </a:r>
            <a:endParaRPr lang="en-US" altLang="zh-TW" dirty="0" smtClean="0"/>
          </a:p>
          <a:p>
            <a:pPr marL="768350" lvl="1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&lt;</a:t>
            </a:r>
            <a:r>
              <a:rPr lang="zh-TW" altLang="zh-TW" dirty="0"/>
              <a:t>version&gt;: </a:t>
            </a:r>
            <a:r>
              <a:rPr lang="zh-TW" altLang="zh-TW" dirty="0" smtClean="0"/>
              <a:t>DMARC1</a:t>
            </a:r>
            <a:endParaRPr lang="en-US" altLang="zh-TW" dirty="0" smtClean="0"/>
          </a:p>
          <a:p>
            <a:pPr marL="768350" lvl="1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>
                <a:highlight>
                  <a:srgbClr val="FFFFFF"/>
                </a:highlight>
              </a:rPr>
              <a:t>Mandatory</a:t>
            </a:r>
            <a:r>
              <a:rPr lang="zh-TW" altLang="zh-TW" dirty="0">
                <a:highlight>
                  <a:srgbClr val="FFFFFF"/>
                </a:highlight>
              </a:rPr>
              <a:t>. This must be the first supplied tag=value within the dmarc specific text and, while DMARC tag=value pairs are not case sensitive, this one must have the explicit upper-case value DMARC1</a:t>
            </a:r>
            <a:r>
              <a:rPr lang="zh-TW" altLang="zh-TW" dirty="0" smtClean="0">
                <a:highlight>
                  <a:srgbClr val="FFFFFF"/>
                </a:highlight>
              </a:rPr>
              <a:t>.</a:t>
            </a:r>
            <a:endParaRPr lang="en-US" altLang="zh-TW" dirty="0" smtClean="0">
              <a:highlight>
                <a:srgbClr val="FFFFFF"/>
              </a:highlight>
            </a:endParaRPr>
          </a:p>
          <a:p>
            <a:pPr marL="368300" lvl="0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p</a:t>
            </a:r>
            <a:r>
              <a:rPr lang="zh-TW" altLang="zh-TW" dirty="0"/>
              <a:t>=&lt;policy</a:t>
            </a:r>
            <a:r>
              <a:rPr lang="zh-TW" altLang="zh-TW" dirty="0" smtClean="0"/>
              <a:t>&gt;</a:t>
            </a:r>
            <a:endParaRPr lang="en-US" altLang="zh-TW" dirty="0" smtClean="0"/>
          </a:p>
          <a:p>
            <a:pPr marL="768350" lvl="1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&lt;</a:t>
            </a:r>
            <a:r>
              <a:rPr lang="zh-TW" altLang="zh-TW" dirty="0"/>
              <a:t>policy&gt;: none, quarantine, </a:t>
            </a:r>
            <a:r>
              <a:rPr lang="zh-TW" altLang="zh-TW" dirty="0" smtClean="0"/>
              <a:t>reject</a:t>
            </a:r>
            <a:endParaRPr lang="en-US" altLang="zh-TW" dirty="0"/>
          </a:p>
          <a:p>
            <a:pPr marL="768350" lvl="1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>
                <a:highlight>
                  <a:srgbClr val="FFFFFF"/>
                </a:highlight>
              </a:rPr>
              <a:t>Mandatory </a:t>
            </a:r>
            <a:r>
              <a:rPr lang="zh-TW" altLang="zh-TW" dirty="0">
                <a:highlight>
                  <a:srgbClr val="FFFFFF"/>
                </a:highlight>
              </a:rPr>
              <a:t>and must be the second tag=value pair. Defines the policy the sending MTA advises the receiving MTA to follow.</a:t>
            </a:r>
          </a:p>
          <a:p>
            <a:pPr lvl="0" indent="-342900">
              <a:spcBef>
                <a:spcPts val="0"/>
              </a:spcBef>
              <a:buFont typeface="Arial" charset="0"/>
              <a:buChar char="•"/>
            </a:pP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8913033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/>
            <a:r>
              <a:rPr lang="zh-TW" altLang="zh-TW" sz="3600" dirty="0"/>
              <a:t>DMARC</a:t>
            </a:r>
            <a:br>
              <a:rPr lang="zh-TW" altLang="zh-TW" sz="3600" dirty="0"/>
            </a:br>
            <a:r>
              <a:rPr lang="en-US" altLang="zh-TW" sz="3600" dirty="0" smtClean="0"/>
              <a:t>	</a:t>
            </a:r>
            <a:r>
              <a:rPr lang="zh-TW" altLang="zh-TW" sz="3600" dirty="0" smtClean="0"/>
              <a:t>– </a:t>
            </a:r>
            <a:r>
              <a:rPr lang="zh-TW" altLang="zh-TW" sz="3600" dirty="0"/>
              <a:t>Common Tags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68300" lvl="0" indent="-342900">
              <a:spcBef>
                <a:spcPts val="0"/>
              </a:spcBef>
              <a:buFont typeface="Arial" charset="0"/>
              <a:buChar char="•"/>
            </a:pPr>
            <a:r>
              <a:rPr lang="en-US" altLang="zh-TW" dirty="0" err="1"/>
              <a:t>sp</a:t>
            </a:r>
            <a:r>
              <a:rPr lang="en-US" altLang="zh-TW" dirty="0"/>
              <a:t>=&lt;sub-domain policy&gt;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en-US" altLang="zh-TW" dirty="0"/>
              <a:t>&lt;sub-domain policy&gt;: none, quarantine, reject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en-US" altLang="zh-TW" dirty="0">
                <a:highlight>
                  <a:srgbClr val="FFFFFF"/>
                </a:highlight>
              </a:rPr>
              <a:t>Optional. If the following DMARC RR is present:</a:t>
            </a:r>
          </a:p>
          <a:p>
            <a:pPr lvl="0" indent="-342900">
              <a:spcBef>
                <a:spcPts val="0"/>
              </a:spcBef>
              <a:buFont typeface="Arial" charset="0"/>
              <a:buChar char="•"/>
            </a:pPr>
            <a:endParaRPr lang="en-US" altLang="zh-TW" dirty="0">
              <a:highlight>
                <a:srgbClr val="FFFFFF"/>
              </a:highlight>
            </a:endParaRPr>
          </a:p>
          <a:p>
            <a:pPr lvl="0" indent="-342900">
              <a:spcBef>
                <a:spcPts val="0"/>
              </a:spcBef>
              <a:buFont typeface="Arial" charset="0"/>
              <a:buChar char="•"/>
            </a:pPr>
            <a:endParaRPr lang="en-US" altLang="zh-TW" dirty="0">
              <a:highlight>
                <a:srgbClr val="FFFFFF"/>
              </a:highlight>
            </a:endParaRPr>
          </a:p>
          <a:p>
            <a:pPr lvl="0" indent="-342900">
              <a:spcBef>
                <a:spcPts val="0"/>
              </a:spcBef>
              <a:buFont typeface="Arial" charset="0"/>
              <a:buChar char="•"/>
            </a:pPr>
            <a:endParaRPr lang="en-US" altLang="zh-TW" dirty="0">
              <a:highlight>
                <a:srgbClr val="FFFFFF"/>
              </a:highlight>
            </a:endParaRPr>
          </a:p>
          <a:p>
            <a:pPr lvl="0" indent="-342900">
              <a:spcBef>
                <a:spcPts val="0"/>
              </a:spcBef>
              <a:buFont typeface="Arial" charset="0"/>
              <a:buChar char="•"/>
            </a:pPr>
            <a:r>
              <a:rPr lang="en-US" altLang="zh-TW" sz="2000" dirty="0" smtClean="0">
                <a:highlight>
                  <a:srgbClr val="FFFFFF"/>
                </a:highlight>
              </a:rPr>
              <a:t>Then </a:t>
            </a:r>
            <a:r>
              <a:rPr lang="en-US" altLang="zh-TW" sz="2000" dirty="0">
                <a:highlight>
                  <a:srgbClr val="FFFFFF"/>
                </a:highlight>
              </a:rPr>
              <a:t>failed mail from </a:t>
            </a:r>
            <a:r>
              <a:rPr lang="en-US" altLang="zh-TW" sz="2000" dirty="0" err="1">
                <a:highlight>
                  <a:srgbClr val="FFFFFF"/>
                </a:highlight>
              </a:rPr>
              <a:t>user@example.com</a:t>
            </a:r>
            <a:r>
              <a:rPr lang="en-US" altLang="zh-TW" sz="2000" dirty="0">
                <a:highlight>
                  <a:srgbClr val="FFFFFF"/>
                </a:highlight>
              </a:rPr>
              <a:t> would be rejected but </a:t>
            </a:r>
          </a:p>
          <a:p>
            <a:pPr marL="800100" lvl="0" indent="-342900">
              <a:spcBef>
                <a:spcPts val="0"/>
              </a:spcBef>
              <a:buFont typeface="Arial" charset="0"/>
              <a:buChar char="•"/>
            </a:pPr>
            <a:r>
              <a:rPr lang="en-US" altLang="zh-TW" sz="2000" dirty="0">
                <a:highlight>
                  <a:srgbClr val="FFFFFF"/>
                </a:highlight>
              </a:rPr>
              <a:t>mail from </a:t>
            </a:r>
            <a:r>
              <a:rPr lang="en-US" altLang="zh-TW" sz="2000" dirty="0" err="1">
                <a:highlight>
                  <a:srgbClr val="FFFFFF"/>
                </a:highlight>
              </a:rPr>
              <a:t>user@a.example.com</a:t>
            </a:r>
            <a:r>
              <a:rPr lang="en-US" altLang="zh-TW" sz="2000" dirty="0">
                <a:highlight>
                  <a:srgbClr val="FFFFFF"/>
                </a:highlight>
              </a:rPr>
              <a:t> or </a:t>
            </a:r>
            <a:r>
              <a:rPr lang="en-US" altLang="zh-TW" sz="2000" dirty="0" err="1">
                <a:highlight>
                  <a:srgbClr val="FFFFFF"/>
                </a:highlight>
              </a:rPr>
              <a:t>user@b.a.example.com</a:t>
            </a:r>
            <a:r>
              <a:rPr lang="en-US" altLang="zh-TW" sz="2000" dirty="0">
                <a:highlight>
                  <a:srgbClr val="FFFFFF"/>
                </a:highlight>
              </a:rPr>
              <a:t> or </a:t>
            </a:r>
          </a:p>
          <a:p>
            <a:pPr marL="800100" lvl="0" indent="-342900">
              <a:spcBef>
                <a:spcPts val="0"/>
              </a:spcBef>
              <a:buFont typeface="Arial" charset="0"/>
              <a:buChar char="•"/>
            </a:pPr>
            <a:r>
              <a:rPr lang="en-US" altLang="zh-TW" sz="2000" dirty="0" err="1">
                <a:highlight>
                  <a:srgbClr val="FFFFFF"/>
                </a:highlight>
              </a:rPr>
              <a:t>user@anything.example.com</a:t>
            </a:r>
            <a:r>
              <a:rPr lang="en-US" altLang="zh-TW" sz="2000" dirty="0">
                <a:highlight>
                  <a:srgbClr val="FFFFFF"/>
                </a:highlight>
              </a:rPr>
              <a:t> would be quarantined.</a:t>
            </a:r>
          </a:p>
          <a:p>
            <a:pPr lvl="0" indent="-342900">
              <a:spcBef>
                <a:spcPts val="0"/>
              </a:spcBef>
              <a:buFont typeface="Arial" charset="0"/>
              <a:buChar char="•"/>
            </a:pPr>
            <a:endParaRPr lang="zh-TW" altLang="zh-TW" dirty="0"/>
          </a:p>
        </p:txBody>
      </p:sp>
      <p:sp>
        <p:nvSpPr>
          <p:cNvPr id="4" name="Shape 401"/>
          <p:cNvSpPr txBox="1"/>
          <p:nvPr/>
        </p:nvSpPr>
        <p:spPr>
          <a:xfrm>
            <a:off x="990600" y="2440250"/>
            <a:ext cx="6939300" cy="995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50800" marR="5080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zh-TW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$ORIGIN example.com.</a:t>
            </a:r>
            <a:br>
              <a:rPr lang="zh-TW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zh-TW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br>
              <a:rPr lang="zh-TW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zh-TW" sz="18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_dmarc  IN TXT "v=DMARC1;p=reject;sp=quarantine"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3968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/>
            <a:r>
              <a:rPr lang="zh-TW" altLang="zh-TW" sz="3600" dirty="0"/>
              <a:t>DMARC</a:t>
            </a:r>
            <a:br>
              <a:rPr lang="zh-TW" altLang="zh-TW" sz="3600" dirty="0"/>
            </a:br>
            <a:r>
              <a:rPr lang="en-US" altLang="zh-TW" sz="3600" dirty="0" smtClean="0"/>
              <a:t>	</a:t>
            </a:r>
            <a:r>
              <a:rPr lang="zh-TW" altLang="zh-TW" sz="3600" dirty="0" smtClean="0"/>
              <a:t>– </a:t>
            </a:r>
            <a:r>
              <a:rPr lang="zh-TW" altLang="zh-TW" sz="3600" dirty="0"/>
              <a:t>Common Tags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68300" lvl="0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rua</a:t>
            </a:r>
            <a:r>
              <a:rPr lang="zh-TW" altLang="zh-TW" dirty="0"/>
              <a:t>=&lt;@mail</a:t>
            </a:r>
            <a:r>
              <a:rPr lang="zh-TW" altLang="zh-TW" dirty="0" smtClean="0"/>
              <a:t>&gt;</a:t>
            </a:r>
            <a:endParaRPr lang="en-US" altLang="zh-TW" dirty="0" smtClean="0"/>
          </a:p>
          <a:p>
            <a:pPr marL="768350" lvl="1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&lt;</a:t>
            </a:r>
            <a:r>
              <a:rPr lang="zh-TW" altLang="zh-TW" dirty="0"/>
              <a:t>@mail&gt;: Optional. </a:t>
            </a:r>
            <a:r>
              <a:rPr lang="zh-TW" altLang="zh-TW" dirty="0">
                <a:highlight>
                  <a:srgbClr val="FFFFFF"/>
                </a:highlight>
              </a:rPr>
              <a:t>A comma delimited list of URI(s) </a:t>
            </a:r>
            <a:r>
              <a:rPr lang="zh-TW" altLang="zh-TW" dirty="0" smtClean="0">
                <a:highlight>
                  <a:srgbClr val="FFFFFF"/>
                </a:highlight>
              </a:rPr>
              <a:t>to</a:t>
            </a:r>
            <a:endParaRPr lang="en-US" altLang="zh-TW" dirty="0" smtClean="0">
              <a:highlight>
                <a:srgbClr val="FFFFFF"/>
              </a:highlight>
            </a:endParaRPr>
          </a:p>
          <a:p>
            <a:pPr marL="768350" lvl="1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>
                <a:highlight>
                  <a:srgbClr val="FFFFFF"/>
                </a:highlight>
              </a:rPr>
              <a:t>which </a:t>
            </a:r>
            <a:r>
              <a:rPr lang="zh-TW" altLang="zh-TW" dirty="0">
                <a:solidFill>
                  <a:srgbClr val="FF0000"/>
                </a:solidFill>
              </a:rPr>
              <a:t>aggregate mail reports</a:t>
            </a:r>
            <a:r>
              <a:rPr lang="zh-TW" altLang="zh-TW" dirty="0">
                <a:highlight>
                  <a:srgbClr val="FFFFFF"/>
                </a:highlight>
              </a:rPr>
              <a:t> should be </a:t>
            </a:r>
            <a:r>
              <a:rPr lang="zh-TW" altLang="zh-TW" dirty="0" smtClean="0">
                <a:highlight>
                  <a:srgbClr val="FFFFFF"/>
                </a:highlight>
              </a:rPr>
              <a:t>sent.</a:t>
            </a:r>
            <a:endParaRPr lang="en-US" altLang="zh-TW" dirty="0" smtClean="0">
              <a:highlight>
                <a:srgbClr val="FFFFFF"/>
              </a:highlight>
            </a:endParaRPr>
          </a:p>
          <a:p>
            <a:pPr marL="368300" lvl="0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ruf</a:t>
            </a:r>
            <a:r>
              <a:rPr lang="zh-TW" altLang="zh-TW" dirty="0"/>
              <a:t>=&lt;@mail</a:t>
            </a:r>
            <a:r>
              <a:rPr lang="zh-TW" altLang="zh-TW" dirty="0" smtClean="0"/>
              <a:t>&gt;</a:t>
            </a:r>
            <a:endParaRPr lang="en-US" altLang="zh-TW" dirty="0" smtClean="0"/>
          </a:p>
          <a:p>
            <a:pPr marL="768350" lvl="1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&lt;</a:t>
            </a:r>
            <a:r>
              <a:rPr lang="zh-TW" altLang="zh-TW" dirty="0"/>
              <a:t>@mail&gt;: Optional. A comma delimited list of URI(s) </a:t>
            </a:r>
            <a:r>
              <a:rPr lang="zh-TW" altLang="zh-TW" dirty="0" smtClean="0"/>
              <a:t>to which </a:t>
            </a:r>
            <a:r>
              <a:rPr lang="zh-TW" altLang="zh-TW" dirty="0">
                <a:solidFill>
                  <a:srgbClr val="FF0000"/>
                </a:solidFill>
              </a:rPr>
              <a:t>detailed failure reports</a:t>
            </a:r>
            <a:r>
              <a:rPr lang="zh-TW" altLang="zh-TW" dirty="0"/>
              <a:t> should be </a:t>
            </a:r>
            <a:r>
              <a:rPr lang="zh-TW" altLang="zh-TW" dirty="0" smtClean="0"/>
              <a:t>sent.</a:t>
            </a:r>
            <a:endParaRPr lang="en-US" altLang="zh-TW" dirty="0"/>
          </a:p>
          <a:p>
            <a:pPr marL="368300" lvl="0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pct</a:t>
            </a:r>
            <a:r>
              <a:rPr lang="zh-TW" altLang="zh-TW" dirty="0"/>
              <a:t>=&lt;percent</a:t>
            </a:r>
            <a:r>
              <a:rPr lang="zh-TW" altLang="zh-TW" dirty="0" smtClean="0"/>
              <a:t>&gt;</a:t>
            </a:r>
            <a:endParaRPr lang="en-US" altLang="zh-TW" dirty="0" smtClean="0"/>
          </a:p>
          <a:p>
            <a:pPr marL="768350" lvl="1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&lt;</a:t>
            </a:r>
            <a:r>
              <a:rPr lang="zh-TW" altLang="zh-TW" dirty="0"/>
              <a:t>percent&gt;: Number from 0 to </a:t>
            </a:r>
            <a:r>
              <a:rPr lang="zh-TW" altLang="zh-TW" dirty="0" smtClean="0"/>
              <a:t>100</a:t>
            </a:r>
            <a:endParaRPr lang="en-US" altLang="zh-TW" dirty="0" smtClean="0"/>
          </a:p>
          <a:p>
            <a:pPr marL="768350" lvl="1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Optional</a:t>
            </a:r>
            <a:r>
              <a:rPr lang="zh-TW" altLang="zh-TW" dirty="0"/>
              <a:t>. Defines the percentage of mail to which the DMARC policy applies. </a:t>
            </a:r>
          </a:p>
          <a:p>
            <a:pPr lvl="0" indent="-342900">
              <a:spcBef>
                <a:spcPts val="0"/>
              </a:spcBef>
              <a:buFont typeface="Arial" charset="0"/>
              <a:buChar char="•"/>
            </a:pP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9185582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b="1" dirty="0" smtClean="0"/>
              <a:t>Advanced Mail	</a:t>
            </a:r>
            <a:endParaRPr lang="en-US" sz="3400" b="1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2128838" y="3400425"/>
            <a:ext cx="6400799" cy="2095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SzPct val="25000"/>
            </a:pPr>
            <a:r>
              <a:rPr lang="zh-TW" altLang="zh-TW" dirty="0"/>
              <a:t>Anything else? Of course</a:t>
            </a:r>
            <a:r>
              <a:rPr lang="zh-TW" altLang="zh-TW" dirty="0" smtClean="0"/>
              <a:t>!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9493830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buSzPct val="25000"/>
            </a:pPr>
            <a:r>
              <a:rPr lang="zh-TW" altLang="zh-TW" dirty="0"/>
              <a:t>Sender ID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lvl="0" indent="-4572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RFC4406, 4405, 4407, 4408</a:t>
            </a:r>
          </a:p>
          <a:p>
            <a:pPr marL="457200" lvl="0" indent="-457200">
              <a:spcBef>
                <a:spcPts val="800"/>
              </a:spcBef>
              <a:buFont typeface="Arial" charset="0"/>
              <a:buChar char="•"/>
            </a:pPr>
            <a:r>
              <a:rPr lang="zh-TW" altLang="zh-TW" dirty="0"/>
              <a:t>Caller ID for E-mail + Sender Policy Framework (SPF 2.0)</a:t>
            </a:r>
          </a:p>
          <a:p>
            <a:pPr marL="457200" lvl="0" indent="-457200">
              <a:spcBef>
                <a:spcPts val="800"/>
              </a:spcBef>
              <a:buFont typeface="Arial" charset="0"/>
              <a:buChar char="•"/>
            </a:pPr>
            <a:r>
              <a:rPr lang="zh-TW" altLang="zh-TW" dirty="0"/>
              <a:t>http://www.microsoft.com/mscorp/safety/technologies/senderid/default.mspx</a:t>
            </a:r>
          </a:p>
          <a:p>
            <a:pPr lvl="0" indent="-342900">
              <a:spcBef>
                <a:spcPts val="0"/>
              </a:spcBef>
              <a:buFont typeface="Arial" charset="0"/>
              <a:buChar char="•"/>
            </a:pPr>
            <a:endParaRPr lang="zh-TW" altLang="zh-TW" dirty="0"/>
          </a:p>
        </p:txBody>
      </p:sp>
      <p:pic>
        <p:nvPicPr>
          <p:cNvPr id="4" name="Shape 4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29188" y="3807593"/>
            <a:ext cx="4333800" cy="1335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70085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buSzPct val="25000"/>
            </a:pPr>
            <a:r>
              <a:rPr lang="zh-TW" altLang="zh-TW" dirty="0"/>
              <a:t>Sender ID – paypal.com example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Shape 426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112741"/>
          </a:xfrm>
          <a:prstGeom prst="rect">
            <a:avLst/>
          </a:prstGeom>
          <a:solidFill>
            <a:srgbClr val="C1FEEF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knight:~ -lwhsu- dig paypal.com txt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;; ANSWER SECTION: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paypal.com.             3600    IN      TXT     "v=spf1 mx include:spf-1.paypal.com include:p._spf.paypal.com include:p2._spf.paypal.com include:s._spf.ebay.com include:m._spf.ebay.com include:c._spf.ebay.com include:thirdparty.paypal.com ~all"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paypal.com.             3600    IN      TXT     "spf2.0/pra mx include:s._sid.ebay.com include:m._sid.ebay.com include:p._sid.ebay.com include:c._sid.ebay.com include:spf-2._sid.paypal.com include:thirdparty._sid.paypal.com ~all"</a:t>
            </a:r>
          </a:p>
        </p:txBody>
      </p:sp>
    </p:spTree>
    <p:extLst>
      <p:ext uri="{BB962C8B-B14F-4D97-AF65-F5344CB8AC3E}">
        <p14:creationId xmlns:p14="http://schemas.microsoft.com/office/powerpoint/2010/main" val="5797670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buSzPct val="25000"/>
            </a:pPr>
            <a:r>
              <a:rPr lang="zh-TW" altLang="zh-TW" dirty="0"/>
              <a:t>Other MTA?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lvl="0" indent="-457200">
              <a:spcBef>
                <a:spcPts val="0"/>
              </a:spcBef>
              <a:buFont typeface="Arial" charset="0"/>
              <a:buChar char="•"/>
            </a:pPr>
            <a:r>
              <a:rPr lang="zh-TW" altLang="zh-TW" sz="3200" dirty="0"/>
              <a:t>qmail</a:t>
            </a:r>
          </a:p>
          <a:p>
            <a:pPr marL="457200" lvl="0" indent="-457200">
              <a:spcBef>
                <a:spcPts val="800"/>
              </a:spcBef>
              <a:buFont typeface="Arial" charset="0"/>
              <a:buChar char="•"/>
            </a:pPr>
            <a:r>
              <a:rPr lang="zh-TW" altLang="zh-TW" sz="3200" dirty="0"/>
              <a:t>exim</a:t>
            </a:r>
          </a:p>
          <a:p>
            <a:pPr marL="457200" lvl="0" indent="-457200">
              <a:spcBef>
                <a:spcPts val="800"/>
              </a:spcBef>
              <a:buFont typeface="Arial" charset="0"/>
              <a:buChar char="•"/>
            </a:pPr>
            <a:r>
              <a:rPr lang="zh-TW" altLang="zh-TW" sz="3200" dirty="0"/>
              <a:t>Sendmail X</a:t>
            </a:r>
          </a:p>
          <a:p>
            <a:pPr marL="914400" lvl="1" indent="-457200">
              <a:spcBef>
                <a:spcPts val="700"/>
              </a:spcBef>
              <a:buFont typeface="Arial" charset="0"/>
              <a:buChar char="•"/>
            </a:pPr>
            <a:r>
              <a:rPr lang="zh-TW" altLang="zh-TW" sz="2800" dirty="0"/>
              <a:t>http://www.sendmail.org/sm-X/</a:t>
            </a:r>
          </a:p>
          <a:p>
            <a:pPr marL="457200" lvl="0" indent="-457200">
              <a:spcBef>
                <a:spcPts val="800"/>
              </a:spcBef>
              <a:buFont typeface="Arial" charset="0"/>
              <a:buChar char="•"/>
            </a:pPr>
            <a:r>
              <a:rPr lang="zh-TW" altLang="zh-TW" sz="3200" dirty="0"/>
              <a:t>MeTA1</a:t>
            </a:r>
          </a:p>
          <a:p>
            <a:pPr marL="914400" lvl="1" indent="-457200">
              <a:spcBef>
                <a:spcPts val="700"/>
              </a:spcBef>
              <a:buFont typeface="Arial" charset="0"/>
              <a:buChar char="•"/>
            </a:pPr>
            <a:r>
              <a:rPr lang="zh-TW" altLang="zh-TW" sz="2800" dirty="0"/>
              <a:t>http://www.meta1.org</a:t>
            </a:r>
            <a:r>
              <a:rPr lang="zh-TW" altLang="zh-TW" sz="2800" dirty="0" smtClean="0"/>
              <a:t>/</a:t>
            </a:r>
            <a:endParaRPr lang="zh-TW" altLang="zh-TW" sz="2800" dirty="0"/>
          </a:p>
        </p:txBody>
      </p:sp>
    </p:spTree>
    <p:extLst>
      <p:ext uri="{BB962C8B-B14F-4D97-AF65-F5344CB8AC3E}">
        <p14:creationId xmlns:p14="http://schemas.microsoft.com/office/powerpoint/2010/main" val="140455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/>
            <a:r>
              <a:rPr lang="zh-TW" altLang="zh-TW" sz="3600" dirty="0"/>
              <a:t>Introduction</a:t>
            </a:r>
            <a:br>
              <a:rPr lang="zh-TW" altLang="zh-TW" sz="3600" dirty="0"/>
            </a:br>
            <a:r>
              <a:rPr lang="en-US" altLang="zh-TW" sz="3600" dirty="0" smtClean="0"/>
              <a:t>	</a:t>
            </a:r>
            <a:r>
              <a:rPr lang="zh-TW" altLang="zh-TW" sz="3600" dirty="0" smtClean="0"/>
              <a:t>– </a:t>
            </a:r>
            <a:r>
              <a:rPr lang="zh-TW" altLang="zh-TW" sz="3600" dirty="0"/>
              <a:t>Email Spoofing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indent="-342900">
              <a:spcBef>
                <a:spcPts val="0"/>
              </a:spcBef>
              <a:buSzPct val="83333"/>
              <a:buFont typeface="Arial" charset="0"/>
              <a:buChar char="•"/>
            </a:pPr>
            <a:r>
              <a:rPr lang="zh-TW" altLang="zh-TW" dirty="0"/>
              <a:t>Sender information of the email can be spoof without check by </a:t>
            </a:r>
            <a:r>
              <a:rPr lang="zh-TW" altLang="zh-TW" dirty="0" smtClean="0"/>
              <a:t>default</a:t>
            </a:r>
            <a:r>
              <a:rPr lang="en-US" altLang="zh-TW" dirty="0" smtClean="0"/>
              <a:t>.</a:t>
            </a:r>
            <a:endParaRPr lang="zh-TW" altLang="zh-TW" dirty="0"/>
          </a:p>
          <a:p>
            <a:pPr lvl="0" indent="-342900">
              <a:spcBef>
                <a:spcPts val="0"/>
              </a:spcBef>
              <a:buSzPct val="83333"/>
              <a:buFont typeface="Arial" charset="0"/>
              <a:buChar char="•"/>
            </a:pPr>
            <a:r>
              <a:rPr lang="zh-TW" altLang="zh-TW" dirty="0"/>
              <a:t>Spammers may pretent you to send email.</a:t>
            </a:r>
          </a:p>
          <a:p>
            <a:pPr lvl="0" indent="-342900">
              <a:spcBef>
                <a:spcPts val="0"/>
              </a:spcBef>
              <a:buSzPct val="83333"/>
              <a:buFont typeface="Arial" charset="0"/>
              <a:buChar char="•"/>
            </a:pPr>
            <a:r>
              <a:rPr lang="zh-TW" altLang="zh-TW" dirty="0"/>
              <a:t>Countermeasure</a:t>
            </a:r>
          </a:p>
          <a:p>
            <a:pPr marL="1085850" lvl="1" indent="-342900">
              <a:spcBef>
                <a:spcPts val="0"/>
              </a:spcBef>
              <a:buSzPct val="90000"/>
              <a:buFont typeface="Arial" charset="0"/>
              <a:buChar char="•"/>
            </a:pPr>
            <a:r>
              <a:rPr lang="zh-TW" altLang="zh-TW" dirty="0"/>
              <a:t>SPF</a:t>
            </a:r>
          </a:p>
          <a:p>
            <a:pPr marL="1085850" lvl="1" indent="-342900">
              <a:spcBef>
                <a:spcPts val="0"/>
              </a:spcBef>
              <a:buSzPct val="90000"/>
              <a:buFont typeface="Arial" charset="0"/>
              <a:buChar char="•"/>
            </a:pPr>
            <a:r>
              <a:rPr lang="zh-TW" altLang="zh-TW" dirty="0"/>
              <a:t>DKIM</a:t>
            </a:r>
          </a:p>
          <a:p>
            <a:pPr marL="1085850" lvl="1" indent="-342900">
              <a:spcBef>
                <a:spcPts val="0"/>
              </a:spcBef>
              <a:buSzPct val="90000"/>
              <a:buFont typeface="Arial" charset="0"/>
              <a:buChar char="•"/>
            </a:pPr>
            <a:r>
              <a:rPr lang="zh-TW" altLang="zh-TW" dirty="0"/>
              <a:t>DMARC</a:t>
            </a:r>
          </a:p>
          <a:p>
            <a:pPr lvl="0" indent="-342900">
              <a:spcBef>
                <a:spcPts val="0"/>
              </a:spcBef>
              <a:buFont typeface="Arial" charset="0"/>
              <a:buChar char="•"/>
            </a:pP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747821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buSzPct val="25000"/>
            </a:pPr>
            <a:r>
              <a:rPr lang="zh-TW" altLang="zh-TW" dirty="0"/>
              <a:t>Overview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The following techniques are some (new) tools for an administrator to fight with spammers</a:t>
            </a:r>
            <a:r>
              <a:rPr lang="zh-TW" altLang="zh-TW" dirty="0" smtClean="0"/>
              <a:t>:</a:t>
            </a:r>
            <a:endParaRPr lang="en-US" altLang="zh-TW" dirty="0"/>
          </a:p>
          <a:p>
            <a:pPr lvl="1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Greylisting</a:t>
            </a:r>
            <a:endParaRPr lang="en-US" altLang="zh-TW" dirty="0" smtClean="0"/>
          </a:p>
          <a:p>
            <a:pPr lvl="1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DNSBL</a:t>
            </a:r>
            <a:endParaRPr lang="en-US" altLang="zh-TW" dirty="0"/>
          </a:p>
          <a:p>
            <a:pPr lvl="1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RBL </a:t>
            </a:r>
            <a:endParaRPr lang="en-US" altLang="zh-TW" dirty="0" smtClean="0"/>
          </a:p>
          <a:p>
            <a:pPr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The </a:t>
            </a:r>
            <a:r>
              <a:rPr lang="zh-TW" altLang="zh-TW" dirty="0"/>
              <a:t>following is techniques for prevent Email </a:t>
            </a:r>
            <a:r>
              <a:rPr lang="zh-TW" altLang="zh-TW" dirty="0" smtClean="0"/>
              <a:t>Spoofi</a:t>
            </a:r>
            <a:r>
              <a:rPr lang="en-US" altLang="zh-TW" dirty="0" smtClean="0"/>
              <a:t>ng:</a:t>
            </a:r>
            <a:endParaRPr lang="en-US" altLang="zh-TW" dirty="0" smtClean="0"/>
          </a:p>
          <a:p>
            <a:pPr lvl="1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SPF</a:t>
            </a:r>
            <a:endParaRPr lang="en-US" altLang="zh-TW" dirty="0"/>
          </a:p>
          <a:p>
            <a:pPr lvl="1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DKIM</a:t>
            </a:r>
            <a:endParaRPr lang="en-US" altLang="zh-TW" dirty="0" smtClean="0"/>
          </a:p>
          <a:p>
            <a:pPr lvl="1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 smtClean="0"/>
              <a:t>DMARC</a:t>
            </a:r>
            <a:endParaRPr lang="zh-TW" altLang="zh-TW" dirty="0"/>
          </a:p>
          <a:p>
            <a:pPr lvl="0" indent="-342900">
              <a:spcBef>
                <a:spcPts val="0"/>
              </a:spcBef>
              <a:buFont typeface="Arial" charset="0"/>
              <a:buChar char="•"/>
            </a:pP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955643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buSzPct val="25000"/>
            </a:pPr>
            <a:r>
              <a:rPr lang="zh-TW" altLang="zh-TW" dirty="0"/>
              <a:t>Greylisting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indent="-342900">
              <a:spcBef>
                <a:spcPts val="0"/>
              </a:spcBef>
              <a:buFont typeface="Arial" charset="0"/>
              <a:buChar char="•"/>
            </a:pPr>
            <a:r>
              <a:rPr lang="en-US" altLang="zh-TW" dirty="0" err="1"/>
              <a:t>Greylisting</a:t>
            </a:r>
            <a:r>
              <a:rPr lang="en-US" altLang="zh-TW" dirty="0"/>
              <a:t> is a client-based method that can stop mails coming from some spamming programs.</a:t>
            </a:r>
          </a:p>
          <a:p>
            <a:pPr lvl="0" indent="-342900">
              <a:buFont typeface="Arial" charset="0"/>
              <a:buChar char="•"/>
            </a:pPr>
            <a:r>
              <a:rPr lang="en-US" altLang="zh-TW" dirty="0"/>
              <a:t>Behavior of different clients while receiving SMTP response </a:t>
            </a:r>
            <a:r>
              <a:rPr lang="en-US" altLang="zh-TW" dirty="0" smtClean="0"/>
              <a:t>codes</a:t>
            </a:r>
          </a:p>
          <a:p>
            <a:pPr lvl="1" indent="-342900">
              <a:buFont typeface="Arial" charset="0"/>
              <a:buChar char="•"/>
            </a:pPr>
            <a:endParaRPr lang="en-US" altLang="zh-TW" dirty="0"/>
          </a:p>
          <a:p>
            <a:pPr lvl="1" indent="-342900">
              <a:buFont typeface="Arial" charset="0"/>
              <a:buChar char="•"/>
            </a:pPr>
            <a:endParaRPr lang="en-US" altLang="zh-TW" dirty="0" smtClean="0"/>
          </a:p>
          <a:p>
            <a:pPr lvl="1" indent="-342900">
              <a:buFont typeface="Arial" charset="0"/>
              <a:buChar char="•"/>
            </a:pPr>
            <a:r>
              <a:rPr lang="en-US" altLang="zh-TW" dirty="0" smtClean="0"/>
              <a:t>While </a:t>
            </a:r>
            <a:r>
              <a:rPr lang="en-US" altLang="zh-TW" dirty="0"/>
              <a:t>spammers prefer to send mails to other recipients rather than keeping log and retrying later, MTAs have the responsibility of retrying a deferred mail.</a:t>
            </a:r>
          </a:p>
          <a:p>
            <a:pPr lvl="0" indent="-342900">
              <a:buFont typeface="Arial" charset="0"/>
              <a:buChar char="•"/>
            </a:pPr>
            <a:endParaRPr lang="en-US" altLang="zh-TW" dirty="0"/>
          </a:p>
          <a:p>
            <a:pPr lvl="0" indent="-342900">
              <a:spcBef>
                <a:spcPts val="0"/>
              </a:spcBef>
              <a:buFont typeface="Arial" charset="0"/>
              <a:buChar char="•"/>
            </a:pPr>
            <a:endParaRPr lang="zh-TW" altLang="zh-TW" dirty="0"/>
          </a:p>
        </p:txBody>
      </p:sp>
      <p:graphicFrame>
        <p:nvGraphicFramePr>
          <p:cNvPr id="4" name="Shape 147"/>
          <p:cNvGraphicFramePr/>
          <p:nvPr>
            <p:extLst>
              <p:ext uri="{D42A27DB-BD31-4B8C-83A1-F6EECF244321}">
                <p14:modId xmlns:p14="http://schemas.microsoft.com/office/powerpoint/2010/main" val="927079742"/>
              </p:ext>
            </p:extLst>
          </p:nvPr>
        </p:nvGraphicFramePr>
        <p:xfrm>
          <a:off x="2157888" y="2668684"/>
          <a:ext cx="6380175" cy="1059390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1808400"/>
                <a:gridCol w="1523925"/>
                <a:gridCol w="1523925"/>
                <a:gridCol w="1523925"/>
              </a:tblGrid>
              <a:tr h="2783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-TW" sz="1400" u="none" strike="noStrike" cap="none" dirty="0">
                          <a:solidFill>
                            <a:srgbClr val="FF0000"/>
                          </a:solidFill>
                        </a:rPr>
                        <a:t>Response Codes</a:t>
                      </a:r>
                    </a:p>
                  </a:txBody>
                  <a:tcPr marL="91425" marR="91425" marT="34325" marB="343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-TW" sz="1400" u="none" strike="noStrike" cap="none">
                          <a:solidFill>
                            <a:srgbClr val="C00000"/>
                          </a:solidFill>
                        </a:rPr>
                        <a:t>2xx</a:t>
                      </a:r>
                    </a:p>
                  </a:txBody>
                  <a:tcPr marL="91425" marR="91425" marT="34325" marB="343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-TW" sz="1400" u="none" strike="noStrike" cap="none">
                          <a:solidFill>
                            <a:srgbClr val="C00000"/>
                          </a:solidFill>
                        </a:rPr>
                        <a:t>4xx</a:t>
                      </a:r>
                    </a:p>
                  </a:txBody>
                  <a:tcPr marL="91425" marR="91425" marT="34325" marB="343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-TW" sz="1400" u="none" strike="noStrike" cap="none">
                          <a:solidFill>
                            <a:srgbClr val="C00000"/>
                          </a:solidFill>
                        </a:rPr>
                        <a:t>5xx</a:t>
                      </a:r>
                    </a:p>
                  </a:txBody>
                  <a:tcPr marL="91425" marR="91425" marT="34325" marB="34325"/>
                </a:tc>
              </a:tr>
              <a:tr h="2783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-TW" sz="1400" u="none" strike="noStrike" cap="none" dirty="0">
                          <a:solidFill>
                            <a:srgbClr val="7030A0"/>
                          </a:solidFill>
                        </a:rPr>
                        <a:t>Normal MTA</a:t>
                      </a:r>
                    </a:p>
                  </a:txBody>
                  <a:tcPr marL="91425" marR="91425" marT="34325" marB="343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-TW" sz="1400" u="none" strike="noStrike" cap="none" dirty="0"/>
                        <a:t>Success</a:t>
                      </a:r>
                    </a:p>
                  </a:txBody>
                  <a:tcPr marL="91425" marR="91425" marT="34325" marB="343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-TW" sz="1400" u="none" strike="noStrike" cap="none"/>
                        <a:t>Retry later</a:t>
                      </a:r>
                    </a:p>
                  </a:txBody>
                  <a:tcPr marL="91425" marR="91425" marT="34325" marB="343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-TW" sz="1400" u="none" strike="noStrike" cap="none"/>
                        <a:t>Give-up</a:t>
                      </a:r>
                    </a:p>
                  </a:txBody>
                  <a:tcPr marL="91425" marR="91425" marT="34325" marB="34325"/>
                </a:tc>
              </a:tr>
              <a:tr h="480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-TW" sz="1400" u="none" strike="noStrike" cap="none">
                          <a:solidFill>
                            <a:srgbClr val="7030A0"/>
                          </a:solidFill>
                        </a:rPr>
                        <a:t>Most Spamming Programs</a:t>
                      </a:r>
                    </a:p>
                  </a:txBody>
                  <a:tcPr marL="91425" marR="91425" marT="34325" marB="343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-TW" sz="1400" u="none" strike="noStrike" cap="none" dirty="0"/>
                        <a:t>Success</a:t>
                      </a:r>
                    </a:p>
                  </a:txBody>
                  <a:tcPr marL="91425" marR="91425" marT="34325" marB="343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-TW" sz="1400" u="none" strike="noStrike" cap="none" dirty="0"/>
                        <a:t>Ignore and send another</a:t>
                      </a:r>
                    </a:p>
                  </a:txBody>
                  <a:tcPr marL="91425" marR="91425" marT="34325" marB="343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-TW" sz="1400" u="none" strike="noStrike" cap="none" dirty="0"/>
                        <a:t>Give-up</a:t>
                      </a:r>
                    </a:p>
                  </a:txBody>
                  <a:tcPr marL="91425" marR="91425" marT="34325" marB="343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0028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/>
            <a:r>
              <a:rPr lang="zh-TW" altLang="zh-TW" sz="3600" dirty="0"/>
              <a:t>Greylisting</a:t>
            </a:r>
            <a:br>
              <a:rPr lang="zh-TW" altLang="zh-TW" sz="3600" dirty="0"/>
            </a:br>
            <a:r>
              <a:rPr lang="en-US" altLang="zh-TW" sz="3600" dirty="0" smtClean="0"/>
              <a:t>	</a:t>
            </a:r>
            <a:r>
              <a:rPr lang="zh-TW" altLang="zh-TW" sz="3600" dirty="0" smtClean="0"/>
              <a:t>– </a:t>
            </a:r>
            <a:r>
              <a:rPr lang="zh-TW" altLang="zh-TW" sz="3600" dirty="0"/>
              <a:t>Idea and Workflow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Idea of greylisting:</a:t>
            </a:r>
          </a:p>
          <a:p>
            <a:pPr lvl="1" indent="-285750">
              <a:spcBef>
                <a:spcPts val="450"/>
              </a:spcBef>
              <a:buFont typeface="Arial" charset="0"/>
              <a:buChar char="•"/>
            </a:pPr>
            <a:r>
              <a:rPr lang="zh-TW" altLang="zh-TW" dirty="0"/>
              <a:t>Taking use of 4xx SMTP response code to stop steps of spamming programs.</a:t>
            </a:r>
          </a:p>
          <a:p>
            <a:pPr lvl="0" indent="-342900">
              <a:buFont typeface="Arial" charset="0"/>
              <a:buChar char="•"/>
            </a:pPr>
            <a:r>
              <a:rPr lang="zh-TW" altLang="zh-TW" dirty="0"/>
              <a:t>Steps:</a:t>
            </a:r>
          </a:p>
          <a:p>
            <a:pPr lvl="1" indent="-285750">
              <a:spcBef>
                <a:spcPts val="450"/>
              </a:spcBef>
              <a:buFont typeface="Arial" charset="0"/>
              <a:buChar char="•"/>
            </a:pPr>
            <a:r>
              <a:rPr lang="zh-TW" altLang="zh-TW" dirty="0"/>
              <a:t>A database to store (recipient, client-ip) pair.</a:t>
            </a:r>
          </a:p>
          <a:p>
            <a:pPr lvl="1" indent="-285750">
              <a:spcBef>
                <a:spcPts val="450"/>
              </a:spcBef>
              <a:buFont typeface="Arial" charset="0"/>
              <a:buChar char="•"/>
            </a:pPr>
            <a:r>
              <a:rPr lang="zh-TW" altLang="zh-TW" dirty="0"/>
              <a:t>Reply a 4xx code for the first coming of every (recipient, client-ip) pair.</a:t>
            </a:r>
          </a:p>
          <a:p>
            <a:pPr lvl="1" indent="-285750">
              <a:spcBef>
                <a:spcPts val="450"/>
              </a:spcBef>
              <a:buFont typeface="Arial" charset="0"/>
              <a:buChar char="•"/>
            </a:pPr>
            <a:r>
              <a:rPr lang="zh-TW" altLang="zh-TW" dirty="0"/>
              <a:t>Allow retrial of this mail after a period of time (usually 5~20 mins).</a:t>
            </a:r>
          </a:p>
          <a:p>
            <a:pPr marL="1200150" lvl="2" indent="-285750">
              <a:spcBef>
                <a:spcPts val="400"/>
              </a:spcBef>
              <a:buFont typeface="Arial" charset="0"/>
              <a:buChar char="•"/>
            </a:pPr>
            <a:r>
              <a:rPr lang="zh-TW" altLang="zh-TW" sz="1600" dirty="0"/>
              <a:t>Suitable waiting time will make the spamming programs giving up this mail</a:t>
            </a:r>
            <a:r>
              <a:rPr lang="zh-TW" altLang="zh-TW" sz="1600" dirty="0" smtClean="0"/>
              <a:t>.</a:t>
            </a:r>
            <a:endParaRPr lang="zh-TW" altLang="zh-TW" sz="1600" dirty="0"/>
          </a:p>
        </p:txBody>
      </p:sp>
    </p:spTree>
    <p:extLst>
      <p:ext uri="{BB962C8B-B14F-4D97-AF65-F5344CB8AC3E}">
        <p14:creationId xmlns:p14="http://schemas.microsoft.com/office/powerpoint/2010/main" val="915996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/>
            <a:r>
              <a:rPr lang="zh-TW" altLang="zh-TW" sz="3600" dirty="0"/>
              <a:t>Greylisting</a:t>
            </a:r>
            <a:br>
              <a:rPr lang="zh-TW" altLang="zh-TW" sz="3600" dirty="0"/>
            </a:br>
            <a:r>
              <a:rPr lang="en-US" altLang="zh-TW" sz="3600" dirty="0" smtClean="0"/>
              <a:t>	</a:t>
            </a:r>
            <a:r>
              <a:rPr lang="zh-TW" altLang="zh-TW" sz="3600" dirty="0" smtClean="0"/>
              <a:t>– </a:t>
            </a:r>
            <a:r>
              <a:rPr lang="zh-TW" altLang="zh-TW" sz="3600" dirty="0"/>
              <a:t>Tool</a:t>
            </a: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5105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indent="-342900">
              <a:spcBef>
                <a:spcPts val="0"/>
              </a:spcBef>
              <a:buFont typeface="Arial" charset="0"/>
              <a:buChar char="•"/>
            </a:pPr>
            <a:r>
              <a:rPr lang="zh-TW" altLang="zh-TW" dirty="0"/>
              <a:t>Tool: mail/postgrey (port or pacakge)</a:t>
            </a:r>
          </a:p>
          <a:p>
            <a:pPr marL="800100" lvl="1" indent="-342900">
              <a:buFont typeface="Arial" charset="0"/>
              <a:buChar char="•"/>
            </a:pPr>
            <a:r>
              <a:rPr lang="zh-TW" altLang="zh-TW" dirty="0"/>
              <a:t>A policy service of postfix.</a:t>
            </a:r>
          </a:p>
          <a:p>
            <a:pPr marL="800100" lvl="1" indent="-342900">
              <a:buFont typeface="Arial" charset="0"/>
              <a:buChar char="•"/>
            </a:pPr>
            <a:r>
              <a:rPr lang="zh-TW" altLang="zh-TW" dirty="0"/>
              <a:t>Daemon-based, like amavisd</a:t>
            </a:r>
          </a:p>
        </p:txBody>
      </p:sp>
    </p:spTree>
    <p:extLst>
      <p:ext uri="{BB962C8B-B14F-4D97-AF65-F5344CB8AC3E}">
        <p14:creationId xmlns:p14="http://schemas.microsoft.com/office/powerpoint/2010/main" val="1099616971"/>
      </p:ext>
    </p:extLst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2608</Words>
  <Application>Microsoft Macintosh PowerPoint</Application>
  <PresentationFormat>如螢幕大小 (4:3)</PresentationFormat>
  <Paragraphs>452</Paragraphs>
  <Slides>47</Slides>
  <Notes>47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47</vt:i4>
      </vt:variant>
    </vt:vector>
  </HeadingPairs>
  <TitlesOfParts>
    <vt:vector size="58" baseType="lpstr">
      <vt:lpstr>Carme</vt:lpstr>
      <vt:lpstr>Consolas</vt:lpstr>
      <vt:lpstr>Courier</vt:lpstr>
      <vt:lpstr>Courier New</vt:lpstr>
      <vt:lpstr>Merriweather Sans</vt:lpstr>
      <vt:lpstr>Noto Sans Symbols</vt:lpstr>
      <vt:lpstr>Times New Roman</vt:lpstr>
      <vt:lpstr>Verdana</vt:lpstr>
      <vt:lpstr>新細明體</vt:lpstr>
      <vt:lpstr>Arial</vt:lpstr>
      <vt:lpstr>Computer Center</vt:lpstr>
      <vt:lpstr>Advanced Mail </vt:lpstr>
      <vt:lpstr>Introduction</vt:lpstr>
      <vt:lpstr>Introduction  – Client-based detection</vt:lpstr>
      <vt:lpstr>Introduction  – Content-based detection</vt:lpstr>
      <vt:lpstr>Introduction  – Email Spoofing</vt:lpstr>
      <vt:lpstr>Overview</vt:lpstr>
      <vt:lpstr>Greylisting</vt:lpstr>
      <vt:lpstr>Greylisting  – Idea and Workflow</vt:lpstr>
      <vt:lpstr>Greylisting  – Tool</vt:lpstr>
      <vt:lpstr>Greylisting  – Enable Greylisting and Configuration</vt:lpstr>
      <vt:lpstr>Greylisting  – Log and Others </vt:lpstr>
      <vt:lpstr>Greylisting  – Problem of Greylisting</vt:lpstr>
      <vt:lpstr>Sender Policy Framework (SPF)</vt:lpstr>
      <vt:lpstr>Sender Policy Framework (SPF)  – Idea and Workflow</vt:lpstr>
      <vt:lpstr>SPF Record Syntax  – Tool</vt:lpstr>
      <vt:lpstr>SPF Record Syntax  – Enable SPF Check in Postfix</vt:lpstr>
      <vt:lpstr>Sender Policy Framework (SPF)  – Backward Compatibility</vt:lpstr>
      <vt:lpstr>SPF Record Syntax  – Mechanisms (1/3)</vt:lpstr>
      <vt:lpstr>SPF Record Syntax  – Mechanisms (2/3)</vt:lpstr>
      <vt:lpstr>SPF Record Syntax  – Mechanisms (3/3)</vt:lpstr>
      <vt:lpstr>SPF Record Syntax  – Qualifiers &amp; Evaluation</vt:lpstr>
      <vt:lpstr>SPF Record Syntax  – Qualifiers &amp; Evaluation</vt:lpstr>
      <vt:lpstr>SPF Record Syntax  – Evaluation Results</vt:lpstr>
      <vt:lpstr>SPF Record Syntax  – Modifier</vt:lpstr>
      <vt:lpstr>SPF Record Syntax  – Modifier</vt:lpstr>
      <vt:lpstr>Sender Policy Framework (SPF)  – SPF and Forwarding</vt:lpstr>
      <vt:lpstr>Sender Policy Framework (SPF)  – SPF and Forwarding</vt:lpstr>
      <vt:lpstr>Sender Policy Framework (SPF)  – Enable Sender Rewrite Scheme</vt:lpstr>
      <vt:lpstr>DomainKeys Identified Mail (DKIM)</vt:lpstr>
      <vt:lpstr>DomainKeys Identified Mail (DKIM)  – Goals</vt:lpstr>
      <vt:lpstr>DomainKeys Identified Mail (DKIM)  – Idea</vt:lpstr>
      <vt:lpstr>DomainKeys Identified Mail (DKIM)  – Technical High-points</vt:lpstr>
      <vt:lpstr>DomainKeys Identified Mail (DKIM)  – DKIM-Signature header (1/2)</vt:lpstr>
      <vt:lpstr>DomainKeys Identified Mail (DKIM)  – DKIM-Signature header (2/2)</vt:lpstr>
      <vt:lpstr>DomainKeys Identified Mail (DKIM)  – Enable OpenDKIM (1)</vt:lpstr>
      <vt:lpstr>DomainKeys Identified Mail (DKIM)  – Enable OpenDKIM (2)</vt:lpstr>
      <vt:lpstr>DomainKeys Identified Mail (DKIM)  – Enable OpenDKIM (3)</vt:lpstr>
      <vt:lpstr>DomainKeys Identified Mail (DKIM)  – Enable OpenDKIM (4)</vt:lpstr>
      <vt:lpstr>DMARC</vt:lpstr>
      <vt:lpstr>DMARC  – Idea and Workflow</vt:lpstr>
      <vt:lpstr>DMARC  – Common Tags</vt:lpstr>
      <vt:lpstr>DMARC  – Common Tags</vt:lpstr>
      <vt:lpstr>DMARC  – Common Tags</vt:lpstr>
      <vt:lpstr>Advanced Mail </vt:lpstr>
      <vt:lpstr>Sender ID</vt:lpstr>
      <vt:lpstr>Sender ID – paypal.com example</vt:lpstr>
      <vt:lpstr>Other MTA?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Mail </dc:title>
  <cp:lastModifiedBy>Microsoft Office 使用者</cp:lastModifiedBy>
  <cp:revision>15</cp:revision>
  <dcterms:modified xsi:type="dcterms:W3CDTF">2017-04-27T09:16:28Z</dcterms:modified>
</cp:coreProperties>
</file>