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330" r:id="rId2"/>
    <p:sldId id="358" r:id="rId3"/>
    <p:sldId id="361" r:id="rId4"/>
    <p:sldId id="359" r:id="rId5"/>
    <p:sldId id="360" r:id="rId6"/>
    <p:sldId id="340" r:id="rId7"/>
    <p:sldId id="342" r:id="rId8"/>
    <p:sldId id="343" r:id="rId9"/>
    <p:sldId id="344" r:id="rId10"/>
    <p:sldId id="345" r:id="rId11"/>
    <p:sldId id="346" r:id="rId12"/>
    <p:sldId id="365" r:id="rId13"/>
    <p:sldId id="367" r:id="rId14"/>
    <p:sldId id="362" r:id="rId15"/>
    <p:sldId id="350" r:id="rId16"/>
    <p:sldId id="351" r:id="rId17"/>
    <p:sldId id="352" r:id="rId18"/>
    <p:sldId id="353" r:id="rId19"/>
    <p:sldId id="354" r:id="rId20"/>
    <p:sldId id="355" r:id="rId21"/>
    <p:sldId id="363" r:id="rId22"/>
    <p:sldId id="356" r:id="rId23"/>
    <p:sldId id="357" r:id="rId24"/>
    <p:sldId id="364" r:id="rId25"/>
    <p:sldId id="349" r:id="rId2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1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A646A9AF-04C7-42B2-BABC-BEFD8329AB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2F5EEDD-429A-4627-AD8E-F9D130549E50}" type="slidenum">
              <a:rPr lang="en-US" altLang="zh-TW"/>
              <a:pPr/>
              <a:t>23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1F5BF97-B31E-44EB-B3DC-B0C54497DAC8}" type="slidenum">
              <a:rPr lang="en-US" altLang="zh-TW"/>
              <a:pPr/>
              <a:t>25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15715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76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51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06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1661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93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71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4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81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9936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4372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5734811C-3A89-4487-A85F-55E477A664E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Bitstream Vera Sans" panose="020B0603030804020204" pitchFamily="34" charset="0"/>
          <a:ea typeface="微軟正黑體" panose="020B0604030504040204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Bitstream Vera Sans" panose="020B0603030804020204" pitchFamily="34" charset="0"/>
          <a:ea typeface="微軟正黑體" panose="020B0604030504040204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Bitstream Vera Sans" panose="020B0603030804020204" pitchFamily="34" charset="0"/>
          <a:ea typeface="微軟正黑體" panose="020B0604030504040204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sl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Public-key Infrastructure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Certificate (2)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55650" y="1781175"/>
            <a:ext cx="2057400" cy="2209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marL="457200" indent="-457200"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Bitstream Vera Sans" panose="020B0603030804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Alice:</a:t>
            </a:r>
          </a:p>
          <a:p>
            <a:pPr eaLnBrk="1" hangingPunct="1">
              <a:spcBef>
                <a:spcPct val="0"/>
              </a:spcBef>
              <a:buFontTx/>
              <a:buAutoNum type="arabicParenBoth"/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Generate </a:t>
            </a:r>
            <a:endParaRPr lang="en-US" altLang="zh-TW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lang="en-US" altLang="zh-TW" sz="20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A</a:t>
            </a:r>
            <a:r>
              <a:rPr lang="en-US" altLang="zh-TW" sz="2000" baseline="-250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pub</a:t>
            </a:r>
            <a:r>
              <a:rPr lang="en-US" altLang="zh-TW" sz="20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, A</a:t>
            </a:r>
            <a:r>
              <a:rPr lang="en-US" altLang="zh-TW" sz="2000" baseline="-250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priv</a:t>
            </a:r>
            <a:endParaRPr lang="en-US" altLang="zh-TW" sz="2000">
              <a:solidFill>
                <a:srgbClr val="0099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011863" y="1628775"/>
            <a:ext cx="2667000" cy="2438400"/>
          </a:xfrm>
          <a:prstGeom prst="ellipse">
            <a:avLst/>
          </a:prstGeom>
          <a:solidFill>
            <a:srgbClr val="FF99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Bitstream Vera Sans" panose="020B0603030804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CA </a:t>
            </a:r>
            <a:r>
              <a:rPr lang="en-US" altLang="zh-TW" i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X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(3) Generate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Sig(</a:t>
            </a:r>
            <a:r>
              <a:rPr lang="en-US" altLang="zh-TW" sz="18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X</a:t>
            </a:r>
            <a:r>
              <a:rPr lang="en-US" altLang="zh-TW" sz="1800" baseline="-250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priv</a:t>
            </a:r>
            <a:r>
              <a:rPr lang="en-US" altLang="zh-TW" sz="18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, Alice, A</a:t>
            </a:r>
            <a:r>
              <a:rPr lang="en-US" altLang="zh-TW" sz="1800" baseline="-250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pub</a:t>
            </a:r>
            <a:r>
              <a:rPr lang="en-US" altLang="zh-TW" sz="18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, T</a:t>
            </a:r>
            <a:r>
              <a:rPr lang="en-US" altLang="zh-TW" sz="2000">
                <a:solidFill>
                  <a:srgbClr val="0099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000">
              <a:solidFill>
                <a:srgbClr val="0099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843213" y="2565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TW" alt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916238" y="2060575"/>
            <a:ext cx="26574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Bitstream Vera Sans" panose="020B0603030804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(2)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Alice, A</a:t>
            </a:r>
            <a:r>
              <a:rPr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pub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, ID proof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2843213" y="32131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TW" alt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916238" y="3284538"/>
            <a:ext cx="30099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Bitstream Vera Sans" panose="020B0603030804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(4) 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Sig(X</a:t>
            </a:r>
            <a:r>
              <a:rPr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priv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, Alice, A</a:t>
            </a:r>
            <a:r>
              <a:rPr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pub</a:t>
            </a:r>
            <a:r>
              <a:rPr lang="en-US" altLang="zh-TW" sz="200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, T)</a:t>
            </a:r>
            <a:endParaRPr lang="en-US" altLang="zh-TW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331913" y="4365625"/>
            <a:ext cx="59309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Bitstream Vera Sans" panose="020B0603030804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Cert</a:t>
            </a:r>
            <a:r>
              <a:rPr lang="en-US" altLang="zh-TW" baseline="-25000">
                <a:latin typeface="Times New Roman" panose="02020603050405020304" pitchFamily="18" charset="0"/>
                <a:ea typeface="新細明體" panose="02020500000000000000" pitchFamily="18" charset="-120"/>
              </a:rPr>
              <a:t>A,X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=[Alice, A</a:t>
            </a:r>
            <a:r>
              <a:rPr lang="en-US" altLang="zh-TW" baseline="-25000">
                <a:latin typeface="Times New Roman" panose="02020603050405020304" pitchFamily="18" charset="0"/>
                <a:ea typeface="新細明體" panose="02020500000000000000" pitchFamily="18" charset="-120"/>
              </a:rPr>
              <a:t>pub</a:t>
            </a:r>
            <a:r>
              <a:rPr lang="en-US" altLang="zh-TW" sz="2800">
                <a:latin typeface="Times New Roman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Sig(X</a:t>
            </a:r>
            <a:r>
              <a:rPr lang="en-US" altLang="zh-TW" baseline="-25000">
                <a:latin typeface="Times New Roman" panose="02020603050405020304" pitchFamily="18" charset="0"/>
                <a:ea typeface="新細明體" panose="02020500000000000000" pitchFamily="18" charset="-120"/>
              </a:rPr>
              <a:t>priv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, Alice, A</a:t>
            </a:r>
            <a:r>
              <a:rPr lang="en-US" altLang="zh-TW" baseline="-25000">
                <a:latin typeface="Times New Roman" panose="02020603050405020304" pitchFamily="18" charset="0"/>
                <a:ea typeface="新細明體" panose="02020500000000000000" pitchFamily="18" charset="-120"/>
              </a:rPr>
              <a:t>pub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, T)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]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295400" y="5181600"/>
            <a:ext cx="38385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>
              <a:defRPr/>
            </a:pPr>
            <a:r>
              <a:rPr kumimoji="1" lang="en-US" altLang="zh-TW" sz="2400" b="1" u="sng" dirty="0">
                <a:solidFill>
                  <a:srgbClr val="ED0F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Note</a:t>
            </a:r>
            <a:r>
              <a:rPr kumimoji="1" lang="en-US" altLang="zh-TW" sz="2400" dirty="0">
                <a:latin typeface="Times New Roman" pitchFamily="18" charset="0"/>
              </a:rPr>
              <a:t>: CA does not know </a:t>
            </a:r>
            <a:r>
              <a:rPr kumimoji="1" lang="en-US" altLang="zh-TW" sz="2400" i="1" dirty="0" err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kumimoji="1" lang="en-US" altLang="zh-TW" sz="2400" i="1" baseline="-25000" dirty="0" err="1">
                <a:solidFill>
                  <a:srgbClr val="FF0000"/>
                </a:solidFill>
                <a:latin typeface="Times New Roman" pitchFamily="18" charset="0"/>
              </a:rPr>
              <a:t>priv</a:t>
            </a:r>
            <a:endParaRPr kumimoji="1" lang="en-US" altLang="zh-TW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標楷體" pitchFamily="65" charset="-120"/>
              </a:rPr>
              <a:t>Certificate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Guarantee of CA and certificate</a:t>
            </a:r>
          </a:p>
          <a:p>
            <a:pPr lvl="1" eaLnBrk="1" hangingPunct="1"/>
            <a:r>
              <a:rPr lang="en-US" altLang="zh-TW" smtClean="0"/>
              <a:t>Guarantee the public key is of </a:t>
            </a:r>
            <a:r>
              <a:rPr lang="en-US" altLang="zh-TW" i="1" smtClean="0">
                <a:solidFill>
                  <a:srgbClr val="FF0000"/>
                </a:solidFill>
              </a:rPr>
              <a:t>someone</a:t>
            </a:r>
          </a:p>
          <a:p>
            <a:pPr lvl="1" eaLnBrk="1" hangingPunct="1"/>
            <a:r>
              <a:rPr lang="en-US" altLang="zh-TW" i="1" smtClean="0">
                <a:solidFill>
                  <a:srgbClr val="FF0000"/>
                </a:solidFill>
              </a:rPr>
              <a:t>Someone</a:t>
            </a:r>
            <a:r>
              <a:rPr lang="en-US" altLang="zh-TW" smtClean="0"/>
              <a:t> is not guaranteed to be </a:t>
            </a:r>
            <a:r>
              <a:rPr lang="en-US" altLang="zh-TW" i="1" smtClean="0">
                <a:solidFill>
                  <a:srgbClr val="0000FF"/>
                </a:solidFill>
              </a:rPr>
              <a:t>safe</a:t>
            </a:r>
          </a:p>
          <a:p>
            <a:pPr eaLnBrk="1" hangingPunct="1"/>
            <a:r>
              <a:rPr lang="en-US" altLang="zh-TW" smtClean="0"/>
              <a:t>Security of transmitting DATA</a:t>
            </a:r>
            <a:endParaRPr lang="en-US" altLang="zh-TW" smtClean="0">
              <a:latin typeface="標楷體" panose="03000509000000000000" pitchFamily="65" charset="-120"/>
            </a:endParaRPr>
          </a:p>
          <a:p>
            <a:pPr lvl="1" eaLnBrk="1" hangingPunct="1"/>
            <a:r>
              <a:rPr lang="en-US" altLang="zh-TW" smtClean="0"/>
              <a:t>Transmit </a:t>
            </a:r>
            <a:r>
              <a:rPr lang="en-US" altLang="zh-TW" i="1" smtClean="0">
                <a:solidFill>
                  <a:srgbClr val="0000FF"/>
                </a:solidFill>
              </a:rPr>
              <a:t>session key</a:t>
            </a:r>
            <a:r>
              <a:rPr lang="en-US" altLang="zh-TW" smtClean="0"/>
              <a:t> first</a:t>
            </a:r>
          </a:p>
          <a:p>
            <a:pPr lvl="2" eaLnBrk="1" hangingPunct="1"/>
            <a:r>
              <a:rPr lang="en-US" altLang="zh-TW" i="1" smtClean="0">
                <a:solidFill>
                  <a:srgbClr val="009900"/>
                </a:solidFill>
              </a:rPr>
              <a:t>Public-key cryptosystem</a:t>
            </a:r>
          </a:p>
          <a:p>
            <a:pPr lvl="1" eaLnBrk="1" hangingPunct="1"/>
            <a:r>
              <a:rPr lang="en-US" altLang="zh-TW" smtClean="0"/>
              <a:t>Transmit DATA by </a:t>
            </a:r>
            <a:r>
              <a:rPr lang="en-US" altLang="zh-TW" smtClean="0">
                <a:solidFill>
                  <a:srgbClr val="0000FF"/>
                </a:solidFill>
              </a:rPr>
              <a:t>session key</a:t>
            </a:r>
          </a:p>
          <a:p>
            <a:pPr lvl="2" eaLnBrk="1" hangingPunct="1"/>
            <a:r>
              <a:rPr lang="en-US" altLang="zh-TW" i="1" smtClean="0">
                <a:solidFill>
                  <a:srgbClr val="009900"/>
                </a:solidFill>
              </a:rPr>
              <a:t>Symmetric-key cryptosystem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OpenSSL</a:t>
            </a:r>
            <a:endParaRPr lang="zh-TW" altLang="en-US" dirty="0"/>
          </a:p>
        </p:txBody>
      </p:sp>
      <p:sp>
        <p:nvSpPr>
          <p:cNvPr id="15363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OpenSSL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hlinkClick r:id="rId2"/>
              </a:rPr>
              <a:t>http://www.openssl.org/</a:t>
            </a:r>
            <a:endParaRPr lang="en-US" altLang="zh-TW" smtClean="0"/>
          </a:p>
          <a:p>
            <a:pPr eaLnBrk="1" hangingPunct="1"/>
            <a:r>
              <a:rPr lang="en-US" altLang="zh-TW" smtClean="0"/>
              <a:t>In system</a:t>
            </a:r>
          </a:p>
          <a:p>
            <a:pPr lvl="1" eaLnBrk="1" hangingPunct="1"/>
            <a:r>
              <a:rPr lang="en-US" altLang="zh-TW" smtClean="0"/>
              <a:t>/usr/src/crypto/openssl</a:t>
            </a:r>
          </a:p>
          <a:p>
            <a:pPr eaLnBrk="1" hangingPunct="1"/>
            <a:r>
              <a:rPr lang="en-US" altLang="zh-TW" smtClean="0"/>
              <a:t>In pkg</a:t>
            </a:r>
          </a:p>
          <a:p>
            <a:pPr lvl="1" eaLnBrk="1" hangingPunct="1"/>
            <a:r>
              <a:rPr lang="en-US" altLang="zh-TW" smtClean="0"/>
              <a:t>openssl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Example: Apache SSL settings</a:t>
            </a:r>
            <a:endParaRPr lang="zh-TW" altLang="en-US" dirty="0"/>
          </a:p>
        </p:txBody>
      </p:sp>
      <p:sp>
        <p:nvSpPr>
          <p:cNvPr id="17411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Flow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Flow</a:t>
            </a:r>
          </a:p>
          <a:p>
            <a:pPr lvl="1" eaLnBrk="1" hangingPunct="1"/>
            <a:r>
              <a:rPr lang="en-US" altLang="zh-TW" smtClean="0"/>
              <a:t>Generate random seed</a:t>
            </a:r>
          </a:p>
          <a:p>
            <a:pPr lvl="1" eaLnBrk="1" hangingPunct="1"/>
            <a:r>
              <a:rPr lang="en-US" altLang="zh-TW" smtClean="0"/>
              <a:t>Generate RootCA</a:t>
            </a:r>
          </a:p>
          <a:p>
            <a:pPr lvl="2" eaLnBrk="1" hangingPunct="1"/>
            <a:r>
              <a:rPr lang="en-US" altLang="zh-TW" smtClean="0"/>
              <a:t>Generate private key of RootCA</a:t>
            </a:r>
          </a:p>
          <a:p>
            <a:pPr lvl="2" eaLnBrk="1" hangingPunct="1"/>
            <a:r>
              <a:rPr lang="en-US" altLang="zh-TW" smtClean="0"/>
              <a:t>Fill the Request of Certificate.</a:t>
            </a:r>
          </a:p>
          <a:p>
            <a:pPr lvl="2" eaLnBrk="1" hangingPunct="1"/>
            <a:r>
              <a:rPr lang="en-US" altLang="zh-TW" smtClean="0"/>
              <a:t>Sign the certificate itself.</a:t>
            </a:r>
          </a:p>
          <a:p>
            <a:pPr lvl="1" eaLnBrk="1" hangingPunct="1"/>
            <a:r>
              <a:rPr lang="en-US" altLang="zh-TW" smtClean="0"/>
              <a:t>Generate certificate of Web Server</a:t>
            </a:r>
          </a:p>
          <a:p>
            <a:pPr lvl="2" eaLnBrk="1" hangingPunct="1"/>
            <a:r>
              <a:rPr lang="en-US" altLang="zh-TW" smtClean="0"/>
              <a:t>Generate private key of Web Server</a:t>
            </a:r>
          </a:p>
          <a:p>
            <a:pPr lvl="2" eaLnBrk="1" hangingPunct="1"/>
            <a:r>
              <a:rPr lang="en-US" altLang="zh-TW" smtClean="0"/>
              <a:t>Fill the Request of certificate</a:t>
            </a:r>
          </a:p>
          <a:p>
            <a:pPr lvl="2" eaLnBrk="1" hangingPunct="1"/>
            <a:r>
              <a:rPr lang="en-US" altLang="zh-TW" smtClean="0"/>
              <a:t>Sign the certificate using RootCA</a:t>
            </a:r>
          </a:p>
          <a:p>
            <a:pPr lvl="1" eaLnBrk="1" hangingPunct="1"/>
            <a:r>
              <a:rPr lang="en-US" altLang="zh-TW" smtClean="0"/>
              <a:t>Modify apache configuration </a:t>
            </a:r>
            <a:r>
              <a:rPr lang="en-US" altLang="zh-TW" smtClean="0">
                <a:sym typeface="Wingdings" panose="05000000000000000000" pitchFamily="2" charset="2"/>
              </a:rPr>
              <a:t> restart apache</a:t>
            </a:r>
            <a:endParaRPr lang="en-US" altLang="zh-TW" smtClean="0"/>
          </a:p>
          <a:p>
            <a:pPr lvl="1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Generate random seed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rand -out </a:t>
            </a:r>
            <a:r>
              <a:rPr lang="en-US" altLang="zh-TW" u="sng" smtClean="0"/>
              <a:t>rnd-file</a:t>
            </a:r>
            <a:r>
              <a:rPr lang="en-US" altLang="zh-TW" smtClean="0"/>
              <a:t> </a:t>
            </a:r>
            <a:r>
              <a:rPr lang="en-US" altLang="zh-TW" u="sng" smtClean="0"/>
              <a:t>num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rand -out /etc/ssl/RootCA/private/.rnd 1024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rnd-file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chmod go-rwx /etc/ssl/RootCA/private/.rnd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/>
              <a:t>Generate private key of </a:t>
            </a:r>
            <a:r>
              <a:rPr lang="en-US" altLang="zh-TW" sz="3000" dirty="0" err="1" smtClean="0"/>
              <a:t>RootCA</a:t>
            </a: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genrsa -des3 -rand </a:t>
            </a:r>
            <a:r>
              <a:rPr lang="en-US" altLang="zh-TW" u="sng" smtClean="0"/>
              <a:t>rnd-file</a:t>
            </a:r>
            <a:r>
              <a:rPr lang="en-US" altLang="zh-TW" smtClean="0"/>
              <a:t> -out </a:t>
            </a:r>
            <a:r>
              <a:rPr lang="en-US" altLang="zh-TW" u="sng" smtClean="0"/>
              <a:t>rootca-key-file</a:t>
            </a:r>
            <a:r>
              <a:rPr lang="en-US" altLang="zh-TW" smtClean="0"/>
              <a:t> </a:t>
            </a:r>
            <a:r>
              <a:rPr lang="en-US" altLang="zh-TW" u="sng" smtClean="0"/>
              <a:t>num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genrsa -des3 -rand /etc/ssl/RootCA/private/.rnd \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	-out /etc/ssl/RootCA/private/rootca.key.pem 2048</a:t>
            </a:r>
          </a:p>
          <a:p>
            <a:pPr lvl="1" eaLnBrk="1" hangingPunct="1"/>
            <a:r>
              <a:rPr lang="en-US" altLang="zh-TW" smtClean="0"/>
              <a:t>Note: phrase are asked (something like password)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rootca-key-file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chmod go-rwx /etc/ssl/RootCA/private/rootca.key.pem</a:t>
            </a:r>
          </a:p>
          <a:p>
            <a:pPr lvl="1" eaLnBrk="1" hangingPunct="1"/>
            <a:endParaRPr lang="en-US" altLang="zh-TW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200" dirty="0" smtClean="0"/>
              <a:t> </a:t>
            </a:r>
            <a:r>
              <a:rPr lang="en-US" altLang="zh-TW" sz="3000" dirty="0" smtClean="0"/>
              <a:t>Fill the Request of Certificate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zh-TW" smtClean="0"/>
              <a:t>openssl req -new -newkey </a:t>
            </a:r>
            <a:r>
              <a:rPr lang="en-US" altLang="zh-TW" u="sng" smtClean="0"/>
              <a:t>key-file</a:t>
            </a:r>
            <a:r>
              <a:rPr lang="en-US" altLang="zh-TW" smtClean="0"/>
              <a:t> -out </a:t>
            </a:r>
            <a:r>
              <a:rPr lang="en-US" altLang="zh-TW" u="sng" smtClean="0"/>
              <a:t>ca-req-file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req -new -newkey rsa:4096 -nodes -sha256 -out FQDN.sha256.csr -keyout FQDN.key</a:t>
            </a:r>
          </a:p>
          <a:p>
            <a:pPr lvl="1" eaLnBrk="1" hangingPunct="1">
              <a:buFontTx/>
              <a:buNone/>
            </a:pPr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ca-req-file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chmod go-rwx ca.req.pem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chmod 400 ca.req.pem</a:t>
            </a:r>
          </a:p>
          <a:p>
            <a:pPr lvl="3" eaLnBrk="1" hangingPunct="1"/>
            <a:endParaRPr lang="en-US" altLang="zh-TW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447800" y="4267200"/>
            <a:ext cx="6553200" cy="22907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Bitstream Vera Sans" panose="020B0603030804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Enter pass phrase for rootca-key-file: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endParaRPr kumimoji="0" lang="en-US" altLang="zh-TW" sz="1400" b="1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Country Name (2 letter code) [AU]:</a:t>
            </a:r>
            <a:r>
              <a:rPr kumimoji="0" lang="en-US" altLang="zh-TW" sz="1400" b="1">
                <a:solidFill>
                  <a:srgbClr val="FF99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TW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State or Province Name (full name) [Some-State]:</a:t>
            </a:r>
            <a:r>
              <a:rPr kumimoji="0" lang="en-US" altLang="zh-TW" sz="1400" b="1">
                <a:solidFill>
                  <a:srgbClr val="FF99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Taiwan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Locality Name (eg, city) []:</a:t>
            </a:r>
            <a:r>
              <a:rPr kumimoji="0" lang="en-US" altLang="zh-TW" sz="1400" b="1">
                <a:solidFill>
                  <a:srgbClr val="FF99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HsinChu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Organization Name (eg, company) [Internet Widgits Pty Ltd]:</a:t>
            </a:r>
            <a:r>
              <a:rPr kumimoji="0" lang="en-US" altLang="zh-TW" sz="1400" b="1">
                <a:solidFill>
                  <a:srgbClr val="FF99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NCTU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Organizational Unit Name (eg, section) []:</a:t>
            </a:r>
            <a:r>
              <a:rPr kumimoji="0" lang="en-US" altLang="zh-TW" sz="1400" b="1">
                <a:solidFill>
                  <a:srgbClr val="FF99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CS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Common Name (eg, YOUR name) []:</a:t>
            </a:r>
            <a:r>
              <a:rPr kumimoji="0" lang="en-US" altLang="zh-TW" sz="1400" b="1">
                <a:solidFill>
                  <a:srgbClr val="FF99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nasa.cs.nctu.edu.tw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Email Address []:</a:t>
            </a:r>
            <a:r>
              <a:rPr kumimoji="0" lang="en-US" altLang="zh-TW" sz="1400" b="1">
                <a:solidFill>
                  <a:srgbClr val="FF99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liuyh@cs.nctu.edu.tw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endParaRPr kumimoji="0" lang="en-US" altLang="zh-TW" sz="1400" b="1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 challenge password []: </a:t>
            </a:r>
            <a:r>
              <a:rPr kumimoji="0" lang="en-US" altLang="zh-TW" sz="1400" b="1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(No need</a:t>
            </a:r>
            <a:r>
              <a:rPr kumimoji="0" lang="zh-TW" altLang="en-US" sz="1400" b="1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，</a:t>
            </a:r>
            <a:r>
              <a:rPr kumimoji="0" lang="en-US" altLang="zh-TW" sz="1400" b="1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Enter please)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An optional company name []: </a:t>
            </a:r>
            <a:r>
              <a:rPr kumimoji="0" lang="en-US" altLang="zh-TW" sz="1400" b="1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(Enter please)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Sign the certificate itself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x509 -req -days </a:t>
            </a:r>
            <a:r>
              <a:rPr lang="en-US" altLang="zh-TW" u="sng" smtClean="0"/>
              <a:t>num</a:t>
            </a:r>
            <a:r>
              <a:rPr lang="en-US" altLang="zh-TW" smtClean="0"/>
              <a:t> -sha1 -extfile </a:t>
            </a:r>
            <a:r>
              <a:rPr lang="en-US" altLang="zh-TW" u="sng" smtClean="0"/>
              <a:t>path_of_openssl.cnf</a:t>
            </a:r>
            <a:r>
              <a:rPr lang="en-US" altLang="zh-TW" smtClean="0"/>
              <a:t> -extensions v3_ca -signkey </a:t>
            </a:r>
            <a:br>
              <a:rPr lang="en-US" altLang="zh-TW" smtClean="0"/>
            </a:br>
            <a:r>
              <a:rPr lang="en-US" altLang="zh-TW" u="sng" smtClean="0"/>
              <a:t>rootca-key-file</a:t>
            </a:r>
            <a:r>
              <a:rPr lang="en-US" altLang="zh-TW" smtClean="0"/>
              <a:t> -in </a:t>
            </a:r>
            <a:r>
              <a:rPr lang="en-US" altLang="zh-TW" u="sng" smtClean="0"/>
              <a:t>rootca-req-file</a:t>
            </a:r>
            <a:r>
              <a:rPr lang="en-US" altLang="zh-TW" smtClean="0"/>
              <a:t> -out </a:t>
            </a:r>
            <a:r>
              <a:rPr lang="en-US" altLang="zh-TW" u="sng" smtClean="0"/>
              <a:t>rootca-crt-file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x509 -req -days 5109 -sha1 -extfile /etc/ssl/openssl.cnf </a:t>
            </a:r>
            <a:br>
              <a:rPr lang="en-US" altLang="zh-TW" smtClean="0"/>
            </a:br>
            <a:r>
              <a:rPr lang="en-US" altLang="zh-TW" smtClean="0"/>
              <a:t>-extensions v3_ca -signkey /etc/ssl/RootCA/private/rootca.key.pem </a:t>
            </a:r>
            <a:br>
              <a:rPr lang="en-US" altLang="zh-TW" smtClean="0"/>
            </a:br>
            <a:r>
              <a:rPr lang="en-US" altLang="zh-TW" smtClean="0"/>
              <a:t>-in /etc/ssl/RootCA/private/rootca.req.pem -out /etc/ssl/RootCA/private/rootca.crt.pem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rm -f </a:t>
            </a:r>
            <a:r>
              <a:rPr lang="en-US" altLang="zh-TW" u="sng" smtClean="0"/>
              <a:t>rootca-req-file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%rm -f /etc/ssl/RootCA/private/rootca.req.pem</a:t>
            </a:r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rootca-crt-file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%chmod go-rwx /etc/ssl/RootCA/private/rootca.crt.pem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Public-key Infrastructure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 set of hardware, software, people, policies, and procedures.</a:t>
            </a:r>
          </a:p>
          <a:p>
            <a:r>
              <a:rPr lang="en-US" altLang="zh-TW" smtClean="0"/>
              <a:t>To create, manage, distribute, use, store, and revoke digital certificates.</a:t>
            </a:r>
          </a:p>
          <a:p>
            <a:endParaRPr lang="en-US" altLang="zh-TW" smtClean="0"/>
          </a:p>
          <a:p>
            <a:r>
              <a:rPr lang="en-US" altLang="zh-TW" smtClean="0"/>
              <a:t>Encryption, authentication, signature</a:t>
            </a:r>
          </a:p>
          <a:p>
            <a:r>
              <a:rPr lang="en-US" altLang="zh-TW" smtClean="0"/>
              <a:t>Bootstrapping secure communication protocols.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Generate private key of Web Server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genrsa -out </a:t>
            </a:r>
            <a:r>
              <a:rPr lang="en-US" altLang="zh-TW" u="sng" smtClean="0"/>
              <a:t>host-key-file</a:t>
            </a:r>
            <a:r>
              <a:rPr lang="en-US" altLang="zh-TW" smtClean="0"/>
              <a:t> </a:t>
            </a:r>
            <a:r>
              <a:rPr lang="en-US" altLang="zh-TW" u="sng" smtClean="0"/>
              <a:t>num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%openssl genrsa -out /etc/ssl/nasa/private/nasa.key.pem 2048</a:t>
            </a:r>
          </a:p>
          <a:p>
            <a:pPr lvl="1" eaLnBrk="1" hangingPunct="1">
              <a:buFontTx/>
              <a:buNone/>
            </a:pPr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host-key-file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%chmod go-rwx /etc/ssl/nasa/private/nasa.key.pem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Fill the Request of Certificate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req -new -key </a:t>
            </a:r>
            <a:r>
              <a:rPr lang="en-US" altLang="zh-TW" u="sng" smtClean="0"/>
              <a:t>host-key-file</a:t>
            </a:r>
            <a:r>
              <a:rPr lang="en-US" altLang="zh-TW" smtClean="0"/>
              <a:t> -out </a:t>
            </a:r>
            <a:r>
              <a:rPr lang="en-US" altLang="zh-TW" u="sng" smtClean="0"/>
              <a:t>host-req-file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req -new -key /etc/ssl/nasa/private/nasa.key.pem -out /etc/ssl/nasa/private/nasa.req.pem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host-req-file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chmod go-rwx /etc/ssl/nasa/private/nasa.req.pem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Sign the certificate using </a:t>
            </a:r>
            <a:r>
              <a:rPr lang="en-US" altLang="zh-TW" sz="3000" dirty="0" err="1" smtClean="0">
                <a:ea typeface="新細明體" pitchFamily="18" charset="-120"/>
              </a:rPr>
              <a:t>RootCA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600" smtClean="0"/>
              <a:t>Tramsmit host-req-file to Root CA, and do following steps in RootCA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openssl x509 -req -days </a:t>
            </a:r>
            <a:r>
              <a:rPr lang="en-US" altLang="zh-TW" u="sng" smtClean="0"/>
              <a:t>num</a:t>
            </a:r>
            <a:r>
              <a:rPr lang="en-US" altLang="zh-TW" smtClean="0"/>
              <a:t> -sha1 -extfile </a:t>
            </a:r>
            <a:r>
              <a:rPr lang="en-US" altLang="zh-TW" u="sng" smtClean="0"/>
              <a:t>path_of_openssl.cnf</a:t>
            </a:r>
            <a:r>
              <a:rPr lang="en-US" altLang="zh-TW" smtClean="0"/>
              <a:t> </a:t>
            </a:r>
            <a:br>
              <a:rPr lang="en-US" altLang="zh-TW" smtClean="0"/>
            </a:br>
            <a:r>
              <a:rPr lang="en-US" altLang="zh-TW" smtClean="0"/>
              <a:t>-extensions v3_ca -CA </a:t>
            </a:r>
            <a:r>
              <a:rPr lang="en-US" altLang="zh-TW" u="sng" smtClean="0"/>
              <a:t>rootca-crt-file</a:t>
            </a:r>
            <a:r>
              <a:rPr lang="en-US" altLang="zh-TW" smtClean="0"/>
              <a:t> -CAkey </a:t>
            </a:r>
            <a:r>
              <a:rPr lang="en-US" altLang="zh-TW" u="sng" smtClean="0"/>
              <a:t>rootca-key-file</a:t>
            </a:r>
            <a:r>
              <a:rPr lang="en-US" altLang="zh-TW" smtClean="0"/>
              <a:t> </a:t>
            </a:r>
            <a:br>
              <a:rPr lang="en-US" altLang="zh-TW" smtClean="0"/>
            </a:br>
            <a:r>
              <a:rPr lang="en-US" altLang="zh-TW" smtClean="0"/>
              <a:t>-CAserial </a:t>
            </a:r>
            <a:r>
              <a:rPr lang="en-US" altLang="zh-TW" u="sng" smtClean="0"/>
              <a:t>rootca-srl-file</a:t>
            </a:r>
            <a:r>
              <a:rPr lang="en-US" altLang="zh-TW" smtClean="0"/>
              <a:t> -CAcreateserial -in </a:t>
            </a:r>
            <a:r>
              <a:rPr lang="en-US" altLang="zh-TW" u="sng" smtClean="0"/>
              <a:t>host-req-file</a:t>
            </a:r>
            <a:r>
              <a:rPr lang="en-US" altLang="zh-TW" smtClean="0"/>
              <a:t> </a:t>
            </a:r>
            <a:br>
              <a:rPr lang="en-US" altLang="zh-TW" smtClean="0"/>
            </a:br>
            <a:r>
              <a:rPr lang="en-US" altLang="zh-TW" smtClean="0"/>
              <a:t>-out </a:t>
            </a:r>
            <a:r>
              <a:rPr lang="en-US" altLang="zh-TW" u="sng" smtClean="0"/>
              <a:t>host-crt-file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% openssl x509 -req -days 365 -sha1 -extfile /etc/ssl/openssl.cnf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    -extensions v3_ca -CA /etc/ssl/RootCA/private/rootca.crt.pem </a:t>
            </a:r>
            <a:br>
              <a:rPr lang="en-US" altLang="zh-TW" smtClean="0"/>
            </a:br>
            <a:r>
              <a:rPr lang="en-US" altLang="zh-TW" smtClean="0"/>
              <a:t>-CAkey /etc/ssl/RootCA/private/rootca.key.pem </a:t>
            </a:r>
            <a:br>
              <a:rPr lang="en-US" altLang="zh-TW" smtClean="0"/>
            </a:br>
            <a:r>
              <a:rPr lang="en-US" altLang="zh-TW" smtClean="0"/>
              <a:t>-CAserial /etc/ssl/RootCA/private/rootca.srl -CAcreateserial </a:t>
            </a:r>
            <a:br>
              <a:rPr lang="en-US" altLang="zh-TW" smtClean="0"/>
            </a:br>
            <a:r>
              <a:rPr lang="en-US" altLang="zh-TW" smtClean="0"/>
              <a:t>-in /etc/ssl/nasa/private/nasa.req.pem </a:t>
            </a:r>
            <a:br>
              <a:rPr lang="en-US" altLang="zh-TW" smtClean="0"/>
            </a:br>
            <a:r>
              <a:rPr lang="en-US" altLang="zh-TW" smtClean="0"/>
              <a:t>-out /etc/ssl/nasa/private/nasa.crt.pem</a:t>
            </a:r>
            <a:endParaRPr lang="en-US" altLang="zh-TW" sz="1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rm -f </a:t>
            </a:r>
            <a:r>
              <a:rPr lang="en-US" altLang="zh-TW" u="sng" smtClean="0"/>
              <a:t>host-req-file</a:t>
            </a:r>
            <a:r>
              <a:rPr lang="en-US" altLang="zh-TW" smtClean="0"/>
              <a:t> ( in both RootCA and Web Server)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% rm -f /etc/ssl/nasa/private/nasa.req.pem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Transmit host-crt-file back to Web Server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Certificate Authority (8)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zh-TW" smtClean="0"/>
              <a:t>Include etc/apache22/extra/httpd-ssl.conf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38200" y="1595438"/>
            <a:ext cx="8305800" cy="46164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Bitstream Vera Sans" panose="020B0603030804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itstream Vera Sans" panose="020B0603030804020204" pitchFamily="34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SSLEngine 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SSLHonorCipherOrder 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SSLCompression off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SSLSessionTickets Off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SSLCipherSuite SSLCipherSuite "ECDHE-RSA-AES256-GCM-SHA384:ECDHE-RSA-AES256-SHA384:ECDHE-RSA-AES256-SHA:DHE-RSA-AES256-SHA:AES256-GCM-SHA384"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rgbClr val="FFFF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SSLCertificateFile</a:t>
            </a: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/etc/ssl/nasa/nasa.crt.pem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rgbClr val="FFFF00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SSLCertificateKeyFile</a:t>
            </a: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/etc/ssl/nasa/private/nasa.key.pem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>
              <a:solidFill>
                <a:schemeClr val="bg1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# OCSP Stapling, only in httpd 2.3.3 and later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SSLUseStapling 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SSLStaplingResponderTimeout 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SSLStaplingReturnResponderErrors off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>
              <a:solidFill>
                <a:schemeClr val="bg1"/>
              </a:solidFill>
              <a:latin typeface="Courier New" panose="02070309020205020404" pitchFamily="49" charset="0"/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# HSTS (mod_headers is required) (15768000 seconds = 6 months)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Header always add Strict-Transport-Security "max-age=15768000; preload“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# Public Key Pinning (HPKP)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solidFill>
                  <a:schemeClr val="bg1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##Header set Public-Key-Pins "pin-sha256=\"klO23nT2ehFDXCfx3eHTDRESMz3asj1muO+4aIdjiuY=\"; pin-sha256=\"633lt352PKRXbOwf4xSEa1M517scpD3l5f79xMD9r9Q=\"; max-age=2592000; includeSubDomains"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Appendix: PGP</a:t>
            </a:r>
            <a:endParaRPr lang="zh-TW" altLang="en-US" dirty="0"/>
          </a:p>
        </p:txBody>
      </p:sp>
      <p:sp>
        <p:nvSpPr>
          <p:cNvPr id="28675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PGP</a:t>
            </a:r>
            <a:endParaRPr lang="zh-TW" altLang="en-US" dirty="0"/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Pretty Good Privacy</a:t>
            </a:r>
          </a:p>
          <a:p>
            <a:pPr eaLnBrk="1" hangingPunct="1"/>
            <a:r>
              <a:rPr lang="en-US" altLang="zh-TW" smtClean="0"/>
              <a:t>Public key system</a:t>
            </a:r>
          </a:p>
          <a:p>
            <a:pPr lvl="1" eaLnBrk="1" hangingPunct="1"/>
            <a:r>
              <a:rPr lang="en-US" altLang="zh-TW" smtClean="0"/>
              <a:t>Encryption</a:t>
            </a:r>
          </a:p>
          <a:p>
            <a:pPr lvl="1" eaLnBrk="1" hangingPunct="1"/>
            <a:r>
              <a:rPr lang="en-US" altLang="zh-TW" smtClean="0"/>
              <a:t>Signature</a:t>
            </a:r>
          </a:p>
          <a:p>
            <a:pPr eaLnBrk="1" hangingPunct="1"/>
            <a:r>
              <a:rPr lang="en-US" altLang="zh-TW" smtClean="0"/>
              <a:t>security/gnupg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Will talk more in Network Administration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Ref: http://security.nknu.edu.tw/textbook/chap15.pdf</a:t>
            </a:r>
            <a:endParaRPr lang="zh-TW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CA: Certificate Authority (1)</a:t>
            </a:r>
            <a:endParaRPr lang="zh-TW" altLang="en-US" dirty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In God We Trust</a:t>
            </a:r>
            <a:endParaRPr lang="zh-TW" altLang="en-US" smtClean="0"/>
          </a:p>
        </p:txBody>
      </p:sp>
      <p:pic>
        <p:nvPicPr>
          <p:cNvPr id="6148" name="Picture 4" descr="x5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2133600"/>
            <a:ext cx="6016625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CA: Certificate Authority 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Certificate</a:t>
            </a:r>
          </a:p>
          <a:p>
            <a:pPr lvl="1" eaLnBrk="1" hangingPunct="1"/>
            <a:r>
              <a:rPr lang="en-US" altLang="zh-TW" sz="1800" smtClean="0"/>
              <a:t>Contains data of the owner, such as Company Name, Server Name, Name, Email, Address,…</a:t>
            </a:r>
          </a:p>
          <a:p>
            <a:pPr lvl="1" eaLnBrk="1" hangingPunct="1"/>
            <a:r>
              <a:rPr lang="en-US" altLang="zh-TW" sz="1800" smtClean="0"/>
              <a:t>Public key of the owner.</a:t>
            </a:r>
          </a:p>
          <a:p>
            <a:pPr lvl="1" eaLnBrk="1" hangingPunct="1"/>
            <a:r>
              <a:rPr lang="en-US" altLang="zh-TW" sz="1800" smtClean="0"/>
              <a:t>Followed by some digital signatures.</a:t>
            </a:r>
          </a:p>
          <a:p>
            <a:pPr lvl="2" eaLnBrk="1" hangingPunct="1"/>
            <a:r>
              <a:rPr lang="en-US" altLang="zh-TW" sz="1600" smtClean="0"/>
              <a:t>Sign for the certificate.</a:t>
            </a:r>
          </a:p>
          <a:p>
            <a:pPr lvl="1" eaLnBrk="1" hangingPunct="1"/>
            <a:endParaRPr lang="zh-TW" altLang="en-US" sz="1800" smtClean="0"/>
          </a:p>
          <a:p>
            <a:pPr lvl="1" eaLnBrk="1" hangingPunct="1"/>
            <a:r>
              <a:rPr lang="en-US" altLang="zh-TW" sz="1800" smtClean="0"/>
              <a:t>In X.509</a:t>
            </a:r>
          </a:p>
          <a:p>
            <a:pPr lvl="2" eaLnBrk="1" hangingPunct="1"/>
            <a:r>
              <a:rPr lang="en-US" altLang="zh-TW" sz="1600" smtClean="0"/>
              <a:t>A certificate is signed by a CA.</a:t>
            </a:r>
          </a:p>
          <a:p>
            <a:pPr lvl="2" eaLnBrk="1" hangingPunct="1"/>
            <a:r>
              <a:rPr lang="en-US" altLang="zh-TW" sz="1600" smtClean="0"/>
              <a:t>To verify the correctness of the certificate, check the signature of CA.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CA: Certificate Authority 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/>
              <a:t>Certificate Authority (CA)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“</a:t>
            </a:r>
            <a:r>
              <a:rPr lang="zh-TW" altLang="en-US" sz="1800" smtClean="0"/>
              <a:t>憑證授權</a:t>
            </a:r>
            <a:r>
              <a:rPr lang="en-US" altLang="zh-TW" sz="1800" smtClean="0"/>
              <a:t>” in Windows CHT version.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/>
              <a:t>In X.509, it is itself a certificate.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/>
              <a:t>The data of CA.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/>
              <a:t>To sign certificates for others.</a:t>
            </a:r>
          </a:p>
          <a:p>
            <a:pPr lvl="1" eaLnBrk="1" hangingPunct="1"/>
            <a:endParaRPr lang="en-US" altLang="zh-TW" sz="1800" smtClean="0"/>
          </a:p>
          <a:p>
            <a:pPr lvl="1" eaLnBrk="1" hangingPunct="1"/>
            <a:r>
              <a:rPr lang="en-US" altLang="zh-TW" sz="1800" smtClean="0"/>
              <a:t>Each CA contains a signature of Root CA.</a:t>
            </a:r>
          </a:p>
          <a:p>
            <a:pPr lvl="1" eaLnBrk="1" hangingPunct="1"/>
            <a:r>
              <a:rPr lang="en-US" altLang="zh-TW" sz="1800" smtClean="0"/>
              <a:t>To verify a valid certificate</a:t>
            </a:r>
          </a:p>
          <a:p>
            <a:pPr lvl="2" eaLnBrk="1" hangingPunct="1"/>
            <a:r>
              <a:rPr lang="en-US" altLang="zh-TW" sz="1600" smtClean="0"/>
              <a:t>Check the signature of Root CA in the certificate of CA.</a:t>
            </a:r>
          </a:p>
          <a:p>
            <a:pPr lvl="2" eaLnBrk="1" hangingPunct="1"/>
            <a:r>
              <a:rPr lang="en-US" altLang="zh-TW" sz="1600" smtClean="0"/>
              <a:t>Check the signature of CA in this certificate.</a:t>
            </a:r>
            <a:endParaRPr lang="zh-TW" altLang="en-US" sz="16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endParaRPr lang="zh-TW" altLang="en-US" sz="1800" smtClean="0"/>
          </a:p>
          <a:p>
            <a:pPr lvl="1" eaLnBrk="1" hangingPunct="1"/>
            <a:r>
              <a:rPr lang="en-US" altLang="zh-TW" sz="1800" smtClean="0"/>
              <a:t>Reference: http://www.imacat.idv.tw/tech/sslcerts.html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What is a CA ?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i="1" smtClean="0">
                <a:solidFill>
                  <a:srgbClr val="0000FF"/>
                </a:solidFill>
              </a:rPr>
              <a:t>Certificate Authority</a:t>
            </a:r>
            <a:r>
              <a:rPr lang="en-US" altLang="zh-TW" sz="2000" smtClean="0"/>
              <a:t> (</a:t>
            </a:r>
            <a:r>
              <a:rPr lang="zh-TW" altLang="en-US" sz="2000" smtClean="0"/>
              <a:t>認證中心</a:t>
            </a:r>
            <a:r>
              <a:rPr lang="en-US" altLang="zh-TW" sz="2000" smtClean="0"/>
              <a:t>)</a:t>
            </a:r>
          </a:p>
          <a:p>
            <a:pPr eaLnBrk="1" hangingPunct="1"/>
            <a:r>
              <a:rPr lang="en-US" altLang="zh-TW" sz="2000" smtClean="0"/>
              <a:t>Trusted server which signs certificates</a:t>
            </a:r>
          </a:p>
          <a:p>
            <a:pPr eaLnBrk="1" hangingPunct="1"/>
            <a:r>
              <a:rPr lang="en-US" altLang="zh-TW" sz="2000" smtClean="0"/>
              <a:t>One </a:t>
            </a:r>
            <a:r>
              <a:rPr lang="en-US" altLang="zh-TW" sz="2000" smtClean="0">
                <a:solidFill>
                  <a:srgbClr val="009900"/>
                </a:solidFill>
              </a:rPr>
              <a:t>private key</a:t>
            </a:r>
            <a:r>
              <a:rPr lang="en-US" altLang="zh-TW" sz="2000" smtClean="0"/>
              <a:t> and relative </a:t>
            </a:r>
            <a:r>
              <a:rPr lang="en-US" altLang="zh-TW" sz="2000" smtClean="0">
                <a:solidFill>
                  <a:srgbClr val="009900"/>
                </a:solidFill>
              </a:rPr>
              <a:t>public key</a:t>
            </a:r>
          </a:p>
          <a:p>
            <a:pPr eaLnBrk="1" hangingPunct="1"/>
            <a:r>
              <a:rPr lang="en-US" altLang="zh-TW" sz="2000" smtClean="0"/>
              <a:t>Tree structure of </a:t>
            </a:r>
            <a:r>
              <a:rPr lang="en-US" altLang="zh-TW" sz="2000" smtClean="0">
                <a:solidFill>
                  <a:srgbClr val="FF0000"/>
                </a:solidFill>
              </a:rPr>
              <a:t>X.509</a:t>
            </a:r>
          </a:p>
          <a:p>
            <a:pPr lvl="1" eaLnBrk="1" hangingPunct="1"/>
            <a:r>
              <a:rPr lang="en-US" altLang="zh-TW" sz="1800" i="1" smtClean="0">
                <a:solidFill>
                  <a:srgbClr val="0000FF"/>
                </a:solidFill>
              </a:rPr>
              <a:t>Root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What is a CA ?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solidFill>
                  <a:srgbClr val="0000FF"/>
                </a:solidFill>
              </a:rPr>
              <a:t>Root CA</a:t>
            </a:r>
            <a:r>
              <a:rPr lang="en-US" altLang="zh-TW" sz="2000" smtClean="0"/>
              <a:t> (</a:t>
            </a:r>
            <a:r>
              <a:rPr lang="zh-TW" altLang="en-US" sz="2000" smtClean="0"/>
              <a:t>最高層認證中心</a:t>
            </a:r>
            <a:r>
              <a:rPr lang="en-US" altLang="zh-TW" sz="2000" smtClean="0"/>
              <a:t>)</a:t>
            </a:r>
          </a:p>
          <a:p>
            <a:pPr lvl="1" eaLnBrk="1" hangingPunct="1"/>
            <a:r>
              <a:rPr lang="en-US" altLang="zh-TW" sz="1800" smtClean="0"/>
              <a:t>In Microsoft:</a:t>
            </a:r>
            <a:r>
              <a:rPr lang="zh-TW" altLang="en-US" sz="1800" smtClean="0"/>
              <a:t>「</a:t>
            </a:r>
            <a:r>
              <a:rPr lang="zh-TW" altLang="en-US" sz="1800" smtClean="0">
                <a:solidFill>
                  <a:srgbClr val="0000FF"/>
                </a:solidFill>
              </a:rPr>
              <a:t>根目錄授權憑證</a:t>
            </a:r>
            <a:r>
              <a:rPr lang="zh-TW" altLang="en-US" sz="1800" smtClean="0"/>
              <a:t>」</a:t>
            </a:r>
          </a:p>
          <a:p>
            <a:pPr lvl="1" eaLnBrk="1" hangingPunct="1"/>
            <a:r>
              <a:rPr lang="en-US" altLang="zh-TW" sz="1800" smtClean="0"/>
              <a:t>Root CA do not sign the certificates for users.</a:t>
            </a:r>
          </a:p>
          <a:p>
            <a:pPr lvl="2" eaLnBrk="1" hangingPunct="1"/>
            <a:r>
              <a:rPr lang="en-US" altLang="zh-TW" sz="1600" smtClean="0"/>
              <a:t>Authorize CA to sign the certificates for users, instead.</a:t>
            </a:r>
          </a:p>
          <a:p>
            <a:pPr lvl="1" eaLnBrk="1" hangingPunct="1"/>
            <a:r>
              <a:rPr lang="en-US" altLang="zh-TW" sz="1800" smtClean="0"/>
              <a:t>Root CA signs for itself.</a:t>
            </a:r>
            <a:endParaRPr lang="zh-TW" altLang="en-US" sz="1800" smtClean="0"/>
          </a:p>
          <a:p>
            <a:pPr lvl="2" eaLnBrk="1" hangingPunct="1"/>
            <a:r>
              <a:rPr lang="en-US" altLang="zh-TW" sz="1600" smtClean="0"/>
              <a:t>It is in the sky.</a:t>
            </a:r>
            <a:endParaRPr lang="zh-TW" altLang="en-US" sz="16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r>
              <a:rPr lang="en-US" altLang="zh-TW" sz="1800" smtClean="0"/>
              <a:t>To trust Root CA</a:t>
            </a:r>
            <a:endParaRPr lang="zh-TW" altLang="en-US" sz="1800" smtClean="0"/>
          </a:p>
          <a:p>
            <a:pPr lvl="2" eaLnBrk="1" hangingPunct="1"/>
            <a:r>
              <a:rPr lang="en-US" altLang="zh-TW" sz="1600" smtClean="0"/>
              <a:t>Install the certificate of Root CA via secure channel.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What is a CA ? (3)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Tree structure of CA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Cost of certificate</a:t>
            </a:r>
          </a:p>
          <a:p>
            <a:pPr lvl="1" eaLnBrk="1" hangingPunct="1"/>
            <a:r>
              <a:rPr lang="en-US" altLang="zh-TW" sz="1800" smtClean="0"/>
              <a:t>HiTrust : NT </a:t>
            </a:r>
            <a:r>
              <a:rPr lang="en-US" altLang="zh-TW" sz="1800" i="1" smtClean="0"/>
              <a:t>$</a:t>
            </a:r>
            <a:r>
              <a:rPr lang="en-US" altLang="zh-TW" sz="1800" i="1" smtClean="0">
                <a:solidFill>
                  <a:srgbClr val="FF0000"/>
                </a:solidFill>
              </a:rPr>
              <a:t>30,000</a:t>
            </a:r>
            <a:r>
              <a:rPr lang="en-US" altLang="zh-TW" sz="1800" smtClean="0"/>
              <a:t> / per year / per domain</a:t>
            </a:r>
          </a:p>
          <a:p>
            <a:pPr lvl="1" eaLnBrk="1" hangingPunct="1"/>
            <a:r>
              <a:rPr lang="en-US" altLang="zh-TW" sz="1800" smtClean="0"/>
              <a:t>TWCA: NT </a:t>
            </a:r>
            <a:r>
              <a:rPr lang="en-US" altLang="zh-TW" sz="1800" i="1" smtClean="0"/>
              <a:t>$30,000 </a:t>
            </a:r>
            <a:r>
              <a:rPr lang="en-US" altLang="zh-TW" sz="1800" smtClean="0"/>
              <a:t>/ per year / per domain</a:t>
            </a:r>
          </a:p>
          <a:p>
            <a:pPr lvl="1" eaLnBrk="1" hangingPunct="1"/>
            <a:r>
              <a:rPr lang="en-US" altLang="zh-TW" sz="1800" smtClean="0"/>
              <a:t>GoGetSSL (Comodo): USD 7.85 / per year / per domain</a:t>
            </a:r>
          </a:p>
          <a:p>
            <a:pPr lvl="1" eaLnBrk="1" hangingPunct="1"/>
            <a:r>
              <a:rPr lang="en-US" altLang="zh-TW" sz="1800" smtClean="0"/>
              <a:t>GoGetSSL</a:t>
            </a:r>
            <a:r>
              <a:rPr lang="zh-TW" altLang="en-US" sz="1800" smtClean="0"/>
              <a:t> </a:t>
            </a:r>
            <a:r>
              <a:rPr lang="en-US" altLang="zh-TW" sz="1800" smtClean="0"/>
              <a:t>(Comodo Wildcard): USD 70.95 / per year</a:t>
            </a:r>
          </a:p>
          <a:p>
            <a:pPr lvl="1" eaLnBrk="1" hangingPunct="1"/>
            <a:r>
              <a:rPr lang="en-US" altLang="zh-TW" sz="1800" smtClean="0"/>
              <a:t>Myself  : NT </a:t>
            </a:r>
            <a:r>
              <a:rPr lang="en-US" altLang="zh-TW" sz="1800" i="1" smtClean="0"/>
              <a:t>$</a:t>
            </a:r>
            <a:r>
              <a:rPr lang="en-US" altLang="zh-TW" sz="1800" i="1" smtClean="0">
                <a:solidFill>
                  <a:srgbClr val="FF0000"/>
                </a:solidFill>
              </a:rPr>
              <a:t>0</a:t>
            </a:r>
          </a:p>
        </p:txBody>
      </p:sp>
      <p:pic>
        <p:nvPicPr>
          <p:cNvPr id="11268" name="Picture 4" descr="x5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0"/>
            <a:ext cx="42672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Certificate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Digital Certificate, Public-key Certificate, Network Identity</a:t>
            </a:r>
            <a:endParaRPr lang="zh-TW" altLang="en-US" sz="2000" smtClean="0"/>
          </a:p>
          <a:p>
            <a:pPr eaLnBrk="1" hangingPunct="1"/>
            <a:r>
              <a:rPr lang="en-US" altLang="zh-TW" sz="2000" smtClean="0"/>
              <a:t>A certificate is issued by a CA </a:t>
            </a:r>
            <a:r>
              <a:rPr lang="en-US" altLang="zh-TW" sz="2000" i="1" smtClean="0">
                <a:solidFill>
                  <a:srgbClr val="FF0000"/>
                </a:solidFill>
              </a:rPr>
              <a:t>X</a:t>
            </a:r>
          </a:p>
          <a:p>
            <a:pPr eaLnBrk="1" hangingPunct="1"/>
            <a:r>
              <a:rPr lang="en-US" altLang="zh-TW" sz="2000" smtClean="0"/>
              <a:t>A certificate of a user A consists:</a:t>
            </a:r>
          </a:p>
          <a:p>
            <a:pPr lvl="1" eaLnBrk="1" hangingPunct="1"/>
            <a:r>
              <a:rPr lang="en-US" altLang="zh-TW" smtClean="0">
                <a:solidFill>
                  <a:srgbClr val="0000FF"/>
                </a:solidFill>
              </a:rPr>
              <a:t>The name of the issuer CA </a:t>
            </a:r>
            <a:r>
              <a:rPr lang="en-US" altLang="zh-TW" i="1" smtClean="0">
                <a:solidFill>
                  <a:srgbClr val="FF0000"/>
                </a:solidFill>
              </a:rPr>
              <a:t>X</a:t>
            </a:r>
          </a:p>
          <a:p>
            <a:pPr lvl="1" eaLnBrk="1" hangingPunct="1"/>
            <a:r>
              <a:rPr lang="en-US" altLang="zh-TW" smtClean="0">
                <a:solidFill>
                  <a:srgbClr val="0000FF"/>
                </a:solidFill>
              </a:rPr>
              <a:t>His/her public key A</a:t>
            </a:r>
            <a:r>
              <a:rPr lang="en-US" altLang="zh-TW" baseline="-25000" smtClean="0">
                <a:solidFill>
                  <a:srgbClr val="0000FF"/>
                </a:solidFill>
              </a:rPr>
              <a:t>pub</a:t>
            </a:r>
          </a:p>
          <a:p>
            <a:pPr lvl="1" eaLnBrk="1" hangingPunct="1"/>
            <a:r>
              <a:rPr lang="en-US" altLang="zh-TW" smtClean="0">
                <a:solidFill>
                  <a:srgbClr val="0000FF"/>
                </a:solidFill>
              </a:rPr>
              <a:t>The signature Sig(X</a:t>
            </a:r>
            <a:r>
              <a:rPr lang="en-US" altLang="zh-TW" baseline="-25000" smtClean="0">
                <a:solidFill>
                  <a:srgbClr val="0000FF"/>
                </a:solidFill>
              </a:rPr>
              <a:t>priv</a:t>
            </a:r>
            <a:r>
              <a:rPr lang="en-US" altLang="zh-TW" smtClean="0">
                <a:solidFill>
                  <a:srgbClr val="0000FF"/>
                </a:solidFill>
              </a:rPr>
              <a:t>, A, A</a:t>
            </a:r>
            <a:r>
              <a:rPr lang="en-US" altLang="zh-TW" baseline="-25000" smtClean="0">
                <a:solidFill>
                  <a:srgbClr val="0000FF"/>
                </a:solidFill>
              </a:rPr>
              <a:t>pub</a:t>
            </a:r>
            <a:r>
              <a:rPr lang="en-US" altLang="zh-TW" smtClean="0">
                <a:solidFill>
                  <a:srgbClr val="0000FF"/>
                </a:solidFill>
              </a:rPr>
              <a:t>) by the CA </a:t>
            </a:r>
            <a:r>
              <a:rPr lang="en-US" altLang="zh-TW" i="1" smtClean="0">
                <a:solidFill>
                  <a:srgbClr val="FF0000"/>
                </a:solidFill>
              </a:rPr>
              <a:t>X</a:t>
            </a:r>
          </a:p>
          <a:p>
            <a:pPr lvl="1" eaLnBrk="1" hangingPunct="1"/>
            <a:r>
              <a:rPr lang="en-US" altLang="zh-TW" smtClean="0">
                <a:solidFill>
                  <a:srgbClr val="0000FF"/>
                </a:solidFill>
              </a:rPr>
              <a:t>The expiration date</a:t>
            </a:r>
          </a:p>
          <a:p>
            <a:pPr lvl="1" eaLnBrk="1" hangingPunct="1"/>
            <a:r>
              <a:rPr lang="en-US" altLang="zh-TW" smtClean="0">
                <a:solidFill>
                  <a:srgbClr val="0000FF"/>
                </a:solidFill>
              </a:rPr>
              <a:t>Applications</a:t>
            </a:r>
          </a:p>
          <a:p>
            <a:pPr lvl="2" eaLnBrk="1" hangingPunct="1"/>
            <a:r>
              <a:rPr lang="en-US" altLang="zh-TW" smtClean="0">
                <a:solidFill>
                  <a:srgbClr val="0000FF"/>
                </a:solidFill>
              </a:rPr>
              <a:t>Encryption /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Bitstram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ComputerCenter</Template>
  <TotalTime>2510</TotalTime>
  <Words>1047</Words>
  <Application>Microsoft Office PowerPoint</Application>
  <PresentationFormat>如螢幕大小 (4:3)</PresentationFormat>
  <Paragraphs>208</Paragraphs>
  <Slides>25</Slides>
  <Notes>2</Notes>
  <HiddenSlides>6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8" baseType="lpstr">
      <vt:lpstr>Arial</vt:lpstr>
      <vt:lpstr>新細明體</vt:lpstr>
      <vt:lpstr>Bitstream Vera Sans</vt:lpstr>
      <vt:lpstr>微軟正黑體</vt:lpstr>
      <vt:lpstr>Wingdings</vt:lpstr>
      <vt:lpstr>華康標楷體(P)</vt:lpstr>
      <vt:lpstr>Times New Roman</vt:lpstr>
      <vt:lpstr>華康儷中黑(P)</vt:lpstr>
      <vt:lpstr>Futura Md BT</vt:lpstr>
      <vt:lpstr>標楷體</vt:lpstr>
      <vt:lpstr>Verdana</vt:lpstr>
      <vt:lpstr>Courier New</vt:lpstr>
      <vt:lpstr>Computer Center</vt:lpstr>
      <vt:lpstr>Public-key Infrastructure</vt:lpstr>
      <vt:lpstr>Public-key Infrastructure</vt:lpstr>
      <vt:lpstr>CA: Certificate Authority (1)</vt:lpstr>
      <vt:lpstr>CA: Certificate Authority (2)</vt:lpstr>
      <vt:lpstr>CA: Certificate Authority (3)</vt:lpstr>
      <vt:lpstr>What is a CA ? (1)</vt:lpstr>
      <vt:lpstr>What is a CA ? (2)</vt:lpstr>
      <vt:lpstr>What is a CA ? (3)</vt:lpstr>
      <vt:lpstr>Certificate (1)</vt:lpstr>
      <vt:lpstr>Certificate (2)</vt:lpstr>
      <vt:lpstr>Certificate (3)</vt:lpstr>
      <vt:lpstr>OpenSSL</vt:lpstr>
      <vt:lpstr>OpenSSL</vt:lpstr>
      <vt:lpstr>Example: Apache SSL settings</vt:lpstr>
      <vt:lpstr>Example: Apache SSL settings –  Flow</vt:lpstr>
      <vt:lpstr>Example: Apache SSL settings –  Generate random seed</vt:lpstr>
      <vt:lpstr>Example: Apache SSL settings –  Generate private key of RootCA </vt:lpstr>
      <vt:lpstr>Example: Apache SSL settings –   Fill the Request of Certificate</vt:lpstr>
      <vt:lpstr>Example: Apache SSL settings –  Sign the certificate itself</vt:lpstr>
      <vt:lpstr>Example: Apache SSL settings –  Generate private key of Web Server</vt:lpstr>
      <vt:lpstr>Example: Apache SSL settings –  Fill the Request of Certificate</vt:lpstr>
      <vt:lpstr>Example: Apache SSL settings –  Sign the certificate using RootCA</vt:lpstr>
      <vt:lpstr>Example: Apache SSL settings –  Certificate Authority (8)</vt:lpstr>
      <vt:lpstr>Appendix: PGP</vt:lpstr>
      <vt:lpstr>PGP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PKI</dc:title>
  <dc:creator>pschiu</dc:creator>
  <cp:keywords>PKI;OpenSSL</cp:keywords>
  <cp:lastModifiedBy>柏森 邱</cp:lastModifiedBy>
  <cp:revision>840</cp:revision>
  <cp:lastPrinted>1601-01-01T00:00:00Z</cp:lastPrinted>
  <dcterms:created xsi:type="dcterms:W3CDTF">1601-01-01T00:00:00Z</dcterms:created>
  <dcterms:modified xsi:type="dcterms:W3CDTF">2017-05-11T09:56:39Z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