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1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4" r:id="rId4"/>
    <p:sldId id="261" r:id="rId5"/>
    <p:sldId id="262" r:id="rId6"/>
    <p:sldId id="263" r:id="rId7"/>
    <p:sldId id="265" r:id="rId8"/>
    <p:sldId id="266" r:id="rId9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89095" autoAdjust="0"/>
  </p:normalViewPr>
  <p:slideViewPr>
    <p:cSldViewPr>
      <p:cViewPr varScale="1">
        <p:scale>
          <a:sx n="94" d="100"/>
          <a:sy n="94" d="100"/>
        </p:scale>
        <p:origin x="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8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9B811C94-51AD-4045-AA33-767FC56E840C}" type="datetimeFigureOut">
              <a:rPr lang="zh-TW" altLang="en-US">
                <a:latin typeface="Courier New" panose="02070309020205020404" pitchFamily="49" charset="0"/>
              </a:rPr>
              <a:pPr>
                <a:defRPr/>
              </a:pPr>
              <a:t>2017/5/16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 dirty="0">
              <a:latin typeface="Courier New" panose="02070309020205020404" pitchFamily="49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16D37256-21B3-4DDF-88A9-7851CF84FF0A}" type="slidenum">
              <a:rPr lang="zh-TW" altLang="en-US">
                <a:latin typeface="Courier New" panose="02070309020205020404" pitchFamily="49" charset="0"/>
              </a:rPr>
              <a:pPr>
                <a:defRPr/>
              </a:pPr>
              <a:t>‹#›</a:t>
            </a:fld>
            <a:endParaRPr lang="zh-TW" alt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488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50D5A7EA-9544-4AD0-86B4-F027E9144E94}" type="datetimeFigureOut">
              <a:rPr lang="zh-TW" altLang="en-US" smtClean="0"/>
              <a:pPr>
                <a:defRPr/>
              </a:pPr>
              <a:t>2017/5/16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  <a:endParaRPr lang="zh-TW" altLang="en-US" noProof="0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Courier New" panose="02070309020205020404" pitchFamily="49" charset="0"/>
                <a:ea typeface="+mn-ea"/>
              </a:defRPr>
            </a:lvl1pPr>
          </a:lstStyle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37683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urier New" panose="02070309020205020404" pitchFamily="49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eneric_Security_Services_Application_Program_Interface" TargetMode="External"/><Relationship Id="rId4" Type="http://schemas.openxmlformats.org/officeDocument/2006/relationships/hyperlink" Target="https://en.wikipedia.org/wiki/Digest_access_authentication" TargetMode="External"/><Relationship Id="rId5" Type="http://schemas.openxmlformats.org/officeDocument/2006/relationships/hyperlink" Target="https://en.wikipedia.org/wiki/MD5" TargetMode="External"/><Relationship Id="rId6" Type="http://schemas.openxmlformats.org/officeDocument/2006/relationships/hyperlink" Target="https://en.wikipedia.org/wiki/CRAM-MD5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</a:rPr>
              <a:t>AUTH: GSSAPI (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  <a:hlinkClick r:id="rId3" tooltip="Generic Security Services Application Program Interface"/>
              </a:rPr>
              <a:t>Generic Security Services Application Program Interface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</a:rPr>
              <a:t>)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</a:rPr>
              <a:t>DIGEST-MD5 (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  <a:hlinkClick r:id="rId4" tooltip="Digest access authentication"/>
              </a:rPr>
              <a:t>Digest access authentication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</a:rPr>
              <a:t>)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</a:rPr>
              <a:t> 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  <a:hlinkClick r:id="rId5" tooltip="MD5"/>
              </a:rPr>
              <a:t>MD5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</a:rPr>
              <a:t> 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ea typeface="+mn-ea"/>
                <a:cs typeface="+mn-cs"/>
                <a:hlinkClick r:id="rId6" tooltip="CRAM-MD5"/>
              </a:rPr>
              <a:t>CRAM-MD5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Courier New" panose="02070309020205020404" pitchFamily="49" charset="0"/>
              <a:ea typeface="+mn-ea"/>
              <a:cs typeface="+mn-cs"/>
            </a:endParaRPr>
          </a:p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635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當然你也可以用自己另外的</a:t>
            </a:r>
            <a:r>
              <a:rPr kumimoji="1" lang="en-US" altLang="zh-TW" dirty="0" smtClean="0"/>
              <a:t>MUA(Outlook</a:t>
            </a:r>
            <a:r>
              <a:rPr kumimoji="1" lang="en-US" altLang="zh-TW" baseline="0" dirty="0" smtClean="0"/>
              <a:t> </a:t>
            </a:r>
            <a:r>
              <a:rPr kumimoji="1" lang="en-US" altLang="zh-TW" baseline="0" dirty="0" err="1" smtClean="0"/>
              <a:t>ThunderMail</a:t>
            </a:r>
            <a:r>
              <a:rPr kumimoji="1" lang="en-US" altLang="zh-TW" dirty="0" smtClean="0"/>
              <a:t>)</a:t>
            </a:r>
            <a:r>
              <a:rPr kumimoji="1" lang="zh-TW" altLang="en-US" dirty="0" smtClean="0"/>
              <a:t>做測試</a:t>
            </a:r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527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可以參考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4/27 https://</a:t>
            </a:r>
            <a:r>
              <a:rPr kumimoji="1" lang="en-US" altLang="zh-TW" baseline="0" dirty="0" err="1" smtClean="0"/>
              <a:t>nasa.cs.nctu.edu.tw</a:t>
            </a:r>
            <a:r>
              <a:rPr kumimoji="1" lang="en-US" altLang="zh-TW" baseline="0" dirty="0" smtClean="0"/>
              <a:t>/nap/2016/slides/NAP2016_15_Advanced_Mail.pdf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8183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可以參考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4/27 https://</a:t>
            </a:r>
            <a:r>
              <a:rPr kumimoji="1" lang="en-US" altLang="zh-TW" baseline="0" dirty="0" err="1" smtClean="0"/>
              <a:t>nasa.cs.nctu.edu.tw</a:t>
            </a:r>
            <a:r>
              <a:rPr kumimoji="1" lang="en-US" altLang="zh-TW" baseline="0" dirty="0" smtClean="0"/>
              <a:t>/nap/2016/slides/NAP2016_15_Advanced_Mail.pdf</a:t>
            </a:r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740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TW" altLang="en-US" dirty="0" smtClean="0"/>
              <a:t>可以參考</a:t>
            </a:r>
            <a:r>
              <a:rPr kumimoji="1" lang="zh-TW" altLang="en-US" baseline="0" dirty="0" smtClean="0"/>
              <a:t> </a:t>
            </a:r>
            <a:r>
              <a:rPr kumimoji="1" lang="en-US" altLang="zh-TW" baseline="0" dirty="0" smtClean="0"/>
              <a:t>4/27 https://</a:t>
            </a:r>
            <a:r>
              <a:rPr kumimoji="1" lang="en-US" altLang="zh-TW" baseline="0" dirty="0" err="1" smtClean="0"/>
              <a:t>nasa.cs.nctu.edu.tw</a:t>
            </a:r>
            <a:r>
              <a:rPr kumimoji="1" lang="en-US" altLang="zh-TW" baseline="0" dirty="0" smtClean="0"/>
              <a:t>/nap/2016/slides/NAP2016_15_Advanced_Mail.pdf</a:t>
            </a:r>
            <a:endParaRPr kumimoji="1" lang="en-US" altLang="zh-TW" baseline="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5F818C-799D-4F3B-8CC1-3344D46326D9}" type="slidenum">
              <a:rPr lang="zh-TW" altLang="en-US" smtClean="0"/>
              <a:pPr>
                <a:defRPr/>
              </a:pPr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1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charset="-120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</a:lstStyle>
          <a:p>
            <a:r>
              <a:rPr lang="zh-TW" altLang="en-US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08860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86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9941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+mj-lt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ea typeface="微軟正黑體" panose="020B0604030504040204" pitchFamily="34" charset="-120"/>
              </a:defRPr>
            </a:lvl1pPr>
            <a:lvl2pPr>
              <a:defRPr>
                <a:latin typeface="+mn-lt"/>
                <a:ea typeface="微軟正黑體" panose="020B0604030504040204" pitchFamily="34" charset="-120"/>
              </a:defRPr>
            </a:lvl2pPr>
            <a:lvl3pPr>
              <a:defRPr>
                <a:latin typeface="+mn-lt"/>
                <a:ea typeface="微軟正黑體" panose="020B0604030504040204" pitchFamily="34" charset="-120"/>
              </a:defRPr>
            </a:lvl3pPr>
            <a:lvl4pPr>
              <a:defRPr>
                <a:latin typeface="+mn-lt"/>
                <a:ea typeface="微軟正黑體" panose="020B0604030504040204" pitchFamily="34" charset="-120"/>
              </a:defRPr>
            </a:lvl4pPr>
            <a:lvl5pPr>
              <a:defRPr>
                <a:latin typeface="+mn-lt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8689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18134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>
              <a:defRPr sz="2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2pPr>
            <a:lvl3pPr>
              <a:defRPr sz="20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3pPr>
            <a:lvl4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4pPr>
            <a:lvl5pPr>
              <a:defRPr sz="18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597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4141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72400" cy="1008112"/>
          </a:xfrm>
        </p:spPr>
        <p:txBody>
          <a:bodyPr anchor="ctr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176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6293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34070" y="54868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51920" y="54868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34070" y="171073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0747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微軟正黑體 Light" panose="020B0304030504040204" pitchFamily="34" charset="-120"/>
                <a:ea typeface="微軟正黑體 Light" panose="020B0304030504040204" pitchFamily="34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277846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90488"/>
            <a:ext cx="7772400" cy="103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0731" y="90488"/>
            <a:ext cx="369332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itchFamily="18" charset="-120"/>
                <a:cs typeface="+mn-cs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4A80D2-5FC6-BA4A-B23A-B78171FAD59D}" type="slidenum">
              <a:rPr kumimoji="0" lang="en-US" altLang="zh-TW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itstream Vera Sans" panose="020B0603030804020204" pitchFamily="34" charset="0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itstream Vera Sans" panose="020B0603030804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anose="02070309020205020404" pitchFamily="49" charset="0"/>
              <a:ea typeface="新細明體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6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微軟正黑體" panose="020B0604030504040204" pitchFamily="34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charset="2"/>
        <a:buChar char="q"/>
        <a:defRPr kumimoji="1" sz="24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charset="2"/>
        <a:buChar char="Ø"/>
        <a:defRPr kumimoji="1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Bitstream Vera Sans" panose="020B0603030804020204" pitchFamily="34" charset="0"/>
          <a:ea typeface="微軟正黑體" panose="020B0604030504040204" pitchFamily="34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dovecot.org/TestInstallation" TargetMode="External"/><Relationship Id="rId4" Type="http://schemas.openxmlformats.org/officeDocument/2006/relationships/hyperlink" Target="https://wiki.dovecot.org/TestPop3Install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2128838" y="1700808"/>
            <a:ext cx="6696397" cy="125499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zh-TW" dirty="0" smtClean="0">
                <a:ea typeface="新細明體" pitchFamily="18" charset="-120"/>
              </a:rPr>
              <a:t>Homework </a:t>
            </a:r>
            <a:r>
              <a:rPr lang="en-US" altLang="zh-TW" dirty="0">
                <a:ea typeface="新細明體" pitchFamily="18" charset="-120"/>
              </a:rPr>
              <a:t>7</a:t>
            </a:r>
            <a:r>
              <a:rPr lang="en-US" altLang="zh-TW" dirty="0" smtClean="0">
                <a:ea typeface="新細明體" pitchFamily="18" charset="-120"/>
              </a:rPr>
              <a:t/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	</a:t>
            </a:r>
            <a:r>
              <a:rPr lang="en-US" altLang="zh-TW" dirty="0" smtClean="0">
                <a:ea typeface="新細明體" pitchFamily="18" charset="-120"/>
              </a:rPr>
              <a:t>Postfix &amp; </a:t>
            </a:r>
            <a:r>
              <a:rPr lang="en-US" altLang="zh-TW" dirty="0">
                <a:ea typeface="新細明體" pitchFamily="18" charset="-120"/>
              </a:rPr>
              <a:t>Dovecot </a:t>
            </a:r>
            <a:r>
              <a:rPr lang="en-US" altLang="zh-TW" dirty="0" smtClean="0">
                <a:ea typeface="新細明體" pitchFamily="18" charset="-120"/>
              </a:rPr>
              <a:t>&amp;</a:t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en-US" altLang="zh-TW" dirty="0">
                <a:ea typeface="新細明體" pitchFamily="18" charset="-120"/>
              </a:rPr>
              <a:t>	</a:t>
            </a:r>
            <a:r>
              <a:rPr lang="en-US" altLang="zh-TW" dirty="0" smtClean="0">
                <a:ea typeface="新細明體" pitchFamily="18" charset="-120"/>
              </a:rPr>
              <a:t>Anti-Spoofing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 smtClean="0">
                <a:latin typeface="+mn-lt"/>
                <a:ea typeface="新細明體" pitchFamily="18" charset="-120"/>
              </a:rPr>
              <a:t>hyili</a:t>
            </a:r>
            <a:endParaRPr lang="zh-TW" altLang="zh-TW" dirty="0" smtClean="0">
              <a:latin typeface="+mn-lt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Homework 7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Secure your SMTP server</a:t>
            </a:r>
          </a:p>
          <a:p>
            <a:pPr lvl="1"/>
            <a:r>
              <a:rPr lang="en-US" altLang="zh-TW" dirty="0" smtClean="0"/>
              <a:t>SMTP over TLS</a:t>
            </a:r>
          </a:p>
          <a:p>
            <a:pPr lvl="1"/>
            <a:r>
              <a:rPr lang="en-US" altLang="zh-TW" dirty="0" smtClean="0"/>
              <a:t>SMTPs</a:t>
            </a:r>
          </a:p>
          <a:p>
            <a:pPr lvl="1"/>
            <a:r>
              <a:rPr lang="en-US" altLang="zh-TW" dirty="0" smtClean="0"/>
              <a:t>SASL</a:t>
            </a:r>
          </a:p>
          <a:p>
            <a:r>
              <a:rPr lang="en-US" altLang="zh-TW" dirty="0" smtClean="0"/>
              <a:t>Retrieve your email</a:t>
            </a:r>
          </a:p>
          <a:p>
            <a:pPr lvl="1"/>
            <a:r>
              <a:rPr lang="en-US" altLang="zh-TW" dirty="0" smtClean="0"/>
              <a:t>IMAP</a:t>
            </a:r>
          </a:p>
          <a:p>
            <a:pPr lvl="1"/>
            <a:r>
              <a:rPr lang="en-US" altLang="zh-TW" dirty="0" smtClean="0"/>
              <a:t>POP3</a:t>
            </a:r>
          </a:p>
          <a:p>
            <a:r>
              <a:rPr lang="en-US" altLang="zh-TW" dirty="0" smtClean="0"/>
              <a:t>Anti-Spoofing</a:t>
            </a:r>
          </a:p>
          <a:p>
            <a:pPr lvl="1"/>
            <a:r>
              <a:rPr lang="en-US" altLang="zh-TW" dirty="0" smtClean="0"/>
              <a:t>SPF</a:t>
            </a:r>
          </a:p>
          <a:p>
            <a:pPr lvl="1"/>
            <a:r>
              <a:rPr lang="en-US" altLang="zh-TW" dirty="0" smtClean="0"/>
              <a:t>DKIM</a:t>
            </a:r>
          </a:p>
          <a:p>
            <a:pPr lvl="1"/>
            <a:r>
              <a:rPr lang="en-US" altLang="zh-TW" dirty="0" smtClean="0"/>
              <a:t>DMARC</a:t>
            </a:r>
          </a:p>
        </p:txBody>
      </p:sp>
    </p:spTree>
    <p:extLst>
      <p:ext uri="{BB962C8B-B14F-4D97-AF65-F5344CB8AC3E}">
        <p14:creationId xmlns:p14="http://schemas.microsoft.com/office/powerpoint/2010/main" val="138719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+mn-lt"/>
              </a:rPr>
              <a:t>Homework 7 </a:t>
            </a:r>
            <a:r>
              <a:rPr lang="en-US" altLang="zh-TW" dirty="0">
                <a:latin typeface="+mn-lt"/>
              </a:rPr>
              <a:t>-</a:t>
            </a:r>
            <a:r>
              <a:rPr lang="en-US" altLang="zh-TW" dirty="0" smtClean="0">
                <a:latin typeface="+mn-lt"/>
              </a:rPr>
              <a:t> Current System</a:t>
            </a:r>
            <a:endParaRPr lang="zh-TW" altLang="en-US" dirty="0">
              <a:latin typeface="+mn-lt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SMTP</a:t>
            </a:r>
          </a:p>
          <a:p>
            <a:pPr lvl="1"/>
            <a:r>
              <a:rPr lang="en-US" altLang="zh-TW" dirty="0" smtClean="0"/>
              <a:t>DNS Record</a:t>
            </a:r>
          </a:p>
          <a:p>
            <a:pPr lvl="1"/>
            <a:r>
              <a:rPr lang="en-US" altLang="zh-TW" dirty="0" smtClean="0"/>
              <a:t>Mail Service</a:t>
            </a:r>
          </a:p>
          <a:p>
            <a:pPr lvl="1"/>
            <a:r>
              <a:rPr lang="en-US" altLang="zh-TW" dirty="0" smtClean="0"/>
              <a:t>Forward</a:t>
            </a:r>
          </a:p>
          <a:p>
            <a:pPr lvl="1"/>
            <a:r>
              <a:rPr lang="en-US" altLang="zh-TW" dirty="0" smtClean="0"/>
              <a:t>No Open Relay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Problem</a:t>
            </a:r>
          </a:p>
          <a:p>
            <a:pPr lvl="1"/>
            <a:r>
              <a:rPr lang="en-US" altLang="zh-TW" dirty="0" smtClean="0"/>
              <a:t>Plaintext</a:t>
            </a:r>
          </a:p>
          <a:p>
            <a:pPr lvl="1"/>
            <a:r>
              <a:rPr lang="en-US" altLang="zh-TW" dirty="0" smtClean="0"/>
              <a:t>No authentication mechanism</a:t>
            </a:r>
          </a:p>
        </p:txBody>
      </p:sp>
    </p:spTree>
    <p:extLst>
      <p:ext uri="{BB962C8B-B14F-4D97-AF65-F5344CB8AC3E}">
        <p14:creationId xmlns:p14="http://schemas.microsoft.com/office/powerpoint/2010/main" val="212780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Homework 7 - </a:t>
            </a:r>
            <a:r>
              <a:rPr lang="en-US" altLang="zh-TW" dirty="0"/>
              <a:t>Secure your SMTP server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Encrypted Connection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SMTP over TLS (25)</a:t>
            </a:r>
          </a:p>
          <a:p>
            <a:pPr lvl="2"/>
            <a:r>
              <a:rPr kumimoji="1" lang="en-US" altLang="zh-TW" dirty="0" smtClean="0"/>
              <a:t>STARTTLS</a:t>
            </a:r>
          </a:p>
          <a:p>
            <a:pPr lvl="2"/>
            <a:r>
              <a:rPr lang="en-US" altLang="zh-TW" dirty="0" err="1" smtClean="0"/>
              <a:t>openssl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s_client</a:t>
            </a:r>
            <a:r>
              <a:rPr lang="en-US" altLang="zh-TW" dirty="0" smtClean="0"/>
              <a:t> </a:t>
            </a:r>
            <a:r>
              <a:rPr lang="en-US" altLang="zh-TW" dirty="0"/>
              <a:t>-</a:t>
            </a:r>
            <a:r>
              <a:rPr lang="en-US" altLang="zh-TW" dirty="0" err="1" smtClean="0"/>
              <a:t>starttls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smtp</a:t>
            </a:r>
            <a:r>
              <a:rPr lang="en-US" altLang="zh-TW" dirty="0" smtClean="0"/>
              <a:t> </a:t>
            </a:r>
            <a:r>
              <a:rPr lang="en-US" altLang="zh-TW" dirty="0"/>
              <a:t>-</a:t>
            </a:r>
            <a:r>
              <a:rPr lang="en-US" altLang="zh-TW" dirty="0" smtClean="0"/>
              <a:t>connect “{</a:t>
            </a:r>
            <a:r>
              <a:rPr lang="en-US" altLang="zh-TW" dirty="0" err="1" smtClean="0"/>
              <a:t>your_server</a:t>
            </a:r>
            <a:r>
              <a:rPr lang="en-US" altLang="zh-TW" dirty="0" smtClean="0"/>
              <a:t>}:25”</a:t>
            </a:r>
            <a:endParaRPr kumimoji="1" lang="en-US" altLang="zh-TW" dirty="0" smtClean="0"/>
          </a:p>
          <a:p>
            <a:pPr lvl="1"/>
            <a:r>
              <a:rPr kumimoji="1" lang="en-US" altLang="zh-TW" dirty="0" smtClean="0"/>
              <a:t>SMTPs (465)</a:t>
            </a:r>
          </a:p>
          <a:p>
            <a:pPr lvl="2"/>
            <a:r>
              <a:rPr kumimoji="1" lang="en-US" altLang="zh-TW" dirty="0" smtClean="0"/>
              <a:t>TLS connection</a:t>
            </a:r>
          </a:p>
          <a:p>
            <a:pPr lvl="2"/>
            <a:r>
              <a:rPr lang="en-US" altLang="zh-TW" dirty="0" err="1" smtClean="0"/>
              <a:t>openssl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s_client</a:t>
            </a:r>
            <a:r>
              <a:rPr lang="en-US" altLang="zh-TW" dirty="0" smtClean="0"/>
              <a:t> </a:t>
            </a:r>
            <a:r>
              <a:rPr lang="en-US" altLang="zh-TW" dirty="0"/>
              <a:t>-</a:t>
            </a:r>
            <a:r>
              <a:rPr lang="en-US" altLang="zh-TW" dirty="0" smtClean="0"/>
              <a:t>connect “{</a:t>
            </a:r>
            <a:r>
              <a:rPr lang="en-US" altLang="zh-TW" dirty="0" err="1" smtClean="0"/>
              <a:t>your_server</a:t>
            </a:r>
            <a:r>
              <a:rPr lang="en-US" altLang="zh-TW" dirty="0" smtClean="0"/>
              <a:t>}:465”</a:t>
            </a:r>
            <a:endParaRPr kumimoji="1" lang="en-US" altLang="zh-TW" dirty="0" smtClean="0"/>
          </a:p>
          <a:p>
            <a:r>
              <a:rPr kumimoji="1" lang="en-US" altLang="zh-TW" dirty="0" smtClean="0"/>
              <a:t>Authentication</a:t>
            </a:r>
          </a:p>
          <a:p>
            <a:pPr lvl="1"/>
            <a:r>
              <a:rPr kumimoji="1" lang="en-US" altLang="zh-TW" dirty="0" smtClean="0"/>
              <a:t>SASL</a:t>
            </a:r>
          </a:p>
          <a:p>
            <a:pPr lvl="2"/>
            <a:r>
              <a:rPr kumimoji="1" lang="en-US" altLang="zh-TW" dirty="0" smtClean="0"/>
              <a:t>AUTH LOGIN (BASE64)</a:t>
            </a:r>
          </a:p>
          <a:p>
            <a:pPr lvl="2"/>
            <a:r>
              <a:rPr lang="en-US" altLang="zh-TW" dirty="0" smtClean="0"/>
              <a:t>AUTH PLAIN (BASE64)</a:t>
            </a:r>
          </a:p>
          <a:p>
            <a:pPr lvl="2"/>
            <a:r>
              <a:rPr kumimoji="1" lang="en-US" altLang="zh-TW" dirty="0" smtClean="0"/>
              <a:t>Run SASL </a:t>
            </a:r>
            <a:r>
              <a:rPr kumimoji="1" lang="en-US" altLang="zh-TW" dirty="0" smtClean="0">
                <a:solidFill>
                  <a:srgbClr val="FF0000"/>
                </a:solidFill>
              </a:rPr>
              <a:t>only</a:t>
            </a:r>
            <a:r>
              <a:rPr kumimoji="1" lang="en-US" altLang="zh-TW" dirty="0" smtClean="0"/>
              <a:t> based on SMTP over TLS, or SMTPs</a:t>
            </a:r>
          </a:p>
        </p:txBody>
      </p:sp>
    </p:spTree>
    <p:extLst>
      <p:ext uri="{BB962C8B-B14F-4D97-AF65-F5344CB8AC3E}">
        <p14:creationId xmlns:p14="http://schemas.microsoft.com/office/powerpoint/2010/main" val="4823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Homework 7 - </a:t>
            </a:r>
            <a:r>
              <a:rPr lang="en-US" altLang="zh-TW" dirty="0"/>
              <a:t>Retrieve your email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IMAP (143)</a:t>
            </a:r>
          </a:p>
          <a:p>
            <a:pPr lvl="1"/>
            <a:r>
              <a:rPr lang="en-US" altLang="zh-TW" dirty="0"/>
              <a:t>T</a:t>
            </a:r>
            <a:r>
              <a:rPr lang="en-US" altLang="zh-TW" dirty="0" smtClean="0"/>
              <a:t>esting: </a:t>
            </a:r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wiki.dovecot.org/TestInstallation</a:t>
            </a:r>
            <a:endParaRPr lang="en-US" altLang="zh-TW" dirty="0" smtClean="0"/>
          </a:p>
          <a:p>
            <a:pPr lvl="1"/>
            <a:r>
              <a:rPr lang="en-US" altLang="zh-TW" dirty="0" err="1"/>
              <a:t>n</a:t>
            </a:r>
            <a:r>
              <a:rPr kumimoji="1" lang="en-US" altLang="zh-TW" dirty="0" err="1" smtClean="0"/>
              <a:t>c</a:t>
            </a:r>
            <a:r>
              <a:rPr kumimoji="1" lang="en-US" altLang="zh-TW" dirty="0" smtClean="0"/>
              <a:t> {</a:t>
            </a:r>
            <a:r>
              <a:rPr kumimoji="1" lang="en-US" altLang="zh-TW" dirty="0" err="1" smtClean="0"/>
              <a:t>your_server</a:t>
            </a:r>
            <a:r>
              <a:rPr kumimoji="1" lang="en-US" altLang="zh-TW" dirty="0" smtClean="0"/>
              <a:t>} 143</a:t>
            </a:r>
          </a:p>
          <a:p>
            <a:r>
              <a:rPr kumimoji="1" lang="en-US" altLang="zh-TW" dirty="0" smtClean="0"/>
              <a:t>IMAPs (993)</a:t>
            </a:r>
          </a:p>
          <a:p>
            <a:pPr lvl="1"/>
            <a:r>
              <a:rPr lang="en-US" altLang="zh-TW" dirty="0"/>
              <a:t>Enable SSL </a:t>
            </a:r>
            <a:r>
              <a:rPr lang="en-US" altLang="zh-TW" dirty="0" smtClean="0"/>
              <a:t>support</a:t>
            </a:r>
            <a:endParaRPr kumimoji="1" lang="en-US" altLang="zh-TW" dirty="0" smtClean="0"/>
          </a:p>
          <a:p>
            <a:pPr lvl="1"/>
            <a:r>
              <a:rPr lang="en-US" altLang="zh-TW" dirty="0" err="1"/>
              <a:t>o</a:t>
            </a:r>
            <a:r>
              <a:rPr kumimoji="1" lang="en-US" altLang="zh-TW" dirty="0" err="1" smtClean="0"/>
              <a:t>penssl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s_client</a:t>
            </a:r>
            <a:r>
              <a:rPr kumimoji="1" lang="en-US" altLang="zh-TW" dirty="0" smtClean="0"/>
              <a:t> </a:t>
            </a:r>
            <a:r>
              <a:rPr lang="en-US" altLang="zh-TW" dirty="0"/>
              <a:t>-</a:t>
            </a:r>
            <a:r>
              <a:rPr kumimoji="1" lang="en-US" altLang="zh-TW" dirty="0" smtClean="0"/>
              <a:t>connect “{your_server:993}”</a:t>
            </a:r>
          </a:p>
          <a:p>
            <a:r>
              <a:rPr kumimoji="1" lang="en-US" altLang="zh-TW" dirty="0" smtClean="0"/>
              <a:t>POP3 (110)</a:t>
            </a:r>
          </a:p>
          <a:p>
            <a:pPr lvl="1"/>
            <a:r>
              <a:rPr lang="en-US" altLang="zh-TW" dirty="0"/>
              <a:t>Testing: </a:t>
            </a:r>
            <a:r>
              <a:rPr lang="en-US" altLang="zh-TW" dirty="0">
                <a:hlinkClick r:id="rId4"/>
              </a:rPr>
              <a:t>https://</a:t>
            </a:r>
            <a:r>
              <a:rPr lang="en-US" altLang="zh-TW" dirty="0" smtClean="0">
                <a:hlinkClick r:id="rId4"/>
              </a:rPr>
              <a:t>wiki.dovecot.org/TestPop3Installation</a:t>
            </a:r>
            <a:endParaRPr lang="en-US" altLang="zh-TW" dirty="0" smtClean="0"/>
          </a:p>
          <a:p>
            <a:pPr lvl="1"/>
            <a:r>
              <a:rPr lang="en-US" altLang="zh-TW" dirty="0" err="1" smtClean="0"/>
              <a:t>nc</a:t>
            </a:r>
            <a:r>
              <a:rPr lang="en-US" altLang="zh-TW" dirty="0" smtClean="0"/>
              <a:t> {</a:t>
            </a:r>
            <a:r>
              <a:rPr lang="en-US" altLang="zh-TW" dirty="0" err="1" smtClean="0"/>
              <a:t>your_server</a:t>
            </a:r>
            <a:r>
              <a:rPr lang="en-US" altLang="zh-TW" dirty="0" smtClean="0"/>
              <a:t>} 110</a:t>
            </a:r>
          </a:p>
          <a:p>
            <a:r>
              <a:rPr kumimoji="1" lang="en-US" altLang="zh-TW" dirty="0" smtClean="0"/>
              <a:t>POP3s (995)</a:t>
            </a:r>
          </a:p>
          <a:p>
            <a:pPr lvl="1"/>
            <a:r>
              <a:rPr lang="en-US" altLang="zh-TW" dirty="0"/>
              <a:t>E</a:t>
            </a:r>
            <a:r>
              <a:rPr kumimoji="1" lang="en-US" altLang="zh-TW" dirty="0" smtClean="0"/>
              <a:t>nable SSL support</a:t>
            </a:r>
          </a:p>
          <a:p>
            <a:pPr lvl="1"/>
            <a:r>
              <a:rPr lang="en-US" altLang="zh-TW" dirty="0" err="1"/>
              <a:t>openssl</a:t>
            </a:r>
            <a:r>
              <a:rPr lang="en-US" altLang="zh-TW" dirty="0"/>
              <a:t> </a:t>
            </a:r>
            <a:r>
              <a:rPr lang="en-US" altLang="zh-TW" dirty="0" err="1"/>
              <a:t>s_client</a:t>
            </a:r>
            <a:r>
              <a:rPr lang="en-US" altLang="zh-TW" dirty="0"/>
              <a:t> -connect “{</a:t>
            </a:r>
            <a:r>
              <a:rPr lang="en-US" altLang="zh-TW" dirty="0" smtClean="0"/>
              <a:t>your_server:995}”</a:t>
            </a:r>
            <a:endParaRPr kumimoji="1"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8077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Homework 7 </a:t>
            </a:r>
            <a:r>
              <a:rPr lang="en-US" altLang="zh-TW" dirty="0"/>
              <a:t>-</a:t>
            </a:r>
            <a:r>
              <a:rPr kumimoji="1" lang="en-US" altLang="zh-TW" dirty="0" smtClean="0"/>
              <a:t> Anti-Spoofing - SPF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SPF</a:t>
            </a:r>
          </a:p>
          <a:p>
            <a:pPr lvl="1"/>
            <a:r>
              <a:rPr kumimoji="1" lang="en-US" altLang="zh-TW" dirty="0" smtClean="0"/>
              <a:t>Prevent “Return-Path” Spoofing</a:t>
            </a:r>
          </a:p>
          <a:p>
            <a:pPr lvl="1"/>
            <a:r>
              <a:rPr lang="en-US" altLang="zh-TW" dirty="0" smtClean="0"/>
              <a:t>Requirement:</a:t>
            </a:r>
          </a:p>
          <a:p>
            <a:pPr lvl="2"/>
            <a:r>
              <a:rPr kumimoji="1" lang="en-US" altLang="zh-TW" dirty="0" smtClean="0"/>
              <a:t>A DNS TXT record for SPF that</a:t>
            </a:r>
          </a:p>
          <a:p>
            <a:pPr lvl="3"/>
            <a:r>
              <a:rPr lang="en-US" altLang="zh-TW" dirty="0" smtClean="0"/>
              <a:t>A</a:t>
            </a:r>
            <a:r>
              <a:rPr kumimoji="1" lang="en-US" altLang="zh-TW" dirty="0" smtClean="0"/>
              <a:t>llow the following domain</a:t>
            </a:r>
            <a:r>
              <a:rPr lang="en-US" altLang="zh-TW" dirty="0" smtClean="0"/>
              <a:t>s to send mail as your domain’s user</a:t>
            </a:r>
            <a:endParaRPr kumimoji="1" lang="en-US" altLang="zh-TW" dirty="0" smtClean="0"/>
          </a:p>
          <a:p>
            <a:pPr lvl="4"/>
            <a:r>
              <a:rPr lang="en-US" altLang="zh-TW" dirty="0" smtClean="0"/>
              <a:t>“</a:t>
            </a:r>
            <a:r>
              <a:rPr lang="en-US" altLang="zh-TW" dirty="0" err="1" smtClean="0"/>
              <a:t>cs.nctu.edu.tw</a:t>
            </a:r>
            <a:r>
              <a:rPr lang="en-US" altLang="zh-TW" dirty="0" smtClean="0"/>
              <a:t>”</a:t>
            </a:r>
          </a:p>
          <a:p>
            <a:pPr lvl="3"/>
            <a:r>
              <a:rPr lang="en-US" altLang="zh-TW" dirty="0" smtClean="0"/>
              <a:t>D</a:t>
            </a:r>
            <a:r>
              <a:rPr kumimoji="1" lang="en-US" altLang="zh-TW" dirty="0" smtClean="0"/>
              <a:t>eny other domains, and drop these invalid mail</a:t>
            </a:r>
          </a:p>
          <a:p>
            <a:pPr lvl="2"/>
            <a:r>
              <a:rPr lang="en-US" altLang="zh-TW" dirty="0" smtClean="0"/>
              <a:t>Do SPF policy check to the in-coming email</a:t>
            </a:r>
          </a:p>
          <a:p>
            <a:pPr lvl="2"/>
            <a:endParaRPr kumimoji="1" lang="en-US" altLang="zh-TW" dirty="0"/>
          </a:p>
          <a:p>
            <a:pPr lvl="2"/>
            <a:endParaRPr lang="en-US" altLang="zh-TW" dirty="0" smtClean="0"/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/>
              <a:t>{</a:t>
            </a:r>
            <a:r>
              <a:rPr lang="en-US" altLang="zh-TW" dirty="0" err="1"/>
              <a:t>your_mail_domain</a:t>
            </a:r>
            <a:r>
              <a:rPr lang="en-US" altLang="zh-TW" dirty="0"/>
              <a:t>} </a:t>
            </a:r>
            <a:r>
              <a:rPr lang="en-US" altLang="zh-TW" dirty="0" smtClean="0"/>
              <a:t>{TTL} IN</a:t>
            </a:r>
            <a:r>
              <a:rPr lang="en-US" altLang="zh-TW" dirty="0"/>
              <a:t> </a:t>
            </a:r>
            <a:r>
              <a:rPr lang="en-US" altLang="zh-TW" dirty="0" smtClean="0"/>
              <a:t>TXT {</a:t>
            </a:r>
            <a:r>
              <a:rPr lang="en-US" altLang="zh-TW" dirty="0" err="1" smtClean="0"/>
              <a:t>SPF_rules</a:t>
            </a:r>
            <a:r>
              <a:rPr lang="en-US" altLang="zh-TW" dirty="0" smtClean="0"/>
              <a:t>}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371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Homework 7 </a:t>
            </a:r>
            <a:r>
              <a:rPr lang="en-US" altLang="zh-TW" dirty="0"/>
              <a:t>-</a:t>
            </a:r>
            <a:r>
              <a:rPr kumimoji="1" lang="en-US" altLang="zh-TW" dirty="0" smtClean="0"/>
              <a:t> Anti-Spoofing - DKIM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DKIM</a:t>
            </a:r>
          </a:p>
          <a:p>
            <a:pPr lvl="1"/>
            <a:r>
              <a:rPr lang="en-US" altLang="zh-TW" dirty="0"/>
              <a:t>Ensure Integrity of mail and Identity of Sender</a:t>
            </a:r>
          </a:p>
          <a:p>
            <a:pPr lvl="1"/>
            <a:r>
              <a:rPr lang="en-US" altLang="zh-TW" dirty="0" smtClean="0"/>
              <a:t>Requirement:</a:t>
            </a:r>
          </a:p>
          <a:p>
            <a:pPr lvl="2"/>
            <a:r>
              <a:rPr lang="en-US" altLang="zh-TW" dirty="0" smtClean="0"/>
              <a:t>Signing your out-going email with your private key</a:t>
            </a:r>
          </a:p>
          <a:p>
            <a:pPr lvl="2"/>
            <a:r>
              <a:rPr lang="en-US" altLang="zh-TW" dirty="0" smtClean="0"/>
              <a:t>A DNS TXT record for DKIM</a:t>
            </a:r>
          </a:p>
          <a:p>
            <a:pPr lvl="2"/>
            <a:r>
              <a:rPr lang="en-US" altLang="zh-TW" dirty="0" smtClean="0"/>
              <a:t>Do DKIM policy check to the in-coming email</a:t>
            </a:r>
          </a:p>
          <a:p>
            <a:pPr lvl="2"/>
            <a:endParaRPr lang="en-US" altLang="zh-TW" dirty="0"/>
          </a:p>
          <a:p>
            <a:pPr lvl="2"/>
            <a:endParaRPr lang="en-US" altLang="zh-TW" dirty="0" smtClean="0"/>
          </a:p>
          <a:p>
            <a:pPr marL="342900" lvl="3" indent="-342900">
              <a:buFont typeface="Wingdings" charset="2"/>
              <a:buChar char="q"/>
            </a:pPr>
            <a:endParaRPr lang="en-US" altLang="zh-TW" dirty="0" smtClean="0"/>
          </a:p>
          <a:p>
            <a:pPr marL="342900" lvl="3" indent="-342900">
              <a:buFont typeface="Wingdings" charset="2"/>
              <a:buChar char="q"/>
            </a:pPr>
            <a:endParaRPr lang="en-US" altLang="zh-TW" dirty="0" smtClean="0"/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 smtClean="0"/>
              <a:t>{</a:t>
            </a:r>
            <a:r>
              <a:rPr lang="en-US" altLang="zh-TW" dirty="0"/>
              <a:t>selector}._</a:t>
            </a:r>
            <a:r>
              <a:rPr lang="en-US" altLang="zh-TW" dirty="0" err="1"/>
              <a:t>domainkey</a:t>
            </a:r>
            <a:r>
              <a:rPr lang="en-US" altLang="zh-TW" dirty="0"/>
              <a:t>.{</a:t>
            </a:r>
            <a:r>
              <a:rPr lang="en-US" altLang="zh-TW" dirty="0" err="1" smtClean="0"/>
              <a:t>your_mail_domain</a:t>
            </a:r>
            <a:r>
              <a:rPr lang="en-US" altLang="zh-TW" dirty="0" smtClean="0"/>
              <a:t>} IN TXT </a:t>
            </a:r>
            <a:r>
              <a:rPr lang="en-US" altLang="zh-TW" dirty="0"/>
              <a:t>“</a:t>
            </a:r>
            <a:r>
              <a:rPr lang="en-US" altLang="zh-TW" dirty="0" err="1" smtClean="0"/>
              <a:t>DKIM_information</a:t>
            </a:r>
            <a:r>
              <a:rPr lang="en-US" altLang="zh-TW" dirty="0" smtClean="0"/>
              <a:t>”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347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Homework 7 </a:t>
            </a:r>
            <a:r>
              <a:rPr lang="en-US" altLang="zh-TW" dirty="0"/>
              <a:t>-</a:t>
            </a:r>
            <a:r>
              <a:rPr kumimoji="1" lang="en-US" altLang="zh-TW" dirty="0" smtClean="0"/>
              <a:t> Anti-Spoofing - DMARC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DMARC</a:t>
            </a:r>
          </a:p>
          <a:p>
            <a:pPr lvl="1"/>
            <a:r>
              <a:rPr lang="en-US" altLang="zh-TW" dirty="0"/>
              <a:t>Prevent </a:t>
            </a:r>
            <a:r>
              <a:rPr lang="en-US" altLang="zh-TW" dirty="0" smtClean="0"/>
              <a:t>“From” Spoofing</a:t>
            </a:r>
          </a:p>
          <a:p>
            <a:pPr lvl="1"/>
            <a:r>
              <a:rPr lang="en-US" altLang="zh-TW" dirty="0" smtClean="0"/>
              <a:t>Requirement:</a:t>
            </a:r>
          </a:p>
          <a:p>
            <a:pPr lvl="2"/>
            <a:r>
              <a:rPr lang="en-US" altLang="zh-TW" dirty="0" smtClean="0"/>
              <a:t>A DNS TXT record for DMARC</a:t>
            </a:r>
          </a:p>
          <a:p>
            <a:pPr lvl="3"/>
            <a:r>
              <a:rPr lang="en-US" altLang="zh-TW" dirty="0" smtClean="0"/>
              <a:t>When others receive mail that does not pass DMARC policy check</a:t>
            </a:r>
          </a:p>
          <a:p>
            <a:pPr lvl="4"/>
            <a:r>
              <a:rPr lang="en-US" altLang="zh-TW" dirty="0"/>
              <a:t>D</a:t>
            </a:r>
            <a:r>
              <a:rPr lang="en-US" altLang="zh-TW" dirty="0" smtClean="0"/>
              <a:t>rop all the invalid email</a:t>
            </a:r>
          </a:p>
          <a:p>
            <a:pPr lvl="2"/>
            <a:r>
              <a:rPr lang="en-US" altLang="zh-TW" dirty="0"/>
              <a:t>Do </a:t>
            </a:r>
            <a:r>
              <a:rPr lang="en-US" altLang="zh-TW" dirty="0" smtClean="0"/>
              <a:t>DMARC </a:t>
            </a:r>
            <a:r>
              <a:rPr lang="en-US" altLang="zh-TW" dirty="0"/>
              <a:t>policy check to the in-coming </a:t>
            </a:r>
            <a:r>
              <a:rPr lang="en-US" altLang="zh-TW" dirty="0" smtClean="0"/>
              <a:t>email</a:t>
            </a:r>
          </a:p>
          <a:p>
            <a:pPr lvl="3"/>
            <a:r>
              <a:rPr lang="en-US" altLang="zh-TW" dirty="0" smtClean="0"/>
              <a:t>When receiving mail that does not pass DMARC policy check</a:t>
            </a:r>
          </a:p>
          <a:p>
            <a:pPr lvl="4"/>
            <a:r>
              <a:rPr lang="en-US" altLang="zh-TW" dirty="0" smtClean="0"/>
              <a:t>Bcc an association report to “</a:t>
            </a:r>
            <a:r>
              <a:rPr lang="en-US" altLang="zh-TW" dirty="0" err="1" smtClean="0"/>
              <a:t>sa@nasa.cs.nctu.edu.tw</a:t>
            </a:r>
            <a:r>
              <a:rPr lang="en-US" altLang="zh-TW" dirty="0" smtClean="0"/>
              <a:t>” </a:t>
            </a:r>
          </a:p>
          <a:p>
            <a:pPr lvl="4"/>
            <a:endParaRPr lang="en-US" altLang="zh-TW" dirty="0" smtClean="0"/>
          </a:p>
          <a:p>
            <a:pPr marL="342900" lvl="3" indent="-342900">
              <a:buFont typeface="Wingdings" charset="2"/>
              <a:buChar char="q"/>
            </a:pPr>
            <a:r>
              <a:rPr lang="en-US" altLang="zh-TW" dirty="0" smtClean="0"/>
              <a:t>_</a:t>
            </a:r>
            <a:r>
              <a:rPr lang="en-US" altLang="zh-TW" dirty="0" err="1"/>
              <a:t>dmarc</a:t>
            </a:r>
            <a:r>
              <a:rPr lang="en-US" altLang="zh-TW" dirty="0"/>
              <a:t>.{</a:t>
            </a:r>
            <a:r>
              <a:rPr lang="en-US" altLang="zh-TW" dirty="0" err="1"/>
              <a:t>your_mail_domain</a:t>
            </a:r>
            <a:r>
              <a:rPr lang="en-US" altLang="zh-TW" dirty="0" smtClean="0"/>
              <a:t>} IN TXT “</a:t>
            </a:r>
            <a:r>
              <a:rPr lang="en-US" altLang="zh-TW" dirty="0" err="1" smtClean="0"/>
              <a:t>DMARC_rules</a:t>
            </a:r>
            <a:r>
              <a:rPr lang="en-US" altLang="zh-TW" dirty="0" smtClean="0"/>
              <a:t>”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84037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JAL">
      <a:majorFont>
        <a:latin typeface="Bitstream Vera Sans"/>
        <a:ea typeface="微軟正黑體"/>
        <a:cs typeface=""/>
      </a:majorFont>
      <a:minorFont>
        <a:latin typeface="Bitstream Vera Sans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6217</TotalTime>
  <Words>411</Words>
  <Application>Microsoft Macintosh PowerPoint</Application>
  <PresentationFormat>如螢幕大小 (4:3)</PresentationFormat>
  <Paragraphs>96</Paragraphs>
  <Slides>8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9" baseType="lpstr">
      <vt:lpstr>Arial</vt:lpstr>
      <vt:lpstr>Bitstream Vera Sans</vt:lpstr>
      <vt:lpstr>Courier New</vt:lpstr>
      <vt:lpstr>Times New Roman</vt:lpstr>
      <vt:lpstr>Wingdings</vt:lpstr>
      <vt:lpstr>華康標楷體(P)</vt:lpstr>
      <vt:lpstr>華康儷粗黑(P)</vt:lpstr>
      <vt:lpstr>微軟正黑體</vt:lpstr>
      <vt:lpstr>微軟正黑體 Light</vt:lpstr>
      <vt:lpstr>新細明體</vt:lpstr>
      <vt:lpstr>Computer Center</vt:lpstr>
      <vt:lpstr>Homework 7  Postfix &amp; Dovecot &amp;  Anti-Spoofing</vt:lpstr>
      <vt:lpstr>Homework 7</vt:lpstr>
      <vt:lpstr>Homework 7 - Current System</vt:lpstr>
      <vt:lpstr>Homework 7 - Secure your SMTP server</vt:lpstr>
      <vt:lpstr>Homework 7 - Retrieve your email</vt:lpstr>
      <vt:lpstr>Homework 7 - Anti-Spoofing - SPF</vt:lpstr>
      <vt:lpstr>Homework 7 - Anti-Spoofing - DKIM</vt:lpstr>
      <vt:lpstr>Homework 7 - Anti-Spoofing - DMARC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Homework2</dc:title>
  <dc:creator>pschiu</dc:creator>
  <cp:keywords>NCTU NAP2016</cp:keywords>
  <cp:lastModifiedBy>Microsoft Office 使用者</cp:lastModifiedBy>
  <cp:revision>430</cp:revision>
  <cp:lastPrinted>2017-04-27T09:34:18Z</cp:lastPrinted>
  <dcterms:created xsi:type="dcterms:W3CDTF">2009-03-04T03:54:00Z</dcterms:created>
  <dcterms:modified xsi:type="dcterms:W3CDTF">2017-05-16T04:52:53Z</dcterms:modified>
</cp:coreProperties>
</file>