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5"/>
  </p:notesMasterIdLst>
  <p:sldIdLst>
    <p:sldId id="256" r:id="rId2"/>
    <p:sldId id="258" r:id="rId3"/>
    <p:sldId id="356" r:id="rId4"/>
    <p:sldId id="357" r:id="rId5"/>
    <p:sldId id="359" r:id="rId6"/>
    <p:sldId id="358" r:id="rId7"/>
    <p:sldId id="371" r:id="rId8"/>
    <p:sldId id="372" r:id="rId9"/>
    <p:sldId id="257" r:id="rId10"/>
    <p:sldId id="261" r:id="rId11"/>
    <p:sldId id="373" r:id="rId12"/>
    <p:sldId id="360" r:id="rId13"/>
    <p:sldId id="262" r:id="rId14"/>
    <p:sldId id="263" r:id="rId15"/>
    <p:sldId id="265" r:id="rId16"/>
    <p:sldId id="374" r:id="rId17"/>
    <p:sldId id="266" r:id="rId18"/>
    <p:sldId id="267" r:id="rId19"/>
    <p:sldId id="268" r:id="rId20"/>
    <p:sldId id="269" r:id="rId21"/>
    <p:sldId id="270" r:id="rId22"/>
    <p:sldId id="271" r:id="rId23"/>
    <p:sldId id="376" r:id="rId24"/>
    <p:sldId id="355" r:id="rId25"/>
    <p:sldId id="375" r:id="rId26"/>
    <p:sldId id="272" r:id="rId27"/>
    <p:sldId id="273" r:id="rId28"/>
    <p:sldId id="274" r:id="rId29"/>
    <p:sldId id="275" r:id="rId30"/>
    <p:sldId id="276" r:id="rId31"/>
    <p:sldId id="277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278" r:id="rId42"/>
    <p:sldId id="279" r:id="rId43"/>
    <p:sldId id="280" r:id="rId44"/>
    <p:sldId id="281" r:id="rId45"/>
    <p:sldId id="378" r:id="rId46"/>
    <p:sldId id="353" r:id="rId47"/>
    <p:sldId id="291" r:id="rId48"/>
    <p:sldId id="292" r:id="rId49"/>
    <p:sldId id="293" r:id="rId50"/>
    <p:sldId id="294" r:id="rId51"/>
    <p:sldId id="379" r:id="rId52"/>
    <p:sldId id="295" r:id="rId53"/>
    <p:sldId id="296" r:id="rId54"/>
    <p:sldId id="297" r:id="rId55"/>
    <p:sldId id="298" r:id="rId56"/>
    <p:sldId id="380" r:id="rId57"/>
    <p:sldId id="299" r:id="rId58"/>
    <p:sldId id="300" r:id="rId59"/>
    <p:sldId id="301" r:id="rId60"/>
    <p:sldId id="302" r:id="rId61"/>
    <p:sldId id="303" r:id="rId62"/>
    <p:sldId id="305" r:id="rId63"/>
    <p:sldId id="304" r:id="rId64"/>
    <p:sldId id="306" r:id="rId65"/>
    <p:sldId id="308" r:id="rId66"/>
    <p:sldId id="307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5" r:id="rId82"/>
    <p:sldId id="326" r:id="rId83"/>
    <p:sldId id="327" r:id="rId84"/>
    <p:sldId id="328" r:id="rId85"/>
    <p:sldId id="329" r:id="rId86"/>
    <p:sldId id="330" r:id="rId87"/>
    <p:sldId id="331" r:id="rId88"/>
    <p:sldId id="332" r:id="rId89"/>
    <p:sldId id="333" r:id="rId90"/>
    <p:sldId id="335" r:id="rId91"/>
    <p:sldId id="334" r:id="rId92"/>
    <p:sldId id="336" r:id="rId93"/>
    <p:sldId id="338" r:id="rId94"/>
    <p:sldId id="337" r:id="rId95"/>
    <p:sldId id="339" r:id="rId96"/>
    <p:sldId id="340" r:id="rId97"/>
    <p:sldId id="341" r:id="rId98"/>
    <p:sldId id="342" r:id="rId99"/>
    <p:sldId id="343" r:id="rId100"/>
    <p:sldId id="344" r:id="rId101"/>
    <p:sldId id="316" r:id="rId102"/>
    <p:sldId id="381" r:id="rId103"/>
    <p:sldId id="382" r:id="rId104"/>
    <p:sldId id="383" r:id="rId105"/>
    <p:sldId id="384" r:id="rId106"/>
    <p:sldId id="385" r:id="rId107"/>
    <p:sldId id="386" r:id="rId108"/>
    <p:sldId id="387" r:id="rId109"/>
    <p:sldId id="388" r:id="rId110"/>
    <p:sldId id="389" r:id="rId111"/>
    <p:sldId id="392" r:id="rId112"/>
    <p:sldId id="391" r:id="rId113"/>
    <p:sldId id="390" r:id="rId114"/>
  </p:sldIdLst>
  <p:sldSz cx="9144000" cy="6858000" type="screen4x3"/>
  <p:notesSz cx="6400800" cy="86868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00CC"/>
    <a:srgbClr val="FF0000"/>
    <a:srgbClr val="FF7C80"/>
    <a:srgbClr val="00CC00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33" autoAdjust="0"/>
  </p:normalViewPr>
  <p:slideViewPr>
    <p:cSldViewPr>
      <p:cViewPr varScale="1">
        <p:scale>
          <a:sx n="94" d="100"/>
          <a:sy n="94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1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1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1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100" smtClean="0"/>
            </a:lvl1pPr>
          </a:lstStyle>
          <a:p>
            <a:pPr>
              <a:defRPr/>
            </a:pPr>
            <a:fld id="{476DAB49-CBDB-40A3-B104-BBC55D1B0F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0FBE24C-287E-403F-8095-B38DFDE278B9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1983 </a:t>
            </a:r>
            <a:r>
              <a:rPr lang="zh-TW" altLang="en-US" smtClean="0">
                <a:latin typeface="Arial" panose="020B0604020202020204" pitchFamily="34" charset="0"/>
              </a:rPr>
              <a:t>年時</a:t>
            </a:r>
            <a:r>
              <a:rPr lang="en-US" altLang="zh-TW" smtClean="0">
                <a:latin typeface="Arial" panose="020B0604020202020204" pitchFamily="34" charset="0"/>
              </a:rPr>
              <a:t>,  ARPnet </a:t>
            </a:r>
            <a:r>
              <a:rPr lang="zh-TW" altLang="en-US" smtClean="0">
                <a:latin typeface="Arial" panose="020B0604020202020204" pitchFamily="34" charset="0"/>
              </a:rPr>
              <a:t>分成 </a:t>
            </a:r>
            <a:r>
              <a:rPr lang="en-US" altLang="zh-TW" smtClean="0">
                <a:latin typeface="Arial" panose="020B0604020202020204" pitchFamily="34" charset="0"/>
              </a:rPr>
              <a:t>MILNET </a:t>
            </a:r>
            <a:r>
              <a:rPr lang="zh-TW" altLang="en-US" smtClean="0">
                <a:latin typeface="Arial" panose="020B0604020202020204" pitchFamily="34" charset="0"/>
              </a:rPr>
              <a:t>以及較小的 </a:t>
            </a:r>
            <a:r>
              <a:rPr lang="en-US" altLang="zh-TW" smtClean="0">
                <a:latin typeface="Arial" panose="020B0604020202020204" pitchFamily="34" charset="0"/>
              </a:rPr>
              <a:t>ARPnet</a:t>
            </a: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大約從那時候起</a:t>
            </a:r>
            <a:r>
              <a:rPr lang="en-US" altLang="zh-TW" smtClean="0">
                <a:latin typeface="Arial" panose="020B0604020202020204" pitchFamily="34" charset="0"/>
              </a:rPr>
              <a:t>, </a:t>
            </a:r>
            <a:r>
              <a:rPr lang="zh-TW" altLang="en-US" smtClean="0">
                <a:latin typeface="Arial" panose="020B0604020202020204" pitchFamily="34" charset="0"/>
              </a:rPr>
              <a:t>有了 </a:t>
            </a:r>
            <a:r>
              <a:rPr lang="en-US" altLang="zh-TW" smtClean="0">
                <a:latin typeface="Arial" panose="020B0604020202020204" pitchFamily="34" charset="0"/>
              </a:rPr>
              <a:t>Internet </a:t>
            </a:r>
            <a:r>
              <a:rPr lang="zh-TW" altLang="en-US" smtClean="0">
                <a:latin typeface="Arial" panose="020B0604020202020204" pitchFamily="34" charset="0"/>
              </a:rPr>
              <a:t>這個名詞</a:t>
            </a:r>
          </a:p>
          <a:p>
            <a:pPr eaLnBrk="1" hangingPunct="1"/>
            <a:endParaRPr lang="zh-TW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自從 </a:t>
            </a:r>
            <a:r>
              <a:rPr lang="en-US" altLang="zh-TW" smtClean="0">
                <a:latin typeface="Arial" panose="020B0604020202020204" pitchFamily="34" charset="0"/>
              </a:rPr>
              <a:t>1985 </a:t>
            </a:r>
            <a:r>
              <a:rPr lang="zh-TW" altLang="en-US" smtClean="0">
                <a:latin typeface="Arial" panose="020B0604020202020204" pitchFamily="34" charset="0"/>
              </a:rPr>
              <a:t>年</a:t>
            </a:r>
            <a:r>
              <a:rPr lang="en-US" altLang="zh-TW" smtClean="0">
                <a:latin typeface="Arial" panose="020B0604020202020204" pitchFamily="34" charset="0"/>
              </a:rPr>
              <a:t>, NSFnet </a:t>
            </a:r>
            <a:r>
              <a:rPr lang="zh-TW" altLang="en-US" smtClean="0">
                <a:latin typeface="Arial" panose="020B0604020202020204" pitchFamily="34" charset="0"/>
              </a:rPr>
              <a:t>串上 </a:t>
            </a:r>
            <a:r>
              <a:rPr lang="en-US" altLang="zh-TW" smtClean="0">
                <a:latin typeface="Arial" panose="020B0604020202020204" pitchFamily="34" charset="0"/>
              </a:rPr>
              <a:t>Internet </a:t>
            </a:r>
            <a:r>
              <a:rPr lang="zh-TW" altLang="en-US" smtClean="0">
                <a:latin typeface="Arial" panose="020B0604020202020204" pitchFamily="34" charset="0"/>
              </a:rPr>
              <a:t>後</a:t>
            </a:r>
            <a:r>
              <a:rPr lang="en-US" altLang="zh-TW" smtClean="0">
                <a:latin typeface="Arial" panose="020B0604020202020204" pitchFamily="34" charset="0"/>
              </a:rPr>
              <a:t>,  </a:t>
            </a:r>
            <a:r>
              <a:rPr lang="zh-TW" altLang="en-US" smtClean="0">
                <a:latin typeface="Arial" panose="020B0604020202020204" pitchFamily="34" charset="0"/>
              </a:rPr>
              <a:t>開始一連串的蓬勃發展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NSFnet </a:t>
            </a:r>
            <a:r>
              <a:rPr lang="zh-TW" altLang="en-US" smtClean="0">
                <a:latin typeface="Arial" panose="020B0604020202020204" pitchFamily="34" charset="0"/>
              </a:rPr>
              <a:t>的目的就是希望能夠將網路帶給美國每一位 </a:t>
            </a:r>
            <a:r>
              <a:rPr lang="en-US" altLang="zh-TW" smtClean="0">
                <a:latin typeface="Arial" panose="020B0604020202020204" pitchFamily="34" charset="0"/>
              </a:rPr>
              <a:t>scientist, engineer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https://www.lifewire.com/open-systems-interconnection-model-816290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B49-CBDB-40A3-B104-BBC55D1B0F8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286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https://vwannabe.com/2013/07/29/objective-1-01-explain-compare-and-contrast-the-osi-layers/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B49-CBDB-40A3-B104-BBC55D1B0F8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550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729846B-94E5-442B-B19A-6616F17E553D}" type="slidenum">
              <a:rPr lang="en-US" altLang="zh-TW"/>
              <a:pPr/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T1 = 1.544 Mbps</a:t>
            </a:r>
          </a:p>
          <a:p>
            <a:r>
              <a:rPr lang="en-US" altLang="zh-TW" dirty="0" smtClean="0"/>
              <a:t>E1 = 2.048 Mbps</a:t>
            </a:r>
          </a:p>
          <a:p>
            <a:r>
              <a:rPr lang="en-US" altLang="zh-TW" dirty="0" smtClean="0"/>
              <a:t>T2 = 6.17 Mbps</a:t>
            </a:r>
          </a:p>
          <a:p>
            <a:r>
              <a:rPr lang="en-US" altLang="zh-TW" dirty="0" smtClean="0"/>
              <a:t>T3 = 45 Mbps</a:t>
            </a:r>
          </a:p>
          <a:p>
            <a:r>
              <a:rPr lang="en-US" altLang="zh-TW" dirty="0" smtClean="0"/>
              <a:t>OC1 = 51.84 Mbps</a:t>
            </a:r>
          </a:p>
          <a:p>
            <a:r>
              <a:rPr lang="en-US" altLang="zh-TW" dirty="0" smtClean="0"/>
              <a:t>OC3 = 155.5 Mbps</a:t>
            </a:r>
          </a:p>
          <a:p>
            <a:r>
              <a:rPr lang="en-US" altLang="zh-TW" dirty="0" smtClean="0"/>
              <a:t>OC12 = 622 Mbps</a:t>
            </a:r>
          </a:p>
          <a:p>
            <a:r>
              <a:rPr lang="en-US" altLang="zh-TW" dirty="0" smtClean="0"/>
              <a:t>ATM = 155 Mbps</a:t>
            </a:r>
          </a:p>
          <a:p>
            <a:r>
              <a:rPr lang="en-US" altLang="zh-TW" dirty="0" smtClean="0"/>
              <a:t>STM1 = 155.5 Mbps</a:t>
            </a:r>
          </a:p>
          <a:p>
            <a:r>
              <a:rPr lang="en-US" altLang="zh-TW" dirty="0" smtClean="0"/>
              <a:t>STM4 = 622 Mbps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B49-CBDB-40A3-B104-BBC55D1B0F8F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465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3EDF0B2-C11E-420A-BE36-68F3E80103C2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Path MTU </a:t>
            </a:r>
            <a:r>
              <a:rPr lang="zh-TW" altLang="en-US" smtClean="0">
                <a:latin typeface="Arial" panose="020B0604020202020204" pitchFamily="34" charset="0"/>
              </a:rPr>
              <a:t>並不一定要 </a:t>
            </a:r>
            <a:r>
              <a:rPr lang="en-US" altLang="zh-TW" smtClean="0">
                <a:latin typeface="Arial" panose="020B0604020202020204" pitchFamily="34" charset="0"/>
              </a:rPr>
              <a:t>constant , </a:t>
            </a:r>
            <a:r>
              <a:rPr lang="zh-TW" altLang="en-US" smtClean="0">
                <a:latin typeface="Arial" panose="020B0604020202020204" pitchFamily="34" charset="0"/>
              </a:rPr>
              <a:t>得要看當時的 </a:t>
            </a:r>
            <a:r>
              <a:rPr lang="en-US" altLang="zh-TW" smtClean="0">
                <a:latin typeface="Arial" panose="020B0604020202020204" pitchFamily="34" charset="0"/>
              </a:rPr>
              <a:t>route </a:t>
            </a:r>
            <a:r>
              <a:rPr lang="zh-TW" altLang="en-US" smtClean="0">
                <a:latin typeface="Arial" panose="020B0604020202020204" pitchFamily="34" charset="0"/>
              </a:rPr>
              <a:t>來決定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88295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4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83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77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704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40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33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81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22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2480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228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C667907D-1C36-474B-A7B4-C7393DC773BC}" type="slidenum">
              <a:rPr lang="en-US" altLang="zh-TW" sz="1400" smtClean="0">
                <a:solidFill>
                  <a:schemeClr val="bg1"/>
                </a:solidFill>
                <a:latin typeface="Futura Md BT" pitchFamily="34" charset="0"/>
              </a:rPr>
              <a:pPr algn="ctr" eaLnBrk="1" hangingPunct="1">
                <a:defRPr/>
              </a:pPr>
              <a:t>‹#›</a:t>
            </a:fld>
            <a:endParaRPr lang="en-US" altLang="zh-TW" sz="1400" smtClean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ngle-mode_fiber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10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TCP/IP Protocols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2800" dirty="0">
                <a:ea typeface="新細明體" pitchFamily="18" charset="-120"/>
              </a:rPr>
              <a:t>	</a:t>
            </a:r>
            <a:r>
              <a:rPr lang="en-US" altLang="zh-TW" sz="28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2800" dirty="0" smtClean="0">
                <a:ea typeface="新細明體" pitchFamily="18" charset="-120"/>
              </a:rPr>
              <a:t> </a:t>
            </a:r>
            <a:r>
              <a:rPr lang="en-US" altLang="zh-TW" sz="2800" dirty="0" smtClean="0">
                <a:ea typeface="新細明體" pitchFamily="18" charset="-120"/>
              </a:rPr>
              <a:t>Encapsulation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Send data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encapsulation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65263"/>
            <a:ext cx="65532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TCP connection 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establishment and termination</a:t>
            </a:r>
          </a:p>
        </p:txBody>
      </p:sp>
      <p:pic>
        <p:nvPicPr>
          <p:cNvPr id="993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143000"/>
            <a:ext cx="50927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Line 5"/>
          <p:cNvSpPr>
            <a:spLocks noChangeShapeType="1"/>
          </p:cNvSpPr>
          <p:nvPr/>
        </p:nvSpPr>
        <p:spPr bwMode="auto">
          <a:xfrm>
            <a:off x="2603500" y="1371600"/>
            <a:ext cx="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9333" name="Text Box 6"/>
          <p:cNvSpPr txBox="1">
            <a:spLocks noChangeArrowheads="1"/>
          </p:cNvSpPr>
          <p:nvPr/>
        </p:nvSpPr>
        <p:spPr bwMode="auto">
          <a:xfrm>
            <a:off x="1079500" y="3352800"/>
            <a:ext cx="2713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Three-way handshake</a:t>
            </a:r>
          </a:p>
        </p:txBody>
      </p:sp>
      <p:sp>
        <p:nvSpPr>
          <p:cNvPr id="99334" name="Text Box 7"/>
          <p:cNvSpPr txBox="1">
            <a:spLocks noChangeArrowheads="1"/>
          </p:cNvSpPr>
          <p:nvPr/>
        </p:nvSpPr>
        <p:spPr bwMode="auto">
          <a:xfrm>
            <a:off x="2663825" y="4629150"/>
            <a:ext cx="196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008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TCP’s half close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Appendix of IP Options: IP Timestamp Option</a:t>
            </a:r>
          </a:p>
        </p:txBody>
      </p:sp>
      <p:pic>
        <p:nvPicPr>
          <p:cNvPr id="100355" name="Picture 4" descr="img2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6" b="21846"/>
          <a:stretch>
            <a:fillRect/>
          </a:stretch>
        </p:blipFill>
        <p:spPr bwMode="auto">
          <a:xfrm>
            <a:off x="762000" y="5410200"/>
            <a:ext cx="79248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IP Timestamp Option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Similar to RR option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Record Timestamp in option filed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code, len, ptr are the same as IP RR option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OF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Overflow field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Router will increment OF if it can’t add a timestamp because of no room left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FL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Flags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0: only timestamp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1: both timestamp and IP address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3: the sender initiates the options with up to 4    </a:t>
            </a:r>
          </a:p>
          <a:p>
            <a:pPr lvl="3" eaLnBrk="1" hangingPunct="1">
              <a:buFontTx/>
              <a:buNone/>
            </a:pPr>
            <a:r>
              <a:rPr lang="en-US" altLang="zh-TW" sz="1400" smtClean="0">
                <a:ea typeface="新細明體" panose="02020500000000000000" pitchFamily="18" charset="-120"/>
              </a:rPr>
              <a:t>       pairs of IP address and timestamp</a:t>
            </a:r>
          </a:p>
        </p:txBody>
      </p:sp>
      <p:sp>
        <p:nvSpPr>
          <p:cNvPr id="10035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763000" y="649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Physical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Layer 1</a:t>
            </a:r>
            <a:endParaRPr lang="zh-TW" altLang="zh-TW" dirty="0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38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Medium Type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Electronics</a:t>
            </a:r>
          </a:p>
          <a:p>
            <a:pPr lvl="1"/>
            <a:r>
              <a:rPr lang="en-US" altLang="zh-TW" dirty="0" smtClean="0"/>
              <a:t>Cable</a:t>
            </a:r>
          </a:p>
          <a:p>
            <a:pPr lvl="2"/>
            <a:r>
              <a:rPr lang="en-US" altLang="zh-TW" dirty="0" smtClean="0"/>
              <a:t>RJ45</a:t>
            </a:r>
          </a:p>
          <a:p>
            <a:pPr lvl="2"/>
            <a:r>
              <a:rPr lang="en-US" altLang="zh-TW" dirty="0" smtClean="0"/>
              <a:t>GJ-11, RG-58</a:t>
            </a:r>
          </a:p>
          <a:p>
            <a:r>
              <a:rPr lang="en-US" altLang="zh-TW" dirty="0" smtClean="0"/>
              <a:t>Optical Fiber</a:t>
            </a:r>
          </a:p>
          <a:p>
            <a:pPr lvl="1"/>
            <a:r>
              <a:rPr lang="en-US" altLang="zh-TW" dirty="0" smtClean="0"/>
              <a:t>Multi Mode</a:t>
            </a:r>
          </a:p>
          <a:p>
            <a:pPr lvl="1"/>
            <a:r>
              <a:rPr lang="en-US" altLang="zh-TW" dirty="0" smtClean="0"/>
              <a:t>Single Mode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60350"/>
            <a:ext cx="2162175" cy="21050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14400" y="6489263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/>
              <a:t>http://leeselectronic.com/tw/product/2290.html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3934775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RJ-45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8P8C</a:t>
            </a:r>
          </a:p>
          <a:p>
            <a:pPr lvl="1"/>
            <a:r>
              <a:rPr lang="en-US" altLang="zh-TW" dirty="0" smtClean="0"/>
              <a:t>8 position</a:t>
            </a:r>
          </a:p>
          <a:p>
            <a:pPr lvl="1"/>
            <a:r>
              <a:rPr lang="en-US" altLang="zh-TW" dirty="0" smtClean="0"/>
              <a:t>8 contact</a:t>
            </a:r>
          </a:p>
          <a:p>
            <a:r>
              <a:rPr lang="en-US" altLang="zh-TW" dirty="0" smtClean="0"/>
              <a:t>100 meter</a:t>
            </a:r>
            <a:endParaRPr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0"/>
            <a:ext cx="5429250" cy="5715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8200" y="6257835"/>
            <a:ext cx="792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http://www.bb-elec.com/Learning-Center/All-White-Papers/Ethernet/Ethernet-Cables-RJ45-Colors-Crossover.aspx</a:t>
            </a:r>
            <a:endParaRPr lang="zh-TW" altLang="en-US" sz="1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76585"/>
            <a:ext cx="2941464" cy="183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2194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RJ-45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Category 5</a:t>
            </a:r>
          </a:p>
          <a:p>
            <a:r>
              <a:rPr lang="en-US" altLang="zh-TW" dirty="0" smtClean="0"/>
              <a:t>Category 5e</a:t>
            </a:r>
          </a:p>
          <a:p>
            <a:r>
              <a:rPr lang="en-US" altLang="zh-TW" dirty="0" smtClean="0"/>
              <a:t>Category 6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3486930"/>
            <a:ext cx="6574042" cy="33710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3400" y="6517243"/>
            <a:ext cx="2589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dirty="0" smtClean="0"/>
              <a:t>https://avprosupply.com/CAT5/Cables/</a:t>
            </a:r>
            <a:endParaRPr lang="zh-TW" altLang="en-US" sz="11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996" y="-15240"/>
            <a:ext cx="5004844" cy="31496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45418" y="28625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100" dirty="0" smtClean="0"/>
              <a:t>http://www.datacommun.com/interconnection/362.html</a:t>
            </a:r>
            <a:endParaRPr lang="zh-TW" altLang="en-US" sz="11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300" y="3134360"/>
            <a:ext cx="1790700" cy="1905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096000" y="6621790"/>
            <a:ext cx="31112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 smtClean="0"/>
              <a:t>https://dir.indiamart.com/surat/cat-6-cable.html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5156553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Optical Fiber - Multi Mode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core size</a:t>
            </a:r>
          </a:p>
          <a:p>
            <a:pPr lvl="1"/>
            <a:r>
              <a:rPr lang="en-US" altLang="zh-TW" dirty="0" smtClean="0"/>
              <a:t>62.5/125 µm - 275 m</a:t>
            </a:r>
          </a:p>
          <a:p>
            <a:pPr lvl="2"/>
            <a:r>
              <a:rPr lang="en-US" altLang="zh-TW" dirty="0" smtClean="0"/>
              <a:t>1G - 275m</a:t>
            </a:r>
          </a:p>
          <a:p>
            <a:pPr lvl="2"/>
            <a:r>
              <a:rPr lang="en-US" altLang="zh-TW" dirty="0" smtClean="0"/>
              <a:t>10G - 33 m</a:t>
            </a:r>
          </a:p>
          <a:p>
            <a:pPr lvl="1"/>
            <a:r>
              <a:rPr lang="en-US" altLang="zh-TW" dirty="0" smtClean="0"/>
              <a:t>50/125 µm - 550 m</a:t>
            </a:r>
          </a:p>
          <a:p>
            <a:pPr lvl="2"/>
            <a:r>
              <a:rPr lang="en-US" altLang="zh-TW" dirty="0" smtClean="0"/>
              <a:t>1G - 550m</a:t>
            </a:r>
          </a:p>
          <a:p>
            <a:pPr lvl="2"/>
            <a:r>
              <a:rPr lang="en-US" altLang="zh-TW" dirty="0" smtClean="0"/>
              <a:t>10G - 82 m</a:t>
            </a:r>
          </a:p>
          <a:p>
            <a:r>
              <a:rPr lang="zh-TW" altLang="en-US" dirty="0" smtClean="0"/>
              <a:t>可見光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910167"/>
            <a:ext cx="3784600" cy="18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909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Optical Fiber - Single Mode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Core size</a:t>
            </a:r>
          </a:p>
          <a:p>
            <a:pPr lvl="1"/>
            <a:r>
              <a:rPr lang="en-US" altLang="zh-TW" dirty="0" smtClean="0"/>
              <a:t>Between 8 and 10.5 µm</a:t>
            </a:r>
          </a:p>
          <a:p>
            <a:r>
              <a:rPr lang="zh-TW" altLang="en-US" dirty="0" smtClean="0"/>
              <a:t>雷射光</a:t>
            </a:r>
            <a:endParaRPr lang="en-US" altLang="zh-TW" dirty="0" smtClean="0"/>
          </a:p>
          <a:p>
            <a:r>
              <a:rPr lang="en-US" altLang="zh-TW" dirty="0" smtClean="0"/>
              <a:t>Distance</a:t>
            </a:r>
          </a:p>
          <a:p>
            <a:pPr lvl="1"/>
            <a:r>
              <a:rPr lang="en-US" altLang="zh-TW" dirty="0" smtClean="0"/>
              <a:t>10KM</a:t>
            </a:r>
          </a:p>
          <a:p>
            <a:pPr lvl="1"/>
            <a:r>
              <a:rPr lang="en-US" altLang="zh-TW" dirty="0" smtClean="0"/>
              <a:t>40KM</a:t>
            </a:r>
          </a:p>
          <a:p>
            <a:pPr lvl="1"/>
            <a:r>
              <a:rPr lang="en-US" altLang="zh-TW" dirty="0" smtClean="0"/>
              <a:t>70KM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796290"/>
            <a:ext cx="2095500" cy="18859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00800" y="2894737"/>
            <a:ext cx="274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The structure of a typical</a:t>
            </a:r>
          </a:p>
          <a:p>
            <a:r>
              <a:rPr lang="en-US" altLang="zh-TW" dirty="0" smtClean="0">
                <a:hlinkClick r:id="rId3" tooltip="Single-mode fiber"/>
              </a:rPr>
              <a:t>single-mode fiber</a:t>
            </a:r>
            <a:r>
              <a:rPr lang="en-US" altLang="zh-TW" dirty="0" smtClean="0"/>
              <a:t>.</a:t>
            </a:r>
            <a:br>
              <a:rPr lang="en-US" altLang="zh-TW" dirty="0" smtClean="0"/>
            </a:br>
            <a:r>
              <a:rPr lang="en-US" altLang="zh-TW" dirty="0" smtClean="0"/>
              <a:t>1. Core 8 µm diameter</a:t>
            </a:r>
            <a:br>
              <a:rPr lang="en-US" altLang="zh-TW" dirty="0" smtClean="0"/>
            </a:br>
            <a:r>
              <a:rPr lang="en-US" altLang="zh-TW" dirty="0" smtClean="0"/>
              <a:t>2. Cladding 125 µm dia.</a:t>
            </a:r>
            <a:br>
              <a:rPr lang="en-US" altLang="zh-TW" dirty="0" smtClean="0"/>
            </a:br>
            <a:r>
              <a:rPr lang="en-US" altLang="zh-TW" dirty="0" smtClean="0"/>
              <a:t>3. Buffer 250 µm dia.</a:t>
            </a:r>
            <a:br>
              <a:rPr lang="en-US" altLang="zh-TW" dirty="0" smtClean="0"/>
            </a:br>
            <a:r>
              <a:rPr lang="en-US" altLang="zh-TW" dirty="0" smtClean="0"/>
              <a:t>4. Jacket 400 µm dia.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4419600"/>
            <a:ext cx="4801748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4831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Optical Jack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LC</a:t>
            </a:r>
          </a:p>
          <a:p>
            <a:r>
              <a:rPr lang="en-US" altLang="zh-TW" dirty="0" smtClean="0"/>
              <a:t>SC</a:t>
            </a:r>
          </a:p>
          <a:p>
            <a:r>
              <a:rPr lang="en-US" altLang="zh-TW" dirty="0" smtClean="0"/>
              <a:t>ST</a:t>
            </a:r>
          </a:p>
          <a:p>
            <a:r>
              <a:rPr lang="en-US" altLang="zh-TW" dirty="0" smtClean="0"/>
              <a:t>FC</a:t>
            </a:r>
          </a:p>
          <a:p>
            <a:r>
              <a:rPr lang="en-US" altLang="zh-TW" dirty="0" smtClean="0"/>
              <a:t>SMT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65400"/>
            <a:ext cx="3865418" cy="23622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898970"/>
            <a:ext cx="7042265" cy="195903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41300"/>
            <a:ext cx="52387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8377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63039"/>
            <a:ext cx="7772400" cy="509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7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09600" y="6211669"/>
            <a:ext cx="8428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dirty="0" smtClean="0"/>
              <a:t>https://www.dreamstime.com/stock-images-osi-network-model-image28867034</a:t>
            </a:r>
            <a:endParaRPr lang="zh-TW" altLang="en-US" sz="14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6626"/>
            <a:ext cx="7848600" cy="5886450"/>
          </a:xfrm>
        </p:spPr>
      </p:pic>
    </p:spTree>
    <p:extLst>
      <p:ext uri="{BB962C8B-B14F-4D97-AF65-F5344CB8AC3E}">
        <p14:creationId xmlns:p14="http://schemas.microsoft.com/office/powerpoint/2010/main" val="427107583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958850"/>
          </a:xfrm>
        </p:spPr>
        <p:txBody>
          <a:bodyPr/>
          <a:lstStyle/>
          <a:p>
            <a:r>
              <a:rPr lang="en-US" altLang="zh-TW" sz="2400" dirty="0" smtClean="0"/>
              <a:t>DWDM</a:t>
            </a:r>
            <a:br>
              <a:rPr lang="en-US" altLang="zh-TW" sz="2400" dirty="0" smtClean="0"/>
            </a:br>
            <a:r>
              <a:rPr lang="en-US" altLang="zh-TW" sz="2400" dirty="0" smtClean="0"/>
              <a:t>	- Dense Wavelength Division Multiplexing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924300"/>
            <a:ext cx="6248400" cy="282219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47800"/>
            <a:ext cx="7584939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9989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1"/>
            <a:ext cx="4637650" cy="396240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2914650"/>
            <a:ext cx="3810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8172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96887"/>
            <a:ext cx="8219440" cy="27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7747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CWDM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01" y="990600"/>
            <a:ext cx="798327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0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2600" dirty="0" smtClean="0">
                <a:ea typeface="新細明體" pitchFamily="18" charset="-120"/>
              </a:rPr>
              <a:t>	</a:t>
            </a:r>
            <a:r>
              <a:rPr lang="en-US" altLang="zh-TW" sz="26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2600" dirty="0" smtClean="0">
                <a:ea typeface="新細明體" pitchFamily="18" charset="-120"/>
              </a:rPr>
              <a:t> </a:t>
            </a:r>
            <a:r>
              <a:rPr lang="en-US" altLang="zh-TW" sz="2600" dirty="0" err="1" smtClean="0">
                <a:ea typeface="新細明體" pitchFamily="18" charset="-120"/>
              </a:rPr>
              <a:t>Demultiplex</a:t>
            </a:r>
            <a:endParaRPr lang="en-US" altLang="zh-TW" sz="2600" dirty="0" smtClean="0">
              <a:ea typeface="新細明體" pitchFamily="18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Demultiplexing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6550"/>
            <a:ext cx="85344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	</a:t>
            </a:r>
            <a:r>
              <a:rPr lang="en-US" altLang="zh-TW" sz="32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200" dirty="0" smtClean="0">
                <a:ea typeface="新細明體" pitchFamily="18" charset="-120"/>
              </a:rPr>
              <a:t> </a:t>
            </a:r>
            <a:r>
              <a:rPr lang="en-US" altLang="zh-TW" sz="3200" dirty="0">
                <a:ea typeface="新細明體" pitchFamily="18" charset="-120"/>
              </a:rPr>
              <a:t>Addressing 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Addressing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Nearby (same network)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70866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	</a:t>
            </a:r>
            <a:r>
              <a:rPr lang="en-US" altLang="zh-TW" sz="32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200" dirty="0" smtClean="0">
                <a:ea typeface="新細明體" pitchFamily="18" charset="-120"/>
              </a:rPr>
              <a:t> </a:t>
            </a:r>
            <a:r>
              <a:rPr lang="en-US" altLang="zh-TW" sz="3200" dirty="0">
                <a:ea typeface="新細明體" pitchFamily="18" charset="-120"/>
              </a:rPr>
              <a:t>Addressing 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Addressing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Faraway (across network)</a:t>
            </a: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97100"/>
            <a:ext cx="71628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	</a:t>
            </a:r>
            <a:r>
              <a:rPr lang="en-US" altLang="zh-TW" sz="32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200" dirty="0" smtClean="0">
                <a:ea typeface="新細明體" pitchFamily="18" charset="-120"/>
              </a:rPr>
              <a:t> </a:t>
            </a:r>
            <a:r>
              <a:rPr lang="en-US" altLang="zh-TW" sz="3200" dirty="0">
                <a:ea typeface="新細明體" pitchFamily="18" charset="-120"/>
              </a:rPr>
              <a:t>Addressing 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5334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Addressing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1800" dirty="0" smtClean="0">
                <a:ea typeface="新細明體" pitchFamily="18" charset="-120"/>
              </a:rPr>
              <a:t>MAC Address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1600" dirty="0" smtClean="0">
                <a:ea typeface="新細明體" pitchFamily="18" charset="-120"/>
              </a:rPr>
              <a:t>Media Access Control Address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1600" dirty="0" smtClean="0">
                <a:ea typeface="新細明體" pitchFamily="18" charset="-120"/>
              </a:rPr>
              <a:t>48-bit Network Interface Card Hardware Address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24bit manufacture ID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24bit serial number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1600" dirty="0" smtClean="0">
                <a:ea typeface="新細明體" pitchFamily="18" charset="-120"/>
              </a:rPr>
              <a:t>Ex: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00:07:e9:10:e6:6b (Intel </a:t>
            </a:r>
            <a:r>
              <a:rPr lang="en-US" altLang="zh-TW" dirty="0" smtClean="0">
                <a:ea typeface="新細明體" pitchFamily="18" charset="-120"/>
              </a:rPr>
              <a:t>Corporation also </a:t>
            </a:r>
            <a:r>
              <a:rPr lang="en-US" altLang="zh-TW" dirty="0">
                <a:ea typeface="新細明體" pitchFamily="18" charset="-120"/>
              </a:rPr>
              <a:t>reported as </a:t>
            </a:r>
            <a:r>
              <a:rPr lang="en-US" altLang="zh-TW" dirty="0" err="1" smtClean="0">
                <a:ea typeface="新細明體" pitchFamily="18" charset="-120"/>
              </a:rPr>
              <a:t>Trendnet</a:t>
            </a:r>
            <a:r>
              <a:rPr lang="en-US" altLang="zh-TW" dirty="0" smtClean="0">
                <a:ea typeface="新細明體" pitchFamily="18" charset="-120"/>
              </a:rPr>
              <a:t>)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00:1e:0b:65:ca:07 (Hewlett Packard</a:t>
            </a:r>
            <a:r>
              <a:rPr lang="en-US" altLang="zh-TW" dirty="0" smtClean="0">
                <a:ea typeface="新細明體" pitchFamily="18" charset="-120"/>
              </a:rPr>
              <a:t>)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http://www.coffer.com/mac_find</a:t>
            </a:r>
            <a:r>
              <a:rPr lang="en-US" altLang="zh-TW" dirty="0" smtClean="0">
                <a:ea typeface="新細明體" pitchFamily="18" charset="-120"/>
              </a:rPr>
              <a:t>/</a:t>
            </a:r>
            <a:endParaRPr lang="en-US" altLang="zh-TW" dirty="0" smtClean="0">
              <a:ea typeface="新細明體" pitchFamily="18" charset="-12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1800" dirty="0" smtClean="0">
                <a:ea typeface="新細明體" pitchFamily="18" charset="-120"/>
              </a:rPr>
              <a:t>IP Address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1600" dirty="0" smtClean="0">
                <a:ea typeface="新細明體" pitchFamily="18" charset="-120"/>
              </a:rPr>
              <a:t>32-bit Internet Address (IPv4)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1600" dirty="0" smtClean="0">
                <a:ea typeface="新細明體" pitchFamily="18" charset="-120"/>
              </a:rPr>
              <a:t>Ex: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140.113.209.64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http://bgp.he.net/</a:t>
            </a:r>
            <a:endParaRPr lang="en-US" altLang="zh-TW" dirty="0" smtClean="0">
              <a:ea typeface="新細明體" pitchFamily="18" charset="-12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1800" dirty="0" smtClean="0">
                <a:ea typeface="新細明體" pitchFamily="18" charset="-120"/>
              </a:rPr>
              <a:t>Port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1600" dirty="0" smtClean="0">
                <a:ea typeface="新細明體" pitchFamily="18" charset="-120"/>
              </a:rPr>
              <a:t>16-bit uniquely identify application (1 ~ 65536)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1600" dirty="0" smtClean="0">
                <a:ea typeface="新細明體" pitchFamily="18" charset="-120"/>
              </a:rPr>
              <a:t>Ex: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FTP port 21, </a:t>
            </a:r>
            <a:r>
              <a:rPr lang="en-US" altLang="zh-TW" dirty="0" err="1" smtClean="0">
                <a:ea typeface="新細明體" pitchFamily="18" charset="-120"/>
              </a:rPr>
              <a:t>ssh</a:t>
            </a:r>
            <a:r>
              <a:rPr lang="en-US" altLang="zh-TW" dirty="0" smtClean="0">
                <a:ea typeface="新細明體" pitchFamily="18" charset="-120"/>
              </a:rPr>
              <a:t> port 22, telnet port </a:t>
            </a:r>
            <a:r>
              <a:rPr lang="en-US" altLang="zh-TW" dirty="0" smtClean="0">
                <a:ea typeface="新細明體" pitchFamily="18" charset="-120"/>
              </a:rPr>
              <a:t>23, HTTP port 80, HTTPS port 443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/</a:t>
            </a:r>
            <a:r>
              <a:rPr lang="en-US" altLang="zh-TW" dirty="0" err="1" smtClean="0">
                <a:ea typeface="新細明體" pitchFamily="18" charset="-120"/>
              </a:rPr>
              <a:t>etc</a:t>
            </a:r>
            <a:r>
              <a:rPr lang="en-US" altLang="zh-TW" dirty="0" smtClean="0">
                <a:ea typeface="新細明體" pitchFamily="18" charset="-120"/>
              </a:rPr>
              <a:t>/services</a:t>
            </a:r>
            <a:endParaRPr lang="en-US" altLang="zh-TW" dirty="0" smtClean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628"/>
            <a:ext cx="8521991" cy="6398172"/>
          </a:xfrm>
        </p:spPr>
      </p:pic>
      <p:sp>
        <p:nvSpPr>
          <p:cNvPr id="5" name="矩形 4"/>
          <p:cNvSpPr/>
          <p:nvPr/>
        </p:nvSpPr>
        <p:spPr>
          <a:xfrm>
            <a:off x="990600" y="6397823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 smtClean="0"/>
              <a:t>https://www.slideshare.net/00priya33/osi-model-25757020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30386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Link Layer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Link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Introduction of Link Layer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Purpose of the link layer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Send and receive IP datagram for IP module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ARP request and reply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RARP request and reply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TCP/IP support various link layers, depending on the type of hardware used: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Ethernet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Teach in this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Token 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FDDI (Fiber Distributed Data Interface</a:t>
            </a:r>
            <a:r>
              <a:rPr lang="en-US" altLang="zh-TW" dirty="0" smtClean="0">
                <a:ea typeface="新細明體" panose="02020500000000000000" pitchFamily="18" charset="-12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ISDN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Serial </a:t>
            </a:r>
            <a:r>
              <a:rPr lang="en-US" altLang="zh-TW" dirty="0" smtClean="0">
                <a:ea typeface="新細明體" panose="02020500000000000000" pitchFamily="18" charset="-120"/>
              </a:rPr>
              <a:t>Line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T1 (1.544Mbps), E1 (2.048Mbps), T2, T3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OC1, OC3, OC12, ATM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STM1, STM4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Link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Ethernet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Features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Predominant form of local LAN technology used today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Use CSMA/CD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Carrier Sense, Multiple Access with Collision Detection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Use 48bit MAC address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Operate at 10 Mbps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Fast Ethernet at 100 Mbps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Gigabit Ethernet at 1000Mbps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Ethernet frame format is defined in RFC894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This is the actually used format in reality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TCP/IP and the Internet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 smtClean="0">
                <a:ea typeface="新細明體" pitchFamily="18" charset="-120"/>
              </a:rPr>
              <a:t>In 1969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 smtClean="0">
                <a:ea typeface="新細明體" pitchFamily="18" charset="-120"/>
              </a:rPr>
              <a:t>ARPA funded and created the </a:t>
            </a:r>
            <a:r>
              <a:rPr lang="en-US" altLang="zh-TW" sz="1800" dirty="0" smtClean="0">
                <a:latin typeface="Times" charset="0"/>
                <a:ea typeface="新細明體" pitchFamily="18" charset="-120"/>
              </a:rPr>
              <a:t>“</a:t>
            </a:r>
            <a:r>
              <a:rPr lang="en-US" altLang="zh-TW" sz="1800" dirty="0" err="1" smtClean="0">
                <a:ea typeface="新細明體" pitchFamily="18" charset="-120"/>
              </a:rPr>
              <a:t>ARPA</a:t>
            </a:r>
            <a:r>
              <a:rPr lang="en-US" altLang="zh-TW" sz="1800" i="1" dirty="0" err="1" smtClean="0">
                <a:ea typeface="新細明體" pitchFamily="18" charset="-120"/>
              </a:rPr>
              <a:t>net</a:t>
            </a:r>
            <a:r>
              <a:rPr lang="en-US" altLang="zh-TW" sz="1800" dirty="0" smtClean="0">
                <a:latin typeface="Times" charset="0"/>
                <a:ea typeface="新細明體" pitchFamily="18" charset="-120"/>
              </a:rPr>
              <a:t>”</a:t>
            </a:r>
            <a:r>
              <a:rPr lang="en-US" altLang="zh-TW" sz="1800" dirty="0" smtClean="0">
                <a:ea typeface="新細明體" pitchFamily="18" charset="-120"/>
              </a:rPr>
              <a:t> network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sz="1600" dirty="0"/>
              <a:t>美國高級研究計劃署（</a:t>
            </a:r>
            <a:r>
              <a:rPr lang="en-US" altLang="zh-TW" sz="1600" dirty="0"/>
              <a:t>Advanced Research Project Agency</a:t>
            </a:r>
            <a:r>
              <a:rPr lang="zh-TW" altLang="en-US" sz="1600" dirty="0"/>
              <a:t>）</a:t>
            </a:r>
            <a:endParaRPr lang="en-US" altLang="zh-TW" sz="1600" dirty="0" smtClean="0">
              <a:ea typeface="新細明體" pitchFamily="18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 smtClean="0">
                <a:ea typeface="新細明體" pitchFamily="18" charset="-120"/>
              </a:rPr>
              <a:t>NCP </a:t>
            </a:r>
            <a:r>
              <a:rPr lang="en-US" altLang="zh-TW" sz="1600" dirty="0" smtClean="0">
                <a:ea typeface="新細明體" pitchFamily="18" charset="-120"/>
              </a:rPr>
              <a:t>- </a:t>
            </a:r>
            <a:r>
              <a:rPr lang="en-US" altLang="zh-TW" sz="1600" dirty="0" smtClean="0">
                <a:ea typeface="新細明體" pitchFamily="18" charset="-120"/>
              </a:rPr>
              <a:t>network control protocol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sz="1200" dirty="0" smtClean="0">
                <a:ea typeface="新細明體" pitchFamily="18" charset="-120"/>
              </a:rPr>
              <a:t>Two disadvantages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 smtClean="0">
                <a:ea typeface="新細明體" pitchFamily="18" charset="-120"/>
              </a:rPr>
              <a:t>In 1973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600" dirty="0" smtClean="0">
                <a:ea typeface="新細明體" pitchFamily="18" charset="-120"/>
              </a:rPr>
              <a:t>How to connect </a:t>
            </a:r>
            <a:r>
              <a:rPr lang="en-US" altLang="zh-TW" sz="1600" dirty="0" err="1" smtClean="0">
                <a:ea typeface="新細明體" pitchFamily="18" charset="-120"/>
              </a:rPr>
              <a:t>ARPAnet</a:t>
            </a:r>
            <a:r>
              <a:rPr lang="en-US" altLang="zh-TW" sz="1600" dirty="0" smtClean="0">
                <a:ea typeface="新細明體" pitchFamily="18" charset="-120"/>
              </a:rPr>
              <a:t> with SAT Net and </a:t>
            </a:r>
            <a:r>
              <a:rPr lang="en-US" altLang="zh-TW" sz="1600" dirty="0" err="1" smtClean="0">
                <a:ea typeface="新細明體" pitchFamily="18" charset="-120"/>
              </a:rPr>
              <a:t>ALOHAnet</a:t>
            </a:r>
            <a:endParaRPr lang="en-US" altLang="zh-TW" sz="1600" dirty="0" smtClean="0">
              <a:ea typeface="新細明體" pitchFamily="18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 smtClean="0">
                <a:ea typeface="新細明體" pitchFamily="18" charset="-120"/>
              </a:rPr>
              <a:t>TCP/IP begun to be developed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 smtClean="0">
                <a:ea typeface="新細明體" pitchFamily="18" charset="-120"/>
              </a:rPr>
              <a:t>In 1983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 smtClean="0"/>
              <a:t>TCP/IP protocols replaced NCP as the ARPANET’s principal protocol</a:t>
            </a:r>
            <a:endParaRPr lang="en-US" altLang="zh-TW" sz="1800" dirty="0" smtClean="0">
              <a:ea typeface="新細明體" pitchFamily="18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ARPnet</a:t>
            </a:r>
            <a:r>
              <a:rPr lang="en-US" altLang="zh-TW" sz="1800" dirty="0" smtClean="0">
                <a:ea typeface="新細明體" pitchFamily="18" charset="-120"/>
              </a:rPr>
              <a:t> </a:t>
            </a:r>
            <a:r>
              <a:rPr lang="en-US" altLang="zh-TW" sz="1800" dirty="0" smtClean="0">
                <a:ea typeface="新細明體" pitchFamily="18" charset="-120"/>
                <a:sym typeface="Wingdings" pitchFamily="2" charset="2"/>
              </a:rPr>
              <a:t> MILNET + </a:t>
            </a:r>
            <a:r>
              <a:rPr lang="en-US" altLang="zh-TW" sz="1800" dirty="0" err="1" smtClean="0">
                <a:ea typeface="新細明體" pitchFamily="18" charset="-120"/>
                <a:sym typeface="Wingdings" pitchFamily="2" charset="2"/>
              </a:rPr>
              <a:t>ARPnet</a:t>
            </a:r>
            <a:r>
              <a:rPr lang="en-US" altLang="zh-TW" sz="1800" dirty="0" smtClean="0">
                <a:ea typeface="新細明體" pitchFamily="18" charset="-120"/>
                <a:sym typeface="Wingdings" pitchFamily="2" charset="2"/>
              </a:rPr>
              <a:t> = Internet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 smtClean="0">
                <a:ea typeface="新細明體" pitchFamily="18" charset="-120"/>
              </a:rPr>
              <a:t>In 1985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 smtClean="0">
                <a:ea typeface="新細明體" pitchFamily="18" charset="-120"/>
              </a:rPr>
              <a:t>The NSF created the </a:t>
            </a:r>
            <a:r>
              <a:rPr lang="en-US" altLang="zh-TW" sz="1800" dirty="0" err="1" smtClean="0">
                <a:ea typeface="新細明體" pitchFamily="18" charset="-120"/>
              </a:rPr>
              <a:t>NSFnet</a:t>
            </a:r>
            <a:r>
              <a:rPr lang="en-US" altLang="zh-TW" sz="1800" dirty="0" smtClean="0">
                <a:ea typeface="新細明體" pitchFamily="18" charset="-120"/>
              </a:rPr>
              <a:t> to connect to Internet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 smtClean="0">
                <a:ea typeface="新細明體" pitchFamily="18" charset="-120"/>
              </a:rPr>
              <a:t>In 1990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 smtClean="0">
                <a:ea typeface="新細明體" pitchFamily="18" charset="-120"/>
              </a:rPr>
              <a:t>ARPA passed out of existence, and in 1995, the </a:t>
            </a:r>
            <a:r>
              <a:rPr lang="en-US" altLang="zh-TW" sz="1800" dirty="0" err="1" smtClean="0">
                <a:ea typeface="新細明體" pitchFamily="18" charset="-120"/>
              </a:rPr>
              <a:t>NSFnet</a:t>
            </a:r>
            <a:r>
              <a:rPr lang="en-US" altLang="zh-TW" sz="1800" dirty="0" smtClean="0">
                <a:ea typeface="新細明體" pitchFamily="18" charset="-120"/>
              </a:rPr>
              <a:t> became the primary Internet backbone network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28800" y="5943600"/>
            <a:ext cx="38719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>
                <a:latin typeface="Times" panose="02020603050405020304" pitchFamily="18" charset="0"/>
                <a:ea typeface="新細明體" panose="02020500000000000000" pitchFamily="18" charset="-120"/>
              </a:rPr>
              <a:t>ARPA = Advanced Research Project Agency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>
                <a:latin typeface="Times" panose="02020603050405020304" pitchFamily="18" charset="0"/>
                <a:ea typeface="新細明體" panose="02020500000000000000" pitchFamily="18" charset="-120"/>
              </a:rPr>
              <a:t>NSF = National Science Foundation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Link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Ethernet Frame Format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48bit hardware address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For both destination and source address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16bit type is used to specify the type of following data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0800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 IP datagram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0806  ARP,  8035  RARP</a:t>
            </a: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95675"/>
            <a:ext cx="74676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Link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Loopback Interface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Pseudo NIC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Allow client and server on the same host to communicate with each other using TCP/IP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IP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127.0.0.1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Hostname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localhost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5410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Link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MTU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3154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Maximum Transmission 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Limit size of payload part of Ethernet frame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1500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If the IP datagram is larger than MTU,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IP performs </a:t>
            </a:r>
            <a:r>
              <a:rPr lang="en-US" altLang="zh-TW" sz="16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fragmentation</a:t>
            </a:r>
            <a:r>
              <a:rPr lang="en-US" altLang="zh-TW" sz="16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MTU of various physical device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Path MTU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Smallest MTU of any data link MTU between the two hosts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Depend on route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46525"/>
            <a:ext cx="53340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" y="152400"/>
            <a:ext cx="5486400" cy="6040940"/>
          </a:xfrm>
        </p:spPr>
      </p:pic>
      <p:sp>
        <p:nvSpPr>
          <p:cNvPr id="5" name="矩形 4"/>
          <p:cNvSpPr/>
          <p:nvPr/>
        </p:nvSpPr>
        <p:spPr>
          <a:xfrm>
            <a:off x="838200" y="6397823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/>
              <a:t>https://cciethebeginning.wordpress.com/tag/eompls/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43480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Link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MTU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To get MTU info</a:t>
            </a:r>
          </a:p>
        </p:txBody>
      </p:sp>
      <p:sp>
        <p:nvSpPr>
          <p:cNvPr id="25604" name="內容版面配置區 5"/>
          <p:cNvSpPr>
            <a:spLocks/>
          </p:cNvSpPr>
          <p:nvPr/>
        </p:nvSpPr>
        <p:spPr bwMode="auto">
          <a:xfrm>
            <a:off x="1066800" y="2438400"/>
            <a:ext cx="7696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latin typeface="DejaVu Sans Mono" pitchFamily="49" charset="0"/>
              </a:rPr>
              <a:t>% ifconfig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latin typeface="DejaVu Sans Mono" pitchFamily="49" charset="0"/>
              </a:rPr>
              <a:t>em0: flags=8843&lt;UP,BROADCAST,RUNNING,SIMPLEX,MULTICAST&gt; mtu 9000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latin typeface="DejaVu Sans Mono" pitchFamily="49" charset="0"/>
              </a:rPr>
              <a:t>        options=b&lt;RXCSUM,TXCSUM,VLAN_MTU&gt;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latin typeface="DejaVu Sans Mono" pitchFamily="49" charset="0"/>
              </a:rPr>
              <a:t>        inet 192.168.7.1 netmask 0xffffff00 broadcast 192.168.7.255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latin typeface="DejaVu Sans Mono" pitchFamily="49" charset="0"/>
              </a:rPr>
              <a:t>        ether 00:0e:0c:01:d7:c8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latin typeface="DejaVu Sans Mono" pitchFamily="49" charset="0"/>
              </a:rPr>
              <a:t>        media: Ethernet autoselect (1000baseTX &lt;full-duplex&gt;)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latin typeface="DejaVu Sans Mono" pitchFamily="49" charset="0"/>
              </a:rPr>
              <a:t>        status: active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latin typeface="DejaVu Sans Mono" pitchFamily="49" charset="0"/>
              </a:rPr>
              <a:t>fxp0: flags=8843&lt;UP,BROADCAST,RUNNING,SIMPLEX,MULTICAST&gt; mtu 1500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latin typeface="DejaVu Sans Mono" pitchFamily="49" charset="0"/>
              </a:rPr>
              <a:t>        options=b&lt;RXCSUM,TXCSUM,VLAN_MTU&gt;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latin typeface="DejaVu Sans Mono" pitchFamily="49" charset="0"/>
              </a:rPr>
              <a:t>        inet 140.113.17.24 netmask 0xffffff00 broadcast 140.113.17.255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latin typeface="DejaVu Sans Mono" pitchFamily="49" charset="0"/>
              </a:rPr>
              <a:t>        ether 00:02:b3:99:3e:71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latin typeface="DejaVu Sans Mono" pitchFamily="49" charset="0"/>
              </a:rPr>
              <a:t>        media: Ethernet autoselect (100baseTX &lt;full-duplex&gt;)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latin typeface="DejaVu Sans Mono" pitchFamily="49" charset="0"/>
              </a:rPr>
              <a:t>        status: active</a:t>
            </a:r>
          </a:p>
        </p:txBody>
      </p:sp>
      <p:sp>
        <p:nvSpPr>
          <p:cNvPr id="7" name="矩形 6"/>
          <p:cNvSpPr/>
          <p:nvPr/>
        </p:nvSpPr>
        <p:spPr>
          <a:xfrm>
            <a:off x="7069138" y="2744788"/>
            <a:ext cx="928687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162800" y="4343400"/>
            <a:ext cx="928688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Industry term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L2 Switch</a:t>
            </a:r>
          </a:p>
          <a:p>
            <a:r>
              <a:rPr lang="en-US" altLang="zh-TW" dirty="0" smtClean="0"/>
              <a:t>L2 Hub</a:t>
            </a:r>
          </a:p>
          <a:p>
            <a:r>
              <a:rPr lang="en-US" altLang="zh-TW" dirty="0" smtClean="0"/>
              <a:t>Jumbo Frame</a:t>
            </a:r>
          </a:p>
          <a:p>
            <a:r>
              <a:rPr lang="en-US" altLang="zh-TW" dirty="0" smtClean="0"/>
              <a:t>L2VPN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3383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Network Layer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Introduction to Network Layer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Unreliable and connectionless datagram delivery service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IP Routing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IP provides best effort service (unreliable)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IP datagram can be delivered out of order (connectionless)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Protocols using IP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TCP, UDP, ICMP, IGMP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IP Header (1)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20 bytes in total length, excepts options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71628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IP Header (2)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640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31763"/>
            <a:ext cx="32242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3154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Version (4bit)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4 for IPv4 and 6 for IPv6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Header length (4bit)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The number of 32bit words in the header (15*4=60bytes)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Normally, the value is 5 (no option)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TOS-Type of Service (8bit)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3bit precedence + 4bit TOS + 1bit unused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Total length (16bit)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Total length of the IP datagram in bytes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2600" dirty="0" smtClean="0">
                <a:ea typeface="新細明體" pitchFamily="18" charset="-120"/>
              </a:rPr>
              <a:t>	</a:t>
            </a:r>
            <a:r>
              <a:rPr lang="en-US" altLang="zh-TW" sz="26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2600" dirty="0" smtClean="0">
                <a:ea typeface="新細明體" pitchFamily="18" charset="-120"/>
              </a:rPr>
              <a:t> </a:t>
            </a:r>
            <a:r>
              <a:rPr lang="en-US" altLang="zh-TW" sz="2600" dirty="0" smtClean="0">
                <a:ea typeface="新細明體" pitchFamily="18" charset="-120"/>
              </a:rPr>
              <a:t>Why TCP/IP 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The gap between applications and Network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Network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802.3 Ethernet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802.4 Token bus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802.5 Token Ring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802.11 Wireless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Application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Reliable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Performance</a:t>
            </a:r>
          </a:p>
        </p:txBody>
      </p:sp>
      <p:pic>
        <p:nvPicPr>
          <p:cNvPr id="7172" name="Picture 4" descr="img1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 t="6091" r="30159" b="11674"/>
          <a:stretch>
            <a:fillRect/>
          </a:stretch>
        </p:blipFill>
        <p:spPr bwMode="auto">
          <a:xfrm>
            <a:off x="5486400" y="1828800"/>
            <a:ext cx="33861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 rot="2901987">
            <a:off x="3522663" y="4787900"/>
            <a:ext cx="914400" cy="381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600200" y="5486400"/>
            <a:ext cx="6289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rgbClr val="993300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We need something to do the translating work!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chemeClr val="accent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TCP/IP</a:t>
            </a:r>
            <a:r>
              <a:rPr kumimoji="0" lang="en-US" altLang="zh-TW" b="1">
                <a:solidFill>
                  <a:srgbClr val="993300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 it is!!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IP Header (3)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Identification (16bit)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Fragmentation offset (13bit)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Flags (3bit)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All these three fields are used for fragmentation 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147638"/>
            <a:ext cx="33448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IP Header (4)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TTL (8bit)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Limit of next hop count  of routers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Protocol (8bit)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Used to demultiplex to other protocols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TCP, UDP, ICMP, IGMP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Header checksum (16bit)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Calculated over the IP header only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If checksum error, IP discards the datagram and no error message is generated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76200"/>
            <a:ext cx="333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IP Address (1)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32-bit long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Network part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Identify a logical network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Host part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Identify a machine on certain network</a:t>
            </a:r>
          </a:p>
          <a:p>
            <a:pPr eaLnBrk="1" hangingPunct="1"/>
            <a:endParaRPr lang="en-US" altLang="zh-TW" sz="20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IP address category</a:t>
            </a:r>
          </a:p>
        </p:txBody>
      </p:sp>
      <p:pic>
        <p:nvPicPr>
          <p:cNvPr id="32772" name="Picture 4" descr="img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73152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724400" y="1447800"/>
            <a:ext cx="411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Ex: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NCTU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Class B address: 140.113.0.0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Network ID: 140.113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Number of hosts: 255*255 = 65535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/>
              <a:t>Subnetting</a:t>
            </a:r>
            <a:r>
              <a:rPr lang="en-US" altLang="zh-TW" sz="3000" dirty="0" smtClean="0"/>
              <a:t>, CIDR, and </a:t>
            </a:r>
            <a:r>
              <a:rPr lang="en-US" altLang="zh-TW" sz="3000" dirty="0" err="1" smtClean="0"/>
              <a:t>Netmask</a:t>
            </a:r>
            <a:r>
              <a:rPr lang="en-US" altLang="zh-TW" sz="3000" dirty="0" smtClean="0"/>
              <a:t> (1)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Problems of Class A or B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Number of hosts is enormous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Hard to maintain and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Solution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 Subnetting 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Problems of Class C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255*255*255 number of Class C network make the size of Internet routes huge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Solution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 </a:t>
            </a:r>
            <a:r>
              <a:rPr lang="en-US" altLang="zh-TW" smtClean="0">
                <a:ea typeface="新細明體" panose="02020500000000000000" pitchFamily="18" charset="-120"/>
              </a:rPr>
              <a:t>Classless Inter-Domain Routing</a:t>
            </a:r>
          </a:p>
          <a:p>
            <a:pPr eaLnBrk="1" hangingPunct="1">
              <a:lnSpc>
                <a:spcPct val="80000"/>
              </a:lnSpc>
            </a:pPr>
            <a:endParaRPr lang="en-US" altLang="zh-TW" sz="28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/>
              <a:t>Subnetting</a:t>
            </a:r>
            <a:r>
              <a:rPr lang="en-US" altLang="zh-TW" sz="3000" dirty="0" smtClean="0"/>
              <a:t>, CIDR, and </a:t>
            </a:r>
            <a:r>
              <a:rPr lang="en-US" altLang="zh-TW" sz="3000" dirty="0" err="1" smtClean="0"/>
              <a:t>Netmask</a:t>
            </a:r>
            <a:r>
              <a:rPr lang="en-US" altLang="zh-TW" sz="3000" dirty="0" smtClean="0"/>
              <a:t> (2)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Subnetting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Borrow some bits from network ID to extends hosts ID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ClassB address : 140.113.0.0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mtClean="0">
                <a:ea typeface="新細明體" panose="02020500000000000000" pitchFamily="18" charset="-120"/>
              </a:rPr>
              <a:t>   = 256 ClassC-like IP addresses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mtClean="0">
                <a:ea typeface="新細明體" panose="02020500000000000000" pitchFamily="18" charset="-120"/>
              </a:rPr>
              <a:t>   in N.N.N.H subnetting method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140.113.209.0 subnet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Benefits of subnetting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Reduce the routing table size of Internet’s routers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Ex: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All external routers have only one entry for 140.113 Class B network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/>
              <a:t>Subnetting</a:t>
            </a:r>
            <a:r>
              <a:rPr lang="en-US" altLang="zh-TW" sz="3000" dirty="0" smtClean="0"/>
              <a:t>, CIDR, and </a:t>
            </a:r>
            <a:r>
              <a:rPr lang="en-US" altLang="zh-TW" sz="3000" dirty="0" err="1" smtClean="0"/>
              <a:t>Netmask</a:t>
            </a:r>
            <a:r>
              <a:rPr lang="en-US" altLang="zh-TW" sz="3000" dirty="0" smtClean="0"/>
              <a:t> (3)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Netmask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Specify how many bits of network-ID are used for network-ID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Continuous 1 bits form the network part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255.255.255.0 in NCTU-CS example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256 hosts available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255.255.255.248 in ADSL example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Only 8 hosts available</a:t>
            </a:r>
          </a:p>
          <a:p>
            <a:pPr lvl="1" eaLnBrk="1" hangingPunct="1"/>
            <a:r>
              <a:rPr lang="en-US" altLang="zh-TW" sz="1800" smtClean="0"/>
              <a:t>Shorthand notation</a:t>
            </a:r>
          </a:p>
          <a:p>
            <a:pPr lvl="2" eaLnBrk="1" hangingPunct="1"/>
            <a:r>
              <a:rPr lang="en-US" altLang="zh-TW" sz="1600" smtClean="0"/>
              <a:t>Address/prefix-length</a:t>
            </a:r>
          </a:p>
          <a:p>
            <a:pPr lvl="3" eaLnBrk="1" hangingPunct="1"/>
            <a:r>
              <a:rPr lang="en-US" altLang="zh-TW" sz="1400" smtClean="0"/>
              <a:t>Ex: 140.113.209.8/24</a:t>
            </a:r>
          </a:p>
          <a:p>
            <a:pPr eaLnBrk="1" hangingPunct="1"/>
            <a:endParaRPr lang="en-US" altLang="zh-TW" sz="280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/>
              <a:t>Subnetting</a:t>
            </a:r>
            <a:r>
              <a:rPr lang="en-US" altLang="zh-TW" sz="3000" dirty="0" smtClean="0"/>
              <a:t>, CIDR, and </a:t>
            </a:r>
            <a:r>
              <a:rPr lang="en-US" altLang="zh-TW" sz="3000" dirty="0" err="1" smtClean="0"/>
              <a:t>Netmask</a:t>
            </a:r>
            <a:r>
              <a:rPr lang="en-US" altLang="zh-TW" sz="3000" dirty="0" smtClean="0"/>
              <a:t> (4)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How to determine your network ID?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Bitwise-AND IP and netmask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b="1" smtClean="0">
                <a:ea typeface="新細明體" panose="02020500000000000000" pitchFamily="18" charset="-120"/>
              </a:rPr>
              <a:t>140.113.214.37 &amp; 255.255.255.0 </a:t>
            </a:r>
            <a:r>
              <a:rPr lang="en-US" altLang="zh-TW" b="1" smtClean="0">
                <a:ea typeface="新細明體" panose="02020500000000000000" pitchFamily="18" charset="-120"/>
                <a:sym typeface="Wingdings" panose="05000000000000000000" pitchFamily="2" charset="2"/>
              </a:rPr>
              <a:t> 140.113.214.0</a:t>
            </a:r>
          </a:p>
          <a:p>
            <a:pPr lvl="2" eaLnBrk="1" hangingPunct="1"/>
            <a:r>
              <a:rPr lang="en-US" altLang="zh-TW" b="1" smtClean="0">
                <a:ea typeface="新細明體" panose="02020500000000000000" pitchFamily="18" charset="-120"/>
                <a:sym typeface="Wingdings" panose="05000000000000000000" pitchFamily="2" charset="2"/>
              </a:rPr>
              <a:t>140.113.209.37 &amp; 255.255.255.0  140.113.209.0</a:t>
            </a:r>
          </a:p>
          <a:p>
            <a:pPr lvl="2" eaLnBrk="1" hangingPunct="1"/>
            <a:endParaRPr lang="en-US" altLang="zh-TW" b="1" smtClean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zh-TW" b="1" smtClean="0">
                <a:ea typeface="新細明體" panose="02020500000000000000" pitchFamily="18" charset="-120"/>
                <a:sym typeface="Wingdings" panose="05000000000000000000" pitchFamily="2" charset="2"/>
              </a:rPr>
              <a:t>140.113.214.37 &amp; 255.255.0.0  140.113.0.0</a:t>
            </a:r>
          </a:p>
          <a:p>
            <a:pPr lvl="2" eaLnBrk="1" hangingPunct="1"/>
            <a:r>
              <a:rPr lang="en-US" altLang="zh-TW" b="1" smtClean="0">
                <a:ea typeface="新細明體" panose="02020500000000000000" pitchFamily="18" charset="-120"/>
                <a:sym typeface="Wingdings" panose="05000000000000000000" pitchFamily="2" charset="2"/>
              </a:rPr>
              <a:t>140.113.209.37 &amp; 255.255.0.0  140.113.0.0</a:t>
            </a:r>
          </a:p>
          <a:p>
            <a:pPr lvl="2" eaLnBrk="1" hangingPunct="1"/>
            <a:endParaRPr lang="en-US" altLang="zh-TW" b="1" smtClean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zh-TW" b="1" smtClean="0">
                <a:ea typeface="新細明體" panose="02020500000000000000" pitchFamily="18" charset="-120"/>
                <a:sym typeface="Wingdings" panose="05000000000000000000" pitchFamily="2" charset="2"/>
              </a:rPr>
              <a:t>211.23.188.78 &amp; 255.255.255.248  211.23.188.72</a:t>
            </a:r>
          </a:p>
          <a:p>
            <a:pPr lvl="3" eaLnBrk="1" hangingPunct="1"/>
            <a:r>
              <a:rPr lang="en-US" altLang="zh-TW" b="1" smtClean="0">
                <a:ea typeface="新細明體" panose="02020500000000000000" pitchFamily="18" charset="-120"/>
                <a:sym typeface="Wingdings" panose="05000000000000000000" pitchFamily="2" charset="2"/>
              </a:rPr>
              <a:t>78 = 01001110</a:t>
            </a:r>
          </a:p>
          <a:p>
            <a:pPr lvl="3" eaLnBrk="1" hangingPunct="1"/>
            <a:r>
              <a:rPr lang="en-US" altLang="zh-TW" b="1" smtClean="0">
                <a:ea typeface="新細明體" panose="02020500000000000000" pitchFamily="18" charset="-120"/>
                <a:sym typeface="Wingdings" panose="05000000000000000000" pitchFamily="2" charset="2"/>
              </a:rPr>
              <a:t>78 &amp; 248= 01001110 &amp; 11111000 =72</a:t>
            </a:r>
            <a:endParaRPr lang="en-US" altLang="zh-TW" b="1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/>
              <a:t>Subnetting</a:t>
            </a:r>
            <a:r>
              <a:rPr lang="en-US" altLang="zh-TW" sz="3000" dirty="0" smtClean="0"/>
              <a:t>, CIDR, and </a:t>
            </a:r>
            <a:r>
              <a:rPr lang="en-US" altLang="zh-TW" sz="3000" dirty="0" err="1" smtClean="0"/>
              <a:t>Netmask</a:t>
            </a:r>
            <a:r>
              <a:rPr lang="en-US" altLang="zh-TW" sz="3000" dirty="0" smtClean="0"/>
              <a:t> (5)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In a subnet, not all IP are available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The first one IP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 network 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The last one IP  broadcast address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smtClean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zh-TW" smtClean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Ex:</a:t>
            </a: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762000" y="3651250"/>
            <a:ext cx="8153400" cy="1758950"/>
            <a:chOff x="480" y="2300"/>
            <a:chExt cx="5136" cy="1108"/>
          </a:xfrm>
        </p:grpSpPr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480" y="2300"/>
              <a:ext cx="2640" cy="110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rIns="18000">
              <a:spAutoFit/>
            </a:bodyPr>
            <a:lstStyle>
              <a:lvl1pPr>
                <a:spcBef>
                  <a:spcPct val="25000"/>
                </a:spcBef>
                <a:buFont typeface="Wingdings" panose="05000000000000000000" pitchFamily="2" charset="2"/>
                <a:buChar char="q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華康儷中黑(P)" pitchFamily="34" charset="-12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panose="05000000000000000000" pitchFamily="2" charset="2"/>
                <a:buChar char="Ø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Netmask 255.255.255.0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140.113.209.32/24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zh-TW" sz="1800">
                <a:latin typeface="Arial" panose="020B0604020202020204" pitchFamily="34" charset="0"/>
                <a:ea typeface="新細明體" panose="02020500000000000000" pitchFamily="18" charset="-120"/>
                <a:sym typeface="Wingdings" panose="05000000000000000000" pitchFamily="2" charset="2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</a:rPr>
                <a:t>140.113.209.0	</a:t>
              </a: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 network ID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140.113.209.255	 broadcast address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1 ~ 254, total 254 IPs are usable</a:t>
              </a: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3120" y="2300"/>
              <a:ext cx="2496" cy="110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rIns="18000">
              <a:spAutoFit/>
            </a:bodyPr>
            <a:lstStyle>
              <a:lvl1pPr>
                <a:spcBef>
                  <a:spcPct val="25000"/>
                </a:spcBef>
                <a:buFont typeface="Wingdings" panose="05000000000000000000" pitchFamily="2" charset="2"/>
                <a:buChar char="q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華康儷中黑(P)" pitchFamily="34" charset="-12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panose="05000000000000000000" pitchFamily="2" charset="2"/>
                <a:buChar char="Ø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</a:rPr>
                <a:t>Netmask 255.255.255.252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</a:rPr>
                <a:t>211.23.188.78/29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zh-TW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</a:rPr>
                <a:t>211.23.188.72 </a:t>
              </a: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 network ID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</a:rPr>
                <a:t>211.23.188.79 </a:t>
              </a: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 broadcast address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</a:rPr>
                <a:t>73 ~ 78, total 6 IPs are usable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/>
              <a:t>Subnetting</a:t>
            </a:r>
            <a:r>
              <a:rPr lang="en-US" altLang="zh-TW" sz="3000" dirty="0" smtClean="0"/>
              <a:t>, CIDR, and </a:t>
            </a:r>
            <a:r>
              <a:rPr lang="en-US" altLang="zh-TW" sz="3000" dirty="0" err="1" smtClean="0"/>
              <a:t>Netmask</a:t>
            </a:r>
            <a:r>
              <a:rPr lang="en-US" altLang="zh-TW" sz="3000" dirty="0" smtClean="0"/>
              <a:t> (6)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The smallest </a:t>
            </a:r>
            <a:r>
              <a:rPr lang="en-US" altLang="zh-TW" dirty="0" err="1" smtClean="0">
                <a:ea typeface="新細明體" panose="02020500000000000000" pitchFamily="18" charset="-120"/>
              </a:rPr>
              <a:t>subnetting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Network portion : 30 bits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Host portion : 2 bits</a:t>
            </a:r>
          </a:p>
          <a:p>
            <a:pPr lvl="1" eaLnBrk="1" hangingPunct="1">
              <a:buFontTx/>
              <a:buNone/>
            </a:pPr>
            <a:r>
              <a:rPr lang="en-US" altLang="zh-TW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 4 hosts, but only 2 IPs are available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ipcalc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#</a:t>
            </a:r>
            <a:r>
              <a:rPr lang="en-US" altLang="zh-TW" dirty="0" err="1" smtClean="0">
                <a:ea typeface="新細明體" panose="02020500000000000000" pitchFamily="18" charset="-120"/>
              </a:rPr>
              <a:t>pkg</a:t>
            </a:r>
            <a:r>
              <a:rPr lang="en-US" altLang="zh-TW" dirty="0" smtClean="0">
                <a:ea typeface="新細明體" panose="02020500000000000000" pitchFamily="18" charset="-120"/>
              </a:rPr>
              <a:t> install </a:t>
            </a:r>
            <a:r>
              <a:rPr lang="en-US" altLang="zh-TW" dirty="0" err="1" smtClean="0">
                <a:ea typeface="新細明體" panose="02020500000000000000" pitchFamily="18" charset="-120"/>
              </a:rPr>
              <a:t>ipcalc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6" y="4114800"/>
            <a:ext cx="847090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/>
              <a:t>Subnetting</a:t>
            </a:r>
            <a:r>
              <a:rPr lang="en-US" altLang="zh-TW" sz="3000" dirty="0" smtClean="0"/>
              <a:t>, CIDR, and </a:t>
            </a:r>
            <a:r>
              <a:rPr lang="en-US" altLang="zh-TW" sz="3000" dirty="0" err="1" smtClean="0"/>
              <a:t>Netmask</a:t>
            </a:r>
            <a:r>
              <a:rPr lang="en-US" altLang="zh-TW" sz="3000" dirty="0" smtClean="0"/>
              <a:t> (7)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Network configuration for various lengths of netmask</a:t>
            </a:r>
          </a:p>
        </p:txBody>
      </p:sp>
      <p:pic>
        <p:nvPicPr>
          <p:cNvPr id="39940" name="Picture 4" descr="img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6000" b="20580"/>
          <a:stretch>
            <a:fillRect/>
          </a:stretch>
        </p:blipFill>
        <p:spPr bwMode="auto">
          <a:xfrm>
            <a:off x="1295400" y="2057400"/>
            <a:ext cx="7086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2600" dirty="0" smtClean="0">
                <a:ea typeface="新細明體" pitchFamily="18" charset="-120"/>
              </a:rPr>
              <a:t>	</a:t>
            </a:r>
            <a:r>
              <a:rPr lang="en-US" altLang="zh-TW" sz="26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2600" dirty="0" smtClean="0">
                <a:ea typeface="新細明體" pitchFamily="18" charset="-120"/>
              </a:rPr>
              <a:t> </a:t>
            </a:r>
            <a:r>
              <a:rPr lang="en-US" altLang="zh-TW" sz="2600" dirty="0" smtClean="0">
                <a:ea typeface="新細明體" pitchFamily="18" charset="-120"/>
              </a:rPr>
              <a:t>Layers of TCP/IP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TCP/IP is a suite of networking protocols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4 layers Layering architecture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Link layer (data-link layer)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Include device drivers to handle hardware details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Network layer (IP)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Handle the movement of packets around the network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Transport layer (Port)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Handle flow of data between hosts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err="1" smtClean="0"/>
              <a:t>Subnetting</a:t>
            </a:r>
            <a:r>
              <a:rPr lang="en-US" altLang="zh-TW" sz="3000" dirty="0" smtClean="0"/>
              <a:t>, CIDR, and </a:t>
            </a:r>
            <a:r>
              <a:rPr lang="en-US" altLang="zh-TW" sz="3000" dirty="0" err="1" smtClean="0"/>
              <a:t>Netmask</a:t>
            </a:r>
            <a:r>
              <a:rPr lang="en-US" altLang="zh-TW" sz="3000" dirty="0" smtClean="0"/>
              <a:t> (8)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CIDR (Classless Inter-Domain Routing)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Use address mask instead of old address classes to determine the destination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CIDR requires modifications to routers and routing protocols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Need to transmit both destination address and mask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We can merge two ClassC network: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mtClean="0">
                <a:ea typeface="新細明體" panose="02020500000000000000" pitchFamily="18" charset="-120"/>
              </a:rPr>
              <a:t>	203.19.68.0/24, 203.19.69.0/24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 203.19.68.0/23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Benefit of CIDR	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We can allocate continuous ClassC network to organization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Reflect physical network topology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Reduce the size of routing table</a:t>
            </a:r>
            <a:endParaRPr lang="en-US" altLang="zh-TW" sz="1000" smtClean="0"/>
          </a:p>
          <a:p>
            <a:pPr eaLnBrk="1" hangingPunct="1">
              <a:lnSpc>
                <a:spcPct val="90000"/>
              </a:lnSpc>
            </a:pPr>
            <a:endParaRPr lang="en-US" altLang="zh-TW" sz="32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IP Routing (1)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Difference between Host and Router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Router forwards datagram from one of its interface to another, while host does not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Almost every Unix system can be configured to act as a router or both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net.inet.ip.forwarding=1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Router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IP layer has a routing table, which is used to store the information for forwarding datagram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When router receiving a datagram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If Dst. IP = my IP, demultiplex to other protocol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Other, forward the IP based on routing table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IP Routing (2)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Routing table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Destination IP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IP address of next-hop router or IP address of a directly connected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Flags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Next interface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IP 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Done on a hop-by-hop basis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It assumes that the next-hop router is closer to the destination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Steps: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Search routing table for complete matched IP address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Send to next-hop router or to the directly connected NIC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Search routing table for matched network ID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Send to next-hop router or to the directly connected NIC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Search routing table for default route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Send to this default next-hop router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host or network unreachable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IP Routing (3)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Ex1: routing in the same network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bsdi: 	140.252.13.35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sun:  	140.252.13.33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75438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371600" y="6096000"/>
            <a:ext cx="7508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Ex Routing table: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	140.252.13.33	00:d0:59:83:d9:16		UHLW	fxp1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64770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Network Layer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IP Routing (4)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Ex2: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routing across multi-network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Industry term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L3 Switch</a:t>
            </a:r>
          </a:p>
          <a:p>
            <a:r>
              <a:rPr lang="en-US" altLang="zh-TW" dirty="0" smtClean="0"/>
              <a:t>Router</a:t>
            </a:r>
          </a:p>
          <a:p>
            <a:r>
              <a:rPr lang="en-US" altLang="zh-TW" dirty="0" smtClean="0"/>
              <a:t>Default route</a:t>
            </a:r>
          </a:p>
          <a:p>
            <a:r>
              <a:rPr lang="en-US" altLang="zh-TW" dirty="0" smtClean="0"/>
              <a:t>Default gateway</a:t>
            </a:r>
          </a:p>
          <a:p>
            <a:r>
              <a:rPr lang="en-US" altLang="zh-TW" dirty="0" smtClean="0"/>
              <a:t>Static route</a:t>
            </a:r>
          </a:p>
          <a:p>
            <a:r>
              <a:rPr lang="en-US" altLang="zh-TW" dirty="0" smtClean="0"/>
              <a:t>Dynamic route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41127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ARP and RARP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Something between</a:t>
            </a:r>
          </a:p>
          <a:p>
            <a:pPr eaLnBrk="1" hangingPunct="1"/>
            <a:r>
              <a:rPr lang="en-US" altLang="zh-TW" dirty="0" smtClean="0"/>
              <a:t>MAC (link layer)</a:t>
            </a:r>
          </a:p>
          <a:p>
            <a:pPr eaLnBrk="1" hangingPunct="1"/>
            <a:r>
              <a:rPr lang="en-US" altLang="zh-TW" dirty="0" smtClean="0"/>
              <a:t>And</a:t>
            </a:r>
          </a:p>
          <a:p>
            <a:pPr eaLnBrk="1" hangingPunct="1"/>
            <a:r>
              <a:rPr lang="en-US" altLang="zh-TW" dirty="0" smtClean="0"/>
              <a:t>IP (network layer)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ARP and RARP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500" dirty="0" smtClean="0">
                <a:ea typeface="新細明體" panose="02020500000000000000" pitchFamily="18" charset="-120"/>
              </a:rPr>
              <a:t>ARP	</a:t>
            </a:r>
            <a:r>
              <a:rPr lang="en-US" altLang="zh-TW" sz="25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2500" dirty="0" smtClean="0">
                <a:ea typeface="新細明體" panose="02020500000000000000" pitchFamily="18" charset="-120"/>
              </a:rPr>
              <a:t> </a:t>
            </a:r>
            <a:r>
              <a:rPr lang="en-US" altLang="zh-TW" sz="2500" dirty="0" smtClean="0">
                <a:ea typeface="新細明體" panose="02020500000000000000" pitchFamily="18" charset="-120"/>
              </a:rPr>
              <a:t>Address Resolution Protocol and </a:t>
            </a:r>
            <a:br>
              <a:rPr lang="en-US" altLang="zh-TW" sz="2500" dirty="0" smtClean="0">
                <a:ea typeface="新細明體" panose="02020500000000000000" pitchFamily="18" charset="-120"/>
              </a:rPr>
            </a:br>
            <a:r>
              <a:rPr lang="en-US" altLang="zh-TW" sz="2500" dirty="0" smtClean="0">
                <a:ea typeface="新細明體" panose="02020500000000000000" pitchFamily="18" charset="-120"/>
              </a:rPr>
              <a:t>RARP	</a:t>
            </a:r>
            <a:r>
              <a:rPr lang="en-US" altLang="zh-TW" sz="25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2500" dirty="0" smtClean="0">
                <a:ea typeface="新細明體" panose="02020500000000000000" pitchFamily="18" charset="-120"/>
              </a:rPr>
              <a:t> </a:t>
            </a:r>
            <a:r>
              <a:rPr lang="en-US" altLang="zh-TW" sz="2500" dirty="0" smtClean="0">
                <a:ea typeface="新細明體" panose="02020500000000000000" pitchFamily="18" charset="-120"/>
              </a:rPr>
              <a:t>Reverse ARP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Mapping between IP and Ethernet address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When an Ethernet frame is sent on LAN from one host to another,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It is the 48bit Ethernet address that determines for which interface the frame is destined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26574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ARP and RARP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ARP Example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Example</a:t>
            </a:r>
          </a:p>
          <a:p>
            <a:pPr lvl="1" eaLnBrk="1" hangingPunct="1">
              <a:buFontTx/>
              <a:buNone/>
            </a:pPr>
            <a:r>
              <a:rPr lang="en-US" altLang="zh-TW" sz="1800" smtClean="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% ftp bsd1</a:t>
            </a:r>
          </a:p>
          <a:p>
            <a:pPr lvl="1" eaLnBrk="1" hangingPunct="1">
              <a:buFontTx/>
              <a:buNone/>
            </a:pPr>
            <a:r>
              <a:rPr lang="en-US" altLang="zh-TW" sz="1800" smtClean="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(4) next-hop or direct host</a:t>
            </a:r>
          </a:p>
          <a:p>
            <a:pPr lvl="1" eaLnBrk="1" hangingPunct="1">
              <a:buFontTx/>
              <a:buNone/>
            </a:pPr>
            <a:r>
              <a:rPr lang="en-US" altLang="zh-TW" sz="1800" smtClean="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(5) Search ARP cache</a:t>
            </a:r>
          </a:p>
          <a:p>
            <a:pPr lvl="1" eaLnBrk="1" hangingPunct="1">
              <a:buFontTx/>
              <a:buNone/>
            </a:pPr>
            <a:r>
              <a:rPr lang="en-US" altLang="zh-TW" sz="1800" smtClean="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(6) Broadcast ARP request</a:t>
            </a:r>
          </a:p>
          <a:p>
            <a:pPr lvl="1" eaLnBrk="1" hangingPunct="1">
              <a:buFontTx/>
              <a:buNone/>
            </a:pPr>
            <a:r>
              <a:rPr lang="en-US" altLang="zh-TW" sz="1800" smtClean="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(7) bsd1 response ARP reply</a:t>
            </a:r>
          </a:p>
          <a:p>
            <a:pPr lvl="1" eaLnBrk="1" hangingPunct="1">
              <a:buFontTx/>
              <a:buNone/>
            </a:pPr>
            <a:r>
              <a:rPr lang="en-US" altLang="zh-TW" sz="1800" smtClean="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(9) Send original IP datagram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44450"/>
            <a:ext cx="573087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ARP and RARP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ARP Cache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Maintain recent ARP results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come from both ARP request and reply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expiration time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Complete entry = 20 minutes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Incomplete entry = 3 minutes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Use </a:t>
            </a:r>
            <a:r>
              <a:rPr lang="en-US" altLang="zh-TW" dirty="0" err="1" smtClean="0">
                <a:ea typeface="新細明體" panose="02020500000000000000" pitchFamily="18" charset="-120"/>
              </a:rPr>
              <a:t>arp</a:t>
            </a:r>
            <a:r>
              <a:rPr lang="en-US" altLang="zh-TW" dirty="0" smtClean="0">
                <a:ea typeface="新細明體" panose="02020500000000000000" pitchFamily="18" charset="-120"/>
              </a:rPr>
              <a:t> command to see the cache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arp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a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arp</a:t>
            </a:r>
            <a:r>
              <a:rPr lang="en-US" altLang="zh-TW" dirty="0" smtClean="0">
                <a:ea typeface="新細明體" panose="02020500000000000000" pitchFamily="18" charset="-120"/>
              </a:rPr>
              <a:t> -a -n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arp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da 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arp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S </a:t>
            </a:r>
            <a:r>
              <a:rPr lang="en-US" altLang="zh-TW" dirty="0" smtClean="0">
                <a:ea typeface="新細明體" panose="02020500000000000000" pitchFamily="18" charset="-120"/>
              </a:rPr>
              <a:t>140.113.235.132 </a:t>
            </a:r>
            <a:r>
              <a:rPr lang="en-US" altLang="zh-TW" dirty="0" smtClean="0"/>
              <a:t>00:0e:a6:94:24:6e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2800" dirty="0">
                <a:ea typeface="新細明體" pitchFamily="18" charset="-120"/>
              </a:rPr>
              <a:t>	</a:t>
            </a:r>
            <a:r>
              <a:rPr lang="en-US" altLang="zh-TW" sz="26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2600" dirty="0" smtClean="0">
                <a:ea typeface="新細明體" pitchFamily="18" charset="-120"/>
              </a:rPr>
              <a:t> </a:t>
            </a:r>
            <a:r>
              <a:rPr lang="en-US" altLang="zh-TW" sz="2600" dirty="0">
                <a:ea typeface="新細明體" pitchFamily="18" charset="-120"/>
              </a:rPr>
              <a:t>Layers of TCP/IP </a:t>
            </a:r>
            <a:r>
              <a:rPr lang="en-US" altLang="zh-TW" sz="2600" dirty="0" smtClean="0">
                <a:ea typeface="新細明體" pitchFamily="18" charset="-120"/>
              </a:rPr>
              <a:t>(</a:t>
            </a:r>
            <a:r>
              <a:rPr lang="en-US" altLang="zh-TW" sz="2600" dirty="0">
                <a:ea typeface="新細明體" pitchFamily="18" charset="-120"/>
              </a:rPr>
              <a:t>2</a:t>
            </a:r>
            <a:r>
              <a:rPr lang="en-US" altLang="zh-TW" sz="2600" dirty="0" smtClean="0">
                <a:ea typeface="新細明體" pitchFamily="18" charset="-120"/>
              </a:rPr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35814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Each layer has several protocols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 layer define a data communication function that may be performed by certain protocols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 protocol provides a service suitable to the function of that layer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343025"/>
            <a:ext cx="52355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ARP and RARP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ARP/RARP Packet Format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7696200" cy="3124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Ethernet destination addr: all 1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mtClean="0">
                <a:ea typeface="新細明體" panose="02020500000000000000" pitchFamily="18" charset="-120"/>
              </a:rPr>
              <a:t>s (broadcast)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Known value for IP &lt;-&gt; Ethernet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Frame type: 0x0806 for ARP, 0x8035 for RARP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Hardware type: type of hardware address	(1 for Ethernet)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Protocol type: type of upper layer address (0x0800 for IP)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Hard size: size in bytes of hardware address (6 for Ethernet)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Protocol size: size in bytes of upper layer address (4 for IP)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Op: 1, 2, 3, 4 for ARP request, reply, RARP request, reply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756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0"/>
            <a:ext cx="8423997" cy="6324600"/>
          </a:xfrm>
        </p:spPr>
      </p:pic>
      <p:sp>
        <p:nvSpPr>
          <p:cNvPr id="5" name="矩形 4"/>
          <p:cNvSpPr/>
          <p:nvPr/>
        </p:nvSpPr>
        <p:spPr>
          <a:xfrm>
            <a:off x="990600" y="6211669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/>
              <a:t>https://www.slideshare.net/naveenarvinth/arp-36193303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155187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ARP and RARP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Use </a:t>
            </a:r>
            <a:r>
              <a:rPr lang="en-US" altLang="zh-TW" sz="3000" dirty="0" err="1" smtClean="0">
                <a:ea typeface="新細明體" pitchFamily="18" charset="-120"/>
              </a:rPr>
              <a:t>tcpdump</a:t>
            </a:r>
            <a:r>
              <a:rPr lang="en-US" altLang="zh-TW" sz="3000" dirty="0" smtClean="0">
                <a:ea typeface="新細明體" pitchFamily="18" charset="-120"/>
              </a:rPr>
              <a:t> to see ARP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Host 140.113.17.212 </a:t>
            </a:r>
            <a:r>
              <a:rPr lang="en-US" altLang="zh-TW" sz="20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 140.113.17.215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Clear ARP cache of 140.113.17.212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sudo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arp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-d 140.113.17.215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Run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tcpdump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on 140.113.17.215	(</a:t>
            </a:r>
            <a:r>
              <a:rPr lang="en-US" altLang="zh-TW" sz="1800" b="1" dirty="0" smtClean="0"/>
              <a:t>00:11:d8:06:1e:81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)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sudo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tcpdump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i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em0 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e 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arp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sudo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tcpdump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i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em0 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n 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e 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arp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sudo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tcpdump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i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em0 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n 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t </a:t>
            </a:r>
            <a:r>
              <a:rPr lang="en-US" altLang="zh-TW" sz="16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e 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arp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On 140.113.17.212,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ssh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to 140.113.17.215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241425" y="4035425"/>
            <a:ext cx="7369175" cy="815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15:18:54.899779 00:90:96:23:8f:7d &gt; Broadcast, ethertype ARP (0x0806), length 60: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arp who-has nabsd tell chbsd.csie.nctu.edu.tw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15:18:54.899792 00:11:d8:06:1e:81 &gt; 00:90:96:23:8f:7d, ethertype ARP (0x0806), length 42: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arp reply nabsd is-at 00:11:d8:06:1e:81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241425" y="4953000"/>
            <a:ext cx="7369175" cy="815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15:26:13.847417 00:90:96:23:8f:7d &gt; ff:ff:ff:ff:ff:ff, ethertype ARP (0x0806), length 60: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arp who-has 140.113.17.215 tell 140.113.17.212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15:26:13.847434 00:11:d8:06:1e:81 &gt; 00:90:96:23:8f:7d, ethertype ARP (0x0806), length 42: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arp reply 140.113.17.215 is-at 00:11:d8:06:1e:81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247775" y="5892800"/>
            <a:ext cx="5991225" cy="815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00:90:96:23:8f:7d &gt; ff:ff:ff:ff:ff:ff, ethertype ARP (0x0806), length 60: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arp who-has 140.113.17.215 tell 140.113.17.212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00:11:d8:06:1e:81 &gt; 00:90:96:23:8f:7d, ethertype ARP (0x0806), length 42: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arp reply 140.113.17.215 is-at 00:11:d8:06:1e:81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ARP and RARP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Proxy ARP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70100"/>
            <a:ext cx="6858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Let router answer ARP request on one of its networks for a host on another of its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ARP and RARP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Gratuitous ARP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Gratuitous ARP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The host sends an ARP request looking for its own IP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Provide two features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Used to determine whether there is another host configured with the same IP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Used to cause any other host to update ARP cache when changing hardware address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ARP and RARP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RARP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2672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Principle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Used for the diskless system to read its hardware address from the NIC and send an RARP request to gain its IP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RARP Server Design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RARP server must maintain the map from hardware address to an IP address for many host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Link-layer broadcast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This prevent most routers from forwarding an RARP request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 fact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RARP is an obsolete and useless protocol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40003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Internet Control Message Protocol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Introduction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Part of the IP layer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ICMP messages are transmitted within IP datagram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ICMP communicates error messages and other conditions that require attention for other protocols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ICMP message format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49530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0"/>
            <a:ext cx="57912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Message Type (1)</a:t>
            </a:r>
          </a:p>
        </p:txBody>
      </p:sp>
      <p:pic>
        <p:nvPicPr>
          <p:cNvPr id="57347" name="Picture 5" descr="img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04"/>
          <a:stretch>
            <a:fillRect/>
          </a:stretch>
        </p:blipFill>
        <p:spPr bwMode="auto">
          <a:xfrm>
            <a:off x="990600" y="1447800"/>
            <a:ext cx="79248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2600" dirty="0" smtClean="0">
                <a:ea typeface="新細明體" pitchFamily="18" charset="-120"/>
              </a:rPr>
              <a:t>	</a:t>
            </a:r>
            <a:r>
              <a:rPr lang="en-US" altLang="zh-TW" sz="26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2600" dirty="0" smtClean="0">
                <a:ea typeface="新細明體" pitchFamily="18" charset="-120"/>
              </a:rPr>
              <a:t> </a:t>
            </a:r>
            <a:r>
              <a:rPr lang="en-US" altLang="zh-TW" sz="2600" dirty="0" smtClean="0">
                <a:ea typeface="新細明體" pitchFamily="18" charset="-120"/>
              </a:rPr>
              <a:t>Layers of TCP/IP (3)</a:t>
            </a:r>
          </a:p>
        </p:txBody>
      </p:sp>
      <p:sp>
        <p:nvSpPr>
          <p:cNvPr id="10243" name="Rectangle 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ISO/OSI Model and</a:t>
            </a:r>
            <a:br>
              <a:rPr lang="en-US" altLang="zh-TW" dirty="0" smtClean="0"/>
            </a:br>
            <a:r>
              <a:rPr lang="en-US" altLang="zh-TW" dirty="0" smtClean="0"/>
              <a:t>TCP/IP Model</a:t>
            </a:r>
            <a:br>
              <a:rPr lang="en-US" altLang="zh-TW" dirty="0" smtClean="0"/>
            </a:br>
            <a:endParaRPr lang="en-US" altLang="zh-TW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55" y="1213945"/>
            <a:ext cx="4795790" cy="5638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53000" y="6558641"/>
            <a:ext cx="39480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err="1" smtClean="0"/>
              <a:t>Offnfopt</a:t>
            </a:r>
            <a:r>
              <a:rPr lang="en-US" altLang="zh-TW" sz="1600" dirty="0" smtClean="0"/>
              <a:t> / Wikimedia Commons / CC0 1.0</a:t>
            </a:r>
            <a:endParaRPr lang="zh-TW" altLang="en-US" sz="16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Message Type (2)</a:t>
            </a:r>
          </a:p>
        </p:txBody>
      </p:sp>
      <p:pic>
        <p:nvPicPr>
          <p:cNvPr id="58371" name="Picture 7" descr="img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9" b="5603"/>
          <a:stretch>
            <a:fillRect/>
          </a:stretch>
        </p:blipFill>
        <p:spPr bwMode="auto">
          <a:xfrm>
            <a:off x="990600" y="1498600"/>
            <a:ext cx="80010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Query Message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Address Mask Request/Reply (1)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Address Mask Request and Reply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Used for diskless system to obtain its subnet mask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Identifier and sequence number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Can be set to anything for sender to match reply with request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The receiver will response an ICMP reply with the subnet mask of the receiving NIC</a:t>
            </a:r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48200"/>
            <a:ext cx="69342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Query Message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Address Mask Request/Reply (2)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Ex:</a:t>
            </a: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57225" y="1981200"/>
            <a:ext cx="8410575" cy="3070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chbsd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[/home/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chwong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] -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chwong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- </a:t>
            </a:r>
            <a:r>
              <a:rPr kumimoji="0" lang="en-US" altLang="zh-TW" sz="1400" dirty="0">
                <a:solidFill>
                  <a:srgbClr val="FF7C8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ping -M </a:t>
            </a:r>
            <a:r>
              <a:rPr kumimoji="0" lang="en-US" altLang="zh-TW" sz="1400" dirty="0" err="1">
                <a:solidFill>
                  <a:srgbClr val="FF7C8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m</a:t>
            </a:r>
            <a:r>
              <a:rPr kumimoji="0" lang="en-US" altLang="zh-TW" sz="1400" dirty="0">
                <a:solidFill>
                  <a:srgbClr val="FF7C8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sun1.cs.nctu.edu.tw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rgbClr val="FF7C8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ICMP_MASKREQ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PING sun1.cs.nctu.edu.tw (140.113.235.171): 56 data bytes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68 bytes from 140.113.235.171: 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icmp_seq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=0 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ttl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=251 time=0.663 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ms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kumimoji="0" lang="en-US" altLang="zh-TW" sz="1400" dirty="0">
                <a:solidFill>
                  <a:srgbClr val="FF99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mask=255.255.255.0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68 bytes from 140.113.235.171: 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icmp_seq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=1 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ttl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=251 time=1.018 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ms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kumimoji="0" lang="en-US" altLang="zh-TW" sz="1400" dirty="0">
                <a:solidFill>
                  <a:srgbClr val="FF99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mask=255.255.255.0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68 bytes from 140.113.235.171: 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icmp_seq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=2 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ttl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=251 time=1.028 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ms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kumimoji="0" lang="en-US" altLang="zh-TW" sz="1400" dirty="0">
                <a:solidFill>
                  <a:srgbClr val="FF99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mask=255.255.255.0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68 bytes from 140.113.235.171: 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icmp_seq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=3 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ttl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=251 time=1.026 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ms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kumimoji="0" lang="en-US" altLang="zh-TW" sz="1400" dirty="0">
                <a:solidFill>
                  <a:srgbClr val="FF99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mask=255.255.255.0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^C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--- sun1.cs.nctu.edu.tw ping statistics 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4 packets transmitted, 4 packets received, 0% packet loss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round-trip min/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avg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/max/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stddev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= 0.663/0.934/1.028/0.156 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ms</a:t>
            </a:r>
            <a:endParaRPr kumimoji="0" lang="en-US" altLang="zh-TW" sz="1400" dirty="0">
              <a:solidFill>
                <a:schemeClr val="bg1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dirty="0">
              <a:solidFill>
                <a:schemeClr val="bg1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chbsd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[/home/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chwong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] -</a:t>
            </a:r>
            <a:r>
              <a:rPr kumimoji="0"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chwong</a:t>
            </a: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- </a:t>
            </a:r>
            <a:r>
              <a:rPr kumimoji="0" lang="en-US" altLang="zh-TW" sz="1400" dirty="0" err="1">
                <a:solidFill>
                  <a:srgbClr val="FF7C8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icmpquery</a:t>
            </a:r>
            <a:r>
              <a:rPr kumimoji="0" lang="en-US" altLang="zh-TW" sz="1400" dirty="0">
                <a:solidFill>
                  <a:srgbClr val="FF7C8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-m sun1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sun1                                    :  </a:t>
            </a:r>
            <a:r>
              <a:rPr kumimoji="0" lang="en-US" altLang="zh-TW" sz="1400" dirty="0">
                <a:solidFill>
                  <a:srgbClr val="FF99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0xFFFFFF00</a:t>
            </a:r>
          </a:p>
        </p:txBody>
      </p:sp>
      <p:sp>
        <p:nvSpPr>
          <p:cNvPr id="60421" name="Line 6"/>
          <p:cNvSpPr>
            <a:spLocks noChangeShapeType="1"/>
          </p:cNvSpPr>
          <p:nvPr/>
        </p:nvSpPr>
        <p:spPr bwMode="auto">
          <a:xfrm>
            <a:off x="609600" y="5334000"/>
            <a:ext cx="8305800" cy="0"/>
          </a:xfrm>
          <a:prstGeom prst="line">
            <a:avLst/>
          </a:prstGeom>
          <a:noFill/>
          <a:ln w="1905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※ icmpquery can be found in /usr/ports/net-mgmt/icmpquery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Query Message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Timestamp Request/Reply (1)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Timestamp request and reply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Allow a system to query another for the current time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Milliseconds resolution, since midnight UTC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Requestor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Fill in the originate timestamp and send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Reply system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Fill in the receive timestamp when it receives the request and the transmit time when it sends the reply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6191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Query Message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Timestamp Request/Reply (2)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8374063" cy="24653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nabsd [/home/chwong] -chwong- </a:t>
            </a:r>
            <a:r>
              <a:rPr kumimoji="0" lang="en-US" altLang="zh-TW" sz="1200" b="1">
                <a:solidFill>
                  <a:srgbClr val="FF7C8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sudo tcpdump -i sk0 -e icmp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tcpdump: verbose output suppressed, use -v or -vv for full protocol decode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listening on sk0, link-type EN10MB (Ethernet), capture size 96 bytes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14:48:24.999106 00:90:96:23:8f:7d &gt; 00:11:d8:06:1e:81, ethertype IPv4 (0x0800), length 110: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chbsd.csie.nctu.edu.tw &gt; nabsd: </a:t>
            </a:r>
            <a:r>
              <a:rPr kumimoji="0" lang="en-US" altLang="zh-TW" sz="1200" b="1">
                <a:solidFill>
                  <a:srgbClr val="FF99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ICMP time stamp query</a:t>
            </a:r>
            <a:r>
              <a:rPr kumimoji="0" lang="en-US" altLang="zh-TW" sz="12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id 18514 seq 0, length 76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14:48:24.999148 00:11:d8:06:1e:81 &gt; 00:90:96:23:8f:7d, ethertype IPv4 (0x0800), length 110: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nabsd &gt; chbsd.csie.nctu.edu.tw: </a:t>
            </a:r>
            <a:r>
              <a:rPr kumimoji="0" lang="en-US" altLang="zh-TW" sz="1200" b="1">
                <a:solidFill>
                  <a:srgbClr val="FF99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ICMP time stamp reply</a:t>
            </a:r>
            <a:r>
              <a:rPr kumimoji="0" lang="en-US" altLang="zh-TW" sz="12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id 18514 seq 0: org 06:47:46.326,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recv 06:48:24.998, xmit 06:48:24.998, length 76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14:48:26.000598 00:90:96:23:8f:7d &gt; 00:11:d8:06:1e:81, ethertype IPv4 (0x0800), length 110: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chbsd.csie.nctu.edu.tw &gt; nabsd: ICMP time stamp query id 18514 seq 1, length 76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14:48:26.000618 00:11:d8:06:1e:81 &gt; 00:90:96:23:8f:7d, ethertype IPv4 (0x0800), length 110: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nabsd &gt; chbsd.csie.nctu.edu.tw: ICMP time stamp reply id 18514 seq 1: org 06:47:47.327,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recv 06:48:25.999, xmit 06:48:25.999, length 76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127250" y="1438275"/>
            <a:ext cx="6254750" cy="2219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chbsd [/home/chwong] -chwong- </a:t>
            </a:r>
            <a:r>
              <a:rPr kumimoji="0" lang="en-US" altLang="zh-TW" sz="1400">
                <a:solidFill>
                  <a:srgbClr val="FF7C8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ping -M time nabsd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ICMP_TSTAMP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PING nabsd.cs.nctu.edu.tw (140.113.17.215): 56 data bytes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76 bytes from 140.113.17.215: icmp_seq=0 ttl=64 time=0.663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</a:t>
            </a:r>
            <a:r>
              <a:rPr kumimoji="0" lang="en-US" altLang="zh-TW" sz="1400">
                <a:solidFill>
                  <a:srgbClr val="FF99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tso=06:47:46 tsr=06:48:24 tst=06:48:24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76 bytes from 140.113.17.215: icmp_seq=1 ttl=64 time=1.016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tso=06:47:47 tsr=06:48:25 tst=06:48:25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>
              <a:solidFill>
                <a:schemeClr val="bg1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chbsd [/home/chwong] -chwong- icmpquery -t nabsd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nabsd                                   :  14:54:47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Error Message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Unreachable Error Message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Format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8bytes ICMP Header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Application-depend data portion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IP header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Let ICMP know how to interpret the 8 bytes that follow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first 8bytes that followed this IP header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Information about who generates the error</a:t>
            </a:r>
          </a:p>
        </p:txBody>
      </p:sp>
      <p:pic>
        <p:nvPicPr>
          <p:cNvPr id="63492" name="Picture 4" descr="img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5"/>
          <a:stretch>
            <a:fillRect/>
          </a:stretch>
        </p:blipFill>
        <p:spPr bwMode="auto">
          <a:xfrm>
            <a:off x="1524000" y="4114800"/>
            <a:ext cx="685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Error Message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Port Unreachable (1)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ICMP port unreachable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Type = 3 , code = 3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Host receives a UDP datagram but the destination port does not correspond to a port that some process has in use</a:t>
            </a:r>
          </a:p>
        </p:txBody>
      </p:sp>
      <p:pic>
        <p:nvPicPr>
          <p:cNvPr id="64516" name="Picture 4" descr="img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6"/>
          <a:stretch>
            <a:fillRect/>
          </a:stretch>
        </p:blipFill>
        <p:spPr bwMode="auto">
          <a:xfrm>
            <a:off x="838200" y="3581400"/>
            <a:ext cx="78486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Error Message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Port Unreachable (2)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Ex: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Using TFTP (Trivial File Transfer Protocol)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Original port: 69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441450" y="4362450"/>
            <a:ext cx="6864350" cy="2006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chbsd [/home/chwong] -chwong- </a:t>
            </a:r>
            <a:r>
              <a:rPr kumimoji="0" lang="en-US" altLang="zh-TW" sz="1400">
                <a:solidFill>
                  <a:srgbClr val="FF7C8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sudo tcpdump -i lo0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tcpdump: verbose output suppressed, use -v or -vv for full protocol decode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listening on lo0, link-type NULL (BSD loopback), capture size 96 bytes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15:01:24.788511 IP localhost.62089 &gt; localhost.8888: UDP, length 16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15:01:24.788554 IP localhost &gt; localhost: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</a:t>
            </a:r>
            <a:r>
              <a:rPr kumimoji="0" lang="en-US" altLang="zh-TW" sz="1400">
                <a:solidFill>
                  <a:srgbClr val="FF99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ICMP localhost udp port 8888 unreachable</a:t>
            </a: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, length 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15:01:29.788626 IP localhost.62089 &gt; localhost.8888: UDP, length 16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15:01:29.788691 IP localhost &gt; localhost: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ICMP localhost udp port 8888 unreachable, length 36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447800" y="2743200"/>
            <a:ext cx="3476625" cy="1368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chbsd [/home/chwong] -chwong- </a:t>
            </a:r>
            <a:r>
              <a:rPr kumimoji="0" lang="en-US" altLang="zh-TW" sz="1400">
                <a:solidFill>
                  <a:srgbClr val="FF7C8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tftp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tftp&gt; connect localhost 8888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tftp&gt; get temp.foo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Transfer timed out.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>
              <a:solidFill>
                <a:schemeClr val="bg1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tftp&gt;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Ping Program (1)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Use ICMP to test whether another host is reachable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Type 8, ICMP echo request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Type 0, ICMP echo reply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ICMP echo request/reply format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Identifier: process ID of the sending process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Sequence number: start with 0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Optional data: any optional data sent must be echoed</a:t>
            </a:r>
          </a:p>
        </p:txBody>
      </p:sp>
      <p:pic>
        <p:nvPicPr>
          <p:cNvPr id="66564" name="Picture 4" descr="img2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2057400" y="4495800"/>
            <a:ext cx="594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Ping Program (2)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Ex:</a:t>
            </a:r>
          </a:p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chbsd</a:t>
            </a:r>
            <a:r>
              <a:rPr lang="en-US" altLang="zh-TW" dirty="0" smtClean="0">
                <a:ea typeface="新細明體" panose="02020500000000000000" pitchFamily="18" charset="-120"/>
              </a:rPr>
              <a:t> ping </a:t>
            </a:r>
            <a:r>
              <a:rPr lang="en-US" altLang="zh-TW" dirty="0" err="1" smtClean="0">
                <a:ea typeface="新細明體" panose="02020500000000000000" pitchFamily="18" charset="-120"/>
              </a:rPr>
              <a:t>nabsd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execute 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dirty="0" err="1" smtClean="0">
                <a:ea typeface="新細明體" panose="02020500000000000000" pitchFamily="18" charset="-120"/>
              </a:rPr>
              <a:t>tcpdump</a:t>
            </a:r>
            <a:r>
              <a:rPr lang="en-US" altLang="zh-TW" dirty="0" smtClean="0">
                <a:ea typeface="新細明體" panose="02020500000000000000" pitchFamily="18" charset="-120"/>
              </a:rPr>
              <a:t> -</a:t>
            </a:r>
            <a:r>
              <a:rPr lang="en-US" altLang="zh-TW" dirty="0" err="1" smtClean="0">
                <a:ea typeface="新細明體" panose="02020500000000000000" pitchFamily="18" charset="-120"/>
              </a:rPr>
              <a:t>i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ea typeface="新細明體" panose="02020500000000000000" pitchFamily="18" charset="-120"/>
              </a:rPr>
              <a:t>em0 </a:t>
            </a:r>
            <a:r>
              <a:rPr lang="en-US" altLang="zh-TW" dirty="0" smtClean="0">
                <a:ea typeface="新細明體" panose="02020500000000000000" pitchFamily="18" charset="-120"/>
              </a:rPr>
              <a:t>-X -e </a:t>
            </a:r>
            <a:r>
              <a:rPr lang="en-US" altLang="zh-TW" dirty="0" err="1" smtClean="0">
                <a:ea typeface="新細明體" panose="02020500000000000000" pitchFamily="18" charset="-120"/>
              </a:rPr>
              <a:t>icmp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dirty="0" smtClean="0">
                <a:ea typeface="新細明體" panose="02020500000000000000" pitchFamily="18" charset="-120"/>
              </a:rPr>
              <a:t> on </a:t>
            </a:r>
            <a:r>
              <a:rPr lang="en-US" altLang="zh-TW" dirty="0" err="1" smtClean="0">
                <a:ea typeface="新細明體" panose="02020500000000000000" pitchFamily="18" charset="-120"/>
              </a:rPr>
              <a:t>nabsd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844550" y="3429000"/>
            <a:ext cx="8185150" cy="31654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15:08:12.631925 00:90:96:23:8f:7d &gt; 00:11:d8:06:1e:81, ethertype IPv4 (0x0800), length 98: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chbsd.csie.nctu.edu.tw &gt; nabsd: ICMP echo request, id 56914, seq 0, length 64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0x0000:  </a:t>
            </a:r>
            <a:r>
              <a:rPr kumimoji="0" lang="en-US" altLang="zh-TW" sz="1400" b="1">
                <a:solidFill>
                  <a:srgbClr val="00CC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4500 0054 f688 0000 4001 4793 8c71 11d4</a:t>
            </a: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E..T....@.G..q..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0x0010:  </a:t>
            </a:r>
            <a:r>
              <a:rPr kumimoji="0" lang="en-US" altLang="zh-TW" sz="1400" b="1">
                <a:solidFill>
                  <a:srgbClr val="00CC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8c71 11d7</a:t>
            </a: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kumimoji="0" lang="en-US" altLang="zh-TW" sz="1400" b="1">
                <a:solidFill>
                  <a:srgbClr val="FF99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0800 a715 de52 0000</a:t>
            </a: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45f7 9f35  .q.......R..E..5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0x0020:  000d a25a 0809 0a0b 0c0d 0e0f 1011 1213  ...Z............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0x0030:  1415 1617 1819 1a1b 1c1d 1e1f 2021 2223  .............!"#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0x0040:  2425 2627 2829 2a2b 2c2d 2e2f 3031 3233  $%&amp;'()*+,-./0123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0x0050:  3435                                     45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15:08:12.631968 00:11:d8:06:1e:81 &gt; 00:90:96:23:8f:7d, ethertype IPv4 (0x0800), length 98: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nabsd &gt; chbsd.csie.nctu.edu.tw: ICMP echo reply, id 56914, seq 0, length 64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0x0000:  </a:t>
            </a:r>
            <a:r>
              <a:rPr kumimoji="0" lang="en-US" altLang="zh-TW" sz="1400" b="1">
                <a:solidFill>
                  <a:srgbClr val="00CC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4500 0054 d97d 0000 4001 649e 8c71 11d7</a:t>
            </a: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E..T.}..@.d..q..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0x0010:  </a:t>
            </a:r>
            <a:r>
              <a:rPr kumimoji="0" lang="en-US" altLang="zh-TW" sz="1400" b="1">
                <a:solidFill>
                  <a:srgbClr val="00CC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8c71 11d4</a:t>
            </a: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kumimoji="0" lang="en-US" altLang="zh-TW" sz="1400" b="1">
                <a:solidFill>
                  <a:srgbClr val="FF99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0000 af15 de52 0000</a:t>
            </a: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45f7 9f35  .q.......R..E..5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0x0020:  000d a25a 0809 0a0b 0c0d 0e0f 1011 1213  ...Z............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0x0030:  1415 1617 1819 1a1b 1c1d 1e1f 2021 2223  .............!"#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0x0040:  2425 2627 2829 2a2b 2c2d 2e2f 3031 3233  $%&amp;'()*+,-./0123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0x0050:  3435                                     45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371600" y="2667000"/>
            <a:ext cx="5607050" cy="6683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chbsd [/home/chwong] -chwong- </a:t>
            </a:r>
            <a:r>
              <a:rPr kumimoji="0" lang="en-US" altLang="zh-TW" sz="1400" b="1">
                <a:solidFill>
                  <a:srgbClr val="FF7C8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ping nabsd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PING nabsd.cs.nctu.edu.tw (140.113.17.215): 56 data bytes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64 bytes from 140.113.17.215: icmp_seq=0 ttl=64 time=0.520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021"/>
            <a:ext cx="8534400" cy="6592825"/>
          </a:xfrm>
        </p:spPr>
      </p:pic>
      <p:sp>
        <p:nvSpPr>
          <p:cNvPr id="5" name="矩形 4"/>
          <p:cNvSpPr/>
          <p:nvPr/>
        </p:nvSpPr>
        <p:spPr>
          <a:xfrm>
            <a:off x="3276600" y="6400800"/>
            <a:ext cx="32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dirty="0" smtClean="0"/>
              <a:t>http://www.escotal.com/osilayer.html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886842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Ping Program (3)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42672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To get the route that packets take to host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Taking use of “IP Record Route Option”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Command: ping -R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Cause every router that handles the datagram to add its (</a:t>
            </a:r>
            <a:r>
              <a:rPr lang="en-US" altLang="zh-TW" sz="1800" smtClean="0">
                <a:solidFill>
                  <a:schemeClr val="hlink"/>
                </a:solidFill>
                <a:ea typeface="新細明體" panose="02020500000000000000" pitchFamily="18" charset="-120"/>
              </a:rPr>
              <a:t>outgoing</a:t>
            </a:r>
            <a:r>
              <a:rPr lang="en-US" altLang="zh-TW" sz="1800" smtClean="0">
                <a:ea typeface="新細明體" panose="02020500000000000000" pitchFamily="18" charset="-120"/>
              </a:rPr>
              <a:t>) IP address to a list in the options field.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Format of Option field for IP RR Option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code: type of IP Option (7 for RR)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len: total number of bytes of the RR option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ptr:4 ~ 40 used to point to the next IP address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Only </a:t>
            </a:r>
            <a:r>
              <a:rPr lang="en-US" altLang="zh-TW" sz="1800" smtClean="0">
                <a:solidFill>
                  <a:schemeClr val="hlink"/>
                </a:solidFill>
                <a:ea typeface="新細明體" panose="02020500000000000000" pitchFamily="18" charset="-120"/>
              </a:rPr>
              <a:t>9</a:t>
            </a:r>
            <a:r>
              <a:rPr lang="en-US" altLang="zh-TW" sz="1800" smtClean="0">
                <a:ea typeface="新細明體" panose="02020500000000000000" pitchFamily="18" charset="-120"/>
              </a:rPr>
              <a:t> IP addresses can be stored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Limitation of IP header</a:t>
            </a:r>
          </a:p>
        </p:txBody>
      </p:sp>
      <p:pic>
        <p:nvPicPr>
          <p:cNvPr id="68612" name="Picture 4" descr="img2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3767" b="20879"/>
          <a:stretch>
            <a:fillRect/>
          </a:stretch>
        </p:blipFill>
        <p:spPr bwMode="auto">
          <a:xfrm>
            <a:off x="914400" y="5105400"/>
            <a:ext cx="792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0"/>
            <a:ext cx="36845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31242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Ping Program (4)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Example:</a:t>
            </a: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</p:txBody>
      </p:sp>
      <p:pic>
        <p:nvPicPr>
          <p:cNvPr id="69636" name="Picture 4" descr="img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0"/>
          <a:stretch>
            <a:fillRect/>
          </a:stretch>
        </p:blipFill>
        <p:spPr bwMode="auto">
          <a:xfrm>
            <a:off x="990600" y="1752600"/>
            <a:ext cx="80010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img2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7543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Ping Program (5)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Example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871671" y="4429517"/>
            <a:ext cx="8010257" cy="195438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chbsd [/home/chwong] -chwong- </a:t>
            </a:r>
            <a:r>
              <a:rPr kumimoji="0" lang="en-US" altLang="zh-TW" sz="1100" b="1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sudo tcpdump -v -n -i dc0 -e icmp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tcpdump: listening on dc0, link-type EN10MB (Ethernet), capture size 96 bytes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22:57:04.507271 00:90:96:23:8f:7d &gt; 00:90:69:64:ec:00, ethertype IPv4 (0x0800), length 138:</a:t>
            </a:r>
            <a:br>
              <a:rPr kumimoji="0" lang="en-US" altLang="zh-TW" sz="11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</a:br>
            <a:r>
              <a:rPr kumimoji="0" lang="en-US" altLang="zh-TW" sz="11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(tos 0x0, ttl  64, id 17878, offset 0, flags [none], proto: ICMP (1), length: 124,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options ( </a:t>
            </a:r>
            <a:r>
              <a:rPr kumimoji="0" lang="en-US" altLang="zh-TW" sz="1100" b="1">
                <a:solidFill>
                  <a:schemeClr val="hlink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RR (7) len 39</a:t>
            </a:r>
            <a:r>
              <a:rPr kumimoji="0" lang="en-US" altLang="zh-TW" sz="1100" b="1">
                <a:solidFill>
                  <a:srgbClr val="FF99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0.0.0.00.0.0.00.0.0.00.0.0.00.0.0.00.0.0.00.0.0.00.0.0.00.0.0.0</a:t>
            </a:r>
            <a:r>
              <a:rPr kumimoji="0" lang="en-US" altLang="zh-TW" sz="11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EOL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(0) len 1 )) 140.113.17.212 &gt; 140.113.250.5: ICMP echo request, id 45561, seq 0, length 64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22:57:04.509521 00:90:69:64:ec:00 &gt; 00:90:96:23:8f:7d, ethertype IPv4 (0x0800), length 138: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(tos 0x0, ttl  61, id 33700, offset 0, flags [none], proto: ICMP (1), length: 124,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options ( </a:t>
            </a:r>
            <a:r>
              <a:rPr kumimoji="0" lang="en-US" altLang="zh-TW" sz="1100" b="1">
                <a:solidFill>
                  <a:schemeClr val="hlink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RR (7) len 39</a:t>
            </a:r>
            <a:r>
              <a:rPr kumimoji="0" lang="en-US" altLang="zh-TW" sz="1100" b="1">
                <a:solidFill>
                  <a:srgbClr val="FF99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140.113.27.253, 140.113.0.57, 140.113.250.253, 140.113.250.5,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>
                <a:solidFill>
                  <a:srgbClr val="FF99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140.113.250.5, 140.113.0.58, 140.113.27.254, 140.113.17.254, 0.0.0.0</a:t>
            </a:r>
            <a:r>
              <a:rPr kumimoji="0" lang="en-US" altLang="zh-TW" sz="11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EOL (0) len 1 ))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140.113.250.5 &gt; 140.113.17.212: ICMP echo reply, id 45561, seq 0, length 64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706836" y="1828017"/>
            <a:ext cx="7175092" cy="249299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chbsd [/home/chwong] -chwong- </a:t>
            </a:r>
            <a:r>
              <a:rPr kumimoji="0" lang="en-US" altLang="zh-TW" sz="1200" b="1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ping -R www.nctu.edu.tw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PING www.nctu.edu.tw (140.113.250.5): 56 data bytes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64 bytes from 140.113.250.5: icmp_seq=0 ttl=61 time=2.361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RR:     ProjE27-253.NCTU.edu.tw (140.113.27.253)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140.113.0.57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CC250-gw.NCTU.edu.tw (140.113.250.253)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www.NCTU.edu.tw (140.113.250.5)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www.NCTU.edu.tw (140.113.250.5)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140.113.0.58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ProjE27-254.NCTU.edu.tw (140.113.27.254)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e3rtn.csie.nctu.edu.tw (140.113.17.254)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chbsd.csie.nctu.edu.tw (140.113.17.212)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64 bytes from 140.113.250.5: icmp_seq=1 ttl=61 time=3.018 ms    (same route)</a:t>
            </a:r>
          </a:p>
        </p:txBody>
      </p:sp>
      <p:sp>
        <p:nvSpPr>
          <p:cNvPr id="70662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763000" y="649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Traceroute Program (1)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2672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To print the route packets take to network host</a:t>
            </a:r>
          </a:p>
          <a:p>
            <a:pPr eaLnBrk="1" hangingPunct="1"/>
            <a:endParaRPr lang="en-US" altLang="zh-TW" sz="20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Drawbacks of IP RR options (ping -R)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Not all routers have supported the IP RR option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Limitation of IP header length</a:t>
            </a: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Background knowledge of traceroute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When a router receive a datagram, , it will decrement the TTL by one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When a router receive a datagram with TTL = 0  or 1, 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it will through away the datagram and 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sends back a </a:t>
            </a:r>
            <a:r>
              <a:rPr lang="en-US" altLang="zh-TW" sz="1600" smtClean="0">
                <a:solidFill>
                  <a:schemeClr val="hlink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 smtClean="0">
                <a:solidFill>
                  <a:schemeClr val="hlink"/>
                </a:solidFill>
                <a:ea typeface="新細明體" panose="02020500000000000000" pitchFamily="18" charset="-120"/>
              </a:rPr>
              <a:t>Time exceeded</a:t>
            </a:r>
            <a:r>
              <a:rPr lang="en-US" altLang="zh-TW" sz="1600" smtClean="0">
                <a:solidFill>
                  <a:schemeClr val="hlink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600" smtClean="0">
                <a:solidFill>
                  <a:schemeClr val="hlink"/>
                </a:solidFill>
                <a:ea typeface="新細明體" panose="02020500000000000000" pitchFamily="18" charset="-120"/>
              </a:rPr>
              <a:t> ICMP message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Unused UDP port will generate a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port unreachable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ICMP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Traceroute Program (2)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Operation of traceroute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Send UDP with port &gt; 30000, encapsulated with IP header with TTL = 1, 2, 3, </a:t>
            </a: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…</a:t>
            </a:r>
            <a:r>
              <a:rPr lang="en-US" altLang="zh-TW" smtClean="0">
                <a:ea typeface="新細明體" panose="02020500000000000000" pitchFamily="18" charset="-120"/>
              </a:rPr>
              <a:t> continuously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When router receives the datagram and TTL = 1, it returns a </a:t>
            </a: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mtClean="0">
                <a:ea typeface="新細明體" panose="02020500000000000000" pitchFamily="18" charset="-120"/>
              </a:rPr>
              <a:t>Time exceed</a:t>
            </a: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mtClean="0">
                <a:ea typeface="新細明體" panose="02020500000000000000" pitchFamily="18" charset="-120"/>
              </a:rPr>
              <a:t> ICMP message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When destination host receives the datagram and TTL = 1, it returns a </a:t>
            </a: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mtClean="0">
                <a:ea typeface="新細明體" panose="02020500000000000000" pitchFamily="18" charset="-120"/>
              </a:rPr>
              <a:t>Port unreachable</a:t>
            </a: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mtClean="0">
                <a:ea typeface="新細明體" panose="02020500000000000000" pitchFamily="18" charset="-120"/>
              </a:rPr>
              <a:t> ICMP message</a:t>
            </a:r>
          </a:p>
        </p:txBody>
      </p:sp>
      <p:pic>
        <p:nvPicPr>
          <p:cNvPr id="72708" name="Picture 4" descr="TRcon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54102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Traceroute Program (3)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Time exceed ICMP message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Type = 11, code = 0 or 1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Code = 0 means TTL=0 during transit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Code = 1 means TTL=0 during reassembly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First 8 bytes of datagram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UDP header</a:t>
            </a:r>
          </a:p>
        </p:txBody>
      </p:sp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70866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Traceroute Program (4)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914401" y="3352800"/>
            <a:ext cx="8178800" cy="314763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 err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nabsd</a:t>
            </a:r>
            <a:r>
              <a:rPr kumimoji="0" lang="en-US" altLang="zh-TW" sz="1100" b="1" dirty="0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[/home/</a:t>
            </a:r>
            <a:r>
              <a:rPr kumimoji="0" lang="en-US" altLang="zh-TW" sz="1100" b="1" dirty="0" err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chwong</a:t>
            </a:r>
            <a:r>
              <a:rPr kumimoji="0" lang="en-US" altLang="zh-TW" sz="1100" b="1" dirty="0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] -</a:t>
            </a:r>
            <a:r>
              <a:rPr kumimoji="0" lang="en-US" altLang="zh-TW" sz="1100" b="1" dirty="0" err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chwong</a:t>
            </a:r>
            <a:r>
              <a:rPr kumimoji="0" lang="en-US" altLang="zh-TW" sz="1100" b="1" dirty="0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- </a:t>
            </a:r>
            <a:r>
              <a:rPr kumimoji="0" lang="en-US" altLang="zh-TW" sz="1100" b="1" dirty="0" err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sudo</a:t>
            </a:r>
            <a:r>
              <a:rPr kumimoji="0" lang="en-US" altLang="zh-TW" sz="1100" b="1" dirty="0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100" b="1" dirty="0" err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tcpdump</a:t>
            </a:r>
            <a:r>
              <a:rPr kumimoji="0" lang="en-US" altLang="zh-TW" sz="1100" b="1" dirty="0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-</a:t>
            </a:r>
            <a:r>
              <a:rPr kumimoji="0" lang="en-US" altLang="zh-TW" sz="1100" b="1" dirty="0" err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</a:t>
            </a:r>
            <a:r>
              <a:rPr kumimoji="0" lang="en-US" altLang="zh-TW" sz="1100" b="1" dirty="0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100" b="1" dirty="0" smtClean="0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em0 </a:t>
            </a:r>
            <a:r>
              <a:rPr kumimoji="0" lang="en-US" altLang="zh-TW" sz="1100" b="1" dirty="0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-t </a:t>
            </a:r>
            <a:r>
              <a:rPr kumimoji="0" lang="en-US" altLang="zh-TW" sz="1100" b="1" dirty="0" err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icmp</a:t>
            </a:r>
            <a:endParaRPr kumimoji="0" lang="en-US" altLang="zh-TW" sz="1100" b="1" dirty="0">
              <a:solidFill>
                <a:schemeClr val="bg1"/>
              </a:solidFill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 err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tcpdump</a:t>
            </a:r>
            <a:r>
              <a:rPr kumimoji="0" lang="en-US" altLang="zh-TW" sz="1100" b="1" dirty="0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verbose output suppressed, use -v or -</a:t>
            </a:r>
            <a:r>
              <a:rPr kumimoji="0" lang="en-US" altLang="zh-TW" sz="1100" b="1" dirty="0" err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vv</a:t>
            </a:r>
            <a:r>
              <a:rPr kumimoji="0" lang="en-US" altLang="zh-TW" sz="1100" b="1" dirty="0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for full protocol decode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listening on sk0, link-type EN10MB (Ethernet), capture size 96 bytes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IP e3rtn.csie.nctu.edu.tw &gt; </a:t>
            </a:r>
            <a:r>
              <a:rPr kumimoji="0" lang="en-US" altLang="zh-TW" sz="1100" b="1" dirty="0" err="1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nabsd</a:t>
            </a: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ICMP time exceeded in-transit, length 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IP e3rtn.csie.nctu.edu.tw &gt; </a:t>
            </a:r>
            <a:r>
              <a:rPr kumimoji="0" lang="en-US" altLang="zh-TW" sz="1100" b="1" dirty="0" err="1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nabsd</a:t>
            </a: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ICMP time exceeded in-transit, length 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IP e3rtn.csie.nctu.edu.tw &gt; </a:t>
            </a:r>
            <a:r>
              <a:rPr kumimoji="0" lang="en-US" altLang="zh-TW" sz="1100" b="1" dirty="0" err="1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nabsd</a:t>
            </a: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ICMP time exceeded in-transit, length 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IP ProjE27-254.NCTU.edu.tw &gt; </a:t>
            </a:r>
            <a:r>
              <a:rPr kumimoji="0" lang="en-US" altLang="zh-TW" sz="1100" b="1" dirty="0" err="1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nabsd</a:t>
            </a:r>
            <a:r>
              <a:rPr kumimoji="0" lang="en-US" altLang="zh-TW" sz="1100" b="1" dirty="0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ICMP time exceeded in-transit, length 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IP ProjE27-254.NCTU.edu.tw &gt; </a:t>
            </a:r>
            <a:r>
              <a:rPr kumimoji="0" lang="en-US" altLang="zh-TW" sz="1100" b="1" dirty="0" err="1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nabsd</a:t>
            </a:r>
            <a:r>
              <a:rPr kumimoji="0" lang="en-US" altLang="zh-TW" sz="1100" b="1" dirty="0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ICMP time exceeded in-transit, length 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IP ProjE27-254.NCTU.edu.tw &gt; </a:t>
            </a:r>
            <a:r>
              <a:rPr kumimoji="0" lang="en-US" altLang="zh-TW" sz="1100" b="1" dirty="0" err="1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nabsd</a:t>
            </a:r>
            <a:r>
              <a:rPr kumimoji="0" lang="en-US" altLang="zh-TW" sz="1100" b="1" dirty="0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ICMP time exceeded in-transit, length 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IP 140.113.0.58 &gt; </a:t>
            </a:r>
            <a:r>
              <a:rPr kumimoji="0" lang="en-US" altLang="zh-TW" sz="1100" b="1" dirty="0" err="1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nabsd</a:t>
            </a: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ICMP time exceeded in-transit, length 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IP 140.113.0.58 &gt; </a:t>
            </a:r>
            <a:r>
              <a:rPr kumimoji="0" lang="en-US" altLang="zh-TW" sz="1100" b="1" dirty="0" err="1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nabsd</a:t>
            </a: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ICMP time exceeded in-transit, length 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IP 140.113.0.58 &gt; </a:t>
            </a:r>
            <a:r>
              <a:rPr kumimoji="0" lang="en-US" altLang="zh-TW" sz="1100" b="1" dirty="0" err="1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nabsd</a:t>
            </a: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ICMP time exceeded in-transit, length 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IP 140.113.0.165 &gt; </a:t>
            </a:r>
            <a:r>
              <a:rPr kumimoji="0" lang="en-US" altLang="zh-TW" sz="1100" b="1" dirty="0" err="1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nabsd</a:t>
            </a:r>
            <a:r>
              <a:rPr kumimoji="0" lang="en-US" altLang="zh-TW" sz="1100" b="1" dirty="0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ICMP time exceeded in-transit, length 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IP 140.113.0.165 &gt; </a:t>
            </a:r>
            <a:r>
              <a:rPr kumimoji="0" lang="en-US" altLang="zh-TW" sz="1100" b="1" dirty="0" err="1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nabsd</a:t>
            </a:r>
            <a:r>
              <a:rPr kumimoji="0" lang="en-US" altLang="zh-TW" sz="1100" b="1" dirty="0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ICMP time exceeded in-transit, length 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IP 140.113.0.165 &gt; </a:t>
            </a:r>
            <a:r>
              <a:rPr kumimoji="0" lang="en-US" altLang="zh-TW" sz="1100" b="1" dirty="0" err="1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nabsd</a:t>
            </a:r>
            <a:r>
              <a:rPr kumimoji="0" lang="en-US" altLang="zh-TW" sz="1100" b="1" dirty="0">
                <a:solidFill>
                  <a:srgbClr val="00CC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ICMP time exceeded in-transit, length 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IP bsd1.cs.nctu.edu.tw &gt; </a:t>
            </a:r>
            <a:r>
              <a:rPr kumimoji="0" lang="en-US" altLang="zh-TW" sz="1100" b="1" dirty="0" err="1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nabsd</a:t>
            </a: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ICMP bsd1.cs.nctu.edu.tw </a:t>
            </a:r>
            <a:r>
              <a:rPr kumimoji="0" lang="en-US" altLang="zh-TW" sz="1100" b="1" dirty="0" err="1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udp</a:t>
            </a:r>
            <a:r>
              <a:rPr kumimoji="0" lang="en-US" altLang="zh-TW" sz="1100" b="1" dirty="0">
                <a:solidFill>
                  <a:srgbClr val="FF99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100" b="1" dirty="0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port 33447 unreachable</a:t>
            </a: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, length 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IP bsd1.cs.nctu.edu.tw &gt; </a:t>
            </a:r>
            <a:r>
              <a:rPr kumimoji="0" lang="en-US" altLang="zh-TW" sz="1100" b="1" dirty="0" err="1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nabsd</a:t>
            </a: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ICMP bsd1.cs.nctu.edu.tw </a:t>
            </a:r>
            <a:r>
              <a:rPr kumimoji="0" lang="en-US" altLang="zh-TW" sz="1100" b="1" dirty="0" err="1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udp</a:t>
            </a: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100" b="1" dirty="0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port 33448 unreachable</a:t>
            </a: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, length 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IP bsd1.cs.nctu.edu.tw &gt; </a:t>
            </a:r>
            <a:r>
              <a:rPr kumimoji="0" lang="en-US" altLang="zh-TW" sz="1100" b="1" dirty="0" err="1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nabsd</a:t>
            </a: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: ICMP bsd1.cs.nctu.edu.tw </a:t>
            </a:r>
            <a:r>
              <a:rPr kumimoji="0" lang="en-US" altLang="zh-TW" sz="1100" b="1" dirty="0" err="1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udp</a:t>
            </a: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100" b="1" dirty="0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port 33449 unreachable</a:t>
            </a:r>
            <a:r>
              <a:rPr kumimoji="0" lang="en-US" altLang="zh-TW" sz="1100" b="1" dirty="0">
                <a:solidFill>
                  <a:srgbClr val="FFC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, length 36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392866" y="1806515"/>
            <a:ext cx="7715574" cy="138499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nabsd [/home/chwong] -chwong- traceroute bsd1.cs.nctu.edu.tw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traceroute to bsd1.cs.nctu.edu.tw (140.113.235.131), 64 hops max, 40 byte packets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1  e3rtn.csie.nctu.edu.tw (140.113.17.254)  0.377 ms  0.365 ms  0.293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2  ProjE27-254.NCTU.edu.tw (140.113.27.254)  0.390 ms  0.284 ms  0.391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3  140.113.0.58 (140.113.0.58)  0.292 ms  0.282 ms  0.293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4  140.113.0.165 (140.113.0.165)  0.492 ms  0.385 ms  0.294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>
                <a:solidFill>
                  <a:schemeClr val="bg1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5  bsd1.cs.nctu.edu.tw (140.113.235.131)  0.393 ms  0.281 ms  0.393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Traceroute Program (5)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The router IP in traceroute is the interface that receives the datagram. (incoming IP)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Traceroute from left host to right host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if1, if3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Traceroute from right host to left host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if4, if2</a:t>
            </a:r>
          </a:p>
        </p:txBody>
      </p:sp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8305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Traceroute Program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IP Source Routing Option (1)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38862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Source Routing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Sender specifies the route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Two forms of source routing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Strict source routing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Sender specifies the </a:t>
            </a:r>
            <a:r>
              <a:rPr lang="en-US" altLang="zh-TW" sz="1600" smtClean="0">
                <a:solidFill>
                  <a:schemeClr val="hlink"/>
                </a:solidFill>
                <a:ea typeface="新細明體" panose="02020500000000000000" pitchFamily="18" charset="-120"/>
              </a:rPr>
              <a:t>exact path</a:t>
            </a:r>
            <a:r>
              <a:rPr lang="en-US" altLang="zh-TW" sz="1600" smtClean="0">
                <a:ea typeface="新細明體" panose="02020500000000000000" pitchFamily="18" charset="-120"/>
              </a:rPr>
              <a:t> that the IP datagram must follow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Loose source routing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As strict source routing, but the datagram can pass through other routers between any two addresses in the list 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Format of IP header option field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Code = 0x89 for strict and code = 0x83 for loose SR option</a:t>
            </a:r>
          </a:p>
        </p:txBody>
      </p:sp>
      <p:pic>
        <p:nvPicPr>
          <p:cNvPr id="76804" name="Picture 4" descr="img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" b="21872"/>
          <a:stretch>
            <a:fillRect/>
          </a:stretch>
        </p:blipFill>
        <p:spPr bwMode="auto">
          <a:xfrm>
            <a:off x="762000" y="5257800"/>
            <a:ext cx="77724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Traceroute Program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IP Source Routing Option (2)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Scenario of source routing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Sending host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Remove first entry and append destination address in the final entry of the list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Receiving router != destination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Loose source route, forward it as normal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Receiving router = destination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Next address in the list becomes the destination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Change source address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Increment the pointer</a:t>
            </a:r>
          </a:p>
          <a:p>
            <a:pPr lvl="2" eaLnBrk="1" hangingPunct="1"/>
            <a:endParaRPr lang="en-US" altLang="zh-TW" smtClean="0">
              <a:ea typeface="新細明體" panose="02020500000000000000" pitchFamily="18" charset="-120"/>
            </a:endParaRPr>
          </a:p>
        </p:txBody>
      </p:sp>
      <p:pic>
        <p:nvPicPr>
          <p:cNvPr id="77828" name="Picture 4" descr="img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 t="7613" r="5983" b="26237"/>
          <a:stretch>
            <a:fillRect/>
          </a:stretch>
        </p:blipFill>
        <p:spPr bwMode="auto">
          <a:xfrm>
            <a:off x="609600" y="5029200"/>
            <a:ext cx="8534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3" y="228600"/>
            <a:ext cx="8275113" cy="5715000"/>
          </a:xfrm>
        </p:spPr>
      </p:pic>
      <p:sp>
        <p:nvSpPr>
          <p:cNvPr id="5" name="矩形 4"/>
          <p:cNvSpPr/>
          <p:nvPr/>
        </p:nvSpPr>
        <p:spPr>
          <a:xfrm>
            <a:off x="739242" y="6474023"/>
            <a:ext cx="82751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/>
              <a:t>https://vwannabe.com/2013/07/29/objective-1-01-explain-compare-and-contrast-the-osi-layers/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556795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Traceroute Program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IP Source Routing Option (3)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Traceroute using IP loose SR option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862013" y="2438400"/>
            <a:ext cx="8007350" cy="40036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nabsd [/home/chwong] -chwong- traceroute u2.nctu.edu.tw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traceroute to u2.nctu.edu.tw (211.76.240.193), 64 hops max, 40 byte packets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1  e3rtn-235 (140.113.235.254)  0.549 ms  0.434 ms  0.337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2  140.113.0.166 (140.113.0.166)  108.726 ms  4.469 ms  0.362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3  v255-194.NTCU.net (211.76.255.194)  0.529 ms  3.446 ms  5.464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4  v255-229.NTCU.net (211.76.255.229)  1.406 ms  2.017 ms  0.560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5  h240-193.NTCU.net (211.76.240.193)  0.520 ms  0.456 ms  0.315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nabsd [/home/chwong] -chwong-  traceroute </a:t>
            </a:r>
            <a:r>
              <a:rPr kumimoji="0" lang="en-US" altLang="zh-TW" sz="1600" b="1">
                <a:solidFill>
                  <a:srgbClr val="00CC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-g 140.113.0.149</a:t>
            </a:r>
            <a:r>
              <a:rPr kumimoji="0" lang="en-US" altLang="zh-TW" sz="16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u2.nctu.edu.tw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traceroute to u2.nctu.edu.tw (211.76.240.193), 64 hops max, 48 byte packets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1  e3rtn-235 (140.113.235.254)  0.543 ms  0.392 ms  0.365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2  140.113.0.166 (140.113.0.166)  0.562 ms  9.506 ms  0.624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3  140.113.0.149 (140.113.0.149)  7.002 ms  1.047 ms  1.107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4  140.113.0.150 (140.113.0.150)  1.497 ms  6.653 ms  1.595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5  v255-194.NTCU.net (211.76.255.194)  1.639 ms  7.214 ms  1.586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6  v255-229.NTCU.net (211.76.255.229)  1.831 ms  9.244 ms  1.877 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7  h240-193.NTCU.net (211.76.240.193)  1.440 ms !S  2.249 ms !S  1.737 ms !S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IP Routing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Processing in IP Layer</a:t>
            </a:r>
          </a:p>
        </p:txBody>
      </p:sp>
      <p:pic>
        <p:nvPicPr>
          <p:cNvPr id="79875" name="Picture 4" descr="img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" b="11189"/>
          <a:stretch>
            <a:fillRect/>
          </a:stretch>
        </p:blipFill>
        <p:spPr bwMode="auto">
          <a:xfrm>
            <a:off x="914400" y="129540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IP Routing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Routing Table (1)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Routing Table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Command to list: netstat -rn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Flag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U: the route is up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G: the route is to a router (indirect route)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Indirect route: IP is the dest. IP, MAC is the router</a:t>
            </a:r>
            <a:r>
              <a:rPr lang="en-US" altLang="zh-TW" sz="1400" smtClean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400" smtClean="0">
                <a:ea typeface="新細明體" panose="02020500000000000000" pitchFamily="18" charset="-120"/>
              </a:rPr>
              <a:t>s MAC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H: the route is to a host (Not to a network)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The dest. filed is either an IP address or network address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Refs: number of active uses for each route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Use: number of packets sent through this route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466850" y="4587875"/>
            <a:ext cx="6686550" cy="22050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nabsd [/home/chwong] -chwong- netstat -rn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Routing tables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0" lang="en-US" altLang="zh-TW" sz="1400" b="1">
              <a:solidFill>
                <a:schemeClr val="bg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Internet: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Destination        Gateway            Flags    Refs      Use  Netif Expire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default            140.113.17.254     UGS         0   178607    sk0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127.0.0.1          127.0.0.1          UH          0      240    lo0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140.113.17/24      link#1             UC          0        0    sk0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140.113.17.5       00:02:b3:4d:44:c0  UHLW        1    12182    sk0   1058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140.113.17.212     00:90:96:23:8f:7d  UHLW        1       14    sk0   1196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140.113.17.254     00:90:69:64:ec:00  UHLW        2        4    sk0   1200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IP Routing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Routing Table (2)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Ex:</a:t>
            </a:r>
          </a:p>
        </p:txBody>
      </p:sp>
      <p:pic>
        <p:nvPicPr>
          <p:cNvPr id="81924" name="Picture 4" descr="img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110" b="13463"/>
          <a:stretch>
            <a:fillRect/>
          </a:stretch>
        </p:blipFill>
        <p:spPr bwMode="auto">
          <a:xfrm>
            <a:off x="762000" y="3657600"/>
            <a:ext cx="708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6" descr="img2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5742" r="7777"/>
          <a:stretch>
            <a:fillRect/>
          </a:stretch>
        </p:blipFill>
        <p:spPr bwMode="auto">
          <a:xfrm>
            <a:off x="838200" y="2286000"/>
            <a:ext cx="6324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Text Box 8"/>
          <p:cNvSpPr txBox="1">
            <a:spLocks noChangeArrowheads="1"/>
          </p:cNvSpPr>
          <p:nvPr/>
        </p:nvSpPr>
        <p:spPr bwMode="auto">
          <a:xfrm>
            <a:off x="6245225" y="1219200"/>
            <a:ext cx="28225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kumimoji="0" lang="en-US" altLang="zh-TW" sz="1600">
                <a:latin typeface="Times" panose="02020603050405020304" pitchFamily="18" charset="0"/>
                <a:ea typeface="新細明體" panose="02020500000000000000" pitchFamily="18" charset="-120"/>
              </a:rPr>
              <a:t>dst. = sun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kumimoji="0" lang="en-US" altLang="zh-TW" sz="1600">
                <a:latin typeface="Times" panose="02020603050405020304" pitchFamily="18" charset="0"/>
                <a:ea typeface="新細明體" panose="02020500000000000000" pitchFamily="18" charset="-120"/>
              </a:rPr>
              <a:t>dst. = slip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kumimoji="0" lang="en-US" altLang="zh-TW" sz="1600">
                <a:latin typeface="Times" panose="02020603050405020304" pitchFamily="18" charset="0"/>
                <a:ea typeface="新細明體" panose="02020500000000000000" pitchFamily="18" charset="-120"/>
              </a:rPr>
              <a:t>dst. = 192.207.117.2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kumimoji="0" lang="en-US" altLang="zh-TW" sz="1600">
                <a:latin typeface="Times" panose="02020603050405020304" pitchFamily="18" charset="0"/>
                <a:ea typeface="新細明體" panose="02020500000000000000" pitchFamily="18" charset="-120"/>
              </a:rPr>
              <a:t>dst. = svr4 or 140.252.13.34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kumimoji="0" lang="en-US" altLang="zh-TW" sz="1600">
                <a:latin typeface="Times" panose="02020603050405020304" pitchFamily="18" charset="0"/>
                <a:ea typeface="新細明體" panose="02020500000000000000" pitchFamily="18" charset="-120"/>
              </a:rPr>
              <a:t>dst. = 127.0.0.1</a:t>
            </a:r>
          </a:p>
        </p:txBody>
      </p:sp>
      <p:sp>
        <p:nvSpPr>
          <p:cNvPr id="81927" name="Text Box 10"/>
          <p:cNvSpPr txBox="1">
            <a:spLocks noChangeArrowheads="1"/>
          </p:cNvSpPr>
          <p:nvPr/>
        </p:nvSpPr>
        <p:spPr bwMode="auto">
          <a:xfrm>
            <a:off x="6934200" y="2971800"/>
            <a:ext cx="838200" cy="193675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zh-TW" sz="1000" b="1">
                <a:ea typeface="新細明體" panose="02020500000000000000" pitchFamily="18" charset="-120"/>
              </a:rPr>
              <a:t>loopback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No Route to Destination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If there is no match in routing table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If the IP datagram is generated on the host</a:t>
            </a:r>
          </a:p>
          <a:p>
            <a:pPr lvl="2" eaLnBrk="1" hangingPunct="1"/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mtClean="0">
                <a:ea typeface="新細明體" panose="02020500000000000000" pitchFamily="18" charset="-120"/>
              </a:rPr>
              <a:t>host unreachable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mtClean="0">
                <a:ea typeface="新細明體" panose="02020500000000000000" pitchFamily="18" charset="-120"/>
              </a:rPr>
              <a:t> or 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mtClean="0">
                <a:ea typeface="新細明體" panose="02020500000000000000" pitchFamily="18" charset="-120"/>
              </a:rPr>
              <a:t>network unreachable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If the IP datagram is being forwarded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ICMP 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mtClean="0">
                <a:ea typeface="新細明體" panose="02020500000000000000" pitchFamily="18" charset="-120"/>
              </a:rPr>
              <a:t>host unreachable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mtClean="0">
                <a:ea typeface="新細明體" panose="02020500000000000000" pitchFamily="18" charset="-120"/>
              </a:rPr>
              <a:t> error message is generated and sends back to sending host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ICMP message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Type = 3, code = 0 for host unreachable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Type = 3, code = 1 for network unreachable</a:t>
            </a:r>
          </a:p>
        </p:txBody>
      </p:sp>
      <p:pic>
        <p:nvPicPr>
          <p:cNvPr id="82948" name="Picture 4" descr="img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5"/>
          <a:stretch>
            <a:fillRect/>
          </a:stretch>
        </p:blipFill>
        <p:spPr bwMode="auto">
          <a:xfrm>
            <a:off x="1981200" y="4572000"/>
            <a:ext cx="61722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img2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5928" r="13086" b="12762"/>
          <a:stretch>
            <a:fillRect/>
          </a:stretch>
        </p:blipFill>
        <p:spPr bwMode="auto">
          <a:xfrm>
            <a:off x="3581400" y="3962400"/>
            <a:ext cx="4648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Redirect Error Message (1)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Concept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Used by router to inform the sender that the datagram should be sent to a different router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This will happen if the host has a choice of routers to send the packet to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Ex: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R1 found sending and receiving interface are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Redirect Error Message (2)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ICMP redirect message format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Code 0: redirect for network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Code 1: redirect for host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Code 2: redirect for TOS and network (RFC 1349)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Code 3: redirect for TOS and hosts (RFC 1349)</a:t>
            </a: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</p:txBody>
      </p:sp>
      <p:pic>
        <p:nvPicPr>
          <p:cNvPr id="84996" name="Picture 4" descr="img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4495" b="19098"/>
          <a:stretch>
            <a:fillRect/>
          </a:stretch>
        </p:blipFill>
        <p:spPr bwMode="auto">
          <a:xfrm>
            <a:off x="1066800" y="3733800"/>
            <a:ext cx="754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Router Discovery Messages (1)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2573338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Dynamic update host</a:t>
            </a:r>
            <a:r>
              <a:rPr lang="en-US" altLang="zh-TW" sz="2000" smtClean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2000" smtClean="0">
                <a:ea typeface="新細明體" panose="02020500000000000000" pitchFamily="18" charset="-120"/>
              </a:rPr>
              <a:t>s routing table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ICMP router solicitation message (</a:t>
            </a:r>
            <a:r>
              <a:rPr lang="zh-TW" altLang="en-US" sz="1800" smtClean="0">
                <a:latin typeface="標楷體" panose="03000509000000000000" pitchFamily="65" charset="-120"/>
                <a:ea typeface="標楷體" panose="03000509000000000000" pitchFamily="65" charset="-120"/>
              </a:rPr>
              <a:t>懇求</a:t>
            </a:r>
            <a:r>
              <a:rPr lang="en-US" altLang="zh-TW" sz="1800" smtClean="0">
                <a:ea typeface="新細明體" panose="02020500000000000000" pitchFamily="18" charset="-120"/>
              </a:rPr>
              <a:t>)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Host broadcast or multicast after bootstrapping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ICMP router advertisement message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Router response 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Router periodically broadcast or multicast 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Format of ICMP router solicitation message</a:t>
            </a:r>
          </a:p>
        </p:txBody>
      </p:sp>
      <p:pic>
        <p:nvPicPr>
          <p:cNvPr id="86020" name="Picture 6" descr="img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7086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Router Discovery Messages (2)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Format of ICMP router advertisement message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Router address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Must be one of the router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600" smtClean="0">
                <a:ea typeface="新細明體" panose="02020500000000000000" pitchFamily="18" charset="-120"/>
              </a:rPr>
              <a:t>s IP address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Preference level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Preference as a default router address</a:t>
            </a:r>
          </a:p>
        </p:txBody>
      </p:sp>
      <p:pic>
        <p:nvPicPr>
          <p:cNvPr id="87044" name="Picture 4" descr="img2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2648" b="8784"/>
          <a:stretch>
            <a:fillRect/>
          </a:stretch>
        </p:blipFill>
        <p:spPr bwMode="auto">
          <a:xfrm>
            <a:off x="3124200" y="3124200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UDP </a:t>
            </a:r>
            <a:r>
              <a:rPr lang="en-US" altLang="zh-TW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dirty="0" smtClean="0">
                <a:ea typeface="新細明體" pitchFamily="18" charset="-120"/>
              </a:rPr>
              <a:t/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	User Datagram Protocol </a:t>
            </a:r>
          </a:p>
        </p:txBody>
      </p:sp>
      <p:sp>
        <p:nvSpPr>
          <p:cNvPr id="8806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endParaRPr lang="en-US" altLang="zh-TW" sz="2800" dirty="0" smtClean="0">
              <a:ea typeface="新細明體" pitchFamily="18" charset="-12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TCP/IP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Used to provide data communication between hosts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How to delivery data reliably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How to address remote host on the network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How to handle different type of hardware device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UDP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No reliability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Datagram-oriented, not stream-oriented protocol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UDP header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8 bytes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Source port and destination port 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Identify sending and receiving process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UDP length: ≧ 8</a:t>
            </a:r>
          </a:p>
        </p:txBody>
      </p:sp>
      <p:pic>
        <p:nvPicPr>
          <p:cNvPr id="89092" name="Picture 5" descr="img2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2798" r="5319" b="18845"/>
          <a:stretch>
            <a:fillRect/>
          </a:stretch>
        </p:blipFill>
        <p:spPr bwMode="auto">
          <a:xfrm>
            <a:off x="1676400" y="4419600"/>
            <a:ext cx="617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IP Fragmentation (1)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MTU limitation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Before network-layer to link-layer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IP will check the size and link-layer MTU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Do fragmentation if necessary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Fragmentation may be done at sending host or routers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Reassembly is done only in receiving host</a:t>
            </a:r>
          </a:p>
        </p:txBody>
      </p:sp>
      <p:pic>
        <p:nvPicPr>
          <p:cNvPr id="90116" name="Picture 4" descr="img2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4407" r="2150" b="16275"/>
          <a:stretch>
            <a:fillRect/>
          </a:stretch>
        </p:blipFill>
        <p:spPr bwMode="auto">
          <a:xfrm>
            <a:off x="1828800" y="3886200"/>
            <a:ext cx="632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791200" y="3863975"/>
            <a:ext cx="147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1501 bytes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343400" y="6324600"/>
            <a:ext cx="147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1500 bytes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IP Fragmentation (2)</a:t>
            </a:r>
          </a:p>
        </p:txBody>
      </p:sp>
      <p:pic>
        <p:nvPicPr>
          <p:cNvPr id="91139" name="Picture 4" descr="img2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9"/>
          <a:stretch>
            <a:fillRect/>
          </a:stretch>
        </p:blipFill>
        <p:spPr bwMode="auto">
          <a:xfrm>
            <a:off x="990600" y="2438400"/>
            <a:ext cx="7086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AutoShape 5"/>
          <p:cNvSpPr>
            <a:spLocks/>
          </p:cNvSpPr>
          <p:nvPr/>
        </p:nvSpPr>
        <p:spPr bwMode="auto">
          <a:xfrm>
            <a:off x="2819400" y="2987675"/>
            <a:ext cx="1143000" cy="495300"/>
          </a:xfrm>
          <a:prstGeom prst="borderCallout1">
            <a:avLst>
              <a:gd name="adj1" fmla="val 23079"/>
              <a:gd name="adj2" fmla="val -6667"/>
              <a:gd name="adj3" fmla="val -151602"/>
              <a:gd name="adj4" fmla="val -76528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zh-TW">
              <a:latin typeface="Times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1143000" y="1295400"/>
            <a:ext cx="7772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identification:	which unique IP datagram 	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flags:		more fragments?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fragment offset	offset of this datagram from the beginning of original datagram</a:t>
            </a:r>
          </a:p>
        </p:txBody>
      </p:sp>
      <p:sp>
        <p:nvSpPr>
          <p:cNvPr id="91142" name="AutoShape 7"/>
          <p:cNvSpPr>
            <a:spLocks/>
          </p:cNvSpPr>
          <p:nvPr/>
        </p:nvSpPr>
        <p:spPr bwMode="auto">
          <a:xfrm>
            <a:off x="1676400" y="4152900"/>
            <a:ext cx="1143000" cy="495300"/>
          </a:xfrm>
          <a:prstGeom prst="borderCallout1">
            <a:avLst>
              <a:gd name="adj1" fmla="val 23079"/>
              <a:gd name="adj2" fmla="val -6667"/>
              <a:gd name="adj3" fmla="val 295833"/>
              <a:gd name="adj4" fmla="val -775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zh-TW">
              <a:latin typeface="Times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91143" name="Text Box 8"/>
          <p:cNvSpPr txBox="1">
            <a:spLocks noChangeArrowheads="1"/>
          </p:cNvSpPr>
          <p:nvPr/>
        </p:nvSpPr>
        <p:spPr bwMode="auto">
          <a:xfrm>
            <a:off x="304800" y="5715000"/>
            <a:ext cx="4038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identification:	the same 	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flags:		more fragments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fragment offset	0 		</a:t>
            </a:r>
          </a:p>
        </p:txBody>
      </p:sp>
      <p:sp>
        <p:nvSpPr>
          <p:cNvPr id="91144" name="AutoShape 9"/>
          <p:cNvSpPr>
            <a:spLocks/>
          </p:cNvSpPr>
          <p:nvPr/>
        </p:nvSpPr>
        <p:spPr bwMode="auto">
          <a:xfrm>
            <a:off x="6477000" y="4114800"/>
            <a:ext cx="1143000" cy="495300"/>
          </a:xfrm>
          <a:prstGeom prst="borderCallout1">
            <a:avLst>
              <a:gd name="adj1" fmla="val 23079"/>
              <a:gd name="adj2" fmla="val 106667"/>
              <a:gd name="adj3" fmla="val 318912"/>
              <a:gd name="adj4" fmla="val 15625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zh-TW">
              <a:latin typeface="Times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91145" name="Text Box 10"/>
          <p:cNvSpPr txBox="1">
            <a:spLocks noChangeArrowheads="1"/>
          </p:cNvSpPr>
          <p:nvPr/>
        </p:nvSpPr>
        <p:spPr bwMode="auto">
          <a:xfrm>
            <a:off x="4876800" y="5715000"/>
            <a:ext cx="4038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identification:	the same 	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flags:		end of fragments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fragment offset	1480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IP Fragmentation (3)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Issues of fragmentation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One fragment lost, entire datagram must be retransmitted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If the fragmentation is performed by intermediate router, there is no way for sending host how fragmentation did</a:t>
            </a: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Fragmentation is often avoided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There is a 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mtClean="0">
                <a:ea typeface="新細明體" panose="02020500000000000000" pitchFamily="18" charset="-120"/>
              </a:rPr>
              <a:t>don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mtClean="0">
                <a:ea typeface="新細明體" panose="02020500000000000000" pitchFamily="18" charset="-120"/>
              </a:rPr>
              <a:t>t fragment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mtClean="0">
                <a:ea typeface="新細明體" panose="02020500000000000000" pitchFamily="18" charset="-120"/>
              </a:rPr>
              <a:t> bit in flags of IP header</a:t>
            </a:r>
          </a:p>
        </p:txBody>
      </p:sp>
      <p:pic>
        <p:nvPicPr>
          <p:cNvPr id="921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4143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 Unreachable Error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Fragmentation Required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Type=3, code=4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Router will generate this error message if the datagram needs to be fragmented, but the </a:t>
            </a: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mtClean="0">
                <a:ea typeface="新細明體" panose="02020500000000000000" pitchFamily="18" charset="-120"/>
              </a:rPr>
              <a:t>don</a:t>
            </a: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’</a:t>
            </a:r>
            <a:r>
              <a:rPr lang="en-US" altLang="zh-TW" smtClean="0">
                <a:ea typeface="新細明體" panose="02020500000000000000" pitchFamily="18" charset="-120"/>
              </a:rPr>
              <a:t>t fragment</a:t>
            </a: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mtClean="0">
                <a:ea typeface="新細明體" panose="02020500000000000000" pitchFamily="18" charset="-120"/>
              </a:rPr>
              <a:t> bit is turn on in IP header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Message format</a:t>
            </a:r>
          </a:p>
        </p:txBody>
      </p:sp>
      <p:pic>
        <p:nvPicPr>
          <p:cNvPr id="93188" name="Picture 4" descr="img2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0"/>
          <a:stretch>
            <a:fillRect/>
          </a:stretch>
        </p:blipFill>
        <p:spPr bwMode="auto">
          <a:xfrm>
            <a:off x="1447800" y="3429000"/>
            <a:ext cx="67818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ICMP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Source Quench Error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Type=4, code=0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May be generated by system when it receives datagram at a rate that is too fast to be processed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Host receiving more than it can handle datagram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Send ICMP source quench or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Throw it away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Host receiving UDP source quench message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Ignore it or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Notify application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TCP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Transmission Control Protocol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TCP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Services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Connection-oriented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Establish TCP connection before exchanging data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Reliability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Acknowledgement when receiving data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Retransmission when timeout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Ordering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Discard duplicated data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Flow control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TCP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Header (1)</a:t>
            </a:r>
          </a:p>
        </p:txBody>
      </p:sp>
      <p:pic>
        <p:nvPicPr>
          <p:cNvPr id="972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69620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TCP</a:t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-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ea typeface="新細明體" pitchFamily="18" charset="-120"/>
              </a:rPr>
              <a:t>Header (2)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Flags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SYN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Establish new connection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ACK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Acknowledgement number is valid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Used to ack previous data that host has received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RST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Reset connection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FIN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The sender is finished sending data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Bitstram">
      <a:majorFont>
        <a:latin typeface="Bitstream Vera Sans"/>
        <a:ea typeface="微軟正黑體"/>
        <a:cs typeface=""/>
      </a:majorFont>
      <a:minorFont>
        <a:latin typeface="Bitstream Vera San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5403</TotalTime>
  <Words>5405</Words>
  <Application>Microsoft Office PowerPoint</Application>
  <PresentationFormat>如螢幕大小 (4:3)</PresentationFormat>
  <Paragraphs>917</Paragraphs>
  <Slides>113</Slides>
  <Notes>6</Notes>
  <HiddenSlides>1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113</vt:i4>
      </vt:variant>
    </vt:vector>
  </HeadingPairs>
  <TitlesOfParts>
    <vt:vector size="128" baseType="lpstr">
      <vt:lpstr>Arial</vt:lpstr>
      <vt:lpstr>新細明體</vt:lpstr>
      <vt:lpstr>Times New Roman</vt:lpstr>
      <vt:lpstr>華康儷粗黑(P)</vt:lpstr>
      <vt:lpstr>華康儷中黑(P)</vt:lpstr>
      <vt:lpstr>Wingdings</vt:lpstr>
      <vt:lpstr>華康標楷體(P)</vt:lpstr>
      <vt:lpstr>Futura Md BT</vt:lpstr>
      <vt:lpstr>Times</vt:lpstr>
      <vt:lpstr>Verdana</vt:lpstr>
      <vt:lpstr>DejaVu Sans Mono</vt:lpstr>
      <vt:lpstr>SimSun</vt:lpstr>
      <vt:lpstr>細明體</vt:lpstr>
      <vt:lpstr>標楷體</vt:lpstr>
      <vt:lpstr>Computer Center</vt:lpstr>
      <vt:lpstr>TCP/IP Protocols</vt:lpstr>
      <vt:lpstr>TCP/IP and the Internet</vt:lpstr>
      <vt:lpstr>Introduction  - Why TCP/IP ?</vt:lpstr>
      <vt:lpstr>Introduction  - Layers of TCP/IP (1)</vt:lpstr>
      <vt:lpstr>Introduction  - Layers of TCP/IP (2)</vt:lpstr>
      <vt:lpstr>Introduction  - Layers of TCP/IP (3)</vt:lpstr>
      <vt:lpstr>PowerPoint 簡報</vt:lpstr>
      <vt:lpstr>PowerPoint 簡報</vt:lpstr>
      <vt:lpstr>Introduction</vt:lpstr>
      <vt:lpstr>Introduction  - Encapsulation </vt:lpstr>
      <vt:lpstr>PowerPoint 簡報</vt:lpstr>
      <vt:lpstr>Introduction  - Demultiplex</vt:lpstr>
      <vt:lpstr>Introduction  - Addressing </vt:lpstr>
      <vt:lpstr>Introduction  - Addressing </vt:lpstr>
      <vt:lpstr>Introduction  - Addressing </vt:lpstr>
      <vt:lpstr>PowerPoint 簡報</vt:lpstr>
      <vt:lpstr>Link Layer</vt:lpstr>
      <vt:lpstr>Link Layer  - Introduction of Link Layer</vt:lpstr>
      <vt:lpstr>Link Layer  - Ethernet </vt:lpstr>
      <vt:lpstr>Link Layer  - Ethernet Frame Format</vt:lpstr>
      <vt:lpstr>Link Layer  - Loopback Interface </vt:lpstr>
      <vt:lpstr>Link Layer  - MTU</vt:lpstr>
      <vt:lpstr>PowerPoint 簡報</vt:lpstr>
      <vt:lpstr>Link Layer  - MTU</vt:lpstr>
      <vt:lpstr>Industry term</vt:lpstr>
      <vt:lpstr>Network Layer</vt:lpstr>
      <vt:lpstr>Network Layer  - Introduction to Network Layer</vt:lpstr>
      <vt:lpstr>Network Layer  - IP Header (1)</vt:lpstr>
      <vt:lpstr>Network Layer  - IP Header (2)</vt:lpstr>
      <vt:lpstr>Network Layer  - IP Header (3)</vt:lpstr>
      <vt:lpstr>Network Layer  - IP Header (4)</vt:lpstr>
      <vt:lpstr>Network Layer  - IP Address (1)</vt:lpstr>
      <vt:lpstr>Network Layer  - Subnetting, CIDR, and Netmask (1)</vt:lpstr>
      <vt:lpstr>Network Layer  - Subnetting, CIDR, and Netmask (2)</vt:lpstr>
      <vt:lpstr>Network Layer  - Subnetting, CIDR, and Netmask (3)</vt:lpstr>
      <vt:lpstr>Network Layer  - Subnetting, CIDR, and Netmask (4)</vt:lpstr>
      <vt:lpstr>Network Layer  - Subnetting, CIDR, and Netmask (5)</vt:lpstr>
      <vt:lpstr>Network Layer  - Subnetting, CIDR, and Netmask (6)</vt:lpstr>
      <vt:lpstr>Network Layer  - Subnetting, CIDR, and Netmask (7)</vt:lpstr>
      <vt:lpstr>Network Layer  - Subnetting, CIDR, and Netmask (8)</vt:lpstr>
      <vt:lpstr>Network Layer  - IP Routing (1)</vt:lpstr>
      <vt:lpstr>Network Layer  - IP Routing (2)</vt:lpstr>
      <vt:lpstr>Network Layer  - IP Routing (3)</vt:lpstr>
      <vt:lpstr>Network Layer - IP Routing (4)</vt:lpstr>
      <vt:lpstr>Industry term</vt:lpstr>
      <vt:lpstr>ARP and RARP</vt:lpstr>
      <vt:lpstr>ARP and RARP </vt:lpstr>
      <vt:lpstr>ARP and RARP  - ARP Example</vt:lpstr>
      <vt:lpstr>ARP and RARP  - ARP Cache</vt:lpstr>
      <vt:lpstr>ARP and RARP  - ARP/RARP Packet Format</vt:lpstr>
      <vt:lpstr>PowerPoint 簡報</vt:lpstr>
      <vt:lpstr>ARP and RARP  - Use tcpdump to see ARP</vt:lpstr>
      <vt:lpstr>ARP and RARP  - Proxy ARP</vt:lpstr>
      <vt:lpstr>ARP and RARP  - Gratuitous ARP</vt:lpstr>
      <vt:lpstr>ARP and RARP  - RARP</vt:lpstr>
      <vt:lpstr>In fact</vt:lpstr>
      <vt:lpstr>ICMP - Internet Control Message Protocol</vt:lpstr>
      <vt:lpstr>ICMP  - Introduction</vt:lpstr>
      <vt:lpstr>ICMP  - Message Type (1)</vt:lpstr>
      <vt:lpstr>ICMP  - Message Type (2)</vt:lpstr>
      <vt:lpstr>ICMP - Query Message  - Address Mask Request/Reply (1)</vt:lpstr>
      <vt:lpstr>ICMP - Query Message  - Address Mask Request/Reply (2)</vt:lpstr>
      <vt:lpstr>ICMP - Query Message  - Timestamp Request/Reply (1)</vt:lpstr>
      <vt:lpstr>ICMP - Query Message  - Timestamp Request/Reply (2)</vt:lpstr>
      <vt:lpstr>ICMP - Error Message  - Unreachable Error Message</vt:lpstr>
      <vt:lpstr>ICMP - Error Message  - Port Unreachable (1)</vt:lpstr>
      <vt:lpstr>ICMP - Error Message  - Port Unreachable (2)</vt:lpstr>
      <vt:lpstr>ICMP  - Ping Program (1)</vt:lpstr>
      <vt:lpstr>ICMP  - Ping Program (2)</vt:lpstr>
      <vt:lpstr>ICMP  - Ping Program (3)</vt:lpstr>
      <vt:lpstr>ICMP  - Ping Program (4)</vt:lpstr>
      <vt:lpstr>ICMP  - Ping Program (5)</vt:lpstr>
      <vt:lpstr>Traceroute Program (1)</vt:lpstr>
      <vt:lpstr>Traceroute Program (2)</vt:lpstr>
      <vt:lpstr>Traceroute Program (3)</vt:lpstr>
      <vt:lpstr>Traceroute Program (4)</vt:lpstr>
      <vt:lpstr>Traceroute Program (5)</vt:lpstr>
      <vt:lpstr>Traceroute Program -  IP Source Routing Option (1)</vt:lpstr>
      <vt:lpstr>Traceroute Program -  IP Source Routing Option (2)</vt:lpstr>
      <vt:lpstr>Traceroute Program -  IP Source Routing Option (3)</vt:lpstr>
      <vt:lpstr>IP Routing  - Processing in IP Layer</vt:lpstr>
      <vt:lpstr>IP Routing  - Routing Table (1)</vt:lpstr>
      <vt:lpstr>IP Routing  - Routing Table (2)</vt:lpstr>
      <vt:lpstr>ICMP  - No Route to Destination</vt:lpstr>
      <vt:lpstr>ICMP  - Redirect Error Message (1)</vt:lpstr>
      <vt:lpstr>ICMP  - Redirect Error Message (2)</vt:lpstr>
      <vt:lpstr>ICMP  - Router Discovery Messages (1)</vt:lpstr>
      <vt:lpstr>ICMP  - Router Discovery Messages (2)</vt:lpstr>
      <vt:lpstr>UDP -  User Datagram Protocol </vt:lpstr>
      <vt:lpstr>UDP</vt:lpstr>
      <vt:lpstr>IP Fragmentation (1)</vt:lpstr>
      <vt:lpstr>IP Fragmentation (2)</vt:lpstr>
      <vt:lpstr>IP Fragmentation (3)</vt:lpstr>
      <vt:lpstr>ICMP Unreachable Error -  Fragmentation Required</vt:lpstr>
      <vt:lpstr>ICMP  - Source Quench Error</vt:lpstr>
      <vt:lpstr>TCP -  Transmission Control Protocol</vt:lpstr>
      <vt:lpstr>TCP</vt:lpstr>
      <vt:lpstr>TCP  - Header (1)</vt:lpstr>
      <vt:lpstr>TCP  - Header (2)</vt:lpstr>
      <vt:lpstr>TCP connection   establishment and termination</vt:lpstr>
      <vt:lpstr>Appendix of IP Options: IP Timestamp Option</vt:lpstr>
      <vt:lpstr>Physical</vt:lpstr>
      <vt:lpstr>Medium Type</vt:lpstr>
      <vt:lpstr>RJ-45 (1)</vt:lpstr>
      <vt:lpstr>RJ-45 (2)</vt:lpstr>
      <vt:lpstr>Optical Fiber - Multi Mode</vt:lpstr>
      <vt:lpstr>Optical Fiber - Single Mode</vt:lpstr>
      <vt:lpstr>Optical Jack</vt:lpstr>
      <vt:lpstr>PowerPoint 簡報</vt:lpstr>
      <vt:lpstr>DWDM  - Dense Wavelength Division Multiplexing</vt:lpstr>
      <vt:lpstr>PowerPoint 簡報</vt:lpstr>
      <vt:lpstr>PowerPoint 簡報</vt:lpstr>
      <vt:lpstr>CWDM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TCP/IP Protocols</dc:title>
  <dc:creator>pschiu</dc:creator>
  <cp:lastModifiedBy>柏森 邱</cp:lastModifiedBy>
  <cp:revision>987</cp:revision>
  <cp:lastPrinted>1601-01-01T00:00:00Z</cp:lastPrinted>
  <dcterms:created xsi:type="dcterms:W3CDTF">1601-01-01T00:00:00Z</dcterms:created>
  <dcterms:modified xsi:type="dcterms:W3CDTF">2017-05-25T10:30:24Z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