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9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6858000" cx="9144000"/>
  <p:notesSz cy="9874250" cx="6797675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0.xml" Type="http://schemas.openxmlformats.org/officeDocument/2006/relationships/slide" Id="rId16"/><Relationship Target="slides/slide9.xml" Type="http://schemas.openxmlformats.org/officeDocument/2006/relationships/slide" Id="rId15"/><Relationship Target="slides/slide8.xml" Type="http://schemas.openxmlformats.org/officeDocument/2006/relationships/slide" Id="rId14"/><Relationship Target="presProps.xml" Type="http://schemas.openxmlformats.org/officeDocument/2006/relationships/presProps" Id="rId2"/><Relationship Target="slides/slide6.xml" Type="http://schemas.openxmlformats.org/officeDocument/2006/relationships/slide" Id="rId12"/><Relationship Target="slides/slide7.xml" Type="http://schemas.openxmlformats.org/officeDocument/2006/relationships/slide" Id="rId13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4.xml" Type="http://schemas.openxmlformats.org/officeDocument/2006/relationships/slide" Id="rId10"/><Relationship Target="tableStyles.xml" Type="http://schemas.openxmlformats.org/officeDocument/2006/relationships/tableStyles" Id="rId3"/><Relationship Target="slides/slide5.xml" Type="http://schemas.openxmlformats.org/officeDocument/2006/relationships/slide" Id="rId11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2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93711" cx="294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457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6400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51275"/>
            <a:ext cy="493711" cx="294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457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6400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9380536" x="0"/>
            <a:ext cy="493711" cx="294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457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6400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9380536" x="3851275"/>
            <a:ext cy="493711" cx="294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457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6400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>
            <p:ph idx="2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>
            <p:ph idx="2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直排標題及文字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 rot="5400000">
            <a:off y="2206624" x="4873624"/>
            <a:ext cy="1943100" cx="58356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 rot="5400000">
            <a:off y="339724" x="911225"/>
            <a:ext cy="5676900" cx="58356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90500" marL="3429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algn="l" rtl="0" indent="-158750" marL="74295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algn="l" rtl="0" indent="-114300" marL="114300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algn="l" rtl="0" indent="-1270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indent="-101600" marL="20574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indent="-101600" marL="2514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indent="-101600" marL="29718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indent="-101600" marL="34290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indent="-101600" marL="38862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標題及物件"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Times New Roman"/>
              <a:defRPr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90500" marL="3429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❑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indent="-158750" marL="74295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indent="-114300" marL="114300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algn="l" rtl="0" indent="-1270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indent="-101600" marL="20574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indent="-101600" marL="2514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indent="-101600" marL="29718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indent="-101600" marL="34290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indent="-101600" marL="38862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標題投影片"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y="2205038" x="2124075"/>
            <a:ext cy="966787" cx="6553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y="3400425" x="2128838"/>
            <a:ext cy="2095499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algn="l" rtl="0" marR="0" indent="-158750" marL="74295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algn="l" rtl="0" marR="0" indent="-114300" marL="114300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algn="l" rtl="0" marR="0" indent="-1270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marR="0" indent="-101600" marL="20574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marR="0" indent="-101600" marL="2514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marR="0" indent="-101600" marL="29718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marR="0" indent="-101600" marL="34290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marR="0" indent="-101600" marL="38862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標題及直排文字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 rot="5400000">
            <a:off y="-114300" x="2552699"/>
            <a:ext cy="7772400" cx="464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90500" marL="3429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algn="l" rtl="0" indent="-158750" marL="74295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algn="l" rtl="0" indent="-114300" marL="114300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algn="l" rtl="0" indent="-1270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indent="-101600" marL="20574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indent="-101600" marL="2514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indent="-101600" marL="29718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indent="-101600" marL="34290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indent="-101600" marL="38862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含標題的圖片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含標題的內容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空白"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只有標題"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比對"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兩項物件"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1447800" x="990600"/>
            <a:ext cy="4648199" cx="380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y="1447800" x="4953000"/>
            <a:ext cy="4648199" cx="380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區段標題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10.xml" Type="http://schemas.openxmlformats.org/officeDocument/2006/relationships/slideLayout" Id="rId10"/><Relationship Target="../slideLayouts/slideLayout4.xml" Type="http://schemas.openxmlformats.org/officeDocument/2006/relationships/slideLayout" Id="rId4"/><Relationship Target="../theme/theme1.xml" Type="http://schemas.openxmlformats.org/officeDocument/2006/relationships/theme" Id="rId11"/><Relationship Target="../slideLayouts/slideLayout3.xml" Type="http://schemas.openxmlformats.org/officeDocument/2006/relationships/slideLayout" Id="rId3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_rels/slideMaster2.xml.rels><?xml version="1.0" encoding="UTF-8" standalone="yes"?><Relationships xmlns="http://schemas.openxmlformats.org/package/2006/relationships"><Relationship Target="../theme/theme4.xml" Type="http://schemas.openxmlformats.org/officeDocument/2006/relationships/theme" Id="rId2"/><Relationship Target="../slideLayouts/slideLayout11.xml" Type="http://schemas.openxmlformats.org/officeDocument/2006/relationships/slideLayout" Id="rId1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90500" marL="3429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algn="l" rtl="0" marR="0" indent="-158750" marL="74295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algn="l" rtl="0" marR="0" indent="-114300" marL="114300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algn="l" rtl="0" marR="0" indent="-1270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marR="0" indent="-101600" marL="20574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marR="0" indent="-101600" marL="2514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marR="0" indent="-101600" marL="29718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marR="0" indent="-101600" marL="34290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marR="0" indent="-101600" marL="38862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  <p:sp>
        <p:nvSpPr>
          <p:cNvPr id="11" name="Shape 11"/>
          <p:cNvSpPr txBox="1"/>
          <p:nvPr/>
        </p:nvSpPr>
        <p:spPr>
          <a:xfrm>
            <a:off y="0" x="0"/>
            <a:ext cy="6858000" cx="609599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/>
          <p:nvPr/>
        </p:nvSpPr>
        <p:spPr>
          <a:xfrm rot="5400000">
            <a:off y="2242342" x="-2016918"/>
            <a:ext cy="365125" cx="4668836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rme"/>
              <a:buNone/>
            </a:pPr>
            <a:r>
              <a:rPr strike="noStrike" u="none" b="0" cap="none" baseline="0" sz="2400" lang="en-US" i="1">
                <a:solidFill>
                  <a:schemeClr val="lt1"/>
                </a:solidFill>
                <a:latin typeface="Carme"/>
                <a:ea typeface="Carme"/>
                <a:cs typeface="Carme"/>
                <a:sym typeface="Carme"/>
              </a:rPr>
              <a:t>Computer Center, CS, NCTU</a:t>
            </a:r>
          </a:p>
        </p:txBody>
      </p:sp>
      <p:sp>
        <p:nvSpPr>
          <p:cNvPr id="13" name="Shape 13"/>
          <p:cNvSpPr/>
          <p:nvPr/>
        </p:nvSpPr>
        <p:spPr>
          <a:xfrm>
            <a:off y="6400800" x="125411"/>
            <a:ext cy="304799" cx="304799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 txBox="1"/>
          <p:nvPr/>
        </p:nvSpPr>
        <p:spPr>
          <a:xfrm>
            <a:off y="1182687" x="990600"/>
            <a:ext cy="36512" cx="7772400"/>
          </a:xfrm>
          <a:prstGeom prst="rect">
            <a:avLst/>
          </a:prstGeom>
          <a:gradFill>
            <a:gsLst>
              <a:gs pos="0">
                <a:srgbClr val="C0C0C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/>
        </p:nvSpPr>
        <p:spPr>
          <a:xfrm>
            <a:off y="0" x="0"/>
            <a:ext cy="6858000" cx="1219199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0" name="Shape 50"/>
          <p:cNvCxnSpPr/>
          <p:nvPr/>
        </p:nvCxnSpPr>
        <p:spPr>
          <a:xfrm>
            <a:off y="3276600" x="914400"/>
            <a:ext cy="0" cx="7543800"/>
          </a:xfrm>
          <a:prstGeom prst="straightConnector1">
            <a:avLst/>
          </a:prstGeom>
          <a:noFill/>
          <a:ln w="28575" cap="rnd">
            <a:solidFill>
              <a:srgbClr val="003399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51" name="Shape 51"/>
          <p:cNvSpPr txBox="1"/>
          <p:nvPr/>
        </p:nvSpPr>
        <p:spPr>
          <a:xfrm>
            <a:off y="609600" x="914400"/>
            <a:ext cy="4343400" cx="1219199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 txBox="1"/>
          <p:nvPr/>
        </p:nvSpPr>
        <p:spPr>
          <a:xfrm>
            <a:off y="2514600" x="609600"/>
            <a:ext cy="4343400" cx="1219199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90500" marL="3429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algn="l" rtl="0" marR="0" indent="-158750" marL="74295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algn="l" rtl="0" marR="0" indent="-114300" marL="114300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algn="l" rtl="0" marR="0" indent="-1270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marR="0" indent="-101600" marL="20574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marR="0" indent="-101600" marL="2514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marR="0" indent="-101600" marL="29718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marR="0" indent="-101600" marL="34290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marR="0" indent="-101600" marL="38862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8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http://www.howtogeek.com/122641/how-to-forward-ports-to-a-virtual-machine-and-use-it-as-a-server/" Type="http://schemas.openxmlformats.org/officeDocument/2006/relationships/hyperlink" TargetMode="External" Id="rId4"/><Relationship Target="http://maazanjum.com/2014/04/09/virtualbox-nat-and-port-forwarding/" Type="http://schemas.openxmlformats.org/officeDocument/2006/relationships/hyperlink" TargetMode="External" Id="rId3"/><Relationship Target="http://unix.stackexchange.com/questions/39075/vmware-player-on-linux-bridge-networking" Type="http://schemas.openxmlformats.org/officeDocument/2006/relationships/hyperlink" TargetMode="External" Id="rId6"/><Relationship Target="https://nsrc.org/workshops/2014/sanog23-virtualization/raw-attachment/wiki/Agenda/ex-virtualbox-portforward-ssh.htm" Type="http://schemas.openxmlformats.org/officeDocument/2006/relationships/hyperlink" TargetMode="External" Id="rId5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0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1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1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http://dale.io/2013/02/26/port-forwarding-with-arch-and-vmplayer.html" Type="http://schemas.openxmlformats.org/officeDocument/2006/relationships/hyperlink" TargetMode="External" Id="rId4"/><Relationship Target="http://ideasboxs.wordpress.com/2014/01/07/vmware-player-networking-options/" Type="http://schemas.openxmlformats.org/officeDocument/2006/relationships/hyperlink" TargetMode="External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http://www.virtualbox.org/manual/ch06.html" Type="http://schemas.openxmlformats.org/officeDocument/2006/relationships/hyperlink" TargetMode="External" Id="rId4"/><Relationship Target="http://en.wikipedia.org/wiki/Network_address_translation" Type="http://schemas.openxmlformats.org/officeDocument/2006/relationships/hyperlink" TargetMode="External" Id="rId3"/><Relationship Target="https://www.freebsd.org/doc/handbook/virtualization-guest.html" Type="http://schemas.openxmlformats.org/officeDocument/2006/relationships/hyperlink" TargetMode="External" Id="rId6"/><Relationship Target="http://en.wikipedia.org/wiki/List_of_TCP_and_UDP_port_numbers" Type="http://schemas.openxmlformats.org/officeDocument/2006/relationships/hyperlink" TargetMode="External" Id="rId5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y="2205036" x="2124075"/>
            <a:ext cy="966787" cx="6553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z="3400" lang="en-US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Port Forwarding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z="3400" lang="en-US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 VirtualBox / VMware Player )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y="3400425" x="2128836"/>
            <a:ext cy="2095499" cx="6400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shunyi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2014/09/18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VIRTUALBOX, NAT, AND PORT FORWARDING</a:t>
            </a:r>
          </a:p>
          <a:p>
            <a:pPr algn="l" rtl="0" lvl="1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u="sng" sz="2400" lang="en-US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http://maazanjum.com/2014/04/09/virtualbox-nat-and-port-forwarding/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to Forward Ports to a Virtual Machine and Use It as a Server</a:t>
            </a:r>
          </a:p>
          <a:p>
            <a:pPr algn="l" rtl="0" lvl="1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u="sng" sz="2400" lang="en-US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http://www.howtogeek.com/122641/how-to-forward-ports-to-a-virtual-machine-and-use-it-as-a-server/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VirtualBox lab: Port Forwarding</a:t>
            </a:r>
          </a:p>
          <a:p>
            <a:pPr algn="l" rtl="0" lvl="1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u="sng" sz="2400" lang="en-US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https://nsrc.org/workshops/2014/sanog23-virtualization/raw-attachment/wiki/Agenda/ex-virtualbox-portforward-ssh.htm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❑"/>
            </a:pPr>
            <a:r>
              <a:rPr lang="en-US"/>
              <a:t>VMware Player vs. VirtualBox: feature comparison</a:t>
            </a:r>
          </a:p>
          <a:p>
            <a:pPr algn="l" rtl="0" lvl="1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u="sng" lang="en-US">
                <a:solidFill>
                  <a:schemeClr val="hlink"/>
                </a:solidFill>
                <a:hlinkClick r:id="rId6"/>
              </a:rPr>
              <a:t>http://unix.stackexchange.com/questions/39075/vmware-player-on-linux-bridge-networking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y="6366300" x="71875"/>
            <a:ext cy="388199" cx="431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10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400" lang="en-US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Port Forwarding in VM brief intro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sz="2400" lang="en-US">
                <a:latin typeface="Times New Roman"/>
                <a:ea typeface="Times New Roman"/>
                <a:cs typeface="Times New Roman"/>
                <a:sym typeface="Times New Roman"/>
              </a:rPr>
              <a:t>NAT Mode</a:t>
            </a:r>
          </a:p>
          <a:p>
            <a:pPr algn="l" rtl="0" lvl="1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sz="2400" lang="en-US">
                <a:latin typeface="Times New Roman"/>
                <a:ea typeface="Times New Roman"/>
                <a:cs typeface="Times New Roman"/>
                <a:sym typeface="Times New Roman"/>
              </a:rPr>
              <a:t>With the NAT network type, your host operating system performs </a:t>
            </a:r>
            <a:r>
              <a:rPr b="1" sz="2400" lang="en-US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Network Address Translation</a:t>
            </a:r>
            <a:r>
              <a:rPr sz="2400" lang="en-US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</a:p>
          <a:p>
            <a:pPr algn="l" rtl="0" lvl="1" marR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Char char="❏"/>
            </a:pPr>
            <a:r>
              <a:rPr sz="2400" lang="en-US">
                <a:latin typeface="Times New Roman"/>
                <a:ea typeface="Times New Roman"/>
                <a:cs typeface="Times New Roman"/>
                <a:sym typeface="Times New Roman"/>
              </a:rPr>
              <a:t>The virtual machine (Guest OS) looks like sharing your Host computer’s IP address from the external network.</a:t>
            </a:r>
          </a:p>
          <a:p>
            <a:pPr algn="l" rtl="0" lvl="1" marR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Char char="❏"/>
            </a:pPr>
            <a:r>
              <a:rPr sz="2400" lang="en-US">
                <a:latin typeface="Times New Roman"/>
                <a:ea typeface="Times New Roman"/>
                <a:cs typeface="Times New Roman"/>
                <a:sym typeface="Times New Roman"/>
              </a:rPr>
              <a:t>Guest OS won’t receive any incoming traffic unless you set port forwarding rules for it.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y="6366300" x="148075"/>
            <a:ext cy="388199" cx="431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2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ctrTitle"/>
          </p:nvPr>
        </p:nvSpPr>
        <p:spPr>
          <a:xfrm>
            <a:off y="2205036" x="2124075"/>
            <a:ext cy="966899" cx="6553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z="3400" lang="en-US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VirtualBox</a:t>
            </a:r>
          </a:p>
        </p:txBody>
      </p:sp>
      <p:sp>
        <p:nvSpPr>
          <p:cNvPr id="73" name="Shape 73"/>
          <p:cNvSpPr txBox="1"/>
          <p:nvPr>
            <p:ph idx="1" type="subTitle"/>
          </p:nvPr>
        </p:nvSpPr>
        <p:spPr>
          <a:xfrm>
            <a:off y="3400425" x="2128836"/>
            <a:ext cy="2095499" cx="6400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810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sz="2400" lang="en-US">
                <a:latin typeface="Times New Roman"/>
                <a:ea typeface="Times New Roman"/>
                <a:cs typeface="Times New Roman"/>
                <a:sym typeface="Times New Roman"/>
              </a:rPr>
              <a:t>Recommended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sz="2400" lang="en-US">
                <a:latin typeface="Times New Roman"/>
                <a:ea typeface="Times New Roman"/>
                <a:cs typeface="Times New Roman"/>
                <a:sym typeface="Times New Roman"/>
              </a:rPr>
              <a:t>Have Free version for 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sz="2400" lang="en-US">
                <a:latin typeface="Times New Roman"/>
                <a:ea typeface="Times New Roman"/>
                <a:cs typeface="Times New Roman"/>
                <a:sym typeface="Times New Roman"/>
              </a:rPr>
              <a:t>Windows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sz="2400" lang="en-US">
                <a:latin typeface="Times New Roman"/>
                <a:ea typeface="Times New Roman"/>
                <a:cs typeface="Times New Roman"/>
                <a:sym typeface="Times New Roman"/>
              </a:rPr>
              <a:t>GNU/Linux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sz="2400" lang="en-US">
                <a:latin typeface="Times New Roman"/>
                <a:ea typeface="Times New Roman"/>
                <a:cs typeface="Times New Roman"/>
                <a:sym typeface="Times New Roman"/>
              </a:rPr>
              <a:t>FreeBSD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sz="2400" lang="en-US">
                <a:latin typeface="Times New Roman"/>
                <a:ea typeface="Times New Roman"/>
                <a:cs typeface="Times New Roman"/>
                <a:sym typeface="Times New Roman"/>
              </a:rPr>
              <a:t>Mac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sz="2400" lang="en-US">
                <a:latin typeface="Times New Roman"/>
                <a:ea typeface="Times New Roman"/>
                <a:cs typeface="Times New Roman"/>
                <a:sym typeface="Times New Roman"/>
              </a:rPr>
              <a:t>Simple Setting than VMware Player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400" lang="en-US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Port Forwarding (VirtualBox)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z="3400" lang="en-US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NAT Mode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z="2400" lang="en-US">
                <a:latin typeface="Times New Roman"/>
                <a:ea typeface="Times New Roman"/>
                <a:cs typeface="Times New Roman"/>
                <a:sym typeface="Times New Roman"/>
              </a:rPr>
              <a:t>Choose your VM</a:t>
            </a:r>
            <a:r>
              <a:rPr lang="en-US"/>
              <a:t> =&gt; right click =&gt;</a:t>
            </a:r>
            <a:r>
              <a:rPr sz="2400" lang="en-US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/>
              <a:t>S</a:t>
            </a:r>
            <a:r>
              <a:rPr sz="2400" lang="en-US">
                <a:latin typeface="Times New Roman"/>
                <a:ea typeface="Times New Roman"/>
                <a:cs typeface="Times New Roman"/>
                <a:sym typeface="Times New Roman"/>
              </a:rPr>
              <a:t>ettings.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928987" x="1476375"/>
            <a:ext cy="4581525" cx="619125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/>
          <p:nvPr/>
        </p:nvSpPr>
        <p:spPr>
          <a:xfrm>
            <a:off y="6366300" x="148075"/>
            <a:ext cy="388199" cx="431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4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400" lang="en-US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Port Forwarding (VirtualBox)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z="3400" lang="en-US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NAT Mode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sz="2400" lang="en-US">
                <a:latin typeface="Times New Roman"/>
                <a:ea typeface="Times New Roman"/>
                <a:cs typeface="Times New Roman"/>
                <a:sym typeface="Times New Roman"/>
              </a:rPr>
              <a:t>Network =&gt; Check Network Adapter =&gt; NAT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Advanced =&gt; Check Cable Connected =&gt; Port Forwarding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178000" x="1955300"/>
            <a:ext cy="4469725" cx="5449024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/>
        </p:nvSpPr>
        <p:spPr>
          <a:xfrm>
            <a:off y="6366300" x="148075"/>
            <a:ext cy="388199" cx="431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5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400" lang="en-US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Port Forwarding (VirtualBox)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z="3400" lang="en-US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NAT Mode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Set forwarding port for your VM.</a:t>
            </a:r>
          </a:p>
          <a:p>
            <a:pPr algn="l" rtl="0" lvl="1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3333"/>
              <a:buFont typeface="Times New Roman"/>
              <a:buChar char="❏"/>
            </a:pPr>
            <a:r>
              <a:rPr lang="en-US"/>
              <a:t>TCP 22 Port for SSH</a:t>
            </a:r>
          </a:p>
          <a:p>
            <a:pPr algn="l" rtl="0" lvl="1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3333"/>
              <a:buFont typeface="Times New Roman"/>
              <a:buChar char="❏"/>
            </a:pPr>
            <a:r>
              <a:rPr lang="en-US"/>
              <a:t>`</a:t>
            </a:r>
            <a:r>
              <a:rPr lang="en-US">
                <a:solidFill>
                  <a:srgbClr val="FF0000"/>
                </a:solidFill>
              </a:rPr>
              <a:t>$ less /etc/services</a:t>
            </a:r>
            <a:r>
              <a:rPr lang="en-US"/>
              <a:t>` for more TCP/UDP ports info</a:t>
            </a:r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714625" x="1619250"/>
            <a:ext cy="3533775" cx="6313949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/>
          <p:nvPr/>
        </p:nvSpPr>
        <p:spPr>
          <a:xfrm>
            <a:off y="6366300" x="148075"/>
            <a:ext cy="388199" cx="431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6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y="2205036" x="2124075"/>
            <a:ext cy="966899" cx="6553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z="3400" lang="en-US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VMware Player</a:t>
            </a: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y="3400425" x="2128836"/>
            <a:ext cy="2095499" cx="6400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810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sz="2400" lang="en-US">
                <a:latin typeface="Times New Roman"/>
                <a:ea typeface="Times New Roman"/>
                <a:cs typeface="Times New Roman"/>
                <a:sym typeface="Times New Roman"/>
              </a:rPr>
              <a:t>Have Free version for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sz="2400" lang="en-US">
                <a:latin typeface="Times New Roman"/>
                <a:ea typeface="Times New Roman"/>
                <a:cs typeface="Times New Roman"/>
                <a:sym typeface="Times New Roman"/>
              </a:rPr>
              <a:t>Windows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sz="2400" lang="en-US">
                <a:latin typeface="Times New Roman"/>
                <a:ea typeface="Times New Roman"/>
                <a:cs typeface="Times New Roman"/>
                <a:sym typeface="Times New Roman"/>
              </a:rPr>
              <a:t>GNU/Linux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sz="2400" lang="en-US">
                <a:latin typeface="Times New Roman"/>
                <a:ea typeface="Times New Roman"/>
                <a:cs typeface="Times New Roman"/>
                <a:sym typeface="Times New Roman"/>
              </a:rPr>
              <a:t>VMware Fusion for Mac (need $$$)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sz="2400" lang="en-US">
                <a:latin typeface="Times New Roman"/>
                <a:ea typeface="Times New Roman"/>
                <a:cs typeface="Times New Roman"/>
                <a:sym typeface="Times New Roman"/>
              </a:rPr>
              <a:t>No supported version for FreeBSD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sz="2400" lang="en-US">
                <a:latin typeface="Times New Roman"/>
                <a:ea typeface="Times New Roman"/>
                <a:cs typeface="Times New Roman"/>
                <a:sym typeface="Times New Roman"/>
              </a:rPr>
              <a:t>Port Forwarding setting is a little complicated than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400" lang="en-US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Port Forwarding (VMware Player)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z="3400" lang="en-US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NAT Mode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For Windows</a:t>
            </a:r>
          </a:p>
          <a:p>
            <a:pPr algn="l" rtl="0" lvl="1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❏"/>
            </a:pPr>
            <a:r>
              <a:rPr lang="en-US"/>
              <a:t>VMware Player Networking Options</a:t>
            </a:r>
          </a:p>
          <a:p>
            <a:pPr algn="l" rtl="0" lvl="1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❏"/>
            </a:pPr>
            <a:r>
              <a:rPr u="sng" lang="en-US">
                <a:solidFill>
                  <a:schemeClr val="hlink"/>
                </a:solidFill>
                <a:hlinkClick r:id="rId3"/>
              </a:rPr>
              <a:t>http://ideasboxs.wordpress.com/2014/01/07/vmware-player-networking-options/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For GNU/Linux</a:t>
            </a:r>
          </a:p>
          <a:p>
            <a:pPr algn="l" rtl="0" lvl="1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❏"/>
            </a:pPr>
            <a:r>
              <a:rPr lang="en-US"/>
              <a:t>Find about “vmware-netcfg” command with your distro.</a:t>
            </a:r>
          </a:p>
          <a:p>
            <a:pPr algn="l" rtl="0" lvl="1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❏"/>
            </a:pPr>
            <a:r>
              <a:rPr lang="en-US"/>
              <a:t>Port Forwarding on Arch Linux and VMPlayer with a NAT connection</a:t>
            </a:r>
          </a:p>
          <a:p>
            <a:pPr algn="l" rtl="0" lvl="1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❏"/>
            </a:pPr>
            <a:r>
              <a:rPr u="sng" lang="en-US">
                <a:solidFill>
                  <a:schemeClr val="hlink"/>
                </a:solidFill>
                <a:hlinkClick r:id="rId4"/>
              </a:rPr>
              <a:t>http://dale.io/2013/02/26/port-forwarding-with-arch-and-vmplayer.html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i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y="6366300" x="148075"/>
            <a:ext cy="388199" cx="431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8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400" lang="en-US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Appendix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❏"/>
            </a:pPr>
            <a:r>
              <a:rPr sz="2400" lang="en-US">
                <a:latin typeface="Times New Roman"/>
                <a:ea typeface="Times New Roman"/>
                <a:cs typeface="Times New Roman"/>
                <a:sym typeface="Times New Roman"/>
              </a:rPr>
              <a:t>Network address translation - Wikipedia</a:t>
            </a:r>
          </a:p>
          <a:p>
            <a:pPr algn="l" rtl="0" lvl="1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3333"/>
              <a:buFont typeface="Times New Roman"/>
              <a:buChar char="❏"/>
            </a:pPr>
            <a:r>
              <a:rPr u="sng" lang="en-US">
                <a:solidFill>
                  <a:schemeClr val="hlink"/>
                </a:solidFill>
                <a:hlinkClick r:id="rId3"/>
              </a:rPr>
              <a:t>http://en.wikipedia.org/wiki/Network_address_translation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VirtualBox Manual - Chapter 6. Virtual networking</a:t>
            </a:r>
          </a:p>
          <a:p>
            <a:pPr algn="l" rtl="0" lvl="1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u="sng" sz="2400" lang="en-US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http://www.virtualbox.org/manual/ch06.html</a:t>
            </a:r>
          </a:p>
          <a:p>
            <a:pPr algn="l" rtl="0" lvl="1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sz="2400" lang="en-US">
                <a:latin typeface="Times New Roman"/>
                <a:ea typeface="Times New Roman"/>
                <a:cs typeface="Times New Roman"/>
                <a:sym typeface="Times New Roman"/>
              </a:rPr>
              <a:t>Bridged Mode</a:t>
            </a:r>
          </a:p>
          <a:p>
            <a:pPr algn="l" rtl="0" lvl="2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Char char="❏"/>
            </a:pPr>
            <a:r>
              <a:rPr sz="2400" lang="en-US">
                <a:latin typeface="Times New Roman"/>
                <a:ea typeface="Times New Roman"/>
                <a:cs typeface="Times New Roman"/>
                <a:sym typeface="Times New Roman"/>
              </a:rPr>
              <a:t>If you have another available public IP in the same subnet as your host OS.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❏"/>
            </a:pPr>
            <a:r>
              <a:rPr lang="en-US"/>
              <a:t>List of TCP and UDP port numbers - Wikipedia</a:t>
            </a:r>
          </a:p>
          <a:p>
            <a:pPr algn="l" rtl="0" lvl="1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3333"/>
              <a:buFont typeface="Times New Roman"/>
              <a:buChar char="❏"/>
            </a:pPr>
            <a:r>
              <a:rPr u="sng" lang="en-US">
                <a:solidFill>
                  <a:schemeClr val="hlink"/>
                </a:solidFill>
                <a:hlinkClick r:id="rId5"/>
              </a:rPr>
              <a:t>http://en.wikipedia.org/wiki/List_of_TCP_and_UDP_port_numbers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❏"/>
            </a:pPr>
            <a:r>
              <a:rPr lang="en-US"/>
              <a:t>FreeBSD Handbook - Ch 22.2. FreeBSD as a Guest OS</a:t>
            </a:r>
          </a:p>
          <a:p>
            <a:pPr algn="l" rtl="0" lvl="1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3333"/>
              <a:buFont typeface="Times New Roman"/>
              <a:buChar char="❏"/>
            </a:pPr>
            <a:r>
              <a:rPr u="sng" lang="en-US">
                <a:solidFill>
                  <a:schemeClr val="hlink"/>
                </a:solidFill>
                <a:hlinkClick r:id="rId6"/>
              </a:rPr>
              <a:t>https://www.freebsd.org/doc/handbook/virtualization-guest.html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y="6366300" x="148075"/>
            <a:ext cy="388199" cx="431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9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1_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