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y="9874250" cx="679767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9380536" x="0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9380536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直排標題及文字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y="2206624" x="4873624"/>
            <a:ext cy="1943100" cx="5835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y="339724" x="911225"/>
            <a:ext cy="5676900" cx="5835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標題及物件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  <a:defRPr sz="3000"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標題投影片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y="2205038" x="2124075"/>
            <a:ext cy="966787" cx="655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y="3400425" x="2128838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標題及直排文字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y="-114300" x="2552699"/>
            <a:ext cy="7772400" cx="464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含標題的圖片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含標題的內容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空白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只有標題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比對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兩項物件"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447800" x="990600"/>
            <a:ext cy="4648199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y="1447800" x="4953000"/>
            <a:ext cy="4648199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區段標題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theme/theme2.xml" Type="http://schemas.openxmlformats.org/officeDocument/2006/relationships/theme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2"/><Relationship Target="../slideLayouts/slideLayout11.xml" Type="http://schemas.openxmlformats.org/officeDocument/2006/relationships/slideLayout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buFont typeface="Times New Roman"/>
              <a:defRPr sz="34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Times New Roman"/>
              <a:buChar char="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/>
        </p:nvSpPr>
        <p:spPr>
          <a:xfrm>
            <a:off y="0" x="0"/>
            <a:ext cy="6858000" cx="6095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 rot="5400000">
            <a:off y="2242342" x="-2016918"/>
            <a:ext cy="365125" cx="46688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rme"/>
              <a:buNone/>
            </a:pPr>
            <a:r>
              <a:rPr strike="noStrike" u="none" b="0" cap="none" baseline="0" sz="2400" lang="en-US" i="1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3" name="Shape 13"/>
          <p:cNvSpPr/>
          <p:nvPr/>
        </p:nvSpPr>
        <p:spPr>
          <a:xfrm>
            <a:off y="6400800" x="125411"/>
            <a:ext cy="304799" cx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y="1182687" x="990600"/>
            <a:ext cy="36512" cx="7772400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/>
        </p:nvSpPr>
        <p:spPr>
          <a:xfrm>
            <a:off y="0" x="0"/>
            <a:ext cy="68580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y="3276600" x="914400"/>
            <a:ext cy="0" cx="7543800"/>
          </a:xfrm>
          <a:prstGeom prst="straightConnector1">
            <a:avLst/>
          </a:prstGeom>
          <a:noFill/>
          <a:ln w="28575" cap="rnd">
            <a:solidFill>
              <a:srgbClr val="003399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1" name="Shape 51"/>
          <p:cNvSpPr txBox="1"/>
          <p:nvPr/>
        </p:nvSpPr>
        <p:spPr>
          <a:xfrm>
            <a:off y="609600" x="914400"/>
            <a:ext cy="43434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y="2514600" x="609600"/>
            <a:ext cy="43434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www.freebsd.org/doc/en/books/handbook/x11.html" Type="http://schemas.openxmlformats.org/officeDocument/2006/relationships/hyperlink" TargetMode="External" Id="rId4"/><Relationship Target="http://www.x.org/wiki/" Type="http://schemas.openxmlformats.org/officeDocument/2006/relationships/hyperlink" TargetMode="External" Id="rId3"/><Relationship Target="http://www.twbsd.org/cht/book/ch11.htm" Type="http://schemas.openxmlformats.org/officeDocument/2006/relationships/hyperlink" TargetMode="External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y="2205036" x="2124075"/>
            <a:ext cy="966787" cx="6553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Administration HW1-</a:t>
            </a: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Window System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y="3400425" x="2128836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shunyi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2014/09/30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References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Some useful information: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Times New Roman"/>
              <a:buChar char="❏"/>
            </a:pPr>
            <a:r>
              <a:rPr u="sng" lang="en-US">
                <a:solidFill>
                  <a:schemeClr val="hlink"/>
                </a:solidFill>
                <a:hlinkClick r:id="rId3"/>
              </a:rPr>
              <a:t>http://www.x.org/wiki/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Times New Roman"/>
              <a:buChar char="❏"/>
            </a:pPr>
            <a:r>
              <a:rPr u="sng" lang="en-US">
                <a:solidFill>
                  <a:schemeClr val="hlink"/>
                </a:solidFill>
                <a:hlinkClick r:id="rId4"/>
              </a:rPr>
              <a:t>http://www.freebsd.org/doc/en/books/handbook/x11.html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Times New Roman"/>
              <a:buChar char="❏"/>
            </a:pPr>
            <a:r>
              <a:rPr u="sng" lang="en-US">
                <a:solidFill>
                  <a:schemeClr val="hlink"/>
                </a:solidFill>
                <a:hlinkClick r:id="rId5"/>
              </a:rPr>
              <a:t>http://www.twbsd.org/cht/book/ch11.htm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2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Requirements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3000" lang="en-US"/>
              <a:t>Basic system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3000" lang="en-US"/>
              <a:t>Build a basic X Server and Window Manager and </a:t>
            </a:r>
            <a:r>
              <a:rPr sz="3000" lang="en-US">
                <a:solidFill>
                  <a:srgbClr val="FF0000"/>
                </a:solidFill>
              </a:rPr>
              <a:t>Wine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3000" lang="en-US"/>
              <a:t>Software Rank B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3000" lang="en-US"/>
              <a:t>Software Rank A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3000" lang="en-US"/>
              <a:t>Software Rank S 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sz="3000" lang="en-US"/>
              <a:t>Bonus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Choose to install </a:t>
            </a:r>
            <a:r>
              <a:rPr lang="en-US">
                <a:solidFill>
                  <a:srgbClr val="FF0000"/>
                </a:solidFill>
              </a:rPr>
              <a:t>one</a:t>
            </a:r>
            <a:r>
              <a:rPr lang="en-US"/>
              <a:t> application for each category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Times New Roman"/>
              <a:buChar char="❏"/>
            </a:pPr>
            <a:r>
              <a:rPr lang="en-US"/>
              <a:t>* for recommended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Software Rank B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447800" x="990600"/>
            <a:ext cy="4648199" cx="3809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Terminal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rxvt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xterm*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eterm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aterm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FTP client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filezilla*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>
                <a:solidFill>
                  <a:schemeClr val="dk1"/>
                </a:solidFill>
              </a:rPr>
              <a:t>Mail client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>
                <a:solidFill>
                  <a:schemeClr val="dk1"/>
                </a:solidFill>
              </a:rPr>
              <a:t>Thunderbird*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>
                <a:solidFill>
                  <a:schemeClr val="dk1"/>
                </a:solidFill>
              </a:rPr>
              <a:t>Evolution</a:t>
            </a:r>
          </a:p>
          <a:p>
            <a:pPr rtl="0" lvl="0" indent="0" marL="152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y="1447800" x="4953000"/>
            <a:ext cy="4648199" cx="3809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Instant Messenger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pidgin*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PDF reader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Xpdf 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evince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mupdf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Browser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Firefox*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Opera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Chromium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Software Rank A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447800" x="990600"/>
            <a:ext cy="4648199" cx="4268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Browser </a:t>
            </a:r>
            <a:r>
              <a:rPr lang="en-US">
                <a:solidFill>
                  <a:srgbClr val="FF0000"/>
                </a:solidFill>
              </a:rPr>
              <a:t>with flash supported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Firefox*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Opera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Chromium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Multimedia : Video, Audio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>
                <a:solidFill>
                  <a:schemeClr val="dk1"/>
                </a:solidFill>
              </a:rPr>
              <a:t>Mplayer*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VLC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Xmms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BBS client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pcmanx*</a:t>
            </a:r>
          </a:p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y="1447800" x="5259300"/>
            <a:ext cy="4648199" cx="3503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Pictures editor/viewer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Gimp*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Remote desktop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freeNX*</a:t>
            </a:r>
          </a:p>
          <a:p>
            <a:pPr rtl="0" lvl="2" indent="-381000" marL="1371600">
              <a:spcBef>
                <a:spcPts val="0"/>
              </a:spcBef>
              <a:buClr>
                <a:schemeClr val="lt2"/>
              </a:buClr>
              <a:buSzPct val="100000"/>
              <a:buFont typeface="Times New Roman"/>
              <a:buChar char="❏"/>
            </a:pPr>
            <a:r>
              <a:rPr lang="en-US"/>
              <a:t>(32bits only)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>
                <a:solidFill>
                  <a:schemeClr val="dk1"/>
                </a:solidFill>
              </a:rPr>
              <a:t>tightvnc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>
                <a:solidFill>
                  <a:schemeClr val="dk1"/>
                </a:solidFill>
              </a:rPr>
              <a:t>tigervnc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Tsclient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Remmina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vinagre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Software Rank 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447800" x="990600"/>
            <a:ext cy="4648199" cx="3809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Office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openoffice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libreoffice*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Virtual Machine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virtualbox-ose*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aqemu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P2P software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transmission*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deluge</a:t>
            </a:r>
          </a:p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y="1447800" x="4953000"/>
            <a:ext cy="4648199" cx="3809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Bonus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447800" x="990600"/>
            <a:ext cy="4648199" cx="3809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IDE Environment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Code::Blocks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geany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Games (in Wine)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Misc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applications which cannot be built up easily </a:t>
            </a:r>
          </a:p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y="1447800" x="4953000"/>
            <a:ext cy="4648199" cx="3809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7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Due Time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❏"/>
            </a:pPr>
            <a:r>
              <a:rPr lang="en-US"/>
              <a:t>Will be announced in HW1-3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Help!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Newsgroup cs.course.sysadm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BS2 board CS-SysAdmin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CSCC 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ta@nasa.cs.nctu.edu.tw</a:t>
            </a:r>
          </a:p>
          <a:p>
            <a:pPr algn="l" rtl="0" lv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y="6341700" x="151275"/>
            <a:ext cy="435299" cx="58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1_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