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y="9874250" cx="679767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9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9380536" x="0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9380536" x="3851275"/>
            <a:ext cy="493711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457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6400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y="4691062" x="906462"/>
            <a:ext cy="4443411" cx="498474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y="741362" x="931862"/>
            <a:ext cy="3702049" cx="49339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741362" x="931862"/>
            <a:ext cy="3701999" cx="49338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691062" x="906462"/>
            <a:ext cy="4443299" cx="4984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直排標題及文字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y="2206624" x="4873624"/>
            <a:ext cy="1943100" cx="5835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y="339724" x="911225"/>
            <a:ext cy="5676900" cx="5835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標題及物件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  <a:defRPr sz="3000">
                <a:latin typeface="Arial"/>
                <a:ea typeface="Arial"/>
                <a:cs typeface="Arial"/>
                <a:sym typeface="Arial"/>
              </a:defRPr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➢"/>
              <a:defRPr>
                <a:latin typeface="Arial"/>
                <a:ea typeface="Arial"/>
                <a:cs typeface="Arial"/>
                <a:sym typeface="Arial"/>
              </a:defRPr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標題投影片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y="2205038" x="2124075"/>
            <a:ext cy="966787" cx="6553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y="3400425" x="2128838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標題及直排文字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y="-114300" x="2552699"/>
            <a:ext cy="7772400" cx="464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含標題的圖片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含標題的內容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空白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只有標題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比對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兩項物件"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447800" x="990600"/>
            <a:ext cy="4648199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y="1447800" x="4953000"/>
            <a:ext cy="4648199" cx="380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區段標題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Times New Roman"/>
              <a:buNone/>
              <a:defRPr/>
            </a:lvl1pPr>
            <a:lvl2pPr rtl="0" indent="0" marL="457200">
              <a:spcBef>
                <a:spcPts val="0"/>
              </a:spcBef>
              <a:buFont typeface="Times New Roman"/>
              <a:buNone/>
              <a:defRPr/>
            </a:lvl2pPr>
            <a:lvl3pPr rtl="0" indent="0" marL="914400">
              <a:spcBef>
                <a:spcPts val="0"/>
              </a:spcBef>
              <a:buFont typeface="Times New Roman"/>
              <a:buNone/>
              <a:defRPr/>
            </a:lvl3pPr>
            <a:lvl4pPr rtl="0" indent="0" marL="1371600">
              <a:spcBef>
                <a:spcPts val="0"/>
              </a:spcBef>
              <a:buFont typeface="Times New Roman"/>
              <a:buNone/>
              <a:defRPr/>
            </a:lvl4pPr>
            <a:lvl5pPr rtl="0" indent="0" marL="1828800">
              <a:spcBef>
                <a:spcPts val="0"/>
              </a:spcBef>
              <a:buFont typeface="Times New Roman"/>
              <a:buNone/>
              <a:defRPr/>
            </a:lvl5pPr>
            <a:lvl6pPr rtl="0" indent="0" marL="2286000">
              <a:spcBef>
                <a:spcPts val="0"/>
              </a:spcBef>
              <a:buFont typeface="Times New Roman"/>
              <a:buNone/>
              <a:defRPr/>
            </a:lvl6pPr>
            <a:lvl7pPr rtl="0" indent="0" marL="2743200">
              <a:spcBef>
                <a:spcPts val="0"/>
              </a:spcBef>
              <a:buFont typeface="Times New Roman"/>
              <a:buNone/>
              <a:defRPr/>
            </a:lvl7pPr>
            <a:lvl8pPr rtl="0" indent="0" marL="3200400">
              <a:spcBef>
                <a:spcPts val="0"/>
              </a:spcBef>
              <a:buFont typeface="Times New Roman"/>
              <a:buNone/>
              <a:defRPr/>
            </a:lvl8pPr>
            <a:lvl9pPr rtl="0" indent="0" marL="365760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theme/theme4.xml" Type="http://schemas.openxmlformats.org/officeDocument/2006/relationships/theme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2"/><Relationship Target="../slideLayouts/slideLayout11.xml" Type="http://schemas.openxmlformats.org/officeDocument/2006/relationships/slideLayout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100000"/>
              <a:defRPr sz="3400">
                <a:solidFill>
                  <a:srgbClr val="333399"/>
                </a:solidFill>
              </a:defRPr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❑"/>
              <a:defRPr sz="2400"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  <a:defRPr sz="2400"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ct val="100000"/>
              <a:buChar char="➢"/>
              <a:defRPr sz="2400"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Char char="»"/>
              <a:defRPr/>
            </a:lvl9pPr>
          </a:lstStyle>
          <a:p/>
        </p:txBody>
      </p:sp>
      <p:sp>
        <p:nvSpPr>
          <p:cNvPr id="11" name="Shape 11"/>
          <p:cNvSpPr txBox="1"/>
          <p:nvPr/>
        </p:nvSpPr>
        <p:spPr>
          <a:xfrm>
            <a:off y="0" x="0"/>
            <a:ext cy="6858000" cx="6095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 rot="5400000">
            <a:off y="2242342" x="-2016918"/>
            <a:ext cy="365125" cx="4668836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rme"/>
              <a:buNone/>
            </a:pPr>
            <a:r>
              <a:rPr strike="noStrike" u="none" b="0" cap="none" baseline="0" sz="2400" lang="en-US" i="1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3" name="Shape 13"/>
          <p:cNvSpPr/>
          <p:nvPr/>
        </p:nvSpPr>
        <p:spPr>
          <a:xfrm>
            <a:off y="6400800" x="125411"/>
            <a:ext cy="304799" cx="304799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y="1182687" x="990600"/>
            <a:ext cy="36512" cx="7772400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/>
        </p:nvSpPr>
        <p:spPr>
          <a:xfrm>
            <a:off y="0" x="0"/>
            <a:ext cy="68580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" name="Shape 50"/>
          <p:cNvCxnSpPr/>
          <p:nvPr/>
        </p:nvCxnSpPr>
        <p:spPr>
          <a:xfrm>
            <a:off y="3276600" x="914400"/>
            <a:ext cy="0" cx="7543800"/>
          </a:xfrm>
          <a:prstGeom prst="straightConnector1">
            <a:avLst/>
          </a:prstGeom>
          <a:noFill/>
          <a:ln w="28575" cap="rnd">
            <a:solidFill>
              <a:srgbClr val="003399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1" name="Shape 51"/>
          <p:cNvSpPr txBox="1"/>
          <p:nvPr/>
        </p:nvSpPr>
        <p:spPr>
          <a:xfrm>
            <a:off y="609600" x="914400"/>
            <a:ext cy="43434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y="2514600" x="609600"/>
            <a:ext cy="4343400" cx="1219199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❑"/>
              <a:defRPr/>
            </a:lvl1pPr>
            <a:lvl2pPr algn="l" rtl="0" marR="0" indent="-158750" marL="74295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2pPr>
            <a:lvl3pPr algn="l" rtl="0" marR="0" indent="-114300" marL="114300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Char char="➢"/>
              <a:defRPr/>
            </a:lvl3pPr>
            <a:lvl4pPr algn="l" rtl="0" marR="0" indent="-1270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algn="l" rtl="0" marR="0" indent="-101600" marL="20574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algn="l" rtl="0" marR="0" indent="-101600" marL="25146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algn="l" rtl="0" marR="0" indent="-101600" marL="29718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algn="l" rtl="0" marR="0" indent="-101600" marL="34290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algn="l" rtl="0" marR="0" indent="-101600" marL="388620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www.gotbsd.net" Type="http://schemas.openxmlformats.org/officeDocument/2006/relationships/hyperlink" TargetMode="External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mailto:ta@nasa.cs.nctu.edu.tw" Type="http://schemas.openxmlformats.org/officeDocument/2006/relationships/hyperlink" TargetMode="External" Id="rId4"/><Relationship Target="mailto:ta@nasa.cs.nctu.edu.tw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www.freebsd.org/doc/en/books/handbook/x11.html" Type="http://schemas.openxmlformats.org/officeDocument/2006/relationships/hyperlink" TargetMode="External" Id="rId4"/><Relationship Target="http://www.x.org/wiki/" Type="http://schemas.openxmlformats.org/officeDocument/2006/relationships/hyperlink" TargetMode="External" Id="rId3"/><Relationship Target="http://www.twbsd.org/cht/book/ch11.htm" Type="http://schemas.openxmlformats.org/officeDocument/2006/relationships/hyperlink" TargetMode="External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www.cs.nctu.edu.tw" Type="http://schemas.openxmlformats.org/officeDocument/2006/relationships/hyperlink" TargetMode="External" Id="rId4"/><Relationship Target="ftp://ftp.gnu.org/gnu/bash" Type="http://schemas.openxmlformats.org/officeDocument/2006/relationships/hyperlink" TargetMode="External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Relationship Target="http://nasa.cs.nctu.edu.tw/sysadm/hw1-3/pig.mp4" Type="http://schemas.openxmlformats.org/officeDocument/2006/relationships/hyperlink" TargetMode="External" Id="rId4"/><Relationship Target="http://armorgames.com/play/2205/light-bot" Type="http://schemas.openxmlformats.org/officeDocument/2006/relationships/hyperlink" TargetMode="External" Id="rId3"/><Relationship Target="https://www.freebsd.org/doc/handbook/desktop-browsers.html" Type="http://schemas.openxmlformats.org/officeDocument/2006/relationships/hyperlink" TargetMode="External" Id="rId6"/><Relationship Target="http://nasa.cs.nctu.edu.tw/sysadm/hw1-3/pig.jpg" Type="http://schemas.openxmlformats.org/officeDocument/2006/relationships/hyperlink" TargetMode="External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y="2205036" x="2124075"/>
            <a:ext cy="966787" cx="6553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</a:rPr>
              <a:t>System Administration HW1-</a:t>
            </a:r>
            <a:r>
              <a:rPr sz="3400" lang="en-US">
                <a:solidFill>
                  <a:srgbClr val="333399"/>
                </a:solidFill>
              </a:rPr>
              <a:t>3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z="3400" lang="en-US">
                <a:solidFill>
                  <a:srgbClr val="333399"/>
                </a:solidFill>
              </a:rPr>
              <a:t>Chinese World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y="3400425" x="2128836"/>
            <a:ext cy="20954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2400" lang="en-US">
                <a:solidFill>
                  <a:schemeClr val="dk1"/>
                </a:solidFill>
              </a:rPr>
              <a:t>shunyi darkx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sz="2400" lang="en-US">
                <a:solidFill>
                  <a:schemeClr val="dk1"/>
                </a:solidFill>
              </a:rPr>
              <a:t>2014/10/03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Software Rank S (</a:t>
            </a:r>
            <a:r>
              <a:rPr lang="en-US">
                <a:solidFill>
                  <a:srgbClr val="FF0000"/>
                </a:solidFill>
              </a:rPr>
              <a:t>25%</a:t>
            </a:r>
            <a:r>
              <a:rPr lang="en-US"/>
              <a:t>)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447800" x="990600"/>
            <a:ext cy="4648199" cx="7718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Office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10%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open a .docx document with image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Virtual Machine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10%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FreeBSD inside FreeBSD (same as hw1-1)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P2P software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5%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9090"/>
              <a:buFont typeface="Arial"/>
              <a:buChar char="❏"/>
            </a:pPr>
            <a:r>
              <a:rPr sz="2200" lang="en-US">
                <a:solidFill>
                  <a:schemeClr val="dk1"/>
                </a:solidFill>
              </a:rPr>
              <a:t>download via torrent files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9090"/>
              <a:buFont typeface="Arial"/>
              <a:buChar char="❏"/>
            </a:pPr>
            <a:r>
              <a:rPr u="sng" sz="2200" lang="en-US">
                <a:solidFill>
                  <a:schemeClr val="hlink"/>
                </a:solidFill>
                <a:hlinkClick r:id="rId3"/>
              </a:rPr>
              <a:t>http://www.gotbsd.net</a:t>
            </a:r>
            <a:r>
              <a:rPr sz="2200" lang="en-US">
                <a:solidFill>
                  <a:schemeClr val="dk1"/>
                </a:solidFill>
              </a:rPr>
              <a:t>/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6371700" x="63725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Bonus (up to </a:t>
            </a:r>
            <a:r>
              <a:rPr lang="en-US">
                <a:solidFill>
                  <a:srgbClr val="FF0000"/>
                </a:solidFill>
              </a:rPr>
              <a:t>20%</a:t>
            </a:r>
            <a:r>
              <a:rPr lang="en-US"/>
              <a:t>)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447800" x="990600"/>
            <a:ext cy="4648199" cx="8034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IDE Environment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Code::Blocks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geany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Eclipse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Games (in Wine)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try to install WoW, POE, Diablo … fancy 3D games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Make sure it can run normally.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Misc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Applications which cannot be built up easily.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y="6371700" x="989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11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Due Time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>
                <a:solidFill>
                  <a:schemeClr val="dk1"/>
                </a:solidFill>
              </a:rPr>
              <a:t>You need to go to CSCC to fill the sheet to make an appointment about your demo time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❏"/>
            </a:pPr>
            <a:r>
              <a:rPr lang="en-US">
                <a:solidFill>
                  <a:schemeClr val="dk1"/>
                </a:solidFill>
              </a:rPr>
              <a:t>Will open for signup from 10/6 (Mon)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Demo before 10/17 (Fri)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y="6371700" x="63725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12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ct val="25000"/>
              <a:buFont typeface="Times New Roman"/>
              <a:buNone/>
            </a:pPr>
            <a:r>
              <a:rPr strike="noStrike" u="none" b="0" cap="none" baseline="0" sz="3400" lang="en-US" i="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Help!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</a:rPr>
              <a:t>Newsgroup cs.course.sysadm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</a:rPr>
              <a:t>BS2 board CS-SysAdmin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</a:rPr>
              <a:t>CSCC 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strike="noStrike" u="none" b="0" cap="none" baseline="0" sz="2400" lang="en-US" i="0">
                <a:solidFill>
                  <a:schemeClr val="dk1"/>
                </a:solidFill>
                <a:hlinkClick r:id="rId3"/>
              </a:rPr>
              <a:t>ta@nasa.cs.nctu.edu.t</a:t>
            </a:r>
            <a:r>
              <a:rPr sz="2400" lang="en-US">
                <a:solidFill>
                  <a:schemeClr val="dk1"/>
                </a:solidFill>
                <a:hlinkClick r:id="rId4"/>
              </a:rPr>
              <a:t>w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❑"/>
            </a:pPr>
            <a:r>
              <a:rPr sz="2400" lang="en-US"/>
              <a:t>IRC channel</a:t>
            </a:r>
            <a:r>
              <a:rPr sz="2400" lang="en-US">
                <a:solidFill>
                  <a:srgbClr val="FF0000"/>
                </a:solidFill>
              </a:rPr>
              <a:t> #nctuNASA 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/>
              <a:t>passwd: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sz="2400" lang="en-US">
                <a:solidFill>
                  <a:srgbClr val="FF0000"/>
                </a:solidFill>
              </a:rPr>
              <a:t>ILoveCSCC</a:t>
            </a:r>
          </a:p>
          <a:p>
            <a:pPr algn="l" rtl="0" lvl="1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Arial"/>
              <a:buChar char="•"/>
            </a:pPr>
            <a:r>
              <a:rPr lang="en-US"/>
              <a:t>Use screen or tmux to stay online, so TAs can tag you to answer your questions. 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y="6353425" x="80925"/>
            <a:ext cy="435299" cx="58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13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References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Some useful information: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❏"/>
            </a:pPr>
            <a:r>
              <a:rPr u="sng"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http://www.x.org/wiki/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❏"/>
            </a:pPr>
            <a:r>
              <a:rPr u="sng"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http://www.freebsd.org/doc/en/books/handbook/x11.html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❏"/>
            </a:pPr>
            <a:r>
              <a:rPr u="sng" lang="en-US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http://www.twbsd.org/cht/book/ch11.htm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2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Requirements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447800" x="990600"/>
            <a:ext cy="4648199" cx="8482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400" lang="en-US">
                <a:latin typeface="Arial"/>
                <a:ea typeface="Arial"/>
                <a:cs typeface="Arial"/>
                <a:sym typeface="Arial"/>
              </a:rPr>
              <a:t>Basic system (</a:t>
            </a:r>
            <a:r>
              <a:rPr sz="2400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35%</a:t>
            </a:r>
            <a:r>
              <a:rPr sz="2400" lang="en-US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Build a basic X Server</a:t>
            </a:r>
            <a:r>
              <a:rPr lang="en-US"/>
              <a:t>,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Window Manager and </a:t>
            </a: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Wine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400" lang="en-US">
                <a:latin typeface="Arial"/>
                <a:ea typeface="Arial"/>
                <a:cs typeface="Arial"/>
                <a:sym typeface="Arial"/>
              </a:rPr>
              <a:t>Software Rank B (</a:t>
            </a:r>
            <a:r>
              <a:rPr sz="2400" lang="en-US">
                <a:solidFill>
                  <a:srgbClr val="FF0000"/>
                </a:solidFill>
              </a:rPr>
              <a:t>15</a:t>
            </a:r>
            <a:r>
              <a:rPr sz="2400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%</a:t>
            </a:r>
            <a:r>
              <a:rPr sz="2400" lang="en-US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400" lang="en-US">
                <a:latin typeface="Arial"/>
                <a:ea typeface="Arial"/>
                <a:cs typeface="Arial"/>
                <a:sym typeface="Arial"/>
              </a:rPr>
              <a:t>Software Rank A (</a:t>
            </a:r>
            <a:r>
              <a:rPr sz="2400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2400" lang="en-US">
                <a:solidFill>
                  <a:srgbClr val="FF0000"/>
                </a:solidFill>
              </a:rPr>
              <a:t>5</a:t>
            </a:r>
            <a:r>
              <a:rPr sz="2400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%</a:t>
            </a:r>
            <a:r>
              <a:rPr sz="2400" lang="en-US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400" lang="en-US">
                <a:latin typeface="Arial"/>
                <a:ea typeface="Arial"/>
                <a:cs typeface="Arial"/>
                <a:sym typeface="Arial"/>
              </a:rPr>
              <a:t>Software Rank S (</a:t>
            </a:r>
            <a:r>
              <a:rPr sz="2400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2400" lang="en-US">
                <a:solidFill>
                  <a:srgbClr val="FF0000"/>
                </a:solidFill>
              </a:rPr>
              <a:t>5</a:t>
            </a:r>
            <a:r>
              <a:rPr sz="2400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%</a:t>
            </a:r>
            <a:r>
              <a:rPr sz="2400" lang="en-US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400" lang="en-US">
                <a:latin typeface="Arial"/>
                <a:ea typeface="Arial"/>
                <a:cs typeface="Arial"/>
                <a:sym typeface="Arial"/>
              </a:rPr>
              <a:t>Bonus (up to </a:t>
            </a:r>
            <a:r>
              <a:rPr sz="2400" lang="en-US">
                <a:solidFill>
                  <a:srgbClr val="FF0000"/>
                </a:solidFill>
              </a:rPr>
              <a:t>20</a:t>
            </a:r>
            <a:r>
              <a:rPr sz="2400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%</a:t>
            </a:r>
            <a:r>
              <a:rPr sz="2400" lang="en-US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400" lang="en-US">
                <a:solidFill>
                  <a:schemeClr val="dk1"/>
                </a:solidFill>
              </a:rPr>
              <a:t>All Chinese support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400" lang="en-US">
                <a:solidFill>
                  <a:schemeClr val="dk1"/>
                </a:solidFill>
              </a:rPr>
              <a:t>For each category, </a:t>
            </a:r>
            <a:r>
              <a:rPr sz="2400" lang="en-US"/>
              <a:t>c</a:t>
            </a:r>
            <a:r>
              <a:rPr sz="2400" lang="en-US">
                <a:latin typeface="Arial"/>
                <a:ea typeface="Arial"/>
                <a:cs typeface="Arial"/>
                <a:sym typeface="Arial"/>
              </a:rPr>
              <a:t>hoose at least</a:t>
            </a:r>
            <a:r>
              <a:rPr sz="2400" lang="en-US"/>
              <a:t> </a:t>
            </a:r>
            <a:r>
              <a:rPr sz="2400"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sz="2400" lang="en-US">
                <a:latin typeface="Arial"/>
                <a:ea typeface="Arial"/>
                <a:cs typeface="Arial"/>
                <a:sym typeface="Arial"/>
              </a:rPr>
              <a:t> application</a:t>
            </a:r>
            <a:r>
              <a:rPr sz="2400" lang="en-US">
                <a:solidFill>
                  <a:schemeClr val="dk1"/>
                </a:solidFill>
              </a:rPr>
              <a:t> to install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❏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* for recommended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Base system (</a:t>
            </a:r>
            <a:r>
              <a:rPr lang="en-US">
                <a:solidFill>
                  <a:srgbClr val="FF0000"/>
                </a:solidFill>
              </a:rPr>
              <a:t>35%</a:t>
            </a:r>
            <a:r>
              <a:rPr lang="en-US"/>
              <a:t>) 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447800" x="990600"/>
            <a:ext cy="46481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FreeBSD base system 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X server + any window manager 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Chinese support 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❏"/>
            </a:pPr>
            <a:r>
              <a:rPr lang="en-US"/>
              <a:t>display and input  method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Wine (</a:t>
            </a:r>
            <a:r>
              <a:rPr lang="en-US">
                <a:solidFill>
                  <a:srgbClr val="FF0000"/>
                </a:solidFill>
              </a:rPr>
              <a:t>10%</a:t>
            </a:r>
            <a:r>
              <a:rPr lang="en-US"/>
              <a:t> + </a:t>
            </a:r>
            <a:r>
              <a:rPr lang="en-US">
                <a:solidFill>
                  <a:srgbClr val="FF0000"/>
                </a:solidFill>
              </a:rPr>
              <a:t>10%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❏"/>
            </a:pPr>
            <a:r>
              <a:rPr lang="en-US"/>
              <a:t>PCMan (</a:t>
            </a:r>
            <a:r>
              <a:rPr lang="en-US">
                <a:solidFill>
                  <a:schemeClr val="hlink"/>
                </a:solidFill>
              </a:rPr>
              <a:t>5%</a:t>
            </a:r>
            <a:r>
              <a:rPr lang="en-US"/>
              <a:t>) </a:t>
            </a:r>
          </a:p>
          <a:p>
            <a:pPr rtl="0" lvl="2" indent="-381000" marL="1371600">
              <a:spcBef>
                <a:spcPts val="0"/>
              </a:spcBef>
              <a:buClr>
                <a:schemeClr val="lt2"/>
              </a:buClr>
              <a:buSzPct val="80000"/>
              <a:buFont typeface="Arial"/>
              <a:buChar char="❏"/>
            </a:pPr>
            <a:r>
              <a:rPr lang="en-US"/>
              <a:t>with full Chinese support 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❏"/>
            </a:pPr>
            <a:r>
              <a:rPr lang="en-US"/>
              <a:t>皮卡丘打排球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5%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2" indent="-381000" marL="1371600">
              <a:spcBef>
                <a:spcPts val="0"/>
              </a:spcBef>
              <a:buClr>
                <a:schemeClr val="lt2"/>
              </a:buClr>
              <a:buSzPct val="80000"/>
              <a:buFont typeface="Arial"/>
              <a:buChar char="❏"/>
            </a:pPr>
            <a:r>
              <a:rPr lang="en-US"/>
              <a:t>with full Japanese support 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)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Software Rank B (</a:t>
            </a:r>
            <a:r>
              <a:rPr lang="en-US">
                <a:solidFill>
                  <a:srgbClr val="FF0000"/>
                </a:solidFill>
              </a:rPr>
              <a:t>15%</a:t>
            </a:r>
            <a:r>
              <a:rPr lang="en-US"/>
              <a:t>)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447800" x="990600"/>
            <a:ext cy="4648199" cx="3809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Terminal (</a:t>
            </a:r>
            <a:r>
              <a:rPr lang="en-US">
                <a:solidFill>
                  <a:srgbClr val="FF0000"/>
                </a:solidFill>
              </a:rPr>
              <a:t>3%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rxvt-unicode*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xterm*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eterm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aterm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FTP client (</a:t>
            </a:r>
            <a:r>
              <a:rPr lang="en-US">
                <a:solidFill>
                  <a:srgbClr val="FF0000"/>
                </a:solidFill>
              </a:rPr>
              <a:t>2%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Filezilla*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>
                <a:solidFill>
                  <a:schemeClr val="dk1"/>
                </a:solidFill>
              </a:rPr>
              <a:t>Mail client (</a:t>
            </a:r>
            <a:r>
              <a:rPr lang="en-US">
                <a:solidFill>
                  <a:srgbClr val="FF0000"/>
                </a:solidFill>
              </a:rPr>
              <a:t>2%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>
                <a:solidFill>
                  <a:schemeClr val="dk1"/>
                </a:solidFill>
              </a:rPr>
              <a:t>Thunderbird*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>
                <a:solidFill>
                  <a:schemeClr val="dk1"/>
                </a:solidFill>
              </a:rPr>
              <a:t>Evolution</a:t>
            </a:r>
          </a:p>
          <a:p>
            <a:pPr rtl="0" lvl="0" indent="0" marL="152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y="1447800" x="4953000"/>
            <a:ext cy="4648199" cx="4119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3810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Instant Messenger (</a:t>
            </a:r>
            <a:r>
              <a:rPr lang="en-US">
                <a:solidFill>
                  <a:srgbClr val="FF0000"/>
                </a:solidFill>
              </a:rPr>
              <a:t>2%</a:t>
            </a:r>
            <a:r>
              <a:rPr lang="en-US"/>
              <a:t>)</a:t>
            </a:r>
          </a:p>
          <a:p>
            <a:pPr algn="l" rtl="0" lvl="1" marR="0" indent="-381000" marL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Pidgin*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PDF reader (</a:t>
            </a:r>
            <a:r>
              <a:rPr lang="en-US">
                <a:solidFill>
                  <a:srgbClr val="FF0000"/>
                </a:solidFill>
              </a:rPr>
              <a:t>3%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Xpdf 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Evince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mupdf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Browser (</a:t>
            </a:r>
            <a:r>
              <a:rPr lang="en-US">
                <a:solidFill>
                  <a:srgbClr val="FF0000"/>
                </a:solidFill>
              </a:rPr>
              <a:t>3%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Firefox*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Opera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Chromium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5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Software Rank B (</a:t>
            </a:r>
            <a:r>
              <a:rPr lang="en-US">
                <a:solidFill>
                  <a:srgbClr val="FF0000"/>
                </a:solidFill>
              </a:rPr>
              <a:t>15%</a:t>
            </a:r>
            <a:r>
              <a:rPr lang="en-US"/>
              <a:t>)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447800" x="990600"/>
            <a:ext cy="4648199" cx="7398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/>
              <a:t>Terminal (</a:t>
            </a:r>
            <a:r>
              <a:rPr sz="2200" lang="en-US">
                <a:solidFill>
                  <a:srgbClr val="FF0000"/>
                </a:solidFill>
              </a:rPr>
              <a:t>3%</a:t>
            </a:r>
            <a:r>
              <a:rPr sz="2200" lang="en-US"/>
              <a:t>)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1800" lang="en-US"/>
              <a:t>ssh bbsu@ssh.bs2.to</a:t>
            </a:r>
          </a:p>
          <a:p>
            <a:pPr algn="l" rtl="0" lvl="0" marR="0" indent="-368300" marL="4572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/>
              <a:t>FTP client (</a:t>
            </a:r>
            <a:r>
              <a:rPr sz="2200" lang="en-US">
                <a:solidFill>
                  <a:srgbClr val="FF0000"/>
                </a:solidFill>
              </a:rPr>
              <a:t>2%</a:t>
            </a:r>
            <a:r>
              <a:rPr sz="2200" lang="en-US"/>
              <a:t>)</a:t>
            </a:r>
          </a:p>
          <a:p>
            <a:pPr algn="l" rtl="0" lvl="1" marR="0" indent="-342900" marL="91440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❏"/>
            </a:pPr>
            <a:r>
              <a:rPr sz="1800" lang="en-US"/>
              <a:t>download files from </a:t>
            </a:r>
            <a:r>
              <a:rPr u="sng" sz="1800" lang="en-US">
                <a:solidFill>
                  <a:schemeClr val="hlink"/>
                </a:solidFill>
                <a:hlinkClick r:id="rId3"/>
              </a:rPr>
              <a:t>ftp://ftp.gnu.org/gnu/bash</a:t>
            </a:r>
          </a:p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>
                <a:solidFill>
                  <a:schemeClr val="dk1"/>
                </a:solidFill>
              </a:rPr>
              <a:t>Mail client (</a:t>
            </a:r>
            <a:r>
              <a:rPr sz="2200" lang="en-US">
                <a:solidFill>
                  <a:srgbClr val="FF0000"/>
                </a:solidFill>
              </a:rPr>
              <a:t>2%</a:t>
            </a:r>
            <a:r>
              <a:rPr sz="2200" lang="en-US">
                <a:solidFill>
                  <a:schemeClr val="dk1"/>
                </a:solidFill>
              </a:rPr>
              <a:t>)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1800" lang="en-US">
                <a:solidFill>
                  <a:schemeClr val="dk1"/>
                </a:solidFill>
              </a:rPr>
              <a:t>send/recv mails to/from places</a:t>
            </a:r>
          </a:p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>
                <a:solidFill>
                  <a:schemeClr val="dk1"/>
                </a:solidFill>
              </a:rPr>
              <a:t>Instant Messenger (</a:t>
            </a:r>
            <a:r>
              <a:rPr sz="2200" lang="en-US">
                <a:solidFill>
                  <a:srgbClr val="FF0000"/>
                </a:solidFill>
              </a:rPr>
              <a:t>2%</a:t>
            </a:r>
            <a:r>
              <a:rPr sz="2200" lang="en-US">
                <a:solidFill>
                  <a:schemeClr val="dk1"/>
                </a:solidFill>
              </a:rPr>
              <a:t>)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1800" lang="en-US">
                <a:solidFill>
                  <a:schemeClr val="dk1"/>
                </a:solidFill>
              </a:rPr>
              <a:t>FB messages support</a:t>
            </a:r>
          </a:p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>
                <a:solidFill>
                  <a:schemeClr val="dk1"/>
                </a:solidFill>
              </a:rPr>
              <a:t>PDF reader (</a:t>
            </a:r>
            <a:r>
              <a:rPr sz="2200" lang="en-US">
                <a:solidFill>
                  <a:srgbClr val="FF0000"/>
                </a:solidFill>
              </a:rPr>
              <a:t>3%</a:t>
            </a:r>
            <a:r>
              <a:rPr sz="2200" lang="en-US">
                <a:solidFill>
                  <a:schemeClr val="dk1"/>
                </a:solidFill>
              </a:rPr>
              <a:t>)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1800" lang="en-US">
                <a:solidFill>
                  <a:schemeClr val="dk1"/>
                </a:solidFill>
              </a:rPr>
              <a:t>open course slides (Chinese World)</a:t>
            </a:r>
          </a:p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>
                <a:solidFill>
                  <a:schemeClr val="dk1"/>
                </a:solidFill>
              </a:rPr>
              <a:t>Browser (</a:t>
            </a:r>
            <a:r>
              <a:rPr sz="2200" lang="en-US">
                <a:solidFill>
                  <a:srgbClr val="FF0000"/>
                </a:solidFill>
              </a:rPr>
              <a:t>3%</a:t>
            </a:r>
            <a:r>
              <a:rPr sz="2200" lang="en-US">
                <a:solidFill>
                  <a:schemeClr val="dk1"/>
                </a:solidFill>
              </a:rPr>
              <a:t>)</a:t>
            </a:r>
          </a:p>
          <a:p>
            <a:pPr rtl="0" lvl="1" indent="-3429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1800" lang="en-US">
                <a:solidFill>
                  <a:schemeClr val="dk1"/>
                </a:solidFill>
              </a:rPr>
              <a:t>open </a:t>
            </a:r>
            <a:r>
              <a:rPr u="sng" sz="1800" lang="en-US">
                <a:solidFill>
                  <a:schemeClr val="hlink"/>
                </a:solidFill>
                <a:hlinkClick r:id="rId4"/>
              </a:rPr>
              <a:t>http://www.cs.nctu.edu.tw</a:t>
            </a:r>
          </a:p>
          <a:p>
            <a:pPr rtl="0" lvl="0" indent="0" marL="15240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200"/>
          </a:p>
        </p:txBody>
      </p:sp>
      <p:sp>
        <p:nvSpPr>
          <p:cNvPr id="96" name="Shape 96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6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Software Rank A (</a:t>
            </a:r>
            <a:r>
              <a:rPr lang="en-US">
                <a:solidFill>
                  <a:srgbClr val="FF0000"/>
                </a:solidFill>
              </a:rPr>
              <a:t>25%</a:t>
            </a:r>
            <a:r>
              <a:rPr lang="en-US"/>
              <a:t>)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447800" x="609600"/>
            <a:ext cy="4648199" cx="4908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Browser </a:t>
            </a:r>
            <a:r>
              <a:rPr lang="en-US">
                <a:solidFill>
                  <a:srgbClr val="FF0000"/>
                </a:solidFill>
              </a:rPr>
              <a:t>with flash supported </a:t>
            </a:r>
            <a:r>
              <a:rPr lang="en-US"/>
              <a:t>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Firefox*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Opera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Chromium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Multimedia : Video, Audio 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>
                <a:solidFill>
                  <a:schemeClr val="dk1"/>
                </a:solidFill>
              </a:rPr>
              <a:t>SMPlayer*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VLC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Xmms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BBS client 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pcmanx*</a:t>
            </a:r>
          </a:p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y="1447800" x="5183100"/>
            <a:ext cy="4648199" cx="4130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Pictures editor/viewer 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GIMP*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Remote desktop 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freeNX*</a:t>
            </a:r>
          </a:p>
          <a:p>
            <a:pPr rtl="0" lvl="2" indent="-381000" marL="13716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❏"/>
            </a:pPr>
            <a:r>
              <a:rPr lang="en-US"/>
              <a:t>(32bits only)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>
                <a:solidFill>
                  <a:schemeClr val="dk1"/>
                </a:solidFill>
              </a:rPr>
              <a:t>tightvnc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>
                <a:solidFill>
                  <a:schemeClr val="dk1"/>
                </a:solidFill>
              </a:rPr>
              <a:t>tigervnc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Tsclient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Remmina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vinagre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7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Software Rank A (</a:t>
            </a:r>
            <a:r>
              <a:rPr lang="en-US">
                <a:solidFill>
                  <a:srgbClr val="FF0000"/>
                </a:solidFill>
              </a:rPr>
              <a:t>25%</a:t>
            </a:r>
            <a:r>
              <a:rPr lang="en-US"/>
              <a:t>)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1447800" x="990600"/>
            <a:ext cy="4648199" cx="8885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/>
              <a:t>Browser </a:t>
            </a:r>
            <a:r>
              <a:rPr sz="2200" lang="en-US">
                <a:solidFill>
                  <a:srgbClr val="FF0000"/>
                </a:solidFill>
              </a:rPr>
              <a:t>with flash supported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5%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u="sng" sz="2000" lang="en-US">
                <a:solidFill>
                  <a:schemeClr val="hlink"/>
                </a:solidFill>
                <a:hlinkClick r:id="rId3"/>
              </a:rPr>
              <a:t>http://armorgames.com/play/2205/light-bot</a:t>
            </a:r>
          </a:p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/>
              <a:t>Multimedia : Video, Audio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5%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000" lang="en-US"/>
              <a:t>play </a:t>
            </a:r>
            <a:r>
              <a:rPr u="sng" sz="2000" lang="en-US">
                <a:solidFill>
                  <a:schemeClr val="hlink"/>
                </a:solidFill>
                <a:hlinkClick r:id="rId4"/>
              </a:rPr>
              <a:t>http://nasa.cs.nctu.edu.tw/sysadm/hw1-3/pig.mp4</a:t>
            </a:r>
          </a:p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/>
              <a:t>BBS client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5%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000" lang="en-US"/>
              <a:t>ptt / bs2</a:t>
            </a:r>
          </a:p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>
                <a:solidFill>
                  <a:schemeClr val="dk1"/>
                </a:solidFill>
              </a:rPr>
              <a:t>Pictures editor/viewer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5%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683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>
                <a:solidFill>
                  <a:schemeClr val="dk1"/>
                </a:solidFill>
              </a:rPr>
              <a:t>edit </a:t>
            </a:r>
            <a:r>
              <a:rPr u="sng" sz="2200" lang="en-US">
                <a:solidFill>
                  <a:schemeClr val="hlink"/>
                </a:solidFill>
                <a:hlinkClick r:id="rId5"/>
              </a:rPr>
              <a:t>http://nasa.cs.nctu.edu.tw/sysadm/hw1-3/pig.jpg</a:t>
            </a:r>
          </a:p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>
                <a:solidFill>
                  <a:schemeClr val="dk1"/>
                </a:solidFill>
              </a:rPr>
              <a:t>Remote desktop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5%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683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sz="2200" lang="en-US">
                <a:solidFill>
                  <a:schemeClr val="dk1"/>
                </a:solidFill>
              </a:rPr>
              <a:t>connect to a vnc server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rtl="0" lvl="0" indent="0" marL="0">
              <a:spcBef>
                <a:spcPts val="0"/>
              </a:spcBef>
              <a:buNone/>
            </a:pPr>
            <a:r>
              <a:rPr sz="2200" lang="en-US">
                <a:solidFill>
                  <a:schemeClr val="dk1"/>
                </a:solidFill>
              </a:rPr>
              <a:t>Reference: </a:t>
            </a:r>
            <a:r>
              <a:rPr u="sng" sz="2200" lang="en-US">
                <a:solidFill>
                  <a:schemeClr val="hlink"/>
                </a:solidFill>
                <a:hlinkClick r:id="rId6"/>
              </a:rPr>
              <a:t>https://www.freebsd.org/doc/handbook/desktop-browsers.html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8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60350" x="990600"/>
            <a:ext cy="11430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Software Rank S (</a:t>
            </a:r>
            <a:r>
              <a:rPr lang="en-US">
                <a:solidFill>
                  <a:srgbClr val="FF0000"/>
                </a:solidFill>
              </a:rPr>
              <a:t>25%</a:t>
            </a:r>
            <a:r>
              <a:rPr lang="en-US"/>
              <a:t>)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447800" x="990600"/>
            <a:ext cy="4648199" cx="8308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Office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10%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openoffice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libreoffice*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Virtual Machine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10%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virtualbox-ose*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aqemu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P2P software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hlink"/>
                </a:solidFill>
              </a:rPr>
              <a:t>5%</a:t>
            </a:r>
            <a:r>
              <a:rPr lang="en-US">
                <a:solidFill>
                  <a:schemeClr val="dk1"/>
                </a:solidFill>
              </a:rPr>
              <a:t>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transmission* (</a:t>
            </a:r>
            <a:r>
              <a:rPr lang="en-US">
                <a:solidFill>
                  <a:srgbClr val="FF0000"/>
                </a:solidFill>
              </a:rPr>
              <a:t>5%</a:t>
            </a:r>
            <a:r>
              <a:rPr lang="en-US"/>
              <a:t> bonus for daemon+WebGUI)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❏"/>
            </a:pPr>
            <a:r>
              <a:rPr lang="en-US"/>
              <a:t>deluge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y="6371700" x="145800"/>
            <a:ext cy="486300" cx="844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US"/>
              <a:t>9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a="http://schemas.openxmlformats.org/drawingml/2006/main" xmlns:r="http://schemas.openxmlformats.org/officeDocument/2006/relationships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