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56" r:id="rId2"/>
    <p:sldId id="258" r:id="rId3"/>
    <p:sldId id="262" r:id="rId4"/>
    <p:sldId id="259" r:id="rId5"/>
    <p:sldId id="261" r:id="rId6"/>
    <p:sldId id="263" r:id="rId7"/>
    <p:sldId id="302" r:id="rId8"/>
    <p:sldId id="264" r:id="rId9"/>
    <p:sldId id="265" r:id="rId10"/>
    <p:sldId id="266" r:id="rId11"/>
    <p:sldId id="289" r:id="rId12"/>
    <p:sldId id="290" r:id="rId13"/>
    <p:sldId id="267" r:id="rId14"/>
    <p:sldId id="287" r:id="rId15"/>
    <p:sldId id="268" r:id="rId16"/>
    <p:sldId id="291" r:id="rId17"/>
    <p:sldId id="300" r:id="rId18"/>
    <p:sldId id="292" r:id="rId19"/>
    <p:sldId id="301" r:id="rId20"/>
    <p:sldId id="293" r:id="rId21"/>
    <p:sldId id="294" r:id="rId22"/>
    <p:sldId id="295" r:id="rId23"/>
    <p:sldId id="296" r:id="rId24"/>
    <p:sldId id="299" r:id="rId25"/>
    <p:sldId id="297" r:id="rId26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0" autoAdjust="0"/>
    <p:restoredTop sz="85648" autoAdjust="0"/>
  </p:normalViewPr>
  <p:slideViewPr>
    <p:cSldViewPr>
      <p:cViewPr varScale="1">
        <p:scale>
          <a:sx n="95" d="100"/>
          <a:sy n="95" d="100"/>
        </p:scale>
        <p:origin x="19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AB7D39D-0DF7-4A43-B082-F103594B810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129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7EFF4A1-AFEE-4463-AB61-34A508A39C77}" type="slidenum">
              <a:rPr lang="zh-TW" altLang="en-US" smtClean="0">
                <a:latin typeface="Times" panose="02020603050405020304" pitchFamily="18" charset="0"/>
              </a:rPr>
              <a:pPr/>
              <a:t>1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43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49A4F0-55A9-4819-ACAA-6C9EEF4935B0}" type="slidenum">
              <a:rPr lang="zh-TW" altLang="en-US" smtClean="0">
                <a:latin typeface="Times" panose="02020603050405020304" pitchFamily="18" charset="0"/>
              </a:rPr>
              <a:pPr/>
              <a:t>23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34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7D39D-0DF7-4A43-B082-F103594B810F}" type="slidenum">
              <a:rPr lang="zh-TW" altLang="en-US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1924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1F4FF05-0726-426F-996F-BC3EA11F91BF}" type="slidenum">
              <a:rPr lang="zh-TW" altLang="en-US" smtClean="0">
                <a:latin typeface="Times" panose="02020603050405020304" pitchFamily="18" charset="0"/>
              </a:rPr>
              <a:pPr/>
              <a:t>2</a:t>
            </a:fld>
            <a:endParaRPr lang="en-US" altLang="zh-TW">
              <a:latin typeface="Times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83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6285863-D838-4F6F-B532-525A3F7A0AA5}" type="slidenum">
              <a:rPr lang="zh-TW" altLang="en-US" smtClean="0">
                <a:latin typeface="Times" panose="02020603050405020304" pitchFamily="18" charset="0"/>
              </a:rPr>
              <a:pPr/>
              <a:t>4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0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zh-TW" alt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新瓶裝舊酒</a:t>
            </a:r>
            <a:r>
              <a:rPr kumimoji="1" lang="en-US" altLang="zh-TW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(docker)</a:t>
            </a:r>
            <a:r>
              <a:rPr kumimoji="1" lang="zh-TW" alt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，先懂基本系統再去碰</a:t>
            </a:r>
            <a:r>
              <a:rPr kumimoji="1" lang="en-US" altLang="zh-TW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docker</a:t>
            </a:r>
            <a:r>
              <a:rPr kumimoji="1" lang="zh-TW" alt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這類技術。課程不是告訴大家很新很酷的東西，而是教大家如何掌握這些東西。</a:t>
            </a:r>
            <a:endParaRPr kumimoji="1" lang="en-US" altLang="zh-TW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新細明體" charset="-120"/>
              <a:cs typeface="+mn-cs"/>
            </a:endParaRPr>
          </a:p>
          <a:p>
            <a:r>
              <a:rPr kumimoji="1" lang="zh-CN" alt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如果你能夠自己去摸懂</a:t>
            </a:r>
            <a:r>
              <a:rPr kumimoji="1" lang="en-US" altLang="zh-CN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docker</a:t>
            </a:r>
            <a:r>
              <a:rPr kumimoji="1" lang="zh-CN" alt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charset="-120"/>
                <a:cs typeface="+mn-cs"/>
              </a:rPr>
              <a:t>了，那你大概也不用修這堂課了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49ADA03-9CFA-4F23-9BBA-8A49E3B7A901}" type="slidenum">
              <a:rPr lang="zh-TW" altLang="en-US" smtClean="0">
                <a:latin typeface="Times" panose="02020603050405020304" pitchFamily="18" charset="0"/>
              </a:rPr>
              <a:pPr/>
              <a:t>6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5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C46B670-01E2-45F9-AD38-2FB5C4F9274A}" type="slidenum">
              <a:rPr lang="zh-TW" altLang="en-US" smtClean="0">
                <a:latin typeface="Times" panose="02020603050405020304" pitchFamily="18" charset="0"/>
              </a:rPr>
              <a:pPr/>
              <a:t>7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68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C46B670-01E2-45F9-AD38-2FB5C4F9274A}" type="slidenum">
              <a:rPr lang="zh-TW" altLang="en-US" smtClean="0">
                <a:latin typeface="Times" panose="02020603050405020304" pitchFamily="18" charset="0"/>
              </a:rPr>
              <a:pPr/>
              <a:t>8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13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7D39D-0DF7-4A43-B082-F103594B810F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375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7D39D-0DF7-4A43-B082-F103594B810F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4183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7D39D-0DF7-4A43-B082-F103594B810F}" type="slidenum">
              <a:rPr lang="zh-TW" altLang="en-US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857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78453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6756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9052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8894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016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618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421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8253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16291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793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7257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8896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2996C138-09F5-4845-811F-16C56AF10DAF}" type="slidenum">
              <a:rPr lang="zh-TW" altLang="en-US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0NFB4jidC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cc.cs.nctu.edu.tw/workstation-gui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scc.cs.nctu.edu.tw/unix-basic-command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rwin_(operating_system)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nasa.cs.nctu.edu.tw/sa/2019/" TargetMode="External"/><Relationship Id="rId7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whsu@cs.nctu.edu.tw" TargetMode="External"/><Relationship Id="rId5" Type="http://schemas.openxmlformats.org/officeDocument/2006/relationships/hyperlink" Target="mailto:jnlin@cs.nctu.edu.tw" TargetMode="External"/><Relationship Id="rId4" Type="http://schemas.openxmlformats.org/officeDocument/2006/relationships/hyperlink" Target="mailto:wangth@cs.nctu.edu.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Computer System Administration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Computer Center, Department of </a:t>
            </a:r>
            <a:r>
              <a:rPr lang="en-US" altLang="zh-TW" sz="2000" dirty="0">
                <a:ea typeface="新細明體" panose="02020500000000000000" pitchFamily="18" charset="-120"/>
              </a:rPr>
              <a:t>Computer</a:t>
            </a:r>
            <a:r>
              <a:rPr lang="en-US" altLang="zh-TW" dirty="0">
                <a:ea typeface="新細明體" panose="02020500000000000000" pitchFamily="18" charset="-120"/>
              </a:rPr>
              <a:t> Science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(CSCC)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Lecturer: Liang-Chi Tseng (lctseng)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Syllabus – Content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We will cover the following chapters in this semester (</a:t>
            </a:r>
            <a:r>
              <a:rPr lang="en-US" altLang="zh-TW" sz="2000" dirty="0" err="1">
                <a:ea typeface="新細明體" panose="02020500000000000000" pitchFamily="18" charset="-120"/>
              </a:rPr>
              <a:t>SysAdm</a:t>
            </a:r>
            <a:r>
              <a:rPr lang="en-US" altLang="zh-TW" sz="2000" dirty="0">
                <a:ea typeface="新細明體" panose="02020500000000000000" pitchFamily="18" charset="-120"/>
              </a:rPr>
              <a:t>):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Chapter 1 ~ 14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Chapter 16, 19, 20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Chapter 27, 31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The following chapters is covered in the next semester (</a:t>
            </a:r>
            <a:r>
              <a:rPr lang="en-US" altLang="zh-TW" sz="2000" dirty="0" err="1">
                <a:ea typeface="新細明體" panose="02020500000000000000" pitchFamily="18" charset="-120"/>
              </a:rPr>
              <a:t>NetAdm</a:t>
            </a:r>
            <a:r>
              <a:rPr lang="en-US" altLang="zh-TW" sz="2000" dirty="0">
                <a:ea typeface="新細明體" panose="02020500000000000000" pitchFamily="18" charset="-120"/>
              </a:rPr>
              <a:t>):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Chapter 15 ~ 18, 21, 23 ~ 25, 30</a:t>
            </a:r>
            <a:r>
              <a:rPr lang="zh-TW" altLang="en-US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</a:rPr>
              <a:t>~</a:t>
            </a:r>
            <a:r>
              <a:rPr lang="zh-TW" altLang="en-US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</a:rPr>
              <a:t>32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NAT, DHCP, VPN, Proxy, …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Python Programming for system administration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Syllabus – Text book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3810000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/>
              <a:t>Part I. Basic Administration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1 – Where to start.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2 – Booting and Shutting Down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3 – The Filesystem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4 – Access control and </a:t>
            </a:r>
            <a:r>
              <a:rPr lang="en-US" altLang="zh-TW" sz="1800" dirty="0" err="1">
                <a:solidFill>
                  <a:schemeClr val="hlink"/>
                </a:solidFill>
              </a:rPr>
              <a:t>rootly</a:t>
            </a:r>
            <a:br>
              <a:rPr lang="en-US" altLang="zh-TW" sz="1800" dirty="0">
                <a:solidFill>
                  <a:schemeClr val="hlink"/>
                </a:solidFill>
              </a:rPr>
            </a:br>
            <a:r>
              <a:rPr lang="en-US" altLang="zh-TW" sz="1800" dirty="0">
                <a:solidFill>
                  <a:schemeClr val="hlink"/>
                </a:solidFill>
              </a:rPr>
              <a:t>                     powers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5 – Controlling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6 – User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7 – Storage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8 – Periodic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  9 – Backups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10 – Syslog and log files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11 – Software installation and</a:t>
            </a:r>
            <a:br>
              <a:rPr lang="en-US" altLang="zh-TW" sz="1800" dirty="0">
                <a:solidFill>
                  <a:srgbClr val="FF0000"/>
                </a:solidFill>
              </a:rPr>
            </a:br>
            <a:r>
              <a:rPr lang="en-US" altLang="zh-TW" sz="1800" dirty="0">
                <a:solidFill>
                  <a:srgbClr val="FF0000"/>
                </a:solidFill>
              </a:rPr>
              <a:t>                    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12 </a:t>
            </a:r>
            <a:r>
              <a:rPr lang="en-US" altLang="zh-TW" sz="1800" dirty="0">
                <a:solidFill>
                  <a:schemeClr val="hlink"/>
                </a:solidFill>
              </a:rPr>
              <a:t>– The Kernel</a:t>
            </a:r>
            <a:endParaRPr lang="en-US" altLang="zh-TW" sz="18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13 – Scripting and the Shell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14 – Configuration Management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zh-TW" sz="1800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231900"/>
            <a:ext cx="4249738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/>
              <a:t>Part II.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15 – Physical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hlink"/>
                </a:solidFill>
              </a:rPr>
              <a:t>Chap 16 – TCP/IP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17 – Routing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18 – DNS: Domain Name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hlink"/>
                </a:solidFill>
              </a:rPr>
              <a:t>Chap 19 – NFS: Network File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hlink"/>
                </a:solidFill>
              </a:rPr>
              <a:t>Chap 20 – HTTP: Hypertext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21 – SMTP: Simple Mail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22 – Directory Services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23 – Electronic Mail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24 – Web Applications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25 – Network Management and Debugging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Syllabus – Text book outline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4675187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/>
              <a:t>Part III. Operations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26 – Continuous Integration and Delivery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hlink"/>
                </a:solidFill>
              </a:rPr>
              <a:t>Chap 27 – Security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28 – Cloud Computing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29 – Containers and Virtualization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30 – Monitoring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hlink"/>
                </a:solidFill>
              </a:rPr>
              <a:t>Chap 31 – Performance Analysis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/>
              <a:t>Chap 32 – Policy and Politics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Syllabus – Grade Policy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1800">
                <a:ea typeface="新細明體" panose="02020500000000000000" pitchFamily="18" charset="-120"/>
              </a:rPr>
              <a:t>Mid</a:t>
            </a:r>
          </a:p>
          <a:p>
            <a:pPr lvl="1" eaLnBrk="1" hangingPunct="1"/>
            <a:r>
              <a:rPr lang="en-US" altLang="zh-TW" sz="1600">
                <a:ea typeface="新細明體" panose="02020500000000000000" pitchFamily="18" charset="-120"/>
              </a:rPr>
              <a:t>15 ~ 20%</a:t>
            </a:r>
          </a:p>
          <a:p>
            <a:pPr eaLnBrk="1" hangingPunct="1"/>
            <a:r>
              <a:rPr lang="en-US" altLang="zh-TW" sz="1800">
                <a:ea typeface="新細明體" panose="02020500000000000000" pitchFamily="18" charset="-120"/>
              </a:rPr>
              <a:t>Final</a:t>
            </a:r>
          </a:p>
          <a:p>
            <a:pPr lvl="1" eaLnBrk="1" hangingPunct="1"/>
            <a:r>
              <a:rPr lang="en-US" altLang="zh-TW" sz="1600">
                <a:ea typeface="新細明體" panose="02020500000000000000" pitchFamily="18" charset="-120"/>
              </a:rPr>
              <a:t>15 ~ 20%</a:t>
            </a:r>
          </a:p>
          <a:p>
            <a:pPr eaLnBrk="1" hangingPunct="1"/>
            <a:r>
              <a:rPr lang="en-US" altLang="zh-TW" sz="1800">
                <a:ea typeface="新細明體" panose="02020500000000000000" pitchFamily="18" charset="-120"/>
              </a:rPr>
              <a:t>Exercise (Homeworks)</a:t>
            </a:r>
          </a:p>
          <a:p>
            <a:pPr lvl="1" eaLnBrk="1" hangingPunct="1"/>
            <a:r>
              <a:rPr lang="en-US" altLang="zh-TW" sz="1600">
                <a:ea typeface="新細明體" panose="02020500000000000000" pitchFamily="18" charset="-120"/>
              </a:rPr>
              <a:t>60 ~ 70%</a:t>
            </a:r>
          </a:p>
          <a:p>
            <a:pPr lvl="2" eaLnBrk="1" hangingPunct="1"/>
            <a:r>
              <a:rPr lang="en-US" altLang="zh-TW" sz="1400">
                <a:solidFill>
                  <a:schemeClr val="hlink"/>
                </a:solidFill>
                <a:ea typeface="新細明體" panose="02020500000000000000" pitchFamily="18" charset="-120"/>
              </a:rPr>
              <a:t>No Delay Work</a:t>
            </a:r>
          </a:p>
          <a:p>
            <a:pPr lvl="2" eaLnBrk="1" hangingPunct="1"/>
            <a:r>
              <a:rPr lang="en-US" altLang="zh-TW" sz="1400">
                <a:ea typeface="新細明體" panose="02020500000000000000" pitchFamily="18" charset="-120"/>
              </a:rPr>
              <a:t>4 exercises</a:t>
            </a:r>
          </a:p>
          <a:p>
            <a:pPr lvl="2" eaLnBrk="1" hangingPunct="1"/>
            <a:r>
              <a:rPr lang="en-US" altLang="zh-TW" sz="1400">
                <a:ea typeface="新細明體" panose="02020500000000000000" pitchFamily="18" charset="-120"/>
              </a:rPr>
              <a:t>1 term project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What you should prepare?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Background knowledge</a:t>
            </a:r>
          </a:p>
          <a:p>
            <a:pPr lvl="1" eaLnBrk="1" hangingPunct="1"/>
            <a:r>
              <a:rPr lang="en-US" altLang="zh-TW" dirty="0"/>
              <a:t>Basic knowledge of UNIX commands</a:t>
            </a:r>
          </a:p>
          <a:p>
            <a:pPr lvl="1" eaLnBrk="1" hangingPunct="1"/>
            <a:r>
              <a:rPr lang="en-US" altLang="zh-TW" dirty="0"/>
              <a:t>Basic Programming skills</a:t>
            </a:r>
          </a:p>
          <a:p>
            <a:pPr lvl="1" eaLnBrk="1" hangingPunct="1"/>
            <a:r>
              <a:rPr lang="en-US" altLang="zh-TW" dirty="0"/>
              <a:t>Basic of TCP/IP Networking </a:t>
            </a:r>
          </a:p>
          <a:p>
            <a:pPr eaLnBrk="1" hangingPunct="1"/>
            <a:r>
              <a:rPr lang="en-US" altLang="zh-TW" dirty="0"/>
              <a:t>Environment</a:t>
            </a:r>
          </a:p>
          <a:p>
            <a:pPr lvl="1" eaLnBrk="1" hangingPunct="1"/>
            <a:r>
              <a:rPr lang="en-US" altLang="zh-TW" dirty="0"/>
              <a:t>One dedicated PC</a:t>
            </a:r>
          </a:p>
          <a:p>
            <a:pPr lvl="1" eaLnBrk="1" hangingPunct="1"/>
            <a:r>
              <a:rPr lang="en-US" altLang="zh-TW" dirty="0"/>
              <a:t>Dual OS in your PC</a:t>
            </a:r>
          </a:p>
          <a:p>
            <a:pPr lvl="1" eaLnBrk="1" hangingPunct="1"/>
            <a:r>
              <a:rPr lang="en-US" altLang="zh-TW" dirty="0"/>
              <a:t>Virtual Machine (</a:t>
            </a:r>
            <a:r>
              <a:rPr lang="en-US" altLang="zh-TW" dirty="0" err="1"/>
              <a:t>Virtualbox</a:t>
            </a:r>
            <a:r>
              <a:rPr lang="en-US" altLang="zh-TW" dirty="0"/>
              <a:t>, VMWare)</a:t>
            </a:r>
          </a:p>
          <a:p>
            <a:pPr eaLnBrk="1" hangingPunct="1"/>
            <a:r>
              <a:rPr lang="en-US" altLang="zh-TW" dirty="0"/>
              <a:t>Yourself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</a:rPr>
              <a:t>Your hard study</a:t>
            </a:r>
          </a:p>
          <a:p>
            <a:pPr lvl="1" eaLnBrk="1" hangingPunct="1"/>
            <a:endParaRPr lang="en-US" altLang="zh-TW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06400"/>
            <a:ext cx="7848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Finally, Am I OK to take this course?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Are you willing to devote yourself to exercise?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Yes! Please come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Are you newbie in this area?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Yes!? It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ok, Please come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Do you take more than 3 major courses?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Yes!??? </a:t>
            </a:r>
            <a:r>
              <a:rPr lang="en-US" altLang="zh-TW" u="sng" dirty="0">
                <a:ea typeface="新細明體" panose="02020500000000000000" pitchFamily="18" charset="-120"/>
                <a:hlinkClick r:id="rId3"/>
              </a:rPr>
              <a:t>It is quite dangerous</a:t>
            </a:r>
            <a:r>
              <a:rPr lang="en-US" altLang="zh-TW" dirty="0">
                <a:ea typeface="新細明體" panose="02020500000000000000" pitchFamily="18" charset="-120"/>
              </a:rPr>
              <a:t>, but I can not stop you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Sometimes your may spend the whole weekend to just figure out what to do in the homework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Experience from past students: loading of this course equals to 2-3 major courses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You will learn a lot if you work hard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Basic knowledge in this course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5F05D4-FD56-DF4C-8C07-5CB3FDCE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Play with FreeBSD system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74DAB2-660F-2147-819F-02D19635B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Our department has FreeBSD servers for all students</a:t>
            </a:r>
          </a:p>
          <a:p>
            <a:pPr lvl="1"/>
            <a:r>
              <a:rPr lang="en-US" altLang="zh-TW" dirty="0" err="1"/>
              <a:t>bsd</a:t>
            </a:r>
            <a:r>
              <a:rPr lang="en-US" altLang="zh-TW" dirty="0"/>
              <a:t>{1,2,3,4}.</a:t>
            </a:r>
            <a:r>
              <a:rPr lang="en-US" altLang="zh-TW" dirty="0" err="1"/>
              <a:t>cs.nctu.edu.tw</a:t>
            </a:r>
            <a:endParaRPr lang="en-US" altLang="zh-TW" dirty="0"/>
          </a:p>
          <a:p>
            <a:pPr lvl="1"/>
            <a:r>
              <a:rPr lang="en-US" altLang="zh-TW" dirty="0" err="1"/>
              <a:t>alumni.cs.nctu.edu.tw</a:t>
            </a:r>
            <a:endParaRPr lang="en-US" altLang="zh-TW" dirty="0"/>
          </a:p>
          <a:p>
            <a:pPr lvl="1"/>
            <a:r>
              <a:rPr lang="en-US" altLang="zh-TW" dirty="0"/>
              <a:t>About CS workstation</a:t>
            </a:r>
          </a:p>
          <a:p>
            <a:pPr lvl="2"/>
            <a:r>
              <a:rPr lang="en-US" altLang="zh-TW" dirty="0">
                <a:hlinkClick r:id="rId3"/>
              </a:rPr>
              <a:t>https://cscc.cs.nctu.edu.tw/workstation-guide</a:t>
            </a:r>
            <a:endParaRPr lang="en-US" altLang="zh-TW" dirty="0"/>
          </a:p>
          <a:p>
            <a:r>
              <a:rPr lang="en-US" altLang="zh-TW" dirty="0"/>
              <a:t>Login and play with it!</a:t>
            </a:r>
          </a:p>
          <a:p>
            <a:r>
              <a:rPr lang="en-US" altLang="zh-TW" dirty="0"/>
              <a:t>Get familiar with CLI (command line interface)</a:t>
            </a:r>
          </a:p>
          <a:p>
            <a:pPr lvl="1"/>
            <a:r>
              <a:rPr lang="en-US" altLang="zh-TW" dirty="0"/>
              <a:t>Without GUI (graphics user interface)</a:t>
            </a:r>
          </a:p>
          <a:p>
            <a:pPr lvl="1"/>
            <a:r>
              <a:rPr kumimoji="1" lang="en-US" altLang="zh-TW" dirty="0"/>
              <a:t>Don't be afraid </a:t>
            </a:r>
            <a:r>
              <a:rPr kumimoji="1" lang="en-US" altLang="zh-TW" dirty="0">
                <a:sym typeface="Wingdings" pitchFamily="2" charset="2"/>
              </a:rPr>
              <a:t>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2257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Login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SSH (Secure Shell)</a:t>
            </a:r>
          </a:p>
          <a:p>
            <a:pPr lvl="1" eaLnBrk="1" hangingPunct="1"/>
            <a:r>
              <a:rPr lang="en-US" altLang="zh-TW" dirty="0" err="1"/>
              <a:t>PuTTY</a:t>
            </a:r>
            <a:r>
              <a:rPr lang="en-US" altLang="zh-TW" dirty="0"/>
              <a:t>: (for Windows)</a:t>
            </a:r>
            <a:br>
              <a:rPr lang="en-US" altLang="zh-TW" dirty="0"/>
            </a:br>
            <a:r>
              <a:rPr lang="en-US" altLang="zh-TW" u="sng" dirty="0">
                <a:solidFill>
                  <a:srgbClr val="FF0000"/>
                </a:solidFill>
              </a:rPr>
              <a:t>https://</a:t>
            </a:r>
            <a:r>
              <a:rPr lang="en-US" altLang="zh-TW" u="sng" dirty="0" err="1">
                <a:solidFill>
                  <a:srgbClr val="FF0000"/>
                </a:solidFill>
              </a:rPr>
              <a:t>www.chiark.greenend.org.uk</a:t>
            </a:r>
            <a:r>
              <a:rPr lang="en-US" altLang="zh-TW" u="sng" dirty="0">
                <a:solidFill>
                  <a:srgbClr val="FF0000"/>
                </a:solidFill>
              </a:rPr>
              <a:t>/~</a:t>
            </a:r>
            <a:r>
              <a:rPr lang="en-US" altLang="zh-TW" u="sng" dirty="0" err="1">
                <a:solidFill>
                  <a:srgbClr val="FF0000"/>
                </a:solidFill>
              </a:rPr>
              <a:t>sgtatham</a:t>
            </a:r>
            <a:r>
              <a:rPr lang="en-US" altLang="zh-TW" u="sng" dirty="0">
                <a:solidFill>
                  <a:srgbClr val="FF0000"/>
                </a:solidFill>
              </a:rPr>
              <a:t>/putty/</a:t>
            </a:r>
            <a:r>
              <a:rPr lang="en-US" altLang="zh-TW" u="sng" dirty="0" err="1">
                <a:solidFill>
                  <a:srgbClr val="FF0000"/>
                </a:solidFill>
              </a:rPr>
              <a:t>latest.html</a:t>
            </a:r>
            <a:endParaRPr lang="en-US" altLang="zh-TW" u="sng" dirty="0">
              <a:solidFill>
                <a:srgbClr val="FF0000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3825" y="2708920"/>
            <a:ext cx="6965950" cy="309725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Login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SSH (Secure Shell)</a:t>
            </a:r>
          </a:p>
          <a:p>
            <a:pPr lvl="1" eaLnBrk="1" hangingPunct="1"/>
            <a:r>
              <a:rPr lang="en-US" altLang="zh-TW" dirty="0"/>
              <a:t>Terminal (for MacOS)</a:t>
            </a:r>
            <a:endParaRPr lang="en-US" altLang="zh-TW" u="sng" dirty="0">
              <a:solidFill>
                <a:srgbClr val="FF0000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3F6D2F7-4152-F74D-911D-054DB4578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15" y="2996952"/>
            <a:ext cx="792728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0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What System Administrator Should do?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Ordinary list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Install new system, programs and OS updates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Monitoring system and trying to Tune performance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Adding and removing users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Adding and removing hardware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Backup and Restore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Configuration management (Ansible, Chef, Puppet, </a:t>
            </a:r>
            <a:r>
              <a:rPr lang="en-US" altLang="zh-TW" dirty="0" err="1">
                <a:ea typeface="新細明體" panose="02020500000000000000" pitchFamily="18" charset="-120"/>
              </a:rPr>
              <a:t>SaltStack</a:t>
            </a:r>
            <a:r>
              <a:rPr lang="en-US" altLang="zh-TW" dirty="0">
                <a:ea typeface="新細明體" panose="02020500000000000000" pitchFamily="18" charset="-120"/>
              </a:rPr>
              <a:t>, …)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Infrastructure management (Terraform, …)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Continuous Integration / Continuous Delivery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(Git, Jenkins / Travis CI, …) 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Log management (</a:t>
            </a:r>
            <a:r>
              <a:rPr lang="en-US" altLang="zh-TW" dirty="0" err="1">
                <a:ea typeface="新細明體" panose="02020500000000000000" pitchFamily="18" charset="-120"/>
              </a:rPr>
              <a:t>Fluentd</a:t>
            </a:r>
            <a:r>
              <a:rPr lang="en-US" altLang="zh-TW" dirty="0">
                <a:ea typeface="新細明體" panose="02020500000000000000" pitchFamily="18" charset="-120"/>
              </a:rPr>
              <a:t>, </a:t>
            </a:r>
            <a:r>
              <a:rPr lang="en-US" altLang="zh-TW" dirty="0" err="1">
                <a:ea typeface="新細明體" panose="02020500000000000000" pitchFamily="18" charset="-120"/>
              </a:rPr>
              <a:t>Papertrail</a:t>
            </a:r>
            <a:r>
              <a:rPr lang="en-US" altLang="zh-TW" dirty="0">
                <a:ea typeface="新細明體" panose="02020500000000000000" pitchFamily="18" charset="-120"/>
              </a:rPr>
              <a:t>, … 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Security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Virtualization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(Docker, …)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…</a:t>
            </a:r>
          </a:p>
        </p:txBody>
      </p:sp>
      <p:pic>
        <p:nvPicPr>
          <p:cNvPr id="5" name="Picture 4" descr="jwLogo5">
            <a:extLst>
              <a:ext uri="{FF2B5EF4-FFF2-40B4-BE49-F238E27FC236}">
                <a16:creationId xmlns:a16="http://schemas.microsoft.com/office/drawing/2014/main" id="{11E90201-C23B-7046-81EC-9C096A405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015" y="5685693"/>
            <a:ext cx="35052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Commands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6485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/>
              <a:t>Useful commands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/>
              <a:t>passwd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chsh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chfn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chpass</a:t>
            </a:r>
            <a:endParaRPr lang="en-US" altLang="zh-TW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/>
              <a:t>ps</a:t>
            </a:r>
            <a:r>
              <a:rPr lang="en-US" altLang="zh-TW" sz="1800" dirty="0"/>
              <a:t>, 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/>
              <a:t>mkdir</a:t>
            </a:r>
            <a:r>
              <a:rPr lang="en-US" altLang="zh-TW" sz="1800" dirty="0"/>
              <a:t>/</a:t>
            </a:r>
            <a:r>
              <a:rPr lang="en-US" altLang="zh-TW" sz="1800" dirty="0" err="1"/>
              <a:t>rmdir</a:t>
            </a:r>
            <a:endParaRPr lang="en-US" altLang="zh-TW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/>
              <a:t>cp</a:t>
            </a:r>
            <a:r>
              <a:rPr lang="en-US" altLang="zh-TW" sz="1800" dirty="0"/>
              <a:t>/mv/</a:t>
            </a:r>
            <a:r>
              <a:rPr lang="en-US" altLang="zh-TW" sz="1800" dirty="0" err="1"/>
              <a:t>rm</a:t>
            </a:r>
            <a:endParaRPr lang="en-US" altLang="zh-TW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write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Email reader: mutt,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News reader: tin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Connecting: </a:t>
            </a:r>
            <a:r>
              <a:rPr lang="en-US" altLang="zh-TW" sz="1800" dirty="0" err="1"/>
              <a:t>ssh</a:t>
            </a:r>
            <a:r>
              <a:rPr lang="en-US" altLang="zh-TW" sz="1800" dirty="0"/>
              <a:t>/telnet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Manual: man, info,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Editor: vim, joe, </a:t>
            </a:r>
            <a:r>
              <a:rPr lang="en-US" altLang="zh-TW" sz="1800" dirty="0" err="1"/>
              <a:t>ee</a:t>
            </a:r>
            <a:r>
              <a:rPr lang="en-US" altLang="zh-TW" sz="1800" dirty="0"/>
              <a:t>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File Transmission: ftp, </a:t>
            </a:r>
            <a:r>
              <a:rPr lang="en-US" altLang="zh-TW" sz="1800" dirty="0" err="1"/>
              <a:t>ncftp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lftp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scp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wget</a:t>
            </a:r>
            <a:r>
              <a:rPr lang="en-US" altLang="zh-TW" sz="1800" dirty="0"/>
              <a:t>, curl,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Compilers: </a:t>
            </a:r>
            <a:r>
              <a:rPr lang="en-US" altLang="zh-TW" sz="1800" dirty="0" err="1"/>
              <a:t>gcc</a:t>
            </a:r>
            <a:r>
              <a:rPr lang="en-US" altLang="zh-TW" sz="1800" dirty="0"/>
              <a:t>, g++, </a:t>
            </a:r>
            <a:r>
              <a:rPr lang="en-US" altLang="zh-TW" sz="1800" dirty="0" err="1"/>
              <a:t>javac</a:t>
            </a:r>
            <a:r>
              <a:rPr lang="en-US" altLang="zh-TW" sz="1800" dirty="0"/>
              <a:t>,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Scripting: </a:t>
            </a:r>
            <a:r>
              <a:rPr lang="en-US" altLang="zh-TW" sz="1800" dirty="0" err="1"/>
              <a:t>perl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php</a:t>
            </a:r>
            <a:r>
              <a:rPr lang="en-US" altLang="zh-TW" sz="1800" dirty="0"/>
              <a:t>, ruby, python …etc.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login/exit/logout/screen/</a:t>
            </a:r>
            <a:r>
              <a:rPr lang="en-US" altLang="zh-TW" sz="1800" dirty="0" err="1"/>
              <a:t>tmux</a:t>
            </a:r>
            <a:endParaRPr lang="en-US" altLang="zh-TW" sz="1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/>
              <a:t>Basic command tutorials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hlinkClick r:id="rId2"/>
              </a:rPr>
              <a:t>https://cscc.cs.nctu.edu.tw/unix-basic-commands</a:t>
            </a:r>
            <a:endParaRPr lang="en-US" altLang="zh-TW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Conventions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Syntax of commands: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Anything between “</a:t>
            </a:r>
            <a:r>
              <a:rPr lang="en-US" altLang="zh-TW" sz="1800" dirty="0">
                <a:solidFill>
                  <a:srgbClr val="FF0000"/>
                </a:solidFill>
              </a:rPr>
              <a:t>[</a:t>
            </a:r>
            <a:r>
              <a:rPr lang="en-US" altLang="zh-TW" sz="1800" dirty="0"/>
              <a:t>” and “</a:t>
            </a:r>
            <a:r>
              <a:rPr lang="en-US" altLang="zh-TW" sz="1800" dirty="0">
                <a:solidFill>
                  <a:srgbClr val="FF0000"/>
                </a:solidFill>
              </a:rPr>
              <a:t>]</a:t>
            </a:r>
            <a:r>
              <a:rPr lang="en-US" altLang="zh-TW" sz="1800" dirty="0"/>
              <a:t>” – is optional.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Anything followed by “</a:t>
            </a:r>
            <a:r>
              <a:rPr lang="en-US" altLang="zh-TW" sz="1800" dirty="0">
                <a:solidFill>
                  <a:srgbClr val="FF0000"/>
                </a:solidFill>
              </a:rPr>
              <a:t>…</a:t>
            </a:r>
            <a:r>
              <a:rPr lang="en-US" altLang="zh-TW" sz="1800" dirty="0"/>
              <a:t>” – can be repeated.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{a | b} – you should choose one of them.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err="1"/>
              <a:t>bork</a:t>
            </a:r>
            <a:r>
              <a:rPr lang="en-US" altLang="zh-TW" sz="1600" dirty="0"/>
              <a:t> [-x] { on | off } filename …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600" dirty="0"/>
              <a:t>	</a:t>
            </a:r>
            <a:r>
              <a:rPr lang="en-US" altLang="zh-TW" sz="1600" dirty="0" err="1"/>
              <a:t>bork</a:t>
            </a:r>
            <a:r>
              <a:rPr lang="en-US" altLang="zh-TW" sz="1600" dirty="0"/>
              <a:t> on 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/hosts			○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600" dirty="0"/>
              <a:t>	</a:t>
            </a:r>
            <a:r>
              <a:rPr lang="en-US" altLang="zh-TW" sz="1600" dirty="0" err="1"/>
              <a:t>bork</a:t>
            </a:r>
            <a:r>
              <a:rPr lang="en-US" altLang="zh-TW" sz="1600" dirty="0"/>
              <a:t> -x off 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/hosts 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</a:t>
            </a:r>
            <a:r>
              <a:rPr lang="en-US" altLang="zh-TW" sz="1600" dirty="0" err="1"/>
              <a:t>passwd</a:t>
            </a:r>
            <a:r>
              <a:rPr lang="en-US" altLang="zh-TW" sz="1600" dirty="0"/>
              <a:t>	○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600" dirty="0"/>
              <a:t>	</a:t>
            </a:r>
            <a:r>
              <a:rPr lang="en-US" altLang="zh-TW" sz="1600" dirty="0" err="1"/>
              <a:t>bork</a:t>
            </a:r>
            <a:r>
              <a:rPr lang="en-US" altLang="zh-TW" sz="1600" dirty="0"/>
              <a:t> -x 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/hosts			</a:t>
            </a:r>
            <a:r>
              <a:rPr lang="zh-TW" altLang="en-US" sz="1600" dirty="0"/>
              <a:t>Ｘ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1600" dirty="0"/>
              <a:t>	</a:t>
            </a:r>
            <a:r>
              <a:rPr lang="en-US" altLang="zh-TW" sz="1600" dirty="0" err="1"/>
              <a:t>bork</a:t>
            </a:r>
            <a:r>
              <a:rPr lang="en-US" altLang="zh-TW" sz="1600" dirty="0"/>
              <a:t> -h 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/hosts			</a:t>
            </a:r>
            <a:r>
              <a:rPr lang="zh-TW" altLang="en-US" sz="1600" dirty="0"/>
              <a:t>Ｘ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/>
              <a:t>Globing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“*” matches zero or more characters.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“?” match one character.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“~” (twiddle) means home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“~user” means home directory of user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man pages (manual)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>
                <a:ea typeface="新細明體" panose="02020500000000000000" pitchFamily="18" charset="-120"/>
              </a:rPr>
              <a:t>man pages (</a:t>
            </a:r>
            <a:r>
              <a:rPr lang="en-US" altLang="zh-TW" sz="2800" u="sng">
                <a:ea typeface="新細明體" panose="02020500000000000000" pitchFamily="18" charset="-120"/>
              </a:rPr>
              <a:t>man</a:t>
            </a:r>
            <a:r>
              <a:rPr lang="en-US" altLang="zh-TW" sz="2800">
                <a:ea typeface="新細明體" panose="02020500000000000000" pitchFamily="18" charset="-120"/>
              </a:rPr>
              <a:t>ual)</a:t>
            </a:r>
          </a:p>
          <a:p>
            <a:pPr lvl="1" eaLnBrk="1" hangingPunct="1"/>
            <a:r>
              <a:rPr lang="en-US" altLang="zh-TW" sz="2400">
                <a:ea typeface="新細明體" panose="02020500000000000000" pitchFamily="18" charset="-120"/>
              </a:rPr>
              <a:t>Contain descriptions of</a:t>
            </a:r>
          </a:p>
          <a:p>
            <a:pPr lvl="2" eaLnBrk="1" hangingPunct="1"/>
            <a:r>
              <a:rPr lang="en-US" altLang="zh-TW" sz="2000">
                <a:ea typeface="新細明體" panose="02020500000000000000" pitchFamily="18" charset="-120"/>
              </a:rPr>
              <a:t>Individual command.</a:t>
            </a:r>
          </a:p>
          <a:p>
            <a:pPr lvl="3" eaLnBrk="1" hangingPunct="1"/>
            <a:r>
              <a:rPr lang="en-US" altLang="zh-TW" sz="1800">
                <a:ea typeface="新細明體" panose="02020500000000000000" pitchFamily="18" charset="-120"/>
              </a:rPr>
              <a:t>% man cp</a:t>
            </a:r>
          </a:p>
          <a:p>
            <a:pPr lvl="2" eaLnBrk="1" hangingPunct="1"/>
            <a:r>
              <a:rPr lang="en-US" altLang="zh-TW" sz="2000">
                <a:ea typeface="新細明體" panose="02020500000000000000" pitchFamily="18" charset="-120"/>
              </a:rPr>
              <a:t>File format.</a:t>
            </a:r>
          </a:p>
          <a:p>
            <a:pPr lvl="3" eaLnBrk="1" hangingPunct="1"/>
            <a:r>
              <a:rPr lang="en-US" altLang="zh-TW" sz="1800">
                <a:ea typeface="新細明體" panose="02020500000000000000" pitchFamily="18" charset="-120"/>
              </a:rPr>
              <a:t>% man rc.local</a:t>
            </a:r>
          </a:p>
          <a:p>
            <a:pPr lvl="2" eaLnBrk="1" hangingPunct="1"/>
            <a:r>
              <a:rPr lang="en-US" altLang="zh-TW" sz="2000">
                <a:ea typeface="新細明體" panose="02020500000000000000" pitchFamily="18" charset="-120"/>
              </a:rPr>
              <a:t>Library routines.</a:t>
            </a:r>
          </a:p>
          <a:p>
            <a:pPr lvl="3" eaLnBrk="1" hangingPunct="1"/>
            <a:r>
              <a:rPr lang="en-US" altLang="zh-TW" sz="1800">
                <a:ea typeface="新細明體" panose="02020500000000000000" pitchFamily="18" charset="-120"/>
              </a:rPr>
              <a:t>% man strcpy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sz="28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man command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>
                <a:ea typeface="新細明體" panose="02020500000000000000" pitchFamily="18" charset="-120"/>
              </a:rPr>
              <a:t>Command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man [section] </a:t>
            </a:r>
            <a:r>
              <a:rPr lang="en-US" altLang="zh-TW" sz="1800" i="1">
                <a:ea typeface="新細明體" panose="02020500000000000000" pitchFamily="18" charset="-120"/>
              </a:rPr>
              <a:t>title</a:t>
            </a:r>
            <a:r>
              <a:rPr lang="en-US" altLang="zh-TW" sz="1800">
                <a:ea typeface="新細明體" panose="02020500000000000000" pitchFamily="18" charset="-120"/>
              </a:rPr>
              <a:t> 		(BSD)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% man printf		</a:t>
            </a:r>
            <a:r>
              <a:rPr lang="en-US" altLang="zh-TW" sz="1600" b="1">
                <a:ea typeface="新細明體" panose="02020500000000000000" pitchFamily="18" charset="-120"/>
              </a:rPr>
              <a:t>(printf command)</a:t>
            </a:r>
            <a:r>
              <a:rPr lang="en-US" altLang="zh-TW" sz="1600">
                <a:ea typeface="新細明體" panose="02020500000000000000" pitchFamily="18" charset="-120"/>
              </a:rPr>
              <a:t>	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% man 3 printf 		</a:t>
            </a:r>
            <a:r>
              <a:rPr lang="en-US" altLang="zh-TW" sz="1600" b="1">
                <a:ea typeface="新細明體" panose="02020500000000000000" pitchFamily="18" charset="-120"/>
              </a:rPr>
              <a:t>(C Standard printf func.)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% man </a:t>
            </a:r>
            <a:r>
              <a:rPr lang="en-US" altLang="zh-TW" sz="160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>
                <a:ea typeface="新細明體" panose="02020500000000000000" pitchFamily="18" charset="-120"/>
              </a:rPr>
              <a:t>k exit		</a:t>
            </a:r>
            <a:r>
              <a:rPr lang="en-US" altLang="zh-TW" sz="1600" b="1">
                <a:ea typeface="新細明體" panose="02020500000000000000" pitchFamily="18" charset="-120"/>
              </a:rPr>
              <a:t>(keyword search)</a:t>
            </a:r>
          </a:p>
          <a:p>
            <a:pPr marL="0" indent="0" eaLnBrk="1" hangingPunct="1"/>
            <a:r>
              <a:rPr lang="en-US" altLang="zh-TW" sz="2000">
                <a:ea typeface="新細明體" panose="02020500000000000000" pitchFamily="18" charset="-120"/>
              </a:rPr>
              <a:t>Man pages organization</a:t>
            </a:r>
          </a:p>
        </p:txBody>
      </p:sp>
      <p:graphicFrame>
        <p:nvGraphicFramePr>
          <p:cNvPr id="26674" name="Group 50"/>
          <p:cNvGraphicFramePr>
            <a:graphicFrameLocks noGrp="1"/>
          </p:cNvGraphicFramePr>
          <p:nvPr>
            <p:ph sz="half" idx="2"/>
          </p:nvPr>
        </p:nvGraphicFramePr>
        <p:xfrm>
          <a:off x="2057400" y="3644900"/>
          <a:ext cx="5029200" cy="3048000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AT&amp;T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BSD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User-Level </a:t>
                      </a: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commands</a:t>
                      </a: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and applications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System calls</a:t>
                      </a: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and kernel error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Library</a:t>
                      </a: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 calls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Standard file format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Miscellaneous files and documents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Games and demonstrations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Device Drivers and network protocols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System administration 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Obscure kernel specs and interfaces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6804025" y="3068638"/>
            <a:ext cx="1368425" cy="3587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%man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HOWTO - Shutdown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>
                <a:ea typeface="新細明體" panose="02020500000000000000" pitchFamily="18" charset="-120"/>
              </a:rPr>
              <a:t>FreeBSD Shutdown</a:t>
            </a:r>
          </a:p>
          <a:p>
            <a:pPr lvl="1" eaLnBrk="1" hangingPunct="1"/>
            <a:r>
              <a:rPr lang="en-US" altLang="zh-TW" sz="2400" dirty="0">
                <a:ea typeface="新細明體" panose="02020500000000000000" pitchFamily="18" charset="-120"/>
              </a:rPr>
              <a:t>shutdown -p now</a:t>
            </a:r>
          </a:p>
          <a:p>
            <a:pPr lvl="2" eaLnBrk="1" hangingPunct="1"/>
            <a:r>
              <a:rPr lang="en-US" altLang="zh-TW" sz="2200" dirty="0">
                <a:ea typeface="新細明體" panose="02020500000000000000" pitchFamily="18" charset="-120"/>
              </a:rPr>
              <a:t>Or "</a:t>
            </a:r>
            <a:r>
              <a:rPr lang="en-US" altLang="zh-TW" sz="2200" dirty="0" err="1">
                <a:ea typeface="新細明體" panose="02020500000000000000" pitchFamily="18" charset="-120"/>
              </a:rPr>
              <a:t>poweroff</a:t>
            </a:r>
            <a:r>
              <a:rPr lang="en-US" altLang="zh-TW" sz="2200" dirty="0">
                <a:ea typeface="新細明體" panose="02020500000000000000" pitchFamily="18" charset="-120"/>
              </a:rPr>
              <a:t>"</a:t>
            </a:r>
          </a:p>
          <a:p>
            <a:pPr lvl="1" eaLnBrk="1" hangingPunct="1"/>
            <a:r>
              <a:rPr lang="en-US" altLang="zh-TW" sz="2400" dirty="0">
                <a:ea typeface="新細明體" panose="02020500000000000000" pitchFamily="18" charset="-120"/>
              </a:rPr>
              <a:t>shutdown -r now</a:t>
            </a:r>
          </a:p>
          <a:p>
            <a:pPr lvl="2" eaLnBrk="1" hangingPunct="1"/>
            <a:r>
              <a:rPr lang="en-US" altLang="zh-TW" sz="2200" dirty="0">
                <a:ea typeface="新細明體" panose="02020500000000000000" pitchFamily="18" charset="-120"/>
              </a:rPr>
              <a:t>Or "reboot"</a:t>
            </a:r>
          </a:p>
          <a:p>
            <a:pPr eaLnBrk="1" hangingPunct="1"/>
            <a:r>
              <a:rPr lang="en-US" altLang="zh-TW" sz="2800" dirty="0">
                <a:ea typeface="新細明體" panose="02020500000000000000" pitchFamily="18" charset="-120"/>
              </a:rPr>
              <a:t>Everyone can shutdown!?</a:t>
            </a:r>
          </a:p>
          <a:p>
            <a:pPr lvl="1" eaLnBrk="1" hangingPunct="1"/>
            <a:r>
              <a:rPr lang="en-US" altLang="zh-TW" sz="2400" dirty="0">
                <a:ea typeface="新細明體" panose="02020500000000000000" pitchFamily="18" charset="-120"/>
              </a:rPr>
              <a:t>No, only authorized users (root)</a:t>
            </a:r>
          </a:p>
          <a:p>
            <a:pPr lvl="1" eaLnBrk="1" hangingPunct="1"/>
            <a:r>
              <a:rPr lang="en-US" altLang="zh-TW" sz="2400" dirty="0">
                <a:ea typeface="新細明體" panose="02020500000000000000" pitchFamily="18" charset="-120"/>
              </a:rPr>
              <a:t>Of course, you have no permission to shutdown our workstations </a:t>
            </a:r>
            <a:r>
              <a:rPr lang="en-US" altLang="zh-TW" sz="2400" dirty="0">
                <a:ea typeface="新細明體" panose="02020500000000000000" pitchFamily="18" charset="-12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Q&amp;A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TW"/>
              <a:t>Break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What System Administrator Should do? (2)</a:t>
            </a:r>
            <a:endParaRPr lang="zh-TW" altLang="en-US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Non-technique list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Helping users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Maintaining documentation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Moving furniture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Burning your liver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Good communication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and memorization</a:t>
            </a:r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38275"/>
            <a:ext cx="4441825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What System Administrator Should do? (3)</a:t>
            </a:r>
            <a:endParaRPr lang="zh-TW" altLang="en-US">
              <a:ea typeface="新細明體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76825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The best words to describe the job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Thankless job.</a:t>
            </a:r>
          </a:p>
          <a:p>
            <a:pPr lvl="2" eaLnBrk="1" hangingPunct="1"/>
            <a:r>
              <a:rPr lang="en-US" altLang="zh-TW" dirty="0"/>
              <a:t>http://</a:t>
            </a:r>
            <a:r>
              <a:rPr lang="en-US" altLang="zh-TW" dirty="0" err="1"/>
              <a:t>www.sysadminday.com</a:t>
            </a:r>
            <a:r>
              <a:rPr lang="en-US" altLang="zh-TW" dirty="0"/>
              <a:t>/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System administration is like keeping the trains on time;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no one notices except when they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re late.</a:t>
            </a:r>
          </a:p>
          <a:p>
            <a:pPr lvl="1" eaLnBrk="1" hangingPunct="1"/>
            <a:r>
              <a:rPr lang="zh-TW" altLang="en-US" dirty="0"/>
              <a:t>氣象局：「我們對的時候，沒人記得；我們錯的時候，沒人忘記。」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Philosophy of system administration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Know how things really work.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Plan it before you do it.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Make it reversible.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Make changes incrementally.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Test before you unleash 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What System Administrator Should do? (4) 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Flow of Change</a:t>
            </a:r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11268" name="Picture 4" descr="Changeflo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1268413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What you can learn in this course?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The skill to be a candidate of system administrator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We are not going to teach you cool &amp; new things 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But the how to master these skills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Read official docs, not just copy &amp; paste from </a:t>
            </a:r>
            <a:r>
              <a:rPr lang="en-US" altLang="zh-TW" dirty="0" err="1">
                <a:ea typeface="新細明體" panose="02020500000000000000" pitchFamily="18" charset="-120"/>
              </a:rPr>
              <a:t>stackoverflow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Information about CS computer center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What FreeBSD can do.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System Admin / Network Admin ?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SA: manage one computer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NA: manage a network consist of multiple computers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Why FreeBSD</a:t>
            </a:r>
            <a:endParaRPr lang="en-US" altLang="zh-TW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/>
              <a:t>Our goal is to learn "How it works"</a:t>
            </a:r>
          </a:p>
          <a:p>
            <a:pPr lvl="1"/>
            <a:r>
              <a:rPr lang="en-US" altLang="zh-TW" sz="2400" dirty="0"/>
              <a:t>FreeBSD is simple and easy to learn</a:t>
            </a:r>
          </a:p>
          <a:p>
            <a:r>
              <a:rPr lang="en-US" altLang="zh-TW" sz="2800" dirty="0"/>
              <a:t>Linux?</a:t>
            </a:r>
          </a:p>
          <a:p>
            <a:pPr lvl="1"/>
            <a:r>
              <a:rPr lang="en-US" altLang="zh-TW" sz="2400" dirty="0"/>
              <a:t>Lots of distributions</a:t>
            </a:r>
          </a:p>
          <a:p>
            <a:pPr lvl="1"/>
            <a:r>
              <a:rPr lang="en-US" altLang="zh-TW" sz="2400" dirty="0"/>
              <a:t>Ubuntu, Mint, Debian, Red Hat, Arch, Kali, Fedora, CentOS, …</a:t>
            </a:r>
          </a:p>
          <a:p>
            <a:r>
              <a:rPr lang="en-US" altLang="zh-TW" sz="2800" dirty="0"/>
              <a:t>BSD is still popular in some ways</a:t>
            </a:r>
          </a:p>
          <a:p>
            <a:pPr lvl="1"/>
            <a:r>
              <a:rPr lang="en-US" altLang="zh-TW" sz="2400" dirty="0"/>
              <a:t>Apple MacOS, iOS are based on BSD</a:t>
            </a:r>
          </a:p>
          <a:p>
            <a:pPr lvl="1"/>
            <a:r>
              <a:rPr lang="en-US" altLang="zh-TW" sz="2400" dirty="0">
                <a:hlinkClick r:id="rId3"/>
              </a:rPr>
              <a:t>https://en.wikipedia.org/wiki/Darwin_(operating_system)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2140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Attitude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Attend every class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Do every exercise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As early as possible</a:t>
            </a:r>
          </a:p>
          <a:p>
            <a:pPr lvl="1" eaLnBrk="1" hangingPunct="1"/>
            <a:r>
              <a:rPr lang="en-US" altLang="zh-TW">
                <a:solidFill>
                  <a:schemeClr val="hlink"/>
                </a:solidFill>
                <a:ea typeface="新細明體" panose="02020500000000000000" pitchFamily="18" charset="-120"/>
              </a:rPr>
              <a:t>On your own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Read book and practice at least 6 hours every week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Use unix-like environment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Recommend: more than 1.5 hours/day averagely.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Collect information on the internet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newer, the better.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33375"/>
            <a:ext cx="17208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Syllabus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Website: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hlinkClick r:id="rId3"/>
              </a:rPr>
              <a:t>https://nasa.cs.nctu.edu.tw/sa/2019/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Instructors: 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1800" dirty="0">
                <a:ea typeface="新細明體" panose="02020500000000000000" pitchFamily="18" charset="-120"/>
              </a:rPr>
              <a:t>曾亮齊 </a:t>
            </a:r>
            <a:r>
              <a:rPr lang="en-US" altLang="zh-TW" sz="1800" u="sng" dirty="0" err="1">
                <a:solidFill>
                  <a:srgbClr val="FF0000"/>
                </a:solidFill>
                <a:ea typeface="新細明體" panose="02020500000000000000" pitchFamily="18" charset="-120"/>
              </a:rPr>
              <a:t>lctseng</a:t>
            </a:r>
            <a:r>
              <a:rPr lang="en-US" altLang="zh-TW" sz="1800" dirty="0" err="1">
                <a:ea typeface="新細明體" panose="02020500000000000000" pitchFamily="18" charset="-120"/>
                <a:hlinkClick r:id="rId4"/>
              </a:rPr>
              <a:t>@cs.nctu.edu.tw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zh-TW" altLang="en-US" sz="1800" dirty="0">
                <a:ea typeface="新細明體" panose="02020500000000000000" pitchFamily="18" charset="-120"/>
              </a:rPr>
              <a:t>王則涵 </a:t>
            </a:r>
            <a:r>
              <a:rPr lang="en-US" altLang="zh-TW" sz="1800" u="sng" dirty="0">
                <a:solidFill>
                  <a:srgbClr val="FF0000"/>
                </a:solidFill>
                <a:ea typeface="新細明體" panose="02020500000000000000" pitchFamily="18" charset="-120"/>
                <a:hlinkClick r:id="rId4"/>
              </a:rPr>
              <a:t>wangth</a:t>
            </a:r>
            <a:r>
              <a:rPr lang="en-US" altLang="zh-TW" sz="1800" dirty="0">
                <a:ea typeface="新細明體" panose="02020500000000000000" pitchFamily="18" charset="-120"/>
                <a:hlinkClick r:id="rId4"/>
              </a:rPr>
              <a:t>@cs.nctu.edu.tw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zh-TW" altLang="en-US" sz="1800" dirty="0">
                <a:ea typeface="新細明體" panose="02020500000000000000" pitchFamily="18" charset="-120"/>
              </a:rPr>
              <a:t>林瑞男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  <a:hlinkClick r:id="rId5"/>
              </a:rPr>
              <a:t>jnlin@cs.nctu.edu.tw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zh-CN" altLang="en-US" sz="1800" dirty="0">
                <a:ea typeface="新細明體" panose="02020500000000000000" pitchFamily="18" charset="-120"/>
              </a:rPr>
              <a:t>許立文</a:t>
            </a:r>
            <a:r>
              <a:rPr lang="zh-TW" altLang="en-US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  <a:hlinkClick r:id="rId6"/>
              </a:rPr>
              <a:t>lwhsu@cs.nctu.edu.tw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Time: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Thu. IJK (PM 6:30 ~ 9:20)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Place: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EC122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TAs: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We might get about 6 </a:t>
            </a:r>
            <a:r>
              <a:rPr lang="en-US" altLang="zh-TW" sz="1800" dirty="0" err="1">
                <a:ea typeface="新細明體" panose="02020500000000000000" pitchFamily="18" charset="-120"/>
              </a:rPr>
              <a:t>TAs.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Email to TAs: </a:t>
            </a:r>
            <a:r>
              <a:rPr lang="en-US" altLang="zh-TW" sz="1800" dirty="0">
                <a:solidFill>
                  <a:srgbClr val="FF0000"/>
                </a:solidFill>
                <a:hlinkClick r:id="rId7"/>
              </a:rPr>
              <a:t>ta@nasa.cs.nctu.edu.tw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3GH every week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Textbook: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Unix and Linux System Administration Handbook (5th Edition)</a:t>
            </a:r>
          </a:p>
        </p:txBody>
      </p:sp>
      <p:sp>
        <p:nvSpPr>
          <p:cNvPr id="16388" name="AutoShape 8" descr="http://htmlimg1.scribdassets.com/6y2ojg6fwgtgsfw/images/1-863a9038e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89" name="AutoShape 10" descr="http://htmlimg1.scribdassets.com/6y2ojg6fwgtgsfw/images/1-863a9038ed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90" name="AutoShape 12" descr="http://www.admin.com/img/Book.pn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6391" name="Picture 9" descr="https://images-na.ssl-images-amazon.com/images/I/61iWkQ87uTL._SX381_BO1,204,203,200_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1989138"/>
            <a:ext cx="25431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594237"/>
      </p:ext>
    </p:extLst>
  </p:cSld>
  <p:clrMapOvr>
    <a:masterClrMapping/>
  </p:clrMapOvr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proposal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7660</TotalTime>
  <Words>1395</Words>
  <Application>Microsoft Macintosh PowerPoint</Application>
  <PresentationFormat>如螢幕大小 (4:3)</PresentationFormat>
  <Paragraphs>293</Paragraphs>
  <Slides>25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5" baseType="lpstr">
      <vt:lpstr>華康標楷體(P)</vt:lpstr>
      <vt:lpstr>華康儷中黑(P)</vt:lpstr>
      <vt:lpstr>華康儷粗黑(P)</vt:lpstr>
      <vt:lpstr>新細明體</vt:lpstr>
      <vt:lpstr>Arial</vt:lpstr>
      <vt:lpstr>Futura Md BT</vt:lpstr>
      <vt:lpstr>Times</vt:lpstr>
      <vt:lpstr>Times New Roman</vt:lpstr>
      <vt:lpstr>Wingdings</vt:lpstr>
      <vt:lpstr>proposal</vt:lpstr>
      <vt:lpstr>Computer System Administration</vt:lpstr>
      <vt:lpstr>What System Administrator Should do? (1)</vt:lpstr>
      <vt:lpstr>What System Administrator Should do? (2)</vt:lpstr>
      <vt:lpstr>What System Administrator Should do? (3)</vt:lpstr>
      <vt:lpstr>What System Administrator Should do? (4) </vt:lpstr>
      <vt:lpstr>What you can learn in this course?</vt:lpstr>
      <vt:lpstr>Why FreeBSD</vt:lpstr>
      <vt:lpstr>Attitude</vt:lpstr>
      <vt:lpstr>Syllabus</vt:lpstr>
      <vt:lpstr>Syllabus – Content</vt:lpstr>
      <vt:lpstr>Syllabus – Text book outline</vt:lpstr>
      <vt:lpstr>Syllabus – Text book outline (Cont.)</vt:lpstr>
      <vt:lpstr>Syllabus – Grade Policy</vt:lpstr>
      <vt:lpstr>What you should prepare?</vt:lpstr>
      <vt:lpstr>Finally, Am I OK to take this course?</vt:lpstr>
      <vt:lpstr>Basic knowledge in this course</vt:lpstr>
      <vt:lpstr>Play with FreeBSD system</vt:lpstr>
      <vt:lpstr>Login</vt:lpstr>
      <vt:lpstr>Login</vt:lpstr>
      <vt:lpstr>Commands</vt:lpstr>
      <vt:lpstr>Conventions</vt:lpstr>
      <vt:lpstr>man pages (manual)</vt:lpstr>
      <vt:lpstr>man command</vt:lpstr>
      <vt:lpstr>HOWTO - Shutdown</vt:lpstr>
      <vt:lpstr>Q&amp;A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Administration Practice</dc:title>
  <dc:creator>Tse-Han Wang</dc:creator>
  <cp:lastModifiedBy>Liang-Chi Tseng</cp:lastModifiedBy>
  <cp:revision>258</cp:revision>
  <cp:lastPrinted>2010-09-14T09:46:42Z</cp:lastPrinted>
  <dcterms:created xsi:type="dcterms:W3CDTF">1601-01-01T00:00:00Z</dcterms:created>
  <dcterms:modified xsi:type="dcterms:W3CDTF">2019-09-12T00:05:01Z</dcterms:modified>
</cp:coreProperties>
</file>