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3"/>
  </p:notesMasterIdLst>
  <p:sldIdLst>
    <p:sldId id="256" r:id="rId2"/>
    <p:sldId id="290" r:id="rId3"/>
    <p:sldId id="292" r:id="rId4"/>
    <p:sldId id="257" r:id="rId5"/>
    <p:sldId id="259" r:id="rId6"/>
    <p:sldId id="291" r:id="rId7"/>
    <p:sldId id="295" r:id="rId8"/>
    <p:sldId id="263" r:id="rId9"/>
    <p:sldId id="264" r:id="rId10"/>
    <p:sldId id="279" r:id="rId11"/>
    <p:sldId id="288" r:id="rId12"/>
    <p:sldId id="289" r:id="rId13"/>
    <p:sldId id="286" r:id="rId14"/>
    <p:sldId id="287" r:id="rId15"/>
    <p:sldId id="270" r:id="rId16"/>
    <p:sldId id="285" r:id="rId17"/>
    <p:sldId id="271" r:id="rId18"/>
    <p:sldId id="272" r:id="rId19"/>
    <p:sldId id="273" r:id="rId20"/>
    <p:sldId id="294" r:id="rId21"/>
    <p:sldId id="296" r:id="rId22"/>
    <p:sldId id="276" r:id="rId23"/>
    <p:sldId id="298" r:id="rId24"/>
    <p:sldId id="299" r:id="rId25"/>
    <p:sldId id="297" r:id="rId26"/>
    <p:sldId id="277" r:id="rId27"/>
    <p:sldId id="300" r:id="rId28"/>
    <p:sldId id="278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0" autoAdjust="0"/>
    <p:restoredTop sz="86577" autoAdjust="0"/>
  </p:normalViewPr>
  <p:slideViewPr>
    <p:cSldViewPr>
      <p:cViewPr varScale="1">
        <p:scale>
          <a:sx n="88" d="100"/>
          <a:sy n="88" d="100"/>
        </p:scale>
        <p:origin x="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CBF8152F-17EC-4C9C-9F69-C047A189DF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13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0334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752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err="1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Noclobber</a:t>
            </a:r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：設置後會使得檔案存在實無法複寫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9739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0234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4908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29255C-7B1A-462B-AC70-21D17157CC12}" type="slidenum">
              <a:rPr lang="en-US" altLang="zh-TW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1758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29255C-7B1A-462B-AC70-21D17157CC12}" type="slidenum">
              <a:rPr lang="en-US" altLang="zh-TW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6827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29255C-7B1A-462B-AC70-21D17157CC12}" type="slidenum">
              <a:rPr lang="en-US" altLang="zh-TW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593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dirty="0">
              <a:latin typeface="Arial" panose="020B0604020202020204" pitchFamily="34" charset="0"/>
            </a:endParaRPr>
          </a:p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29255C-7B1A-462B-AC70-21D17157CC12}" type="slidenum">
              <a:rPr lang="en-US" altLang="zh-TW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0846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>
                <a:latin typeface="Arial" panose="020B0604020202020204" pitchFamily="34" charset="0"/>
              </a:rPr>
              <a:t>-n1</a:t>
            </a:r>
            <a:r>
              <a:rPr lang="zh-TW" altLang="en-US" dirty="0">
                <a:latin typeface="Arial" panose="020B0604020202020204" pitchFamily="34" charset="0"/>
              </a:rPr>
              <a:t>：拆出一個單元作為</a:t>
            </a:r>
            <a:r>
              <a:rPr lang="en-US" altLang="zh-TW" dirty="0" err="1">
                <a:latin typeface="Arial" panose="020B0604020202020204" pitchFamily="34" charset="0"/>
              </a:rPr>
              <a:t>args</a:t>
            </a:r>
            <a:endParaRPr lang="en-US" altLang="zh-TW" dirty="0">
              <a:latin typeface="Arial" panose="020B0604020202020204" pitchFamily="34" charset="0"/>
            </a:endParaRPr>
          </a:p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A4D1D9-DCF1-4D67-837F-F9FDF61FABC8}" type="slidenum">
              <a:rPr lang="en-US" altLang="zh-TW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877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err="1">
                <a:latin typeface="Arial" panose="020B0604020202020204" pitchFamily="34" charset="0"/>
              </a:rPr>
              <a:t>xargs</a:t>
            </a:r>
            <a:r>
              <a:rPr lang="zh-TW" altLang="en-US" dirty="0">
                <a:latin typeface="Arial" panose="020B0604020202020204" pitchFamily="34" charset="0"/>
              </a:rPr>
              <a:t>：</a:t>
            </a:r>
            <a:endParaRPr lang="en-US" altLang="zh-TW" dirty="0">
              <a:latin typeface="Arial" panose="020B0604020202020204" pitchFamily="34" charset="0"/>
            </a:endParaRPr>
          </a:p>
          <a:p>
            <a:r>
              <a:rPr lang="en-US" altLang="zh-TW" dirty="0">
                <a:latin typeface="Arial" panose="020B0604020202020204" pitchFamily="34" charset="0"/>
              </a:rPr>
              <a:t>-n1</a:t>
            </a:r>
            <a:r>
              <a:rPr lang="zh-TW" altLang="en-US" dirty="0">
                <a:latin typeface="Arial" panose="020B0604020202020204" pitchFamily="34" charset="0"/>
              </a:rPr>
              <a:t>：指定判斷出多少個文字單元後切割並執行</a:t>
            </a:r>
            <a:r>
              <a:rPr lang="en-US" altLang="zh-TW" dirty="0">
                <a:latin typeface="Arial" panose="020B0604020202020204" pitchFamily="34" charset="0"/>
              </a:rPr>
              <a:t>(1</a:t>
            </a:r>
            <a:r>
              <a:rPr lang="zh-TW" altLang="en-US" dirty="0">
                <a:latin typeface="Arial" panose="020B0604020202020204" pitchFamily="34" charset="0"/>
              </a:rPr>
              <a:t>：一個單元</a:t>
            </a:r>
            <a:r>
              <a:rPr lang="en-US" altLang="zh-TW" dirty="0">
                <a:latin typeface="Arial" panose="020B0604020202020204" pitchFamily="34" charset="0"/>
              </a:rPr>
              <a:t>)</a:t>
            </a:r>
          </a:p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A4D1D9-DCF1-4D67-837F-F9FDF61FABC8}" type="slidenum">
              <a:rPr lang="en-US" altLang="zh-TW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75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5871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203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ECD6ACE-A25E-4F64-8A57-328044E19ABA}" type="slidenum">
              <a:rPr lang="en-US" altLang="zh-TW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12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ECD6ACE-A25E-4F64-8A57-328044E19ABA}" type="slidenum">
              <a:rPr lang="en-US" altLang="zh-TW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6993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ECD6ACE-A25E-4F64-8A57-328044E19ABA}" type="slidenum">
              <a:rPr lang="en-US" altLang="zh-TW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978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7C93FC3-1EF7-4AB5-8C61-4C762A11A587}" type="slidenum">
              <a:rPr lang="en-US" altLang="zh-TW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6328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311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3F42C11-D429-453D-8B20-8BD4736D5B7D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7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Dirs</a:t>
            </a:r>
            <a:r>
              <a:rPr lang="en-US" altLang="zh-TW" dirty="0"/>
              <a:t>/</a:t>
            </a:r>
            <a:r>
              <a:rPr lang="en-US" altLang="zh-TW" baseline="0" dirty="0"/>
              <a:t> </a:t>
            </a:r>
            <a:r>
              <a:rPr lang="en-US" altLang="zh-TW" baseline="0" dirty="0" err="1"/>
              <a:t>popd</a:t>
            </a:r>
            <a:r>
              <a:rPr lang="en-US" altLang="zh-TW" baseline="0" dirty="0"/>
              <a:t>/ </a:t>
            </a:r>
            <a:r>
              <a:rPr lang="en-US" altLang="zh-TW" baseline="0" dirty="0" err="1"/>
              <a:t>pushd</a:t>
            </a:r>
            <a:r>
              <a:rPr lang="zh-TW" altLang="en-US" baseline="0" dirty="0"/>
              <a:t>：類似於</a:t>
            </a:r>
            <a:r>
              <a:rPr lang="en-US" altLang="zh-TW" baseline="0" dirty="0"/>
              <a:t>windows</a:t>
            </a:r>
            <a:r>
              <a:rPr lang="zh-TW" altLang="en-US" baseline="0" dirty="0"/>
              <a:t>的上一頁</a:t>
            </a:r>
            <a:r>
              <a:rPr lang="en-US" altLang="zh-TW" baseline="0" dirty="0"/>
              <a:t>/</a:t>
            </a:r>
            <a:r>
              <a:rPr lang="zh-TW" altLang="en-US" baseline="0" dirty="0"/>
              <a:t>下一頁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588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364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29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7576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13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933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40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06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95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41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996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438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93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25FCC2B-0BBB-4464-94B3-5BE2FFEB327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x.org.ua/orelly/unix/unixnut/ch04_06.htm" TargetMode="External"/><Relationship Id="rId2" Type="http://schemas.openxmlformats.org/officeDocument/2006/relationships/hyperlink" Target="https://cscc.cs.nctu.edu.tw/unix-basic-comman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b.boulder.ibm.com/infocenter/pseries/index.jsp?topic=/com.ibm.aix.doc/aixuser/usrosdev/list_c_builtin_cmds.ht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obbyrussell/oh-my-zsh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lctseng/Unix-User-Config/blob/master/.tcshr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kmT3g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Shells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lctseng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Global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Assignment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$ export EDITOR=/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/bin/</a:t>
            </a:r>
            <a:r>
              <a:rPr lang="en-US" altLang="zh-TW" dirty="0" err="1">
                <a:ea typeface="新細明體" panose="02020500000000000000" pitchFamily="18" charset="-120"/>
              </a:rPr>
              <a:t>ee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setenv</a:t>
            </a:r>
            <a:r>
              <a:rPr lang="en-US" altLang="zh-TW" dirty="0">
                <a:ea typeface="新細明體" panose="02020500000000000000" pitchFamily="18" charset="-120"/>
              </a:rPr>
              <a:t> EDITOR 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/bin/</a:t>
            </a:r>
            <a:r>
              <a:rPr lang="en-US" altLang="zh-TW" dirty="0" err="1">
                <a:ea typeface="新細明體" panose="02020500000000000000" pitchFamily="18" charset="-120"/>
              </a:rPr>
              <a:t>ee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$ </a:t>
            </a:r>
            <a:r>
              <a:rPr lang="en-US" altLang="zh-TW" dirty="0" err="1">
                <a:ea typeface="新細明體" panose="02020500000000000000" pitchFamily="18" charset="-120"/>
              </a:rPr>
              <a:t>current_month</a:t>
            </a:r>
            <a:r>
              <a:rPr lang="en-US" altLang="zh-TW" dirty="0">
                <a:ea typeface="新細明體" panose="02020500000000000000" pitchFamily="18" charset="-120"/>
              </a:rPr>
              <a:t>=`date +%m`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set </a:t>
            </a:r>
            <a:r>
              <a:rPr lang="en-US" altLang="zh-TW" dirty="0" err="1">
                <a:ea typeface="新細明體" panose="02020500000000000000" pitchFamily="18" charset="-120"/>
              </a:rPr>
              <a:t>current_month</a:t>
            </a:r>
            <a:r>
              <a:rPr lang="en-US" altLang="zh-TW" dirty="0">
                <a:ea typeface="新細明體" panose="02020500000000000000" pitchFamily="18" charset="-120"/>
              </a:rPr>
              <a:t>=`date +%m`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Use “</a:t>
            </a:r>
            <a:r>
              <a:rPr lang="en-US" altLang="zh-TW" dirty="0" err="1">
                <a:ea typeface="新細明體" panose="02020500000000000000" pitchFamily="18" charset="-120"/>
              </a:rPr>
              <a:t>env</a:t>
            </a:r>
            <a:r>
              <a:rPr lang="en-US" altLang="zh-TW" dirty="0">
                <a:ea typeface="新細明體" panose="02020500000000000000" pitchFamily="18" charset="-120"/>
              </a:rPr>
              <a:t>” command to display global variables</a:t>
            </a:r>
          </a:p>
        </p:txBody>
      </p:sp>
      <p:graphicFrame>
        <p:nvGraphicFramePr>
          <p:cNvPr id="57380" name="Group 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25526916"/>
              </p:ext>
            </p:extLst>
          </p:nvPr>
        </p:nvGraphicFramePr>
        <p:xfrm>
          <a:off x="1408113" y="1981200"/>
          <a:ext cx="7278687" cy="1295400"/>
        </p:xfrm>
        <a:graphic>
          <a:graphicData uri="http://schemas.openxmlformats.org/drawingml/2006/table">
            <a:tbl>
              <a:tblPr/>
              <a:tblGrid>
                <a:gridCol w="2560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Bourne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Global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my 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286" name="Picture 28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29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354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30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31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958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Shell Special Characters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>
                <a:ea typeface="新細明體" panose="02020500000000000000" pitchFamily="18" charset="-120"/>
              </a:rPr>
              <a:t>Reduce typing as much as possible</a:t>
            </a:r>
          </a:p>
        </p:txBody>
      </p:sp>
      <p:graphicFrame>
        <p:nvGraphicFramePr>
          <p:cNvPr id="14426" name="Group 90"/>
          <p:cNvGraphicFramePr>
            <a:graphicFrameLocks noGrp="1"/>
          </p:cNvGraphicFramePr>
          <p:nvPr>
            <p:ph sz="quarter" idx="2"/>
          </p:nvPr>
        </p:nvGraphicFramePr>
        <p:xfrm>
          <a:off x="2667000" y="1919288"/>
          <a:ext cx="5715000" cy="2043112"/>
        </p:xfrm>
        <a:graphic>
          <a:graphicData uri="http://schemas.openxmlformats.org/drawingml/2006/table">
            <a:tbl>
              <a:tblPr/>
              <a:tblGrid>
                <a:gridCol w="1055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Characters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*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string of characters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alphanumeric character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…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character within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[!...]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character not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~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Home directory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914400" y="3810000"/>
            <a:ext cx="426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If following files: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test1 test2 test3 test4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test-5 testmess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	are in current directory.</a:t>
            </a:r>
          </a:p>
        </p:txBody>
      </p:sp>
      <p:graphicFrame>
        <p:nvGraphicFramePr>
          <p:cNvPr id="14423" name="Group 87"/>
          <p:cNvGraphicFramePr>
            <a:graphicFrameLocks noGrp="1"/>
          </p:cNvGraphicFramePr>
          <p:nvPr>
            <p:ph sz="quarter" idx="3"/>
          </p:nvPr>
        </p:nvGraphicFramePr>
        <p:xfrm>
          <a:off x="4165600" y="4495800"/>
          <a:ext cx="4740275" cy="2011488"/>
        </p:xfrm>
        <a:graphic>
          <a:graphicData uri="http://schemas.openxmlformats.org/drawingml/2006/table">
            <a:tbl>
              <a:tblPr/>
              <a:tblGrid>
                <a:gridCol w="15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L="91434" marR="91434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Result</a:t>
                      </a:r>
                    </a:p>
                  </a:txBody>
                  <a:tcPr marL="91434" marR="91434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test*</a:t>
                      </a:r>
                    </a:p>
                  </a:txBody>
                  <a:tcPr marL="91434" marR="91434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 test4 test-5 testmess</a:t>
                      </a:r>
                    </a:p>
                  </a:txBody>
                  <a:tcPr marL="91434" marR="91434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test?</a:t>
                      </a:r>
                    </a:p>
                  </a:txBody>
                  <a:tcPr marL="91434" marR="91434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 test4</a:t>
                      </a:r>
                    </a:p>
                  </a:txBody>
                  <a:tcPr marL="91434" marR="91434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test[123]</a:t>
                      </a:r>
                    </a:p>
                  </a:txBody>
                  <a:tcPr marL="91434" marR="91434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</a:t>
                      </a:r>
                    </a:p>
                  </a:txBody>
                  <a:tcPr marL="91434" marR="91434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test[!345]*</a:t>
                      </a:r>
                    </a:p>
                  </a:txBody>
                  <a:tcPr marL="91434" marR="91434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test-5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testmess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4" marR="91434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~</a:t>
                      </a:r>
                    </a:p>
                  </a:txBody>
                  <a:tcPr marL="91434" marR="91434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files under your home</a:t>
                      </a:r>
                    </a:p>
                  </a:txBody>
                  <a:tcPr marL="91434" marR="91434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3363" name="Picture 67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68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Shell Special Characters (2)</a:t>
            </a:r>
          </a:p>
        </p:txBody>
      </p:sp>
      <p:graphicFrame>
        <p:nvGraphicFramePr>
          <p:cNvPr id="17587" name="Group 1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428387"/>
              </p:ext>
            </p:extLst>
          </p:nvPr>
        </p:nvGraphicFramePr>
        <p:xfrm>
          <a:off x="838200" y="1752600"/>
          <a:ext cx="8072438" cy="374863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Char.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</a:t>
                      </a:r>
                    </a:p>
                  </a:txBody>
                  <a:tcPr marT="45691" marB="4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Start a shell comment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this is a comment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;</a:t>
                      </a:r>
                    </a:p>
                  </a:txBody>
                  <a:tcPr marT="45691" marB="4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separator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test*; ls test?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&amp;&amp;</a:t>
                      </a:r>
                    </a:p>
                  </a:txBody>
                  <a:tcPr marT="45691" marB="4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executes the first command, and then executes the second if first command success (exit code=0)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cd foo/bar &amp;&amp; make install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||</a:t>
                      </a:r>
                    </a:p>
                  </a:txBody>
                  <a:tcPr marT="45691" marB="4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executes the first command, and then executes the second if first command fail (exit code≠0)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cp x y || touch y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\</a:t>
                      </a:r>
                    </a:p>
                  </a:txBody>
                  <a:tcPr marT="45691" marB="4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Escape character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continuation indicator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touch test\*; ls test\*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\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  test*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</a:t>
                      </a:r>
                    </a:p>
                  </a:txBody>
                  <a:tcPr marT="45691" marB="456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Background execution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make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buildworld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sleep 5 &amp;</a:t>
                      </a:r>
                    </a:p>
                  </a:txBody>
                  <a:tcPr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Built-in Shell Commands (1)</a:t>
            </a: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111078"/>
              </p:ext>
            </p:extLst>
          </p:nvPr>
        </p:nvGraphicFramePr>
        <p:xfrm>
          <a:off x="1066800" y="1371600"/>
          <a:ext cx="7315200" cy="5161714"/>
        </p:xfrm>
        <a:graphic>
          <a:graphicData uri="http://schemas.openxmlformats.org/drawingml/2006/table">
            <a:tbl>
              <a:tblPr/>
              <a:tblGrid>
                <a:gridCol w="13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shell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parameters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a local variable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unsetenv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a global variable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@, set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or set shell variables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login, logout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Logout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 shell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dirs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directory stack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popd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pushd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Pop/push directory stack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echo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echo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write arguments on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alias/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unalias</a:t>
                      </a: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alias/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unalias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aliases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fg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fg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Bring a process to foreground/background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(e.g. sleep 5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Built-in Shell Commands (2)</a:t>
            </a: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948964"/>
              </p:ext>
            </p:extLst>
          </p:nvPr>
        </p:nvGraphicFramePr>
        <p:xfrm>
          <a:off x="1066800" y="1371600"/>
          <a:ext cx="7315200" cy="4606958"/>
        </p:xfrm>
        <a:graphic>
          <a:graphicData uri="http://schemas.openxmlformats.org/drawingml/2006/table">
            <a:tbl>
              <a:tblPr/>
              <a:tblGrid>
                <a:gridCol w="13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jobs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jobs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active jobs (with job numbers)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%[job no.]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%[job no.]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Bring a process to foreground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Send a signal to a job (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 %job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or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Suspend a background process(%job |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 arguments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nice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nice value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nohup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Ignore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hangups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 user when jobs status changes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history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history list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5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rehash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Evaluate the internal hash table of the contents of directories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source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 and execute a file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Built-in Shell Commands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References:</a:t>
            </a:r>
          </a:p>
          <a:p>
            <a:pPr lvl="1" eaLnBrk="1" hangingPunct="1"/>
            <a:r>
              <a:rPr lang="en-US" altLang="zh-TW" sz="1800" dirty="0">
                <a:hlinkClick r:id="rId2"/>
              </a:rPr>
              <a:t>https://cscc.cs.nctu.edu.tw/unix-basic-commands</a:t>
            </a:r>
            <a:r>
              <a:rPr lang="en-US" altLang="zh-TW" sz="1800" dirty="0"/>
              <a:t> (Chinese)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  <a:hlinkClick r:id="rId3"/>
              </a:rPr>
              <a:t>http://www.unix.org.ua/orelly/unix/unixnut/ch04_06.htm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en-US" sz="1800" dirty="0">
                <a:hlinkClick r:id="rId4"/>
              </a:rPr>
              <a:t>http://publib.boulder.ibm.com/infocenter/pseries/index.jsp?topic=/com.ibm.aix.doc/aixuser/usrosdev/list_c_builtin_cmds.htm</a:t>
            </a:r>
            <a:r>
              <a:rPr lang="en-US" altLang="zh-TW" sz="1800" dirty="0">
                <a:ea typeface="新細明體" panose="02020500000000000000" pitchFamily="18" charset="-120"/>
              </a:rPr>
              <a:t>  </a:t>
            </a: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err="1">
                <a:ea typeface="新細明體" panose="02020500000000000000" pitchFamily="18" charset="-120"/>
              </a:rPr>
              <a:t>sh</a:t>
            </a:r>
            <a:r>
              <a:rPr lang="en-US" altLang="zh-TW" sz="1800" dirty="0">
                <a:ea typeface="新細明體" panose="02020500000000000000" pitchFamily="18" charset="-120"/>
              </a:rPr>
              <a:t>(1)</a:t>
            </a:r>
          </a:p>
          <a:p>
            <a:pPr lvl="1" eaLnBrk="1" hangingPunct="1"/>
            <a:r>
              <a:rPr lang="en-US" altLang="zh-TW" sz="1800" dirty="0" err="1">
                <a:ea typeface="新細明體" panose="02020500000000000000" pitchFamily="18" charset="-120"/>
              </a:rPr>
              <a:t>tcsh</a:t>
            </a:r>
            <a:r>
              <a:rPr lang="en-US" altLang="zh-TW" sz="1800" dirty="0">
                <a:ea typeface="新細明體" panose="02020500000000000000" pitchFamily="18" charset="-120"/>
              </a:rPr>
              <a:t>(1)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3 default file descriptors</a:t>
            </a:r>
          </a:p>
          <a:p>
            <a:pPr marL="800100" lvl="1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0(</a:t>
            </a:r>
            <a:r>
              <a:rPr kumimoji="1" lang="en-US" altLang="zh-TW" sz="2400" kern="0" dirty="0" err="1">
                <a:latin typeface="+mn-lt"/>
              </a:rPr>
              <a:t>stdin</a:t>
            </a:r>
            <a:r>
              <a:rPr kumimoji="1" lang="en-US" altLang="zh-TW" sz="2400" kern="0" dirty="0">
                <a:latin typeface="+mn-lt"/>
              </a:rPr>
              <a:t>)</a:t>
            </a:r>
            <a:r>
              <a:rPr kumimoji="1" lang="zh-TW" altLang="en-US" sz="2400" kern="0" dirty="0">
                <a:latin typeface="+mn-lt"/>
              </a:rPr>
              <a:t>、</a:t>
            </a:r>
            <a:r>
              <a:rPr kumimoji="1" lang="en-US" altLang="zh-TW" sz="2400" kern="0" dirty="0">
                <a:latin typeface="+mn-lt"/>
              </a:rPr>
              <a:t>1(</a:t>
            </a:r>
            <a:r>
              <a:rPr kumimoji="1" lang="en-US" altLang="zh-TW" sz="2400" kern="0" dirty="0" err="1">
                <a:latin typeface="+mn-lt"/>
              </a:rPr>
              <a:t>stdout</a:t>
            </a:r>
            <a:r>
              <a:rPr kumimoji="1" lang="en-US" altLang="zh-TW" sz="2400" kern="0" dirty="0">
                <a:latin typeface="+mn-lt"/>
              </a:rPr>
              <a:t>)</a:t>
            </a:r>
            <a:r>
              <a:rPr kumimoji="1" lang="zh-TW" altLang="en-US" sz="2400" kern="0" dirty="0">
                <a:latin typeface="+mn-lt"/>
              </a:rPr>
              <a:t>、</a:t>
            </a:r>
            <a:r>
              <a:rPr kumimoji="1" lang="en-US" altLang="zh-TW" sz="2400" kern="0" dirty="0">
                <a:latin typeface="+mn-lt"/>
              </a:rPr>
              <a:t>2(</a:t>
            </a:r>
            <a:r>
              <a:rPr kumimoji="1" lang="en-US" altLang="zh-TW" sz="2400" kern="0" dirty="0" err="1">
                <a:latin typeface="+mn-lt"/>
              </a:rPr>
              <a:t>stderr</a:t>
            </a:r>
            <a:r>
              <a:rPr kumimoji="1" lang="en-US" altLang="zh-TW" sz="2400" kern="0" dirty="0">
                <a:latin typeface="+mn-lt"/>
              </a:rPr>
              <a:t>)</a:t>
            </a: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“Redirection” in </a:t>
            </a:r>
            <a:r>
              <a:rPr kumimoji="1" lang="en-US" altLang="zh-TW" sz="2400" kern="0" dirty="0" err="1">
                <a:latin typeface="+mn-lt"/>
              </a:rPr>
              <a:t>sh</a:t>
            </a:r>
            <a:r>
              <a:rPr kumimoji="1" lang="en-US" altLang="zh-TW" sz="2400" kern="0" dirty="0">
                <a:latin typeface="+mn-lt"/>
              </a:rPr>
              <a:t>(1), or “Input/Output” in </a:t>
            </a:r>
            <a:r>
              <a:rPr kumimoji="1" lang="en-US" altLang="zh-TW" sz="2400" kern="0" dirty="0" err="1">
                <a:latin typeface="+mn-lt"/>
              </a:rPr>
              <a:t>tcsh</a:t>
            </a:r>
            <a:r>
              <a:rPr kumimoji="1" lang="en-US" altLang="zh-TW" sz="2400" kern="0" dirty="0">
                <a:latin typeface="+mn-lt"/>
              </a:rPr>
              <a:t>(1)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ea typeface="新細明體" pitchFamily="18" charset="-120"/>
              </a:rPr>
              <a:t>Input/Output</a:t>
            </a:r>
            <a:r>
              <a:rPr lang="en-US" altLang="zh-TW" sz="3000" dirty="0">
                <a:ea typeface="新細明體" pitchFamily="18" charset="-120"/>
              </a:rPr>
              <a:t> Redirection</a:t>
            </a:r>
          </a:p>
        </p:txBody>
      </p:sp>
      <p:graphicFrame>
        <p:nvGraphicFramePr>
          <p:cNvPr id="23602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04469"/>
              </p:ext>
            </p:extLst>
          </p:nvPr>
        </p:nvGraphicFramePr>
        <p:xfrm>
          <a:off x="1295400" y="2568575"/>
          <a:ext cx="6934200" cy="2626043"/>
        </p:xfrm>
        <a:graphic>
          <a:graphicData uri="http://schemas.openxmlformats.org/drawingml/2006/table">
            <a:tbl>
              <a:tblPr/>
              <a:tblGrid>
                <a:gridCol w="181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&lt;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Open the file as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stdin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&gt;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Write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following file (</a:t>
                      </a:r>
                      <a:r>
                        <a:rPr lang="en-US" altLang="zh-TW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noclobber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tcsh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 set </a:t>
                      </a:r>
                      <a:r>
                        <a:rPr lang="en-US" altLang="zh-TW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noclobber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&gt;&gt;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Append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the following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2&gt;&amp;1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Merge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with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stderr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cmd1 | cmd2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Pipe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cmd1 into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stdin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cmd2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File and Directory Related Commands</a:t>
            </a:r>
          </a:p>
        </p:txBody>
      </p:sp>
      <p:graphicFrame>
        <p:nvGraphicFramePr>
          <p:cNvPr id="36953" name="Group 89"/>
          <p:cNvGraphicFramePr>
            <a:graphicFrameLocks noGrp="1"/>
          </p:cNvGraphicFramePr>
          <p:nvPr>
            <p:ph idx="1"/>
          </p:nvPr>
        </p:nvGraphicFramePr>
        <p:xfrm>
          <a:off x="1752600" y="1676400"/>
          <a:ext cx="5410200" cy="4129089"/>
        </p:xfrm>
        <a:graphic>
          <a:graphicData uri="http://schemas.openxmlformats.org/drawingml/2006/table">
            <a:tbl>
              <a:tblPr/>
              <a:tblGrid>
                <a:gridCol w="145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a directory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content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pwd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working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mkdir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Make(create) a new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rmdir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Remove existing empty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Concatenate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cp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Copy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Link files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mv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Move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Remove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split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Split a file into n line chunks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stat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Display file status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(1)</a:t>
            </a:r>
          </a:p>
        </p:txBody>
      </p:sp>
      <p:graphicFrame>
        <p:nvGraphicFramePr>
          <p:cNvPr id="40001" name="Group 65"/>
          <p:cNvGraphicFramePr>
            <a:graphicFrameLocks noGrp="1"/>
          </p:cNvGraphicFramePr>
          <p:nvPr>
            <p:ph idx="4294967295"/>
          </p:nvPr>
        </p:nvGraphicFramePr>
        <p:xfrm>
          <a:off x="1143000" y="1447800"/>
          <a:ext cx="7086600" cy="47513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first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trailing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grep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lines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Compare and select difference in two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wc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Count characters, words or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uniq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uniq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columns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Transform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Sort and merge multiple files together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Join two files, matching row by 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sed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Edit streams of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awk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Pattern scanning and processing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20051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Example usage: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Look first few lines or last few lines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head /</a:t>
            </a:r>
            <a:r>
              <a:rPr lang="en-US" altLang="zh-TW" sz="1600" dirty="0" err="1">
                <a:ea typeface="新細明體" panose="02020500000000000000" pitchFamily="18" charset="-120"/>
              </a:rPr>
              <a:t>var</a:t>
            </a:r>
            <a:r>
              <a:rPr lang="en-US" altLang="zh-TW" sz="1600" dirty="0">
                <a:ea typeface="新細明體" panose="02020500000000000000" pitchFamily="18" charset="-120"/>
              </a:rPr>
              <a:t>/log/message</a:t>
            </a:r>
          </a:p>
          <a:p>
            <a:pPr lvl="3" eaLnBrk="1" hangingPunct="1">
              <a:defRPr/>
            </a:pPr>
            <a:r>
              <a:rPr lang="en-US" altLang="zh-TW" sz="1400" dirty="0">
                <a:ea typeface="新細明體" panose="02020500000000000000" pitchFamily="18" charset="-120"/>
              </a:rPr>
              <a:t>-n</a:t>
            </a:r>
            <a:r>
              <a:rPr lang="zh-TW" altLang="en-US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ea typeface="新細明體" panose="02020500000000000000" pitchFamily="18" charset="-120"/>
              </a:rPr>
              <a:t>: specific how many lines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tail /</a:t>
            </a:r>
            <a:r>
              <a:rPr lang="en-US" altLang="zh-TW" sz="1600" dirty="0" err="1">
                <a:ea typeface="新細明體" panose="02020500000000000000" pitchFamily="18" charset="-120"/>
              </a:rPr>
              <a:t>var</a:t>
            </a:r>
            <a:r>
              <a:rPr lang="en-US" altLang="zh-TW" sz="1600" dirty="0">
                <a:ea typeface="新細明體" panose="02020500000000000000" pitchFamily="18" charset="-120"/>
              </a:rPr>
              <a:t>/log/message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Find the occurrence of certain pattern in file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grep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l </a:t>
            </a:r>
            <a:r>
              <a:rPr lang="en-US" altLang="zh-TW" sz="16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600" dirty="0">
                <a:ea typeface="新細明體" panose="02020500000000000000" pitchFamily="18" charset="-120"/>
              </a:rPr>
              <a:t> *</a:t>
            </a:r>
          </a:p>
          <a:p>
            <a:pPr lvl="3" eaLnBrk="1" hangingPunct="1">
              <a:defRPr/>
            </a:pPr>
            <a:r>
              <a:rPr lang="en-US" altLang="zh-TW" sz="1200" dirty="0">
                <a:ea typeface="新細明體" panose="02020500000000000000" pitchFamily="18" charset="-120"/>
              </a:rPr>
              <a:t>Print the filename that has </a:t>
            </a:r>
            <a:r>
              <a:rPr lang="en-US" altLang="zh-TW" sz="1200" dirty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2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200" dirty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200" dirty="0">
                <a:ea typeface="新細明體" panose="02020500000000000000" pitchFamily="18" charset="-120"/>
              </a:rPr>
              <a:t> as content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Print the line number when using grep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grep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n </a:t>
            </a:r>
            <a:r>
              <a:rPr lang="en-US" altLang="zh-TW" sz="16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600" dirty="0">
                <a:ea typeface="新細明體" panose="02020500000000000000" pitchFamily="18" charset="-120"/>
              </a:rPr>
              <a:t> 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passwd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1" eaLnBrk="1" hangingPunct="1"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Ignore case-sensitive</a:t>
            </a:r>
          </a:p>
          <a:p>
            <a:pPr lvl="2" eaLnBrk="1" hangingPunct="1">
              <a:defRPr/>
            </a:pPr>
            <a:r>
              <a:rPr lang="en-US" altLang="zh-TW" sz="1400" dirty="0">
                <a:ea typeface="新細明體" panose="02020500000000000000" pitchFamily="18" charset="-120"/>
              </a:rPr>
              <a:t>% grep -</a:t>
            </a:r>
            <a:r>
              <a:rPr lang="en-US" altLang="zh-TW" sz="1400" dirty="0" err="1">
                <a:ea typeface="新細明體" panose="02020500000000000000" pitchFamily="18" charset="-120"/>
              </a:rPr>
              <a:t>i</a:t>
            </a:r>
            <a:r>
              <a:rPr lang="en-US" altLang="zh-TW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400" dirty="0">
                <a:ea typeface="新細明體" panose="02020500000000000000" pitchFamily="18" charset="-120"/>
              </a:rPr>
              <a:t> /</a:t>
            </a:r>
            <a:r>
              <a:rPr lang="en-US" altLang="zh-TW" sz="1400" dirty="0" err="1">
                <a:ea typeface="新細明體" panose="02020500000000000000" pitchFamily="18" charset="-120"/>
              </a:rPr>
              <a:t>etc</a:t>
            </a:r>
            <a:r>
              <a:rPr lang="en-US" altLang="zh-TW" sz="1400" dirty="0">
                <a:ea typeface="新細明體" panose="02020500000000000000" pitchFamily="18" charset="-120"/>
              </a:rPr>
              <a:t>/</a:t>
            </a:r>
            <a:r>
              <a:rPr lang="en-US" altLang="zh-TW" sz="1400" dirty="0" err="1">
                <a:ea typeface="新細明體" panose="02020500000000000000" pitchFamily="18" charset="-120"/>
              </a:rPr>
              <a:t>passwd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3" eaLnBrk="1" hangingPunct="1">
              <a:defRPr/>
            </a:pPr>
            <a:r>
              <a:rPr lang="en-US" altLang="zh-TW" sz="1400" dirty="0">
                <a:ea typeface="新細明體" panose="02020500000000000000" pitchFamily="18" charset="-120"/>
              </a:rPr>
              <a:t>List any line contains any combination of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ps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>
                <a:ea typeface="新細明體" panose="02020500000000000000" pitchFamily="18" charset="-120"/>
              </a:rPr>
              <a:t>auxww</a:t>
            </a:r>
            <a:r>
              <a:rPr lang="en-US" altLang="zh-TW" sz="1600" dirty="0">
                <a:ea typeface="新細明體" panose="02020500000000000000" pitchFamily="18" charset="-120"/>
              </a:rPr>
              <a:t> | grep ^</a:t>
            </a:r>
            <a:r>
              <a:rPr lang="en-US" altLang="zh-TW" sz="16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600" dirty="0">
                <a:ea typeface="新細明體" panose="02020500000000000000" pitchFamily="18" charset="-120"/>
              </a:rPr>
              <a:t> | </a:t>
            </a:r>
            <a:r>
              <a:rPr lang="en-US" altLang="zh-TW" sz="1600" dirty="0" err="1">
                <a:ea typeface="新細明體" panose="02020500000000000000" pitchFamily="18" charset="-120"/>
              </a:rPr>
              <a:t>wc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l</a:t>
            </a:r>
          </a:p>
          <a:p>
            <a:pPr lvl="3" eaLnBrk="1" hangingPunct="1">
              <a:defRPr/>
            </a:pPr>
            <a:r>
              <a:rPr lang="en-US" altLang="zh-TW" sz="1400" dirty="0">
                <a:ea typeface="新細明體" panose="02020500000000000000" pitchFamily="18" charset="-120"/>
              </a:rPr>
              <a:t>Count number of processes owned by </a:t>
            </a:r>
            <a:r>
              <a:rPr lang="en-US" altLang="zh-TW" sz="1400" dirty="0" err="1">
                <a:ea typeface="新細明體" panose="02020500000000000000" pitchFamily="18" charset="-120"/>
              </a:rPr>
              <a:t>lctseng</a:t>
            </a:r>
            <a:endParaRPr lang="en-US" altLang="zh-TW" sz="140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Interface to communicate with kernel</a:t>
            </a:r>
          </a:p>
          <a:p>
            <a:r>
              <a:rPr lang="en-US" altLang="zh-TW" dirty="0"/>
              <a:t>Where you type commands </a:t>
            </a:r>
          </a:p>
          <a:p>
            <a:endParaRPr lang="zh-TW" altLang="en-US" dirty="0"/>
          </a:p>
        </p:txBody>
      </p:sp>
      <p:pic>
        <p:nvPicPr>
          <p:cNvPr id="1028" name="Picture 4" descr="http://bashcodes.com/wp-content/uploads/2013/07/Introducing-UNIX-and-LINUX-Operating-System_shell_BashCod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99" y="2125827"/>
            <a:ext cx="4567026" cy="417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033891" y="6504996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Picture from bashcodes.com</a:t>
            </a:r>
            <a:endParaRPr lang="zh-TW" altLang="en-US" dirty="0"/>
          </a:p>
        </p:txBody>
      </p:sp>
      <p:pic>
        <p:nvPicPr>
          <p:cNvPr id="1030" name="Picture 6" descr="http://www.tevron.com/images/computer-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14" y="3581399"/>
            <a:ext cx="1825625" cy="147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單箭頭接點 7"/>
          <p:cNvCxnSpPr/>
          <p:nvPr/>
        </p:nvCxnSpPr>
        <p:spPr bwMode="auto">
          <a:xfrm>
            <a:off x="2667000" y="4318728"/>
            <a:ext cx="1676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文字方塊 9"/>
          <p:cNvSpPr txBox="1"/>
          <p:nvPr/>
        </p:nvSpPr>
        <p:spPr>
          <a:xfrm>
            <a:off x="2667000" y="452573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Commands…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011" y="5469532"/>
            <a:ext cx="4320856" cy="900625"/>
          </a:xfrm>
          <a:prstGeom prst="rect">
            <a:avLst/>
          </a:prstGeom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990600" y="29540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華康儷粗黑(P)" pitchFamily="34" charset="-120"/>
              </a:defRPr>
            </a:lvl9pPr>
          </a:lstStyle>
          <a:p>
            <a:pPr eaLnBrk="1" hangingPunct="1">
              <a:defRPr/>
            </a:pPr>
            <a:r>
              <a:rPr lang="en-US" altLang="zh-TW" sz="3000" kern="0" dirty="0">
                <a:ea typeface="新細明體" pitchFamily="18" charset="-120"/>
              </a:rPr>
              <a:t>Introduction </a:t>
            </a:r>
            <a:r>
              <a:rPr lang="en-US" altLang="zh-TW" sz="3000" kern="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kern="0" dirty="0">
                <a:ea typeface="新細明體" pitchFamily="18" charset="-120"/>
              </a:rPr>
            </a:br>
            <a:r>
              <a:rPr lang="en-US" altLang="zh-TW" sz="3000" kern="0" dirty="0">
                <a:ea typeface="新細明體" pitchFamily="18" charset="-120"/>
              </a:rPr>
              <a:t>	UNIX Kernel and Shell</a:t>
            </a:r>
          </a:p>
        </p:txBody>
      </p:sp>
    </p:spTree>
    <p:extLst>
      <p:ext uri="{BB962C8B-B14F-4D97-AF65-F5344CB8AC3E}">
        <p14:creationId xmlns:p14="http://schemas.microsoft.com/office/powerpoint/2010/main" val="3159279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20051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Example usage:</a:t>
            </a:r>
            <a:endParaRPr lang="en-US" altLang="zh-TW" sz="2200" dirty="0">
              <a:ea typeface="新細明體" panose="02020500000000000000" pitchFamily="18" charset="-120"/>
            </a:endParaRPr>
          </a:p>
          <a:p>
            <a:pPr lvl="1" eaLnBrk="1" hangingPunct="1"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List </a:t>
            </a:r>
            <a:r>
              <a:rPr lang="en-US" altLang="zh-TW" sz="1800" dirty="0" err="1">
                <a:ea typeface="新細明體" panose="02020500000000000000" pitchFamily="18" charset="-120"/>
              </a:rPr>
              <a:t>lctseng’s</a:t>
            </a:r>
            <a:r>
              <a:rPr lang="en-US" altLang="zh-TW" sz="1800" dirty="0">
                <a:ea typeface="新細明體" panose="02020500000000000000" pitchFamily="18" charset="-120"/>
              </a:rPr>
              <a:t> id, </a:t>
            </a:r>
            <a:r>
              <a:rPr lang="en-US" altLang="zh-TW" sz="1800" dirty="0" err="1">
                <a:ea typeface="新細明體" panose="02020500000000000000" pitchFamily="18" charset="-120"/>
              </a:rPr>
              <a:t>uid</a:t>
            </a:r>
            <a:r>
              <a:rPr lang="en-US" altLang="zh-TW" sz="1800" dirty="0">
                <a:ea typeface="新細明體" panose="02020500000000000000" pitchFamily="18" charset="-120"/>
              </a:rPr>
              <a:t>, home, shell in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passwd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grep </a:t>
            </a:r>
            <a:r>
              <a:rPr lang="en-US" altLang="zh-TW" sz="16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600" dirty="0">
                <a:ea typeface="新細明體" panose="02020500000000000000" pitchFamily="18" charset="-120"/>
              </a:rPr>
              <a:t> 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passwd</a:t>
            </a:r>
            <a:r>
              <a:rPr lang="en-US" altLang="zh-TW" sz="1600" dirty="0">
                <a:ea typeface="新細明體" panose="02020500000000000000" pitchFamily="18" charset="-120"/>
              </a:rPr>
              <a:t> | cut -f1,3,6,7 -d: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-f1,3,6,7 : fetch 1</a:t>
            </a:r>
            <a:r>
              <a:rPr lang="en-US" altLang="zh-TW" baseline="30000" dirty="0">
                <a:ea typeface="新細明體" panose="02020500000000000000" pitchFamily="18" charset="-120"/>
              </a:rPr>
              <a:t>st</a:t>
            </a:r>
            <a:r>
              <a:rPr lang="en-US" altLang="zh-TW" dirty="0">
                <a:ea typeface="新細明體" panose="02020500000000000000" pitchFamily="18" charset="-120"/>
              </a:rPr>
              <a:t> ,3</a:t>
            </a:r>
            <a:r>
              <a:rPr lang="en-US" altLang="zh-TW" baseline="30000" dirty="0">
                <a:ea typeface="新細明體" panose="02020500000000000000" pitchFamily="18" charset="-120"/>
              </a:rPr>
              <a:t>rd</a:t>
            </a:r>
            <a:r>
              <a:rPr lang="en-US" altLang="zh-TW" dirty="0">
                <a:ea typeface="新細明體" panose="02020500000000000000" pitchFamily="18" charset="-120"/>
              </a:rPr>
              <a:t> ,6</a:t>
            </a:r>
            <a:r>
              <a:rPr lang="en-US" altLang="zh-TW" baseline="30000" dirty="0">
                <a:ea typeface="新細明體" panose="02020500000000000000" pitchFamily="18" charset="-120"/>
              </a:rPr>
              <a:t>th</a:t>
            </a:r>
            <a:r>
              <a:rPr lang="en-US" altLang="zh-TW" dirty="0">
                <a:ea typeface="新細明體" panose="02020500000000000000" pitchFamily="18" charset="-120"/>
              </a:rPr>
              <a:t> ,7</a:t>
            </a:r>
            <a:r>
              <a:rPr lang="en-US" altLang="zh-TW" baseline="30000" dirty="0">
                <a:ea typeface="新細明體" panose="02020500000000000000" pitchFamily="18" charset="-120"/>
              </a:rPr>
              <a:t>th</a:t>
            </a:r>
            <a:r>
              <a:rPr lang="en-US" altLang="zh-TW" dirty="0">
                <a:ea typeface="新細明體" panose="02020500000000000000" pitchFamily="18" charset="-120"/>
              </a:rPr>
              <a:t> column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-d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: separation symbol</a:t>
            </a:r>
          </a:p>
          <a:p>
            <a:pPr lvl="3" eaLnBrk="1" hangingPunct="1">
              <a:defRPr/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Cut out file permission and file name from ls output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anose="02020500000000000000" pitchFamily="18" charset="-120"/>
              </a:rPr>
              <a:t>% ls -l | grep -v ^total | cut -c1-11 -c47-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3" eaLnBrk="1" hangingPunct="1">
              <a:defRPr/>
            </a:pPr>
            <a:r>
              <a:rPr lang="en-US" altLang="zh-TW" sz="1400" dirty="0">
                <a:ea typeface="新細明體" panose="02020500000000000000" pitchFamily="18" charset="-120"/>
              </a:rPr>
              <a:t>-c1-12</a:t>
            </a:r>
            <a:r>
              <a:rPr lang="zh-TW" altLang="en-US" sz="1400" dirty="0">
                <a:ea typeface="新細明體" panose="02020500000000000000" pitchFamily="18" charset="-120"/>
              </a:rPr>
              <a:t>：</a:t>
            </a:r>
            <a:r>
              <a:rPr lang="en-US" altLang="zh-TW" sz="1400" dirty="0">
                <a:ea typeface="新細明體" panose="02020500000000000000" pitchFamily="18" charset="-120"/>
              </a:rPr>
              <a:t>1</a:t>
            </a:r>
            <a:r>
              <a:rPr lang="en-US" altLang="zh-TW" sz="1400" baseline="30000" dirty="0">
                <a:ea typeface="新細明體" panose="02020500000000000000" pitchFamily="18" charset="-120"/>
              </a:rPr>
              <a:t>st</a:t>
            </a:r>
            <a:r>
              <a:rPr lang="en-US" altLang="zh-TW" sz="1400" dirty="0">
                <a:ea typeface="新細明體" panose="02020500000000000000" pitchFamily="18" charset="-120"/>
              </a:rPr>
              <a:t>~12</a:t>
            </a:r>
            <a:r>
              <a:rPr lang="en-US" altLang="zh-TW" sz="1400" baseline="30000" dirty="0">
                <a:ea typeface="新細明體" panose="02020500000000000000" pitchFamily="18" charset="-120"/>
              </a:rPr>
              <a:t>th</a:t>
            </a:r>
            <a:r>
              <a:rPr lang="en-US" altLang="zh-TW" sz="1400" dirty="0">
                <a:ea typeface="新細明體" panose="02020500000000000000" pitchFamily="18" charset="-120"/>
              </a:rPr>
              <a:t> characters (start from 1, instead of 0)</a:t>
            </a:r>
          </a:p>
          <a:p>
            <a:pPr lvl="3" eaLnBrk="1" hangingPunct="1">
              <a:defRPr/>
            </a:pPr>
            <a:r>
              <a:rPr lang="en-US" altLang="zh-TW" sz="1400" dirty="0">
                <a:ea typeface="新細明體" panose="02020500000000000000" pitchFamily="18" charset="-120"/>
              </a:rPr>
              <a:t>-c45-</a:t>
            </a:r>
            <a:r>
              <a:rPr lang="zh-TW" altLang="en-US" sz="1400" dirty="0">
                <a:ea typeface="新細明體" panose="02020500000000000000" pitchFamily="18" charset="-120"/>
              </a:rPr>
              <a:t>：</a:t>
            </a:r>
            <a:r>
              <a:rPr lang="en-US" altLang="zh-TW" sz="1400" dirty="0">
                <a:ea typeface="新細明體" panose="02020500000000000000" pitchFamily="18" charset="-120"/>
              </a:rPr>
              <a:t>characters after 47</a:t>
            </a:r>
            <a:r>
              <a:rPr lang="en-US" altLang="zh-TW" sz="1400" baseline="30000" dirty="0">
                <a:ea typeface="新細明體" panose="02020500000000000000" pitchFamily="18" charset="-120"/>
              </a:rPr>
              <a:t>th</a:t>
            </a:r>
            <a:r>
              <a:rPr lang="en-US" altLang="zh-TW" sz="1400" dirty="0">
                <a:ea typeface="新細明體" panose="02020500000000000000" pitchFamily="18" charset="-120"/>
              </a:rPr>
              <a:t> character (include 47</a:t>
            </a:r>
            <a:r>
              <a:rPr lang="en-US" altLang="zh-TW" sz="1400" baseline="30000" dirty="0">
                <a:ea typeface="新細明體" panose="02020500000000000000" pitchFamily="18" charset="-120"/>
              </a:rPr>
              <a:t>th</a:t>
            </a:r>
            <a:r>
              <a:rPr lang="en-US" altLang="zh-TW" sz="1400" dirty="0">
                <a:ea typeface="新細明體" panose="02020500000000000000" pitchFamily="18" charset="-120"/>
              </a:rPr>
              <a:t> )</a:t>
            </a:r>
            <a:endParaRPr lang="zh-TW" altLang="en-US" sz="1400" dirty="0">
              <a:ea typeface="新細明體" panose="02020500000000000000" pitchFamily="18" charset="-120"/>
            </a:endParaRPr>
          </a:p>
          <a:p>
            <a:pPr lvl="2" eaLnBrk="1" hangingPunct="1">
              <a:defRPr/>
            </a:pPr>
            <a:endParaRPr lang="en-US" altLang="zh-TW" sz="1600" dirty="0">
              <a:ea typeface="新細明體" panose="02020500000000000000" pitchFamily="18" charset="-12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90600" y="6027923"/>
            <a:ext cx="75438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-x  Unix-User-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-r--r--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sa.tmp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-r--r--  yankring_history_v2.txt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15652" y="4892798"/>
            <a:ext cx="751874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total 12</a:t>
            </a:r>
          </a:p>
          <a:p>
            <a:pPr eaLnBrk="1" hangingPunct="1"/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4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512  9 20 16:21 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Unix-User-</a:t>
            </a:r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  <a:p>
            <a:pPr eaLnBrk="1" hangingPunct="1"/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-r--r--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274  9 19 16:09 </a:t>
            </a:r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sa.tmp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-r--r--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  0  9 19 16:38 </a:t>
            </a:r>
            <a:r>
              <a:rPr lang="en-US" altLang="zh-TW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yankring_history_v2.txt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2855" y="3002536"/>
            <a:ext cx="7543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:*:1001:20:Liang-Chi Tseng:/home/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72855" y="3381562"/>
            <a:ext cx="7543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lctseng:1001:/home/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44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(4)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Example usage:</a:t>
            </a:r>
            <a:endParaRPr lang="en-US" altLang="zh-TW" sz="22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Use </a:t>
            </a:r>
            <a:r>
              <a:rPr lang="en-US" altLang="zh-TW" sz="1800" dirty="0" err="1"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ea typeface="新細明體" panose="02020500000000000000" pitchFamily="18" charset="-120"/>
              </a:rPr>
              <a:t> to generate the same behavior of cut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awk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F: </a:t>
            </a:r>
            <a:r>
              <a:rPr lang="en-US" altLang="zh-TW" sz="1600" dirty="0"/>
              <a:t>'</a:t>
            </a:r>
            <a:r>
              <a:rPr lang="en-US" altLang="zh-TW" sz="1600" dirty="0">
                <a:ea typeface="新細明體" panose="02020500000000000000" pitchFamily="18" charset="-120"/>
              </a:rPr>
              <a:t>{print $1 </a:t>
            </a:r>
            <a:r>
              <a:rPr lang="en-US" altLang="zh-TW" sz="1600" dirty="0"/>
              <a:t>"  "</a:t>
            </a:r>
            <a:r>
              <a:rPr lang="en-US" altLang="zh-TW" sz="1600" dirty="0">
                <a:ea typeface="新細明體" panose="02020500000000000000" pitchFamily="18" charset="-120"/>
              </a:rPr>
              <a:t> $6}' 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passwd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sz="1400" dirty="0">
                <a:ea typeface="新細明體" panose="02020500000000000000" pitchFamily="18" charset="-120"/>
              </a:rPr>
              <a:t>-F </a:t>
            </a:r>
            <a:r>
              <a:rPr lang="zh-TW" altLang="en-US" sz="1400" dirty="0">
                <a:ea typeface="新細明體" panose="02020500000000000000" pitchFamily="18" charset="-120"/>
              </a:rPr>
              <a:t>：</a:t>
            </a:r>
            <a:r>
              <a:rPr lang="en-US" altLang="zh-TW" sz="1400" dirty="0">
                <a:ea typeface="新細明體" panose="02020500000000000000" pitchFamily="18" charset="-120"/>
              </a:rPr>
              <a:t>separation symbol</a:t>
            </a:r>
          </a:p>
          <a:p>
            <a:pPr lvl="2" eaLnBrk="1" hangingPunct="1"/>
            <a:endParaRPr lang="en-US" altLang="zh-TW" sz="1600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% ls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l | grep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v ^total | </a:t>
            </a:r>
            <a:r>
              <a:rPr lang="en-US" altLang="zh-TW" sz="1600" dirty="0" err="1"/>
              <a:t>awk</a:t>
            </a:r>
            <a:r>
              <a:rPr lang="en-US" altLang="zh-TW" sz="1600" dirty="0"/>
              <a:t> '{print $1 " " $9}‘</a:t>
            </a:r>
          </a:p>
          <a:p>
            <a:pPr lvl="3" eaLnBrk="1" hangingPunct="1"/>
            <a:r>
              <a:rPr lang="en-US" altLang="zh-TW" sz="1400" dirty="0"/>
              <a:t>Result same as “</a:t>
            </a:r>
            <a:r>
              <a:rPr lang="en-US" altLang="zh-TW" sz="1400" dirty="0">
                <a:solidFill>
                  <a:srgbClr val="00206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ls -l | grep -v ^total | cut -c1-11 -c47-”</a:t>
            </a:r>
            <a:endParaRPr lang="en-US" altLang="zh-TW" sz="14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52600" y="3200400"/>
            <a:ext cx="3048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2702196"/>
            <a:ext cx="6019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:*:1001:20:Liang-Chi Tseng:/home/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03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Example usage: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-r : reverse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-u : unique keys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b="1" dirty="0">
                <a:ea typeface="新細明體" panose="02020500000000000000" pitchFamily="18" charset="-120"/>
              </a:rPr>
              <a:t>-n</a:t>
            </a:r>
            <a:r>
              <a:rPr lang="en-US" altLang="zh-TW" dirty="0">
                <a:ea typeface="新細明體" panose="02020500000000000000" pitchFamily="18" charset="-120"/>
              </a:rPr>
              <a:t> : numeric keys sorting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Default: string sorting, 14 &gt; 123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-k : specific columns to sort with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(6)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Example usage: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ls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al | sort -k 5,5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List directory contents and sort by file size decreasingly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3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sort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t: -k 1,1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ea typeface="新細明體" panose="02020500000000000000" pitchFamily="18" charset="-120"/>
              </a:rPr>
              <a:t> | grep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v ^#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List records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ea typeface="新細明體" panose="02020500000000000000" pitchFamily="18" charset="-120"/>
              </a:rPr>
              <a:t> increasingly by id</a:t>
            </a:r>
          </a:p>
          <a:p>
            <a:pPr lvl="3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28800" y="2743200"/>
            <a:ext cx="66294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-------  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3954  9 20 18:39 .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viminfo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-r--r--  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1066  9 20 00:05 .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cshrc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-r--r--  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 978  9 20 00:05 .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shrc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-r--r--  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staff   817  9 20 00:05 .profile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14186" y="4711005"/>
            <a:ext cx="66294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games:*:7:13:Games pseudo-user:/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/games:/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nologin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git_daemon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:*:964:964:git daemon:/nonexistent:/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nologin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hast:*:845:845:HAST unprivileged user:/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/empty:/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nologin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kmem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:*:5:65533:KMem Sandbox:/:/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nologin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:*:1001:20:Liang-Chi Tseng:/home/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82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(7)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Example usage: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sv-SE" altLang="zh-TW" dirty="0">
                <a:ea typeface="新細明體" panose="02020500000000000000" pitchFamily="18" charset="-120"/>
              </a:rPr>
              <a:t>sort -t. -n -k 1,1 -k 2,2 -k 3,3 -k 4,4 '/etc/hosts' | grep -v ^#</a:t>
            </a:r>
          </a:p>
          <a:p>
            <a:pPr lvl="3" eaLnBrk="1" hangingPunct="1">
              <a:lnSpc>
                <a:spcPct val="90000"/>
              </a:lnSpc>
            </a:pPr>
            <a:r>
              <a:rPr lang="sv-SE" altLang="zh-TW" dirty="0">
                <a:ea typeface="新細明體" panose="02020500000000000000" pitchFamily="18" charset="-120"/>
              </a:rPr>
              <a:t>List records in /etc/hosts sorted by IPv4 address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76400" y="5251787"/>
            <a:ext cx="6690986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::1                     localhost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localhost.my.domain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64.233.187.95           www.googleapis.com googleapis.l.google.com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127.0.0.1               localhost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localhost.my.domain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140.113.17.26           nctucs.tw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76400" y="2781300"/>
            <a:ext cx="6690986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# In the presence of the domain name service or NIS, this file may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# not be consulted at all; see 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nsswitch.conf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for the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# resolution order.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::1                     localhost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localhost.my.domain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127.0.0.1               localhost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localhost.my.domain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140.113.17.26           nctucs.tw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64.233.187.95           www.googleapis.com googleapis.l.google.com</a:t>
            </a:r>
          </a:p>
        </p:txBody>
      </p:sp>
    </p:spTree>
    <p:extLst>
      <p:ext uri="{BB962C8B-B14F-4D97-AF65-F5344CB8AC3E}">
        <p14:creationId xmlns:p14="http://schemas.microsoft.com/office/powerpoint/2010/main" val="3940572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Commands (8)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tr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dirty="0">
                <a:ea typeface="新細明體" panose="02020500000000000000" pitchFamily="18" charset="-120"/>
              </a:rPr>
              <a:t> Translate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tr</a:t>
            </a:r>
            <a:r>
              <a:rPr lang="en-US" altLang="zh-TW" dirty="0">
                <a:ea typeface="新細明體" panose="02020500000000000000" pitchFamily="18" charset="-120"/>
              </a:rPr>
              <a:t> "A-Z" "a-z" &lt; file1 &gt; file2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Change all alphabet to uppercase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dirty="0">
                <a:ea typeface="新細明體" panose="02020500000000000000" pitchFamily="18" charset="-120"/>
              </a:rPr>
              <a:t>% grep lctseng /etc/passwd | tr ":" "\n“</a:t>
            </a:r>
          </a:p>
          <a:p>
            <a:pPr lvl="2" eaLnBrk="1" hangingPunct="1">
              <a:lnSpc>
                <a:spcPct val="90000"/>
              </a:lnSpc>
            </a:pPr>
            <a:endParaRPr lang="pt-BR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pt-BR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pt-BR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pt-BR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pt-BR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pt-BR" altLang="zh-TW" dirty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pt-BR" altLang="zh-TW" dirty="0">
                <a:ea typeface="新細明體" panose="02020500000000000000" pitchFamily="18" charset="-120"/>
              </a:rPr>
              <a:t>% tr </a:t>
            </a:r>
            <a:r>
              <a:rPr lang="pt-BR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pt-BR" altLang="zh-TW" dirty="0">
                <a:ea typeface="新細明體" panose="02020500000000000000" pitchFamily="18" charset="-120"/>
              </a:rPr>
              <a:t>d "\t" &lt; file1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zh-TW" dirty="0">
                <a:ea typeface="新細明體" panose="02020500000000000000" pitchFamily="18" charset="-120"/>
              </a:rPr>
              <a:t>Delete tab in file1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dirty="0">
                <a:ea typeface="新細明體" panose="02020500000000000000" pitchFamily="18" charset="-120"/>
              </a:rPr>
              <a:t>% tr </a:t>
            </a:r>
            <a:r>
              <a:rPr lang="pt-BR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pt-BR" altLang="zh-TW" dirty="0">
                <a:ea typeface="新細明體" panose="02020500000000000000" pitchFamily="18" charset="-120"/>
              </a:rPr>
              <a:t>s </a:t>
            </a:r>
            <a:r>
              <a:rPr lang="pt-BR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" " " "</a:t>
            </a:r>
            <a:r>
              <a:rPr lang="pt-BR" altLang="zh-TW" dirty="0">
                <a:ea typeface="新細明體" panose="02020500000000000000" pitchFamily="18" charset="-120"/>
              </a:rPr>
              <a:t> &lt; file1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Delete multiple space in file1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09800" y="2743200"/>
            <a:ext cx="22098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1001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Liang-Chi Tseng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09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/>
              <a:t>xargs</a:t>
            </a:r>
            <a:r>
              <a:rPr lang="en-US" altLang="zh-TW" sz="3000" dirty="0"/>
              <a:t> Command</a:t>
            </a:r>
            <a:r>
              <a:rPr lang="zh-TW" altLang="en-US" sz="3000" dirty="0"/>
              <a:t> </a:t>
            </a:r>
            <a:r>
              <a:rPr lang="en-US" altLang="zh-TW" sz="3000" dirty="0"/>
              <a:t>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xargs</a:t>
            </a:r>
            <a:r>
              <a:rPr lang="en-US" altLang="zh-TW" dirty="0"/>
              <a:t> – construct argument list(s) and execute utility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-n number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-I </a:t>
            </a:r>
            <a:r>
              <a:rPr lang="en-US" altLang="zh-TW" dirty="0" err="1"/>
              <a:t>replstr</a:t>
            </a:r>
            <a:r>
              <a:rPr lang="zh-TW" altLang="en-US" dirty="0"/>
              <a:t> </a:t>
            </a:r>
            <a:r>
              <a:rPr lang="en-US" altLang="zh-TW" dirty="0"/>
              <a:t>(every)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-J </a:t>
            </a:r>
            <a:r>
              <a:rPr lang="en-US" altLang="zh-TW" dirty="0" err="1"/>
              <a:t>replstr</a:t>
            </a:r>
            <a:r>
              <a:rPr lang="en-US" altLang="zh-TW" dirty="0"/>
              <a:t> (first )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-s size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…</a:t>
            </a:r>
          </a:p>
          <a:p>
            <a:pPr eaLnBrk="1" hangingPunct="1"/>
            <a:endParaRPr lang="en-US" altLang="zh-TW" dirty="0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429000" y="1957388"/>
            <a:ext cx="4495800" cy="252888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 dirty="0">
                <a:ea typeface="細明體" panose="02020509000000000000" pitchFamily="49" charset="-120"/>
              </a:rPr>
              <a:t>% ls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2.sh       3.csh      4.csh      4.sh       bsd1.ping   </a:t>
            </a:r>
            <a:r>
              <a:rPr kumimoji="0" lang="en-US" altLang="zh-TW" sz="1600" dirty="0" err="1">
                <a:ea typeface="細明體" panose="02020509000000000000" pitchFamily="49" charset="-120"/>
              </a:rPr>
              <a:t>testin</a:t>
            </a:r>
            <a:endParaRPr kumimoji="0" lang="en-US" altLang="zh-TW" sz="1600" dirty="0">
              <a:ea typeface="細明體" panose="02020509000000000000" pitchFamily="49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 dirty="0">
                <a:ea typeface="細明體" panose="02020509000000000000" pitchFamily="49" charset="-120"/>
              </a:rPr>
              <a:t>% ls | </a:t>
            </a:r>
            <a:r>
              <a:rPr kumimoji="0" lang="en-US" altLang="zh-TW" sz="1600" b="1" dirty="0" err="1">
                <a:ea typeface="細明體" panose="02020509000000000000" pitchFamily="49" charset="-120"/>
              </a:rPr>
              <a:t>xargs</a:t>
            </a:r>
            <a:r>
              <a:rPr kumimoji="0" lang="en-US" altLang="zh-TW" sz="1600" b="1" dirty="0">
                <a:ea typeface="細明體" panose="02020509000000000000" pitchFamily="49" charset="-120"/>
              </a:rPr>
              <a:t> echo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2.sh 3.csh 4.csh 4.sh bsd1.ping </a:t>
            </a:r>
            <a:r>
              <a:rPr kumimoji="0" lang="en-US" altLang="zh-TW" sz="1600" dirty="0" err="1">
                <a:ea typeface="細明體" panose="02020509000000000000" pitchFamily="49" charset="-120"/>
              </a:rPr>
              <a:t>testin</a:t>
            </a:r>
            <a:endParaRPr kumimoji="0" lang="en-US" altLang="zh-TW" sz="1600" dirty="0">
              <a:ea typeface="細明體" panose="02020509000000000000" pitchFamily="49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 dirty="0">
                <a:ea typeface="細明體" panose="02020509000000000000" pitchFamily="49" charset="-120"/>
              </a:rPr>
              <a:t>% ls | </a:t>
            </a:r>
            <a:r>
              <a:rPr kumimoji="0" lang="en-US" altLang="zh-TW" sz="1600" b="1" dirty="0" err="1">
                <a:ea typeface="細明體" panose="02020509000000000000" pitchFamily="49" charset="-120"/>
              </a:rPr>
              <a:t>xargs</a:t>
            </a:r>
            <a:r>
              <a:rPr kumimoji="0" lang="en-US" altLang="zh-TW" sz="1600" b="1" dirty="0">
                <a:ea typeface="細明體" panose="02020509000000000000" pitchFamily="49" charset="-120"/>
              </a:rPr>
              <a:t> -n1 echo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2.sh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3.csh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4.csh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4.sh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ea typeface="細明體" panose="02020509000000000000" pitchFamily="49" charset="-120"/>
              </a:rPr>
              <a:t>bsd1.ping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ea typeface="細明體" panose="02020509000000000000" pitchFamily="49" charset="-120"/>
              </a:rPr>
              <a:t>testin</a:t>
            </a:r>
            <a:endParaRPr kumimoji="0" lang="en-US" altLang="zh-TW" sz="1600" dirty="0">
              <a:ea typeface="細明體" panose="02020509000000000000" pitchFamily="49" charset="-120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5105400" y="4654550"/>
            <a:ext cx="3429000" cy="1812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-J % -n1 echo %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 here %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371600" y="4648200"/>
            <a:ext cx="3429000" cy="1812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-I % -n1 echo %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here 2.sh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 here 3.csh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 here 4.csh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 here 4.sh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 here bsd1.ping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 here testin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nimBg="1"/>
      <p:bldP spid="223238" grpId="0" animBg="1"/>
      <p:bldP spid="2232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/>
              <a:t>xargs</a:t>
            </a:r>
            <a:r>
              <a:rPr lang="en-US" altLang="zh-TW" sz="3000" dirty="0"/>
              <a:t> Command</a:t>
            </a:r>
            <a:r>
              <a:rPr lang="zh-TW" altLang="en-US" sz="3000" dirty="0"/>
              <a:t> </a:t>
            </a:r>
            <a:r>
              <a:rPr lang="en-US" altLang="zh-TW" sz="3000" dirty="0"/>
              <a:t>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: ping all hosts in file</a:t>
            </a:r>
          </a:p>
          <a:p>
            <a:pPr lvl="1" eaLnBrk="1" hangingPunct="1"/>
            <a:r>
              <a:rPr lang="en-US" altLang="zh-TW" dirty="0"/>
              <a:t>File “host”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/>
              <a:t>$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cat host |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xargs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-n1 ping -c 1 | grep "bytes from"</a:t>
            </a:r>
          </a:p>
          <a:p>
            <a:pPr eaLnBrk="1" hangingPunct="1"/>
            <a:endParaRPr lang="en-US" altLang="zh-TW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76400" y="2286000"/>
            <a:ext cx="2667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www.google.com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bsd5.cs.nctu.edu.tw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linux3.cs.nctu.edu.tw</a:t>
            </a: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cs.nctu.edu.tw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676400" y="3886200"/>
            <a:ext cx="66294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64 bytes from 64.233.188.103: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icmp_seq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=0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ttl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=47 time=6.944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ms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64 bytes from 140.113.235.135: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icmp_seq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=0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ttl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=57 time=1.451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ms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64 bytes from 140.113.235.153: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icmp_seq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=0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ttl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=57 time=1.612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ms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64 bytes from 140.113.235.47: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icmp_seq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=0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ttl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=57 time=1.856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ms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18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/>
              <a:t>The Unix Way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5105400"/>
          </a:xfrm>
        </p:spPr>
        <p:txBody>
          <a:bodyPr/>
          <a:lstStyle/>
          <a:p>
            <a:r>
              <a:rPr lang="en-US" altLang="zh-TW" sz="2000" dirty="0"/>
              <a:t>Lots of little tools, each good at one thing</a:t>
            </a:r>
          </a:p>
          <a:p>
            <a:pPr lvl="1"/>
            <a:r>
              <a:rPr lang="en-US" altLang="zh-TW" sz="1800" dirty="0"/>
              <a:t>Use them together to achieve your goal</a:t>
            </a:r>
          </a:p>
          <a:p>
            <a:r>
              <a:rPr lang="en-US" altLang="zh-TW" sz="2200" dirty="0"/>
              <a:t>Try other shells (install from package/ports)</a:t>
            </a:r>
          </a:p>
          <a:p>
            <a:pPr lvl="1"/>
            <a:r>
              <a:rPr lang="en-US" altLang="zh-TW" sz="1800" dirty="0" err="1"/>
              <a:t>zsh</a:t>
            </a:r>
            <a:endParaRPr lang="en-US" altLang="zh-TW" sz="1800" dirty="0"/>
          </a:p>
          <a:p>
            <a:pPr lvl="2"/>
            <a:r>
              <a:rPr lang="en-US" altLang="zh-TW" sz="1600" dirty="0"/>
              <a:t>Oh-my-</a:t>
            </a:r>
            <a:r>
              <a:rPr lang="en-US" altLang="zh-TW" sz="1600" dirty="0" err="1"/>
              <a:t>zsh</a:t>
            </a:r>
            <a:r>
              <a:rPr lang="en-US" altLang="zh-TW" sz="1600" dirty="0"/>
              <a:t>: </a:t>
            </a:r>
            <a:r>
              <a:rPr lang="en-US" altLang="zh-TW" sz="1600" dirty="0">
                <a:hlinkClick r:id="rId3"/>
              </a:rPr>
              <a:t>https://github.com/robbyrussell/oh-my-zsh</a:t>
            </a:r>
            <a:endParaRPr lang="en-US" altLang="zh-TW" sz="1600" dirty="0"/>
          </a:p>
          <a:p>
            <a:pPr lvl="1"/>
            <a:r>
              <a:rPr lang="en-US" altLang="zh-TW" sz="1800" dirty="0"/>
              <a:t>fish</a:t>
            </a:r>
          </a:p>
          <a:p>
            <a:pPr lvl="1"/>
            <a:endParaRPr lang="en-US" altLang="zh-TW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Appendix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Command History in (t)csh</a:t>
            </a:r>
            <a:endParaRPr lang="zh-TW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Introduction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UNIX Kernel and Shell</a:t>
            </a:r>
          </a:p>
        </p:txBody>
      </p:sp>
      <p:pic>
        <p:nvPicPr>
          <p:cNvPr id="4099" name="Picture 4" descr="無標題-全彩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410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無標題-全彩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0" r="16643"/>
          <a:stretch>
            <a:fillRect/>
          </a:stretch>
        </p:blipFill>
        <p:spPr bwMode="auto">
          <a:xfrm>
            <a:off x="6400800" y="3733800"/>
            <a:ext cx="22018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4211638" y="4495800"/>
            <a:ext cx="2074862" cy="1600200"/>
            <a:chOff x="2653" y="2832"/>
            <a:chExt cx="1307" cy="1008"/>
          </a:xfrm>
        </p:grpSpPr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2784" y="2832"/>
              <a:ext cx="0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2784" y="3504"/>
              <a:ext cx="11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653" y="3552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5000"/>
                </a:spcBef>
                <a:buFont typeface="Wingdings" panose="05000000000000000000" pitchFamily="2" charset="2"/>
                <a:buChar char="q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華康儷中黑(P)" pitchFamily="34" charset="-120"/>
                </a:defRPr>
              </a:lvl1pPr>
              <a:lvl2pPr marL="742950" indent="-285750">
                <a:spcBef>
                  <a:spcPct val="25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2pPr>
              <a:lvl3pPr marL="1143000" indent="-228600">
                <a:spcBef>
                  <a:spcPct val="25000"/>
                </a:spcBef>
                <a:buClr>
                  <a:schemeClr val="bg2"/>
                </a:buClr>
                <a:buFont typeface="Wingdings" panose="05000000000000000000" pitchFamily="2" charset="2"/>
                <a:buChar char="Ø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3pPr>
              <a:lvl4pPr marL="1600200" indent="-228600">
                <a:spcBef>
                  <a:spcPct val="25000"/>
                </a:spcBef>
                <a:buChar char="–"/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4pPr>
              <a:lvl5pPr marL="2057400" indent="-228600">
                <a:spcBef>
                  <a:spcPct val="25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華康標楷體(P)" pitchFamily="66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b="1">
                  <a:solidFill>
                    <a:schemeClr val="accent2"/>
                  </a:solidFill>
                  <a:latin typeface="Times" panose="02020603050405020304" pitchFamily="18" charset="0"/>
                  <a:ea typeface="新細明體" panose="02020500000000000000" pitchFamily="18" charset="-120"/>
                </a:rPr>
                <a:t>interpret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0722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Command History in (t)</a:t>
            </a:r>
            <a:r>
              <a:rPr lang="en-US" altLang="zh-TW" dirty="0" err="1"/>
              <a:t>csh</a:t>
            </a:r>
            <a:endParaRPr lang="en-US" altLang="zh-TW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154238"/>
          </a:xfrm>
        </p:spPr>
        <p:txBody>
          <a:bodyPr/>
          <a:lstStyle/>
          <a:p>
            <a:pPr eaLnBrk="1" hangingPunct="1"/>
            <a:r>
              <a:rPr lang="en-US" altLang="zh-TW" sz="1800">
                <a:solidFill>
                  <a:schemeClr val="hlink"/>
                </a:solidFill>
              </a:rPr>
              <a:t>!n</a:t>
            </a:r>
            <a:r>
              <a:rPr lang="en-US" altLang="zh-TW" sz="1800"/>
              <a:t>	- exec previous command line n</a:t>
            </a:r>
          </a:p>
          <a:p>
            <a:pPr eaLnBrk="1" hangingPunct="1"/>
            <a:r>
              <a:rPr lang="en-US" altLang="zh-TW" sz="1800">
                <a:solidFill>
                  <a:schemeClr val="hlink"/>
                </a:solidFill>
              </a:rPr>
              <a:t>!-n</a:t>
            </a:r>
            <a:r>
              <a:rPr lang="en-US" altLang="zh-TW" sz="1800"/>
              <a:t>	- exec current command line minus n</a:t>
            </a:r>
          </a:p>
          <a:p>
            <a:pPr eaLnBrk="1" hangingPunct="1"/>
            <a:r>
              <a:rPr lang="en-US" altLang="zh-TW" sz="1800">
                <a:solidFill>
                  <a:schemeClr val="hlink"/>
                </a:solidFill>
              </a:rPr>
              <a:t>!!</a:t>
            </a:r>
            <a:r>
              <a:rPr lang="en-US" altLang="zh-TW" sz="1800"/>
              <a:t>	-</a:t>
            </a:r>
            <a:r>
              <a:rPr lang="en-US" altLang="zh-TW" sz="2000"/>
              <a:t> </a:t>
            </a:r>
            <a:r>
              <a:rPr lang="en-US" altLang="zh-TW" sz="1800"/>
              <a:t>exec last command (the same as !-1)</a:t>
            </a:r>
          </a:p>
          <a:p>
            <a:pPr eaLnBrk="1" hangingPunct="1"/>
            <a:r>
              <a:rPr lang="en-US" altLang="zh-TW" sz="1800">
                <a:solidFill>
                  <a:schemeClr val="hlink"/>
                </a:solidFill>
              </a:rPr>
              <a:t>!str</a:t>
            </a:r>
            <a:r>
              <a:rPr lang="en-US" altLang="zh-TW" sz="1800">
                <a:solidFill>
                  <a:srgbClr val="000066"/>
                </a:solidFill>
              </a:rPr>
              <a:t>	</a:t>
            </a:r>
            <a:r>
              <a:rPr lang="en-US" altLang="zh-TW" sz="1800"/>
              <a:t>-</a:t>
            </a:r>
            <a:r>
              <a:rPr lang="en-US" altLang="zh-TW" sz="2000"/>
              <a:t> </a:t>
            </a:r>
            <a:r>
              <a:rPr lang="en-US" altLang="zh-TW" sz="1800"/>
              <a:t>exec previous command line beginning with </a:t>
            </a:r>
            <a:r>
              <a:rPr lang="en-US" altLang="zh-TW" sz="1800">
                <a:solidFill>
                  <a:schemeClr val="hlink"/>
                </a:solidFill>
              </a:rPr>
              <a:t>str</a:t>
            </a:r>
          </a:p>
          <a:p>
            <a:pPr eaLnBrk="1" hangingPunct="1"/>
            <a:r>
              <a:rPr lang="en-US" altLang="zh-TW" sz="1800">
                <a:solidFill>
                  <a:schemeClr val="hlink"/>
                </a:solidFill>
              </a:rPr>
              <a:t>!?str?</a:t>
            </a:r>
            <a:r>
              <a:rPr lang="en-US" altLang="zh-TW" sz="1800">
                <a:solidFill>
                  <a:srgbClr val="000066"/>
                </a:solidFill>
              </a:rPr>
              <a:t>	</a:t>
            </a:r>
            <a:r>
              <a:rPr lang="en-US" altLang="zh-TW" sz="1800"/>
              <a:t>-</a:t>
            </a:r>
            <a:r>
              <a:rPr lang="en-US" altLang="zh-TW" sz="2000"/>
              <a:t> </a:t>
            </a:r>
            <a:r>
              <a:rPr lang="en-US" altLang="zh-TW" sz="1800"/>
              <a:t>exec previous command line containing </a:t>
            </a:r>
            <a:r>
              <a:rPr lang="en-US" altLang="zh-TW" sz="1800">
                <a:solidFill>
                  <a:schemeClr val="hlink"/>
                </a:solidFill>
              </a:rPr>
              <a:t>str</a:t>
            </a:r>
            <a:endParaRPr lang="en-US" altLang="zh-TW" sz="2000">
              <a:solidFill>
                <a:schemeClr val="hlink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71600" y="3810000"/>
            <a:ext cx="6248400" cy="2597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% 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9   8:30		nroff </a:t>
            </a:r>
            <a:r>
              <a:rPr lang="en-US" altLang="zh-TW" sz="2000">
                <a:ea typeface="新細明體" panose="02020500000000000000" pitchFamily="18" charset="-120"/>
              </a:rPr>
              <a:t>–</a:t>
            </a: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man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10  8:31	cp ypwhich.1 ypwhich.1.old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11  8:31	vi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12  8:32	diff ypwhich.1.old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13  8:32	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% !?old?</a:t>
            </a:r>
            <a:endParaRPr lang="en-US" altLang="zh-TW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Command History in (t)</a:t>
            </a:r>
            <a:r>
              <a:rPr lang="en-US" altLang="zh-TW" dirty="0" err="1"/>
              <a:t>csh</a:t>
            </a:r>
            <a:endParaRPr lang="en-US" altLang="zh-TW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</a:rPr>
              <a:t>!!:n</a:t>
            </a:r>
            <a:r>
              <a:rPr lang="en-US" altLang="zh-TW" sz="2000"/>
              <a:t>		- use the nth word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</a:rPr>
              <a:t>!!:m-n</a:t>
            </a:r>
            <a:r>
              <a:rPr lang="en-US" altLang="zh-TW" sz="2000"/>
              <a:t>	- select words m ~ n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</a:rPr>
              <a:t>!!:*	</a:t>
            </a:r>
            <a:r>
              <a:rPr lang="en-US" altLang="zh-TW" sz="2000"/>
              <a:t>	- use all arguments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solidFill>
                  <a:schemeClr val="hlink"/>
                </a:solidFill>
              </a:rPr>
              <a:t>!!:s/str1/str2/</a:t>
            </a:r>
            <a:r>
              <a:rPr lang="en-US" altLang="zh-TW" sz="2000">
                <a:solidFill>
                  <a:srgbClr val="000066"/>
                </a:solidFill>
              </a:rPr>
              <a:t>	</a:t>
            </a:r>
            <a:r>
              <a:rPr lang="en-US" altLang="zh-TW" sz="2000"/>
              <a:t>- substitute str1 with str2 in previous command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r>
              <a:rPr lang="en-US" altLang="zh-TW"/>
              <a:t>“History Substitution” in tcsh(1)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95400" y="3048000"/>
            <a:ext cx="6248400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% 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15  8:35	cd /etc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16  8:35	ls HOSTS FSTAB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17  8:35	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% cat !-2:*:s/HOSTS/hosts/:s/FSTAB/fstab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The UNIX Shells</a:t>
            </a:r>
          </a:p>
        </p:txBody>
      </p:sp>
      <p:sp>
        <p:nvSpPr>
          <p:cNvPr id="5123" name="Rectangle 5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How shell works</a:t>
            </a:r>
          </a:p>
          <a:p>
            <a:pPr lvl="1" eaLnBrk="1" hangingPunct="1"/>
            <a:r>
              <a:rPr lang="en-US" altLang="zh-TW"/>
              <a:t>Fetch command </a:t>
            </a:r>
            <a:r>
              <a:rPr lang="en-US" altLang="zh-TW">
                <a:sym typeface="Wingdings" panose="05000000000000000000" pitchFamily="2" charset="2"/>
              </a:rPr>
              <a:t> Analyze  Execute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Unix shells</a:t>
            </a: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>
            <p:ph idx="4294967295"/>
          </p:nvPr>
        </p:nvGraphicFramePr>
        <p:xfrm>
          <a:off x="990600" y="3352800"/>
          <a:ext cx="7696200" cy="2582865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Originator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Bourne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S. R. Bourne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Bill Joy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Ken Greer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/bin/tcsh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Korn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David Korn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(shells/ksh93)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Paul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Falstad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(shells/zsh)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Shell Startup Files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/etc/profile			login shell,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~/.profile			login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ENV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csh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/etc/csh.cshrc		 always,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/etc/csh.login 		 login shell,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~/.cshrc			 always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~/.login			 login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~/.logout		 	 logout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/etc/csh.logout		 logout shell, system wide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tcsh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~/.tcshrc			login shell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bash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/etc/profile </a:t>
            </a:r>
            <a:r>
              <a:rPr lang="en-US" altLang="zh-TW" sz="1800">
                <a:ea typeface="新細明體" panose="02020500000000000000" pitchFamily="18" charset="-120"/>
                <a:sym typeface="Wingdings" panose="05000000000000000000" pitchFamily="2" charset="2"/>
              </a:rPr>
              <a:t> ~/.bash_profile or ~/.bash_login or ~/.profile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  <a:sym typeface="Wingdings" panose="05000000000000000000" pitchFamily="2" charset="2"/>
              </a:rPr>
              <a:t>~/.bashrc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  <a:sym typeface="Wingdings" panose="05000000000000000000" pitchFamily="2" charset="2"/>
              </a:rPr>
              <a:t>BASH_ENV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Shell Startup Files - </a:t>
            </a:r>
            <a:r>
              <a:rPr lang="en-US" altLang="zh-TW" sz="3000" dirty="0" err="1">
                <a:ea typeface="新細明體" pitchFamily="18" charset="-120"/>
              </a:rPr>
              <a:t>tcsh</a:t>
            </a: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.</a:t>
            </a:r>
            <a:r>
              <a:rPr lang="en-US" altLang="zh-TW" sz="2000" dirty="0" err="1">
                <a:ea typeface="新細明體" panose="02020500000000000000" pitchFamily="18" charset="-120"/>
              </a:rPr>
              <a:t>tcshrc</a:t>
            </a:r>
            <a:endParaRPr lang="en-US" altLang="zh-TW" sz="1800" dirty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t="5224"/>
          <a:stretch/>
        </p:blipFill>
        <p:spPr>
          <a:xfrm>
            <a:off x="2191190" y="1403350"/>
            <a:ext cx="5371219" cy="49530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9816D9DE-BFC7-1C43-A02F-BD5D2BDAF904}"/>
              </a:ext>
            </a:extLst>
          </p:cNvPr>
          <p:cNvSpPr txBox="1"/>
          <p:nvPr/>
        </p:nvSpPr>
        <p:spPr>
          <a:xfrm>
            <a:off x="1429226" y="6400800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hlinkClick r:id="rId4"/>
              </a:rPr>
              <a:t>https://github.com/lctseng/Unix-User-Config/blob/master/.tcshrc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Shell Startup Files - </a:t>
            </a:r>
            <a:r>
              <a:rPr lang="en-US" altLang="zh-TW" sz="3000" dirty="0" err="1">
                <a:ea typeface="新細明體" pitchFamily="18" charset="-120"/>
              </a:rPr>
              <a:t>tcsh</a:t>
            </a: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A sample </a:t>
            </a:r>
            <a:r>
              <a:rPr lang="en-US" altLang="zh-TW" dirty="0" err="1">
                <a:ea typeface="新細明體" panose="02020500000000000000" pitchFamily="18" charset="-120"/>
              </a:rPr>
              <a:t>tcshrc</a:t>
            </a:r>
            <a:r>
              <a:rPr lang="en-US" altLang="zh-TW" dirty="0">
                <a:ea typeface="新細明體" panose="02020500000000000000" pitchFamily="18" charset="-120"/>
              </a:rPr>
              <a:t> for you to change your prompt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新細明體" panose="02020500000000000000" pitchFamily="18" charset="-120"/>
                <a:hlinkClick r:id="rId3"/>
              </a:rPr>
              <a:t>http://bit.ly/2kmT3gD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How to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>
                <a:ea typeface="新細明體" panose="02020500000000000000" pitchFamily="18" charset="-120"/>
              </a:rPr>
              <a:t>Copy the content as your .</a:t>
            </a:r>
            <a:r>
              <a:rPr lang="en-US" altLang="zh-TW" sz="2400" dirty="0" err="1">
                <a:ea typeface="新細明體" panose="02020500000000000000" pitchFamily="18" charset="-120"/>
              </a:rPr>
              <a:t>tcshrc</a:t>
            </a:r>
            <a:endParaRPr lang="en-US" altLang="zh-TW" sz="24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Simplest install 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$ 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cd ~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$ 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fetch http://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bit.ly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/2kmT3gD -o .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tcshrc</a:t>
            </a:r>
            <a:endParaRPr lang="en-US" altLang="zh-TW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dirty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9275D40-BA94-6B43-A4AF-762FD664D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942" y="4343400"/>
            <a:ext cx="752686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Shell Environment Variables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/>
              <a:t>Controlling shell behaviors</a:t>
            </a:r>
          </a:p>
          <a:p>
            <a:pPr lvl="1" eaLnBrk="1" hangingPunct="1"/>
            <a:r>
              <a:rPr lang="en-US" altLang="zh-TW" sz="1800" dirty="0"/>
              <a:t>There are many environment variables that control the shell behavior</a:t>
            </a:r>
          </a:p>
          <a:p>
            <a:pPr eaLnBrk="1" hangingPunct="1"/>
            <a:r>
              <a:rPr lang="en-US" altLang="zh-TW" sz="2000" dirty="0"/>
              <a:t>To dump them: </a:t>
            </a:r>
            <a:r>
              <a:rPr lang="en-US" altLang="zh-TW" sz="2000" dirty="0" err="1">
                <a:solidFill>
                  <a:schemeClr val="hlink"/>
                </a:solidFill>
              </a:rPr>
              <a:t>env</a:t>
            </a:r>
            <a:r>
              <a:rPr lang="en-US" altLang="zh-TW" sz="2000" dirty="0"/>
              <a:t> command</a:t>
            </a:r>
          </a:p>
          <a:p>
            <a:pPr eaLnBrk="1" hangingPunct="1"/>
            <a:r>
              <a:rPr lang="en-US" altLang="zh-TW" sz="2000" dirty="0"/>
              <a:t>To get value: </a:t>
            </a:r>
            <a:r>
              <a:rPr lang="en-US" altLang="zh-TW" sz="2000" dirty="0">
                <a:solidFill>
                  <a:schemeClr val="hlink"/>
                </a:solidFill>
              </a:rPr>
              <a:t>$</a:t>
            </a:r>
            <a:r>
              <a:rPr lang="en-US" altLang="zh-TW" sz="2000" dirty="0" err="1">
                <a:solidFill>
                  <a:schemeClr val="hlink"/>
                </a:solidFill>
              </a:rPr>
              <a:t>variable_name</a:t>
            </a:r>
            <a:r>
              <a:rPr lang="en-US" altLang="zh-TW" sz="2000" dirty="0"/>
              <a:t> or </a:t>
            </a:r>
            <a:r>
              <a:rPr lang="en-US" altLang="zh-TW" sz="2000" dirty="0">
                <a:solidFill>
                  <a:schemeClr val="hlink"/>
                </a:solidFill>
              </a:rPr>
              <a:t>${</a:t>
            </a:r>
            <a:r>
              <a:rPr lang="en-US" altLang="zh-TW" sz="2000" dirty="0" err="1">
                <a:solidFill>
                  <a:schemeClr val="hlink"/>
                </a:solidFill>
              </a:rPr>
              <a:t>variable_name</a:t>
            </a:r>
            <a:r>
              <a:rPr lang="en-US" altLang="zh-TW" sz="2000" dirty="0">
                <a:solidFill>
                  <a:schemeClr val="hlink"/>
                </a:solidFill>
              </a:rPr>
              <a:t>}</a:t>
            </a:r>
          </a:p>
          <a:p>
            <a:pPr lvl="1" eaLnBrk="1" hangingPunct="1"/>
            <a:r>
              <a:rPr lang="en-US" altLang="zh-TW" sz="1600" dirty="0"/>
              <a:t>echo "$PATH"</a:t>
            </a:r>
          </a:p>
          <a:p>
            <a:pPr eaLnBrk="1" hangingPunct="1"/>
            <a:r>
              <a:rPr lang="en-US" altLang="zh-TW" sz="2000" dirty="0"/>
              <a:t>Useful Environment Variables</a:t>
            </a:r>
          </a:p>
        </p:txBody>
      </p:sp>
      <p:graphicFrame>
        <p:nvGraphicFramePr>
          <p:cNvPr id="213171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010036"/>
              </p:ext>
            </p:extLst>
          </p:nvPr>
        </p:nvGraphicFramePr>
        <p:xfrm>
          <a:off x="1371600" y="3581400"/>
          <a:ext cx="7391400" cy="2927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HOME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home directory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MAIL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mailbox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PATH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Search path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PS1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Primary prompt string (waiting for input commands)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PS2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Secondary prompt string (after lines end with \)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Third prompt string (automatic spelling correction)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history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Number of history commands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Variables and Strings Quotes</a:t>
            </a:r>
          </a:p>
        </p:txBody>
      </p:sp>
      <p:sp>
        <p:nvSpPr>
          <p:cNvPr id="10243" name="Rectangle 91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4572000" cy="1447800"/>
          </a:xfrm>
        </p:spPr>
        <p:txBody>
          <a:bodyPr/>
          <a:lstStyle/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>
                <a:ea typeface="新細明體" panose="02020500000000000000" pitchFamily="18" charset="-120"/>
              </a:rPr>
              <a:t>varname</a:t>
            </a:r>
            <a:r>
              <a:rPr lang="en-US" altLang="zh-TW" sz="1800" dirty="0">
                <a:ea typeface="新細明體" panose="02020500000000000000" pitchFamily="18" charset="-120"/>
              </a:rPr>
              <a:t>=`/bin/date`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echo $</a:t>
            </a:r>
            <a:r>
              <a:rPr lang="en-US" altLang="zh-TW" sz="1800" dirty="0" err="1">
                <a:ea typeface="新細明體" panose="02020500000000000000" pitchFamily="18" charset="-120"/>
              </a:rPr>
              <a:t>varname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echo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'</a:t>
            </a:r>
            <a:r>
              <a:rPr lang="en-US" altLang="zh-TW" sz="1800" dirty="0">
                <a:ea typeface="新細明體" panose="02020500000000000000" pitchFamily="18" charset="-120"/>
              </a:rPr>
              <a:t>Now is $</a:t>
            </a:r>
            <a:r>
              <a:rPr lang="en-US" altLang="zh-TW" sz="1800" dirty="0" err="1">
                <a:ea typeface="新細明體" panose="02020500000000000000" pitchFamily="18" charset="-120"/>
              </a:rPr>
              <a:t>varname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'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echo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sz="1800" dirty="0">
                <a:ea typeface="新細明體" panose="02020500000000000000" pitchFamily="18" charset="-120"/>
              </a:rPr>
              <a:t>Now is $</a:t>
            </a:r>
            <a:r>
              <a:rPr lang="en-US" altLang="zh-TW" sz="1800" dirty="0" err="1">
                <a:ea typeface="新細明體" panose="02020500000000000000" pitchFamily="18" charset="-120"/>
              </a:rPr>
              <a:t>varname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graphicFrame>
        <p:nvGraphicFramePr>
          <p:cNvPr id="32915" name="Group 1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5491941"/>
              </p:ext>
            </p:extLst>
          </p:nvPr>
        </p:nvGraphicFramePr>
        <p:xfrm>
          <a:off x="1492250" y="1371600"/>
          <a:ext cx="6684963" cy="2811464"/>
        </p:xfrm>
        <a:graphic>
          <a:graphicData uri="http://schemas.openxmlformats.org/drawingml/2006/table">
            <a:tbl>
              <a:tblPr/>
              <a:tblGrid>
                <a:gridCol w="130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Assign value to 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b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</a:b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Get shell 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`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`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Substitution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'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'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Quote character without substitution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"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"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Quote character with substitution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7" name="Picture 92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93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9" name="Rectangle 94"/>
          <p:cNvSpPr>
            <a:spLocks noChangeArrowheads="1"/>
          </p:cNvSpPr>
          <p:nvPr/>
        </p:nvSpPr>
        <p:spPr bwMode="auto">
          <a:xfrm>
            <a:off x="4800600" y="4495800"/>
            <a:ext cx="4191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set varname2=`/bin/date`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echo $varname2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echo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'</a:t>
            </a:r>
            <a:r>
              <a:rPr lang="en-US" altLang="zh-TW" sz="1800" dirty="0">
                <a:ea typeface="新細明體" panose="02020500000000000000" pitchFamily="18" charset="-120"/>
              </a:rPr>
              <a:t>Now is $varname2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'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echo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sz="1800" dirty="0">
                <a:ea typeface="新細明體" panose="02020500000000000000" pitchFamily="18" charset="-120"/>
              </a:rPr>
              <a:t>Now is $varname2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0270" name="Rectangle 137"/>
          <p:cNvSpPr>
            <a:spLocks noChangeArrowheads="1"/>
          </p:cNvSpPr>
          <p:nvPr/>
        </p:nvSpPr>
        <p:spPr bwMode="auto">
          <a:xfrm>
            <a:off x="3124200" y="5975350"/>
            <a:ext cx="3505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 dirty="0">
                <a:latin typeface="Arial" panose="020B0604020202020204" pitchFamily="34" charset="0"/>
                <a:ea typeface="新細明體" panose="02020500000000000000" pitchFamily="18" charset="-120"/>
              </a:rPr>
              <a:t>Sun Jun  9 06:22:19 CST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 dirty="0">
                <a:latin typeface="Arial" panose="020B0604020202020204" pitchFamily="34" charset="0"/>
                <a:ea typeface="新細明體" panose="02020500000000000000" pitchFamily="18" charset="-120"/>
              </a:rPr>
              <a:t>Now is $</a:t>
            </a:r>
            <a:r>
              <a:rPr lang="en-US" altLang="zh-TW" sz="1400" b="1" dirty="0" err="1">
                <a:latin typeface="Arial" panose="020B0604020202020204" pitchFamily="34" charset="0"/>
                <a:ea typeface="新細明體" panose="02020500000000000000" pitchFamily="18" charset="-120"/>
              </a:rPr>
              <a:t>varname</a:t>
            </a:r>
            <a:endParaRPr lang="en-US" altLang="zh-TW" sz="1400" b="1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 dirty="0">
                <a:latin typeface="Arial" panose="020B0604020202020204" pitchFamily="34" charset="0"/>
                <a:ea typeface="新細明體" panose="02020500000000000000" pitchFamily="18" charset="-120"/>
              </a:rPr>
              <a:t>Now is Sun Jun  9 06:22:19 CST 2019</a:t>
            </a:r>
          </a:p>
        </p:txBody>
      </p:sp>
      <p:pic>
        <p:nvPicPr>
          <p:cNvPr id="10271" name="Picture 145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1050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2" name="Picture 146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45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9445</TotalTime>
  <Words>2585</Words>
  <Application>Microsoft Macintosh PowerPoint</Application>
  <PresentationFormat>如螢幕大小 (4:3)</PresentationFormat>
  <Paragraphs>582</Paragraphs>
  <Slides>31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5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Consolas</vt:lpstr>
      <vt:lpstr>Futura Md BT</vt:lpstr>
      <vt:lpstr>Tahoma</vt:lpstr>
      <vt:lpstr>Times</vt:lpstr>
      <vt:lpstr>Times New Roman</vt:lpstr>
      <vt:lpstr>Verdana</vt:lpstr>
      <vt:lpstr>Wingdings</vt:lpstr>
      <vt:lpstr>Computer Center</vt:lpstr>
      <vt:lpstr>Shells</vt:lpstr>
      <vt:lpstr>PowerPoint 簡報</vt:lpstr>
      <vt:lpstr>Introduction –  UNIX Kernel and Shell</vt:lpstr>
      <vt:lpstr>The UNIX Shells</vt:lpstr>
      <vt:lpstr>Shell Startup Files</vt:lpstr>
      <vt:lpstr>Shell Startup Files - tcsh</vt:lpstr>
      <vt:lpstr>Shell Startup Files - tcsh</vt:lpstr>
      <vt:lpstr>Shell Environment Variables</vt:lpstr>
      <vt:lpstr>Variables and Strings Quotes</vt:lpstr>
      <vt:lpstr>Global Variables</vt:lpstr>
      <vt:lpstr>Shell Special Characters (1)</vt:lpstr>
      <vt:lpstr>Shell Special Characters (2)</vt:lpstr>
      <vt:lpstr>Built-in Shell Commands (1)</vt:lpstr>
      <vt:lpstr>Built-in Shell Commands (2)</vt:lpstr>
      <vt:lpstr>Built-in Shell Commands (3)</vt:lpstr>
      <vt:lpstr>Input/Output Redirection</vt:lpstr>
      <vt:lpstr>File and Directory Related Commands</vt:lpstr>
      <vt:lpstr>Select and File Processing Related Commands (1)</vt:lpstr>
      <vt:lpstr>Select and File Processing Related Commands (2)</vt:lpstr>
      <vt:lpstr>Select and File Processing Related Commands (3)</vt:lpstr>
      <vt:lpstr>Select and File Processing Related Commands (4)</vt:lpstr>
      <vt:lpstr>Select and File Processing Related Commands (5)</vt:lpstr>
      <vt:lpstr>Select and File Processing Related Commands (6)</vt:lpstr>
      <vt:lpstr>Select and File Processing Related Commands (7)</vt:lpstr>
      <vt:lpstr>Select and File Processing Related Commands (8)</vt:lpstr>
      <vt:lpstr>xargs Command (1)</vt:lpstr>
      <vt:lpstr>xargs Command (2)</vt:lpstr>
      <vt:lpstr>The Unix Way</vt:lpstr>
      <vt:lpstr>Appendix</vt:lpstr>
      <vt:lpstr>Command History in (t)csh</vt:lpstr>
      <vt:lpstr>Command History in (t)csh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1415</cp:revision>
  <cp:lastPrinted>1601-01-01T00:00:00Z</cp:lastPrinted>
  <dcterms:created xsi:type="dcterms:W3CDTF">1601-01-01T00:00:00Z</dcterms:created>
  <dcterms:modified xsi:type="dcterms:W3CDTF">2019-09-20T15:37:25Z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