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8"/>
  </p:notesMasterIdLst>
  <p:sldIdLst>
    <p:sldId id="285" r:id="rId2"/>
    <p:sldId id="385" r:id="rId3"/>
    <p:sldId id="400" r:id="rId4"/>
    <p:sldId id="386" r:id="rId5"/>
    <p:sldId id="401" r:id="rId6"/>
    <p:sldId id="387" r:id="rId7"/>
    <p:sldId id="286" r:id="rId8"/>
    <p:sldId id="301" r:id="rId9"/>
    <p:sldId id="397" r:id="rId10"/>
    <p:sldId id="302" r:id="rId11"/>
    <p:sldId id="303" r:id="rId12"/>
    <p:sldId id="304" r:id="rId13"/>
    <p:sldId id="287" r:id="rId14"/>
    <p:sldId id="383" r:id="rId15"/>
    <p:sldId id="289" r:id="rId16"/>
    <p:sldId id="375" r:id="rId17"/>
    <p:sldId id="291" r:id="rId18"/>
    <p:sldId id="292" r:id="rId19"/>
    <p:sldId id="376" r:id="rId20"/>
    <p:sldId id="402" r:id="rId21"/>
    <p:sldId id="377" r:id="rId22"/>
    <p:sldId id="293" r:id="rId23"/>
    <p:sldId id="398" r:id="rId24"/>
    <p:sldId id="388" r:id="rId25"/>
    <p:sldId id="295" r:id="rId26"/>
    <p:sldId id="296" r:id="rId27"/>
    <p:sldId id="297" r:id="rId28"/>
    <p:sldId id="300" r:id="rId29"/>
    <p:sldId id="381" r:id="rId30"/>
    <p:sldId id="389" r:id="rId31"/>
    <p:sldId id="311" r:id="rId32"/>
    <p:sldId id="312" r:id="rId33"/>
    <p:sldId id="390" r:id="rId34"/>
    <p:sldId id="392" r:id="rId35"/>
    <p:sldId id="399" r:id="rId36"/>
    <p:sldId id="363" r:id="rId37"/>
    <p:sldId id="313" r:id="rId38"/>
    <p:sldId id="314" r:id="rId39"/>
    <p:sldId id="315" r:id="rId40"/>
    <p:sldId id="317" r:id="rId41"/>
    <p:sldId id="372" r:id="rId42"/>
    <p:sldId id="393" r:id="rId43"/>
    <p:sldId id="333" r:id="rId44"/>
    <p:sldId id="334" r:id="rId45"/>
    <p:sldId id="335" r:id="rId46"/>
    <p:sldId id="356" r:id="rId47"/>
    <p:sldId id="336" r:id="rId48"/>
    <p:sldId id="337" r:id="rId49"/>
    <p:sldId id="395" r:id="rId50"/>
    <p:sldId id="396" r:id="rId51"/>
    <p:sldId id="394" r:id="rId52"/>
    <p:sldId id="341" r:id="rId53"/>
    <p:sldId id="342" r:id="rId54"/>
    <p:sldId id="343" r:id="rId55"/>
    <p:sldId id="349" r:id="rId56"/>
    <p:sldId id="403" r:id="rId57"/>
    <p:sldId id="344" r:id="rId58"/>
    <p:sldId id="345" r:id="rId59"/>
    <p:sldId id="346" r:id="rId60"/>
    <p:sldId id="347" r:id="rId61"/>
    <p:sldId id="351" r:id="rId62"/>
    <p:sldId id="352" r:id="rId63"/>
    <p:sldId id="353" r:id="rId64"/>
    <p:sldId id="354" r:id="rId65"/>
    <p:sldId id="355" r:id="rId66"/>
    <p:sldId id="373" r:id="rId6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8" autoAdjust="0"/>
    <p:restoredTop sz="94463" autoAdjust="0"/>
  </p:normalViewPr>
  <p:slideViewPr>
    <p:cSldViewPr>
      <p:cViewPr varScale="1">
        <p:scale>
          <a:sx n="96" d="100"/>
          <a:sy n="96" d="100"/>
        </p:scale>
        <p:origin x="7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4E267EA-2303-480B-8239-B4C264ACC5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050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E267EA-2303-480B-8239-B4C264ACC51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611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4F83BBF-DD05-49B5-8B39-24938F9A8778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5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267EA-2303-480B-8239-B4C264ACC519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9273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E267EA-2303-480B-8239-B4C264ACC519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4562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E267EA-2303-480B-8239-B4C264ACC519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513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0235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45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4087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14269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4368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657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0016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670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7321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319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124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735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892C7495-EB13-403B-9493-AA8674B00C2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moire.com/Unix/Sed.html" TargetMode="External"/><Relationship Id="rId2" Type="http://schemas.openxmlformats.org/officeDocument/2006/relationships/hyperlink" Target="http://www.grymoire.com/Unix/Aw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gular_expressio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Programming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Put distinctive simple tools together to accomplish your goal…</a:t>
            </a:r>
          </a:p>
          <a:p>
            <a:pPr algn="l" eaLnBrk="1" hangingPunct="1"/>
            <a:endParaRPr lang="en-US" altLang="zh-TW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lctseng</a:t>
            </a:r>
            <a:endParaRPr lang="zh-TW" altLang="zh-TW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variable operator (1)</a:t>
            </a:r>
          </a:p>
        </p:txBody>
      </p:sp>
      <p:graphicFrame>
        <p:nvGraphicFramePr>
          <p:cNvPr id="80937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524030"/>
              </p:ext>
            </p:extLst>
          </p:nvPr>
        </p:nvGraphicFramePr>
        <p:xfrm>
          <a:off x="1371600" y="2266833"/>
          <a:ext cx="6477000" cy="3475011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operator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:=value}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"Bad", use the value and assign to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:+value}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"Good", use the value instead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else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null value is used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but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 assign to </a:t>
                      </a:r>
                      <a:r>
                        <a:rPr kumimoji="1" lang="en-US" altLang="zh-TW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sym typeface="Wingdings" pitchFamily="2" charset="2"/>
                        </a:rPr>
                        <a:t> Replace if "Good", not assign</a:t>
                      </a:r>
                      <a:endParaRPr kumimoji="1" lang="en-US" altLang="zh-TW" sz="18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:-value}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"Good", use the value of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else use the value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but not assign to 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sym typeface="Wingdings" pitchFamily="2" charset="2"/>
                        </a:rPr>
                        <a:t> Replace if "Bad", not assign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:?value}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"Bad", </a:t>
                      </a: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value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and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shell exits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1" name="Text Box 36"/>
          <p:cNvSpPr txBox="1">
            <a:spLocks noChangeArrowheads="1"/>
          </p:cNvSpPr>
          <p:nvPr/>
        </p:nvSpPr>
        <p:spPr bwMode="auto">
          <a:xfrm>
            <a:off x="1295400" y="1295400"/>
            <a:ext cx="53511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"Bad"</a:t>
            </a:r>
            <a:r>
              <a:rPr lang="zh-TW" altLang="en-US" sz="2400" dirty="0">
                <a:latin typeface="+mn-lt"/>
              </a:rPr>
              <a:t> </a:t>
            </a:r>
            <a:r>
              <a:rPr lang="en-US" altLang="zh-TW" sz="2400" dirty="0">
                <a:latin typeface="+mn-lt"/>
              </a:rPr>
              <a:t>	</a:t>
            </a:r>
            <a:r>
              <a:rPr lang="zh-TW" altLang="en-US" sz="2400" dirty="0">
                <a:latin typeface="+mn-lt"/>
              </a:rPr>
              <a:t> </a:t>
            </a:r>
            <a:r>
              <a:rPr lang="en-US" altLang="zh-TW" sz="2400" dirty="0">
                <a:latin typeface="+mn-lt"/>
              </a:rPr>
              <a:t>: </a:t>
            </a:r>
            <a:r>
              <a:rPr lang="en-US" altLang="zh-TW" sz="2400" dirty="0" err="1">
                <a:latin typeface="+mn-lt"/>
              </a:rPr>
              <a:t>var</a:t>
            </a:r>
            <a:r>
              <a:rPr lang="en-US" altLang="zh-TW" sz="2400" dirty="0">
                <a:latin typeface="+mn-lt"/>
              </a:rPr>
              <a:t> is not set or the value is null </a:t>
            </a:r>
          </a:p>
          <a:p>
            <a:r>
              <a:rPr lang="en-US" altLang="zh-TW" sz="2400" dirty="0">
                <a:latin typeface="+mn-lt"/>
              </a:rPr>
              <a:t>"Good" : </a:t>
            </a:r>
            <a:r>
              <a:rPr lang="en-US" altLang="zh-TW" sz="2400" dirty="0" err="1">
                <a:latin typeface="+mn-lt"/>
              </a:rPr>
              <a:t>var</a:t>
            </a:r>
            <a:r>
              <a:rPr lang="en-US" altLang="zh-TW" sz="2400" dirty="0">
                <a:latin typeface="+mn-lt"/>
              </a:rPr>
              <a:t> is set and is not null</a:t>
            </a:r>
          </a:p>
        </p:txBody>
      </p:sp>
      <p:sp>
        <p:nvSpPr>
          <p:cNvPr id="5" name="文字方塊 23"/>
          <p:cNvSpPr txBox="1">
            <a:spLocks noChangeArrowheads="1"/>
          </p:cNvSpPr>
          <p:nvPr/>
        </p:nvSpPr>
        <p:spPr bwMode="auto">
          <a:xfrm>
            <a:off x="1247775" y="6096000"/>
            <a:ext cx="311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"Parameter Expansion" in </a:t>
            </a:r>
            <a:r>
              <a:rPr lang="en-US" altLang="zh-TW" dirty="0" err="1">
                <a:latin typeface="+mn-lt"/>
              </a:rPr>
              <a:t>sh</a:t>
            </a:r>
            <a:r>
              <a:rPr lang="en-US" altLang="zh-TW" dirty="0">
                <a:latin typeface="+mn-lt"/>
              </a:rPr>
              <a:t>(1)</a:t>
            </a:r>
            <a:endParaRPr lang="zh-TW" altLang="en-US" dirty="0">
              <a:latin typeface="+mn-lt"/>
            </a:endParaRPr>
          </a:p>
        </p:txBody>
      </p:sp>
      <p:sp>
        <p:nvSpPr>
          <p:cNvPr id="7193" name="矩形 1"/>
          <p:cNvSpPr>
            <a:spLocks noChangeArrowheads="1"/>
          </p:cNvSpPr>
          <p:nvPr/>
        </p:nvSpPr>
        <p:spPr bwMode="auto">
          <a:xfrm>
            <a:off x="5000625" y="925513"/>
            <a:ext cx="2085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※ Bad == not Good</a:t>
            </a:r>
          </a:p>
        </p:txBody>
      </p:sp>
      <p:sp>
        <p:nvSpPr>
          <p:cNvPr id="7194" name="矩形 2"/>
          <p:cNvSpPr>
            <a:spLocks noChangeArrowheads="1"/>
          </p:cNvSpPr>
          <p:nvPr/>
        </p:nvSpPr>
        <p:spPr bwMode="auto">
          <a:xfrm>
            <a:off x="5146357" y="6067097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Print 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stderr</a:t>
            </a:r>
            <a:endParaRPr lang="en-US" altLang="zh-TW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95" name="矩形 7"/>
          <p:cNvSpPr>
            <a:spLocks noChangeArrowheads="1"/>
          </p:cNvSpPr>
          <p:nvPr/>
        </p:nvSpPr>
        <p:spPr bwMode="auto">
          <a:xfrm>
            <a:off x="6846570" y="6067097"/>
            <a:ext cx="2101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The command stops </a:t>
            </a:r>
          </a:p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immediately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Shell variable operator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#!/bin/</a:t>
            </a:r>
            <a:r>
              <a:rPr lang="en-US" altLang="zh-TW" sz="1600" dirty="0" err="1">
                <a:latin typeface="+mn-lt"/>
              </a:rPr>
              <a:t>sh</a:t>
            </a:r>
            <a:endParaRPr lang="en-US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var1="</a:t>
            </a:r>
            <a:r>
              <a:rPr lang="en-US" altLang="zh-TW" sz="1600" dirty="0" err="1">
                <a:latin typeface="+mn-lt"/>
              </a:rPr>
              <a:t>haha</a:t>
            </a:r>
            <a:r>
              <a:rPr lang="en-US" altLang="zh-TW" sz="1600" dirty="0">
                <a:latin typeface="+mn-lt"/>
              </a:rPr>
              <a:t>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"01" ${var1:+"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"02"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"03" ${var2:+"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"04"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"05" ${var1:="</a:t>
            </a: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hehehe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"06"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"07" ${var2:="</a:t>
            </a: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hehehe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echo "08"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"09" ${var1:-"he"}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"10"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"11" ${var3:-"he"}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"12" ${var3}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"13" ${var1:?"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"14"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"15" ${var3:?"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"16" ${var3}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</a:rPr>
              <a:t>Result: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01 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02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05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06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09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10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11 he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13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14 haha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hoho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i-FI" altLang="zh-TW" sz="1600" dirty="0">
                <a:latin typeface="+mn-lt"/>
              </a:rPr>
              <a:t>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Shell variable operator (3)</a:t>
            </a:r>
          </a:p>
        </p:txBody>
      </p:sp>
      <p:graphicFrame>
        <p:nvGraphicFramePr>
          <p:cNvPr id="84027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220655"/>
              </p:ext>
            </p:extLst>
          </p:nvPr>
        </p:nvGraphicFramePr>
        <p:xfrm>
          <a:off x="1066800" y="1371600"/>
          <a:ext cx="7315200" cy="2371728"/>
        </p:xfrm>
        <a:graphic>
          <a:graphicData uri="http://schemas.openxmlformats.org/drawingml/2006/table">
            <a:tbl>
              <a:tblPr/>
              <a:tblGrid>
                <a:gridCol w="262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${#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String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var#pattern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smallest 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##pattern}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largest 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${var%pattern}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smallest 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${var%%pattern}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Remove the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largest 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2" name="Text Box 54"/>
          <p:cNvSpPr txBox="1">
            <a:spLocks noChangeArrowheads="1"/>
          </p:cNvSpPr>
          <p:nvPr/>
        </p:nvSpPr>
        <p:spPr bwMode="auto">
          <a:xfrm>
            <a:off x="1066800" y="3886200"/>
            <a:ext cx="400462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#!/bin/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sh</a:t>
            </a:r>
            <a:endParaRPr lang="en-US" altLang="zh-TW" dirty="0">
              <a:latin typeface="+mn-lt"/>
              <a:ea typeface="微軟正黑體" panose="020B0604030504040204" pitchFamily="34" charset="-120"/>
            </a:endParaRPr>
          </a:p>
          <a:p>
            <a:endParaRPr lang="en-US" altLang="zh-TW" dirty="0">
              <a:latin typeface="+mn-lt"/>
              <a:ea typeface="微軟正黑體" panose="020B0604030504040204" pitchFamily="34" charset="-120"/>
            </a:endParaRPr>
          </a:p>
          <a:p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="Nothing happened end closing end"</a:t>
            </a:r>
          </a:p>
          <a:p>
            <a:endParaRPr lang="en-US" altLang="zh-TW" dirty="0">
              <a:latin typeface="+mn-lt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${#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#*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ing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##*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ing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var%end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*}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echo ${</a:t>
            </a:r>
            <a:r>
              <a:rPr lang="en-US" altLang="zh-TW" dirty="0" err="1">
                <a:latin typeface="+mn-lt"/>
                <a:ea typeface="微軟正黑體" panose="020B0604030504040204" pitchFamily="34" charset="-120"/>
              </a:rPr>
              <a:t>var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%%end*}</a:t>
            </a:r>
          </a:p>
        </p:txBody>
      </p:sp>
      <p:sp>
        <p:nvSpPr>
          <p:cNvPr id="9243" name="Text Box 56"/>
          <p:cNvSpPr txBox="1">
            <a:spLocks noChangeArrowheads="1"/>
          </p:cNvSpPr>
          <p:nvPr/>
        </p:nvSpPr>
        <p:spPr bwMode="auto">
          <a:xfrm>
            <a:off x="5364352" y="4670422"/>
            <a:ext cx="29995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Results: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32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happened end closing end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end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Nothing happened end closing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Nothing happened</a:t>
            </a:r>
          </a:p>
        </p:txBody>
      </p:sp>
      <p:sp>
        <p:nvSpPr>
          <p:cNvPr id="9244" name="矩形 1"/>
          <p:cNvSpPr>
            <a:spLocks noChangeArrowheads="1"/>
          </p:cNvSpPr>
          <p:nvPr/>
        </p:nvSpPr>
        <p:spPr bwMode="auto">
          <a:xfrm>
            <a:off x="3962400" y="4022725"/>
            <a:ext cx="473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These operators do not change the value of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…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Predefined shell variables</a:t>
            </a:r>
          </a:p>
        </p:txBody>
      </p:sp>
      <p:sp>
        <p:nvSpPr>
          <p:cNvPr id="10243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</a:rPr>
              <a:t>Environment Variables</a:t>
            </a:r>
          </a:p>
          <a:p>
            <a:pPr eaLnBrk="1" hangingPunct="1"/>
            <a:r>
              <a:rPr lang="en-US" altLang="zh-TW" dirty="0">
                <a:latin typeface="+mn-lt"/>
              </a:rPr>
              <a:t>Other useful variables:</a:t>
            </a:r>
          </a:p>
        </p:txBody>
      </p:sp>
      <p:graphicFrame>
        <p:nvGraphicFramePr>
          <p:cNvPr id="59539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51623"/>
              </p:ext>
            </p:extLst>
          </p:nvPr>
        </p:nvGraphicFramePr>
        <p:xfrm>
          <a:off x="1371600" y="2489200"/>
          <a:ext cx="7543800" cy="3760788"/>
        </p:xfrm>
        <a:graphic>
          <a:graphicData uri="http://schemas.openxmlformats.org/drawingml/2006/table">
            <a:tbl>
              <a:tblPr/>
              <a:tblGrid>
                <a:gridCol w="183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$#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Number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of positional arguments (start from 0)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Command name (Ex: What command user exec your script)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$1, $2, ..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Positional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arguments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$* / $@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List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positional arguments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(useful in for loop)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${*:2} : Get the list of argument after $2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$?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Return code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from </a:t>
                      </a: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last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$$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Process number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current command (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$!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Process number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last background command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82" name="矩形 1"/>
          <p:cNvSpPr>
            <a:spLocks noChangeArrowheads="1"/>
          </p:cNvSpPr>
          <p:nvPr/>
        </p:nvSpPr>
        <p:spPr bwMode="auto">
          <a:xfrm>
            <a:off x="914400" y="877888"/>
            <a:ext cx="69625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Similar to C program's "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Int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main(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argc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args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)" – </a:t>
            </a:r>
            <a:r>
              <a:rPr lang="en-US" altLang="zh-TW" b="1" dirty="0">
                <a:solidFill>
                  <a:srgbClr val="0000FF"/>
                </a:solidFill>
                <a:latin typeface="+mn-lt"/>
              </a:rPr>
              <a:t>arguments of program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, </a:t>
            </a:r>
          </a:p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e.g. ls –a ~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</a:rPr>
              <a:t>Usage of $* and $@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latin typeface="+mn-lt"/>
              </a:rPr>
              <a:t>The difference between $* and $@</a:t>
            </a:r>
          </a:p>
          <a:p>
            <a:pPr lvl="1" eaLnBrk="1" hangingPunct="1"/>
            <a:r>
              <a:rPr lang="en-US" altLang="zh-TW" sz="1800" dirty="0">
                <a:latin typeface="+mn-lt"/>
              </a:rPr>
              <a:t>$*   : all arguments are formed into </a:t>
            </a:r>
            <a:r>
              <a:rPr lang="en-US" altLang="zh-TW" sz="1800" u="sng" dirty="0">
                <a:latin typeface="+mn-lt"/>
              </a:rPr>
              <a:t>a long string</a:t>
            </a:r>
          </a:p>
          <a:p>
            <a:pPr lvl="1" eaLnBrk="1" hangingPunct="1"/>
            <a:r>
              <a:rPr lang="en-US" altLang="zh-TW" sz="1800" dirty="0">
                <a:latin typeface="+mn-lt"/>
              </a:rPr>
              <a:t>$@  : all arguments are formed into </a:t>
            </a:r>
            <a:r>
              <a:rPr lang="en-US" altLang="zh-TW" sz="1800" u="sng" dirty="0">
                <a:latin typeface="+mn-lt"/>
              </a:rPr>
              <a:t>separated strings</a:t>
            </a:r>
          </a:p>
          <a:p>
            <a:pPr eaLnBrk="1" hangingPunct="1"/>
            <a:endParaRPr lang="en-US" altLang="zh-TW" sz="2000" dirty="0">
              <a:latin typeface="+mn-lt"/>
            </a:endParaRPr>
          </a:p>
          <a:p>
            <a:pPr eaLnBrk="1" hangingPunct="1"/>
            <a:r>
              <a:rPr lang="en-US" altLang="zh-TW" sz="2000" dirty="0">
                <a:latin typeface="+mn-lt"/>
              </a:rPr>
              <a:t>Examples: test.sh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30480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for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i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in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$*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;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do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altLang="zh-TW" sz="1400" dirty="0">
                <a:solidFill>
                  <a:srgbClr val="795E26"/>
                </a:solidFill>
                <a:latin typeface="Menlo" panose="020B0609030804020204" pitchFamily="49" charset="0"/>
              </a:rPr>
              <a:t>  echo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"In loop: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i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done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eaLnBrk="1" hangingPunct="1"/>
            <a:endParaRPr kumimoji="1" lang="en-US" altLang="zh-TW" sz="2000" dirty="0">
              <a:latin typeface="+mn-lt"/>
            </a:endParaRPr>
          </a:p>
          <a:p>
            <a:pPr eaLnBrk="1" hangingPunct="1"/>
            <a:r>
              <a:rPr kumimoji="1" lang="en-US" altLang="zh-TW" sz="2000" dirty="0">
                <a:latin typeface="+mn-lt"/>
              </a:rPr>
              <a:t>% test.sh 1 2 3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In loop: 1 2 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19600" y="3578225"/>
            <a:ext cx="3048000" cy="275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for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i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in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$@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;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do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altLang="zh-TW" sz="1400" dirty="0">
                <a:solidFill>
                  <a:srgbClr val="795E26"/>
                </a:solidFill>
                <a:latin typeface="Menlo" panose="020B0609030804020204" pitchFamily="49" charset="0"/>
              </a:rPr>
              <a:t>  echo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"In loop: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i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done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eaLnBrk="1" hangingPunct="1"/>
            <a:endParaRPr kumimoji="1" lang="en-US" altLang="zh-TW" sz="2000" dirty="0">
              <a:latin typeface="+mn-lt"/>
            </a:endParaRPr>
          </a:p>
          <a:p>
            <a:pPr eaLnBrk="1" hangingPunct="1"/>
            <a:r>
              <a:rPr kumimoji="1" lang="en-US" altLang="zh-TW" sz="2000" dirty="0">
                <a:latin typeface="+mn-lt"/>
              </a:rPr>
              <a:t>% test.sh 1 2 3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In loop: 1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In loop: 2</a:t>
            </a:r>
          </a:p>
          <a:p>
            <a:pPr eaLnBrk="1" hangingPunct="1"/>
            <a:r>
              <a:rPr kumimoji="1" lang="en-US" altLang="zh-TW" sz="2000" dirty="0">
                <a:latin typeface="+mn-lt"/>
              </a:rPr>
              <a:t>In loop: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test command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test(1)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 expression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[ expression ]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 for: file, string, number</a:t>
            </a: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Test and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return 0 (true) or 1 (false)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in $?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% test -e News ; echo $?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If there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exist the file named "News"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% test "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haha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 = "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hehe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 ; echo $?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Whether "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haha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 </a:t>
            </a:r>
            <a:r>
              <a:rPr lang="en-US" altLang="zh-TW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equal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"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hehe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% test 10 -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eq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11 ; echo $?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Whether 10 </a:t>
            </a:r>
            <a:r>
              <a:rPr lang="en-US" altLang="zh-TW" b="1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equal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11</a:t>
            </a:r>
          </a:p>
        </p:txBody>
      </p:sp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990600" y="762000"/>
            <a:ext cx="4942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Checking things for us… e.g. file status, statements</a:t>
            </a:r>
            <a:endParaRPr lang="zh-TW" altLang="en-US">
              <a:latin typeface="+mn-lt"/>
            </a:endParaRPr>
          </a:p>
        </p:txBody>
      </p:sp>
      <p:sp>
        <p:nvSpPr>
          <p:cNvPr id="12294" name="矩形 6"/>
          <p:cNvSpPr>
            <a:spLocks noChangeArrowheads="1"/>
          </p:cNvSpPr>
          <p:nvPr/>
        </p:nvSpPr>
        <p:spPr bwMode="auto">
          <a:xfrm>
            <a:off x="5181600" y="3886200"/>
            <a:ext cx="3057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$? To obtain the return code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test command –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File test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5105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-e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sz="1100" dirty="0">
                <a:latin typeface="+mn-lt"/>
              </a:rPr>
              <a:t>xists (regardless of type)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-s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has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altLang="zh-TW" sz="1100" dirty="0">
                <a:latin typeface="+mn-lt"/>
              </a:rPr>
              <a:t>ize greater than zero</a:t>
            </a:r>
            <a:endParaRPr lang="zh-TW" altLang="en-US" sz="1100" dirty="0">
              <a:latin typeface="+mn-lt"/>
            </a:endParaRP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-b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zh-TW" sz="1100" dirty="0">
                <a:latin typeface="+mn-lt"/>
              </a:rPr>
              <a:t>lock special file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-c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altLang="zh-TW" sz="1100" dirty="0">
                <a:latin typeface="+mn-lt"/>
              </a:rPr>
              <a:t>haracter special file</a:t>
            </a:r>
          </a:p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-d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altLang="zh-TW" sz="1100" dirty="0">
                <a:latin typeface="+mn-lt"/>
              </a:rPr>
              <a:t>irectory</a:t>
            </a:r>
          </a:p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-f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regular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zh-TW" sz="1100" dirty="0">
                <a:latin typeface="+mn-lt"/>
              </a:rPr>
              <a:t>ile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-p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is a named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US" altLang="zh-TW" sz="1100" dirty="0">
                <a:latin typeface="+mn-lt"/>
              </a:rPr>
              <a:t>ipe (FIFO)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-L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symbolic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altLang="zh-TW" sz="1100" dirty="0">
                <a:latin typeface="+mn-lt"/>
              </a:rPr>
              <a:t>ink</a:t>
            </a:r>
          </a:p>
          <a:p>
            <a:pPr>
              <a:defRPr/>
            </a:pPr>
            <a:r>
              <a:rPr lang="en-US" altLang="zh-TW" sz="1200" dirty="0">
                <a:latin typeface="+mn-lt"/>
              </a:rPr>
              <a:t>-S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a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altLang="zh-TW" sz="1100" dirty="0">
                <a:latin typeface="+mn-lt"/>
              </a:rPr>
              <a:t>ocket</a:t>
            </a:r>
          </a:p>
          <a:p>
            <a:pPr>
              <a:defRPr/>
            </a:pPr>
            <a:r>
              <a:rPr lang="en-US" altLang="zh-TW" sz="1200" dirty="0">
                <a:solidFill>
                  <a:srgbClr val="FF0000"/>
                </a:solidFill>
                <a:latin typeface="+mn-lt"/>
              </a:rPr>
              <a:t>-r file</a:t>
            </a:r>
          </a:p>
          <a:p>
            <a:pPr lvl="1">
              <a:defRPr/>
            </a:pPr>
            <a:r>
              <a:rPr lang="en-US" altLang="zh-TW" sz="1100" dirty="0">
                <a:latin typeface="+mn-lt"/>
              </a:rPr>
              <a:t>True if file exists and is </a:t>
            </a:r>
            <a:r>
              <a:rPr lang="en-US" altLang="zh-TW" sz="1100" dirty="0">
                <a:solidFill>
                  <a:srgbClr val="FF0000"/>
                </a:solidFill>
                <a:latin typeface="+mn-lt"/>
              </a:rPr>
              <a:t>r</a:t>
            </a:r>
            <a:r>
              <a:rPr lang="en-US" altLang="zh-TW" sz="1100" dirty="0">
                <a:latin typeface="+mn-lt"/>
              </a:rPr>
              <a:t>eadable</a:t>
            </a:r>
          </a:p>
          <a:p>
            <a:pPr lvl="1">
              <a:defRPr/>
            </a:pPr>
            <a:endParaRPr lang="en-US" altLang="zh-TW" sz="1100" dirty="0">
              <a:latin typeface="+mn-lt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51816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-w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w</a:t>
            </a:r>
            <a:r>
              <a:rPr lang="en-US" altLang="zh-TW" dirty="0">
                <a:latin typeface="+mn-lt"/>
              </a:rPr>
              <a:t>ritable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-x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is e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x</a:t>
            </a:r>
            <a:r>
              <a:rPr lang="en-US" altLang="zh-TW" dirty="0">
                <a:latin typeface="+mn-lt"/>
              </a:rPr>
              <a:t>ecutable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-u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its set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u</a:t>
            </a:r>
            <a:r>
              <a:rPr lang="en-US" altLang="zh-TW" dirty="0">
                <a:latin typeface="+mn-lt"/>
              </a:rPr>
              <a:t>ser ID flag is set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-g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its set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g</a:t>
            </a:r>
            <a:r>
              <a:rPr lang="en-US" altLang="zh-TW" dirty="0">
                <a:latin typeface="+mn-lt"/>
              </a:rPr>
              <a:t>roup ID flag is set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-k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 exists and its stic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k</a:t>
            </a:r>
            <a:r>
              <a:rPr lang="en-US" altLang="zh-TW" dirty="0">
                <a:latin typeface="+mn-lt"/>
              </a:rPr>
              <a:t>y bit is set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-O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</a:t>
            </a:r>
            <a:r>
              <a:rPr lang="en-US" altLang="zh-TW" u="sng" dirty="0">
                <a:latin typeface="+mn-lt"/>
              </a:rPr>
              <a:t>if file exists </a:t>
            </a:r>
            <a:r>
              <a:rPr lang="en-US" altLang="zh-TW" dirty="0">
                <a:latin typeface="+mn-lt"/>
              </a:rPr>
              <a:t>and </a:t>
            </a:r>
            <a:r>
              <a:rPr lang="en-US" altLang="zh-TW" u="sng" dirty="0">
                <a:latin typeface="+mn-lt"/>
              </a:rPr>
              <a:t>its owner matches the effective user id of this process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-G file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</a:t>
            </a:r>
            <a:r>
              <a:rPr lang="en-US" altLang="zh-TW" u="sng" dirty="0">
                <a:latin typeface="+mn-lt"/>
              </a:rPr>
              <a:t>if file exists </a:t>
            </a:r>
            <a:r>
              <a:rPr lang="en-US" altLang="zh-TW" dirty="0">
                <a:latin typeface="+mn-lt"/>
              </a:rPr>
              <a:t>and </a:t>
            </a:r>
            <a:r>
              <a:rPr lang="en-US" altLang="zh-TW" u="sng" dirty="0">
                <a:latin typeface="+mn-lt"/>
              </a:rPr>
              <a:t>its group matches the effective group id of this process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file1 -</a:t>
            </a:r>
            <a:r>
              <a:rPr lang="en-US" altLang="zh-TW" dirty="0" err="1">
                <a:latin typeface="+mn-lt"/>
              </a:rPr>
              <a:t>nt</a:t>
            </a:r>
            <a:r>
              <a:rPr lang="en-US" altLang="zh-TW" dirty="0">
                <a:latin typeface="+mn-lt"/>
              </a:rPr>
              <a:t> file2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file1 exists and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zh-TW" dirty="0">
                <a:latin typeface="+mn-lt"/>
              </a:rPr>
              <a:t>ewer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file2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file1 -</a:t>
            </a:r>
            <a:r>
              <a:rPr lang="en-US" altLang="zh-TW" dirty="0" err="1">
                <a:latin typeface="+mn-lt"/>
              </a:rPr>
              <a:t>ot</a:t>
            </a:r>
            <a:r>
              <a:rPr lang="en-US" altLang="zh-TW" dirty="0">
                <a:latin typeface="+mn-lt"/>
              </a:rPr>
              <a:t> file2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file1 exists and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o</a:t>
            </a:r>
            <a:r>
              <a:rPr lang="en-US" altLang="zh-TW" dirty="0">
                <a:latin typeface="+mn-lt"/>
              </a:rPr>
              <a:t>lder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file2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file1 -</a:t>
            </a:r>
            <a:r>
              <a:rPr lang="en-US" altLang="zh-TW" dirty="0" err="1">
                <a:latin typeface="+mn-lt"/>
              </a:rPr>
              <a:t>ef</a:t>
            </a:r>
            <a:r>
              <a:rPr lang="en-US" altLang="zh-TW" dirty="0">
                <a:latin typeface="+mn-lt"/>
              </a:rPr>
              <a:t> file2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file1 and file2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xist and re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f</a:t>
            </a:r>
            <a:r>
              <a:rPr lang="en-US" altLang="zh-TW" dirty="0">
                <a:latin typeface="+mn-lt"/>
              </a:rPr>
              <a:t>er to the same file</a:t>
            </a:r>
            <a:endParaRPr lang="zh-TW" altLang="en-US" dirty="0">
              <a:latin typeface="+mn-lt"/>
            </a:endParaRPr>
          </a:p>
        </p:txBody>
      </p:sp>
      <p:sp>
        <p:nvSpPr>
          <p:cNvPr id="13317" name="矩形 5"/>
          <p:cNvSpPr>
            <a:spLocks noChangeArrowheads="1"/>
          </p:cNvSpPr>
          <p:nvPr/>
        </p:nvSpPr>
        <p:spPr bwMode="auto">
          <a:xfrm>
            <a:off x="6324600" y="6340475"/>
            <a:ext cx="2403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Hard links to same file..</a:t>
            </a:r>
            <a:endParaRPr lang="zh-TW" altLang="en-US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test command –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String test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-z string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length of string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altLang="zh-TW" dirty="0">
                <a:latin typeface="+mn-lt"/>
              </a:rPr>
              <a:t>ero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-n string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length of string is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zh-TW" dirty="0">
                <a:latin typeface="+mn-lt"/>
              </a:rPr>
              <a:t>onzero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string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string is not the null string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s1 = s2 </a:t>
            </a:r>
            <a:r>
              <a:rPr lang="en-US" altLang="zh-TW" dirty="0">
                <a:latin typeface="+mn-lt"/>
              </a:rPr>
              <a:t>(though some implementation recognize ==)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strings s1 and s2 are identical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s1 != s2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strings s1 and s2 are not identical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s1 &lt; s2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string s1 comes </a:t>
            </a:r>
            <a:r>
              <a:rPr lang="en-US" altLang="zh-TW" u="sng" dirty="0">
                <a:latin typeface="+mn-lt"/>
              </a:rPr>
              <a:t>before</a:t>
            </a:r>
            <a:r>
              <a:rPr lang="en-US" altLang="zh-TW" dirty="0">
                <a:latin typeface="+mn-lt"/>
              </a:rPr>
              <a:t> s2 based on the </a:t>
            </a:r>
            <a:r>
              <a:rPr lang="en-US" altLang="zh-TW" u="sng" dirty="0">
                <a:latin typeface="+mn-lt"/>
              </a:rPr>
              <a:t>binary value of their characters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s1 &gt; s2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string s1 comes </a:t>
            </a:r>
            <a:r>
              <a:rPr lang="en-US" altLang="zh-TW" u="sng" dirty="0">
                <a:latin typeface="+mn-lt"/>
              </a:rPr>
              <a:t>after</a:t>
            </a:r>
            <a:r>
              <a:rPr lang="en-US" altLang="zh-TW" dirty="0">
                <a:latin typeface="+mn-lt"/>
              </a:rPr>
              <a:t> s2 based on the </a:t>
            </a:r>
            <a:r>
              <a:rPr lang="en-US" altLang="zh-TW" u="sng" dirty="0">
                <a:latin typeface="+mn-lt"/>
              </a:rPr>
              <a:t>binary value of their characters</a:t>
            </a:r>
            <a:endParaRPr lang="zh-TW" altLang="en-US" u="sng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Details on the capability of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test command –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Number test</a:t>
            </a:r>
            <a:endParaRPr lang="en-US" altLang="zh-TW" sz="3000" dirty="0">
              <a:latin typeface="+mn-lt"/>
              <a:ea typeface="新細明體" pitchFamily="18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eq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integers n1 and n2 are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eq</a:t>
            </a:r>
            <a:r>
              <a:rPr lang="en-US" altLang="zh-TW" dirty="0">
                <a:latin typeface="+mn-lt"/>
              </a:rPr>
              <a:t>ual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n1 -ne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integers n1 and n2 are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zh-TW" dirty="0">
                <a:latin typeface="+mn-lt"/>
              </a:rPr>
              <a:t>ot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qual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gt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g</a:t>
            </a:r>
            <a:r>
              <a:rPr lang="en-US" altLang="zh-TW" dirty="0">
                <a:latin typeface="+mn-lt"/>
              </a:rPr>
              <a:t>reater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the integer n2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ge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g</a:t>
            </a:r>
            <a:r>
              <a:rPr lang="en-US" altLang="zh-TW" dirty="0">
                <a:latin typeface="+mn-lt"/>
              </a:rPr>
              <a:t>reater than or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qual to the integer n2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</a:t>
            </a:r>
            <a:r>
              <a:rPr lang="en-US" altLang="zh-TW" dirty="0" err="1">
                <a:latin typeface="+mn-lt"/>
              </a:rPr>
              <a:t>lt</a:t>
            </a:r>
            <a:r>
              <a:rPr lang="en-US" altLang="zh-TW" dirty="0">
                <a:latin typeface="+mn-lt"/>
              </a:rPr>
              <a:t>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altLang="zh-TW" dirty="0">
                <a:latin typeface="+mn-lt"/>
              </a:rPr>
              <a:t>ess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zh-TW" dirty="0">
                <a:latin typeface="+mn-lt"/>
              </a:rPr>
              <a:t>han the integer n2</a:t>
            </a:r>
          </a:p>
          <a:p>
            <a:pPr>
              <a:defRPr/>
            </a:pPr>
            <a:r>
              <a:rPr lang="en-US" altLang="zh-TW" dirty="0">
                <a:latin typeface="+mn-lt"/>
              </a:rPr>
              <a:t>n1 -le n2</a:t>
            </a:r>
          </a:p>
          <a:p>
            <a:pPr lvl="1">
              <a:defRPr/>
            </a:pPr>
            <a:r>
              <a:rPr lang="en-US" altLang="zh-TW" dirty="0">
                <a:latin typeface="+mn-lt"/>
              </a:rPr>
              <a:t>True if the integer n1 is algebraically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US" altLang="zh-TW" dirty="0">
                <a:latin typeface="+mn-lt"/>
              </a:rPr>
              <a:t>ess than or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altLang="zh-TW" dirty="0">
                <a:latin typeface="+mn-lt"/>
              </a:rPr>
              <a:t>qual to the integer n2</a:t>
            </a:r>
            <a:endParaRPr lang="zh-TW" altLang="en-US" dirty="0">
              <a:latin typeface="+mn-lt"/>
            </a:endParaRPr>
          </a:p>
        </p:txBody>
      </p:sp>
      <p:sp>
        <p:nvSpPr>
          <p:cNvPr id="15364" name="矩形 5"/>
          <p:cNvSpPr>
            <a:spLocks noChangeArrowheads="1"/>
          </p:cNvSpPr>
          <p:nvPr/>
        </p:nvSpPr>
        <p:spPr bwMode="auto">
          <a:xfrm>
            <a:off x="2743200" y="1371600"/>
            <a:ext cx="4834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ea typeface="微軟正黑體" panose="020B0604030504040204" pitchFamily="34" charset="-120"/>
              </a:rPr>
              <a:t>==, !=, &gt;, &lt;, &gt;=, &lt;= fashion does not apply here…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test command –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combination</a:t>
            </a:r>
          </a:p>
        </p:txBody>
      </p:sp>
      <p:sp>
        <p:nvSpPr>
          <p:cNvPr id="16387" name="內容版面配置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! expression</a:t>
            </a:r>
          </a:p>
          <a:p>
            <a:pPr lvl="1"/>
            <a:r>
              <a:rPr lang="en-US" altLang="zh-TW" dirty="0">
                <a:latin typeface="+mn-lt"/>
              </a:rPr>
              <a:t>True if expression is false.</a:t>
            </a:r>
          </a:p>
          <a:p>
            <a:pPr lvl="1"/>
            <a:r>
              <a:rPr lang="en-US" altLang="zh-TW" dirty="0">
                <a:latin typeface="+mn-lt"/>
              </a:rPr>
              <a:t>$ [ ! A == B ] =&gt; Test expression, invert the internal result</a:t>
            </a:r>
          </a:p>
          <a:p>
            <a:pPr lvl="1"/>
            <a:r>
              <a:rPr lang="en-US" altLang="zh-TW" dirty="0">
                <a:latin typeface="+mn-lt"/>
              </a:rPr>
              <a:t>$ ! [ A == B ] =&gt; Invert the whole test command result</a:t>
            </a:r>
          </a:p>
          <a:p>
            <a:r>
              <a:rPr lang="en-US" altLang="zh-TW" dirty="0">
                <a:latin typeface="+mn-lt"/>
              </a:rPr>
              <a:t>expression1 -a expression2</a:t>
            </a:r>
          </a:p>
          <a:p>
            <a:pPr lvl="1"/>
            <a:r>
              <a:rPr lang="en-US" altLang="zh-TW" dirty="0">
                <a:latin typeface="+mn-lt"/>
              </a:rPr>
              <a:t>True if both expression1 and expression2 are true.</a:t>
            </a:r>
          </a:p>
          <a:p>
            <a:pPr lvl="1"/>
            <a:r>
              <a:rPr lang="en-US" altLang="zh-TW" dirty="0">
                <a:latin typeface="+mn-lt"/>
              </a:rPr>
              <a:t>$ [ A == B –a C == D ]</a:t>
            </a:r>
          </a:p>
          <a:p>
            <a:pPr lvl="1"/>
            <a:r>
              <a:rPr lang="en-US" altLang="zh-TW" dirty="0">
                <a:latin typeface="+mn-lt"/>
              </a:rPr>
              <a:t>$ [ A == B ] &amp;&amp; 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C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D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]</a:t>
            </a:r>
          </a:p>
          <a:p>
            <a:r>
              <a:rPr lang="en-US" altLang="zh-TW" dirty="0">
                <a:latin typeface="+mn-lt"/>
              </a:rPr>
              <a:t>expression1 -o expression2</a:t>
            </a:r>
          </a:p>
          <a:p>
            <a:pPr lvl="1"/>
            <a:r>
              <a:rPr lang="en-US" altLang="zh-TW" dirty="0">
                <a:latin typeface="+mn-lt"/>
              </a:rPr>
              <a:t>True if either expression1 or expression2 are true.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  <a:latin typeface="+mn-lt"/>
              </a:rPr>
              <a:t>The -a operator has </a:t>
            </a:r>
            <a:r>
              <a:rPr lang="en-US" altLang="zh-TW" u="sng" dirty="0">
                <a:solidFill>
                  <a:srgbClr val="FF0000"/>
                </a:solidFill>
                <a:latin typeface="+mn-lt"/>
              </a:rPr>
              <a:t>higher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precedence than the -o operator.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–o C == D ]</a:t>
            </a:r>
          </a:p>
          <a:p>
            <a:pPr lvl="1"/>
            <a:r>
              <a:rPr lang="en-US" altLang="zh-TW" dirty="0">
                <a:latin typeface="+mn-lt"/>
              </a:rPr>
              <a:t>$ [ 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 ]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||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C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==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D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latin typeface="+mn-lt"/>
              </a:rPr>
              <a:t>Why Shell Programming</a:t>
            </a:r>
            <a:endParaRPr lang="zh-TW" altLang="en-US" dirty="0">
              <a:latin typeface="+mn-lt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z="2200" dirty="0">
                <a:latin typeface="+mn-lt"/>
              </a:rPr>
              <a:t>Just like coding in C/C++</a:t>
            </a:r>
          </a:p>
          <a:p>
            <a:pPr lvl="1"/>
            <a:r>
              <a:rPr lang="en-US" altLang="zh-TW" sz="1800" dirty="0">
                <a:latin typeface="+mn-lt"/>
              </a:rPr>
              <a:t>Variables</a:t>
            </a:r>
          </a:p>
          <a:p>
            <a:pPr lvl="1"/>
            <a:r>
              <a:rPr lang="en-US" altLang="zh-TW" sz="1800" dirty="0">
                <a:latin typeface="+mn-lt"/>
              </a:rPr>
              <a:t>If-else</a:t>
            </a:r>
          </a:p>
          <a:p>
            <a:pPr lvl="1"/>
            <a:r>
              <a:rPr lang="en-US" altLang="zh-TW" sz="1800" dirty="0">
                <a:latin typeface="+mn-lt"/>
              </a:rPr>
              <a:t>Loop</a:t>
            </a:r>
          </a:p>
          <a:p>
            <a:pPr lvl="1"/>
            <a:r>
              <a:rPr lang="en-US" altLang="zh-TW" sz="1800" dirty="0">
                <a:latin typeface="+mn-lt"/>
              </a:rPr>
              <a:t>Read from keyboard</a:t>
            </a:r>
          </a:p>
          <a:p>
            <a:pPr lvl="1"/>
            <a:r>
              <a:rPr lang="en-US" altLang="zh-TW" sz="1800" dirty="0">
                <a:latin typeface="+mn-lt"/>
              </a:rPr>
              <a:t>Output to screen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Execute other command</a:t>
            </a:r>
          </a:p>
          <a:p>
            <a:pPr lvl="2"/>
            <a:r>
              <a:rPr lang="en-US" altLang="zh-TW" sz="1600" dirty="0">
                <a:solidFill>
                  <a:srgbClr val="FF0000"/>
                </a:solidFill>
              </a:rPr>
              <a:t>In C/C++: s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ystem()</a:t>
            </a:r>
          </a:p>
          <a:p>
            <a:r>
              <a:rPr lang="en-US" altLang="zh-TW" sz="2200" dirty="0">
                <a:latin typeface="+mn-lt"/>
              </a:rPr>
              <a:t>Using shell syntax</a:t>
            </a:r>
            <a:endParaRPr lang="zh-TW" alt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test command –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combination example</a:t>
            </a:r>
          </a:p>
        </p:txBody>
      </p:sp>
      <p:sp>
        <p:nvSpPr>
          <p:cNvPr id="16387" name="內容版面配置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! [ "A" = "A" -o 1 -</a:t>
            </a:r>
            <a:r>
              <a:rPr lang="en-US" altLang="zh-TW" dirty="0" err="1"/>
              <a:t>eq</a:t>
            </a:r>
            <a:r>
              <a:rPr lang="en-US" altLang="zh-TW" dirty="0"/>
              <a:t> 1 ]</a:t>
            </a:r>
          </a:p>
          <a:p>
            <a:pPr lvl="1"/>
            <a:r>
              <a:rPr lang="en-US" altLang="zh-TW" dirty="0"/>
              <a:t>false</a:t>
            </a:r>
          </a:p>
          <a:p>
            <a:r>
              <a:rPr lang="en-US" altLang="zh-TW" dirty="0"/>
              <a:t>[ ! "A" = "A" -o 1 -</a:t>
            </a:r>
            <a:r>
              <a:rPr lang="en-US" altLang="zh-TW" dirty="0" err="1"/>
              <a:t>eq</a:t>
            </a:r>
            <a:r>
              <a:rPr lang="en-US" altLang="zh-TW" dirty="0"/>
              <a:t> 1 ]</a:t>
            </a:r>
          </a:p>
          <a:p>
            <a:pPr lvl="1"/>
            <a:r>
              <a:rPr lang="en-US" altLang="zh-TW" dirty="0"/>
              <a:t>true</a:t>
            </a:r>
          </a:p>
          <a:p>
            <a:endParaRPr lang="en-US" altLang="zh-TW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88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latin typeface="+mn-lt"/>
                <a:ea typeface="新細明體" pitchFamily="18" charset="-120"/>
              </a:rPr>
              <a:t>test command –</a:t>
            </a:r>
            <a:r>
              <a:rPr lang="zh-TW" altLang="en-US" sz="3000" dirty="0">
                <a:latin typeface="+mn-lt"/>
                <a:ea typeface="新細明體" pitchFamily="18" charset="-120"/>
              </a:rPr>
              <a:t> 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in</a:t>
            </a:r>
            <a:r>
              <a:rPr lang="zh-TW" altLang="en-US" sz="3000" dirty="0">
                <a:latin typeface="+mn-lt"/>
                <a:ea typeface="新細明體" pitchFamily="18" charset="-120"/>
              </a:rPr>
              <a:t> 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script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Add space beside = &lt;= != [ ]…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[A=B]  #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 A=B ] #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[A = B] # error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If the 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may be null or may not be set, add ""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 $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= "A" ]  may be parsed to [ = "A"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 cause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syntax error!!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[ "$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 = "A" ] become [ "" = "A" ]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447800" y="4267200"/>
            <a:ext cx="6553200" cy="1169551"/>
          </a:xfrm>
          <a:prstGeom prst="rect">
            <a:avLst/>
          </a:prstGeom>
          <a:noFill/>
          <a:ln w="1270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if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[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var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 err="1">
                <a:solidFill>
                  <a:srgbClr val="A31515"/>
                </a:solidFill>
                <a:latin typeface="Menlo" panose="020B0609030804020204" pitchFamily="49" charset="0"/>
              </a:rPr>
              <a:t>hehe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] ;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then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795E26"/>
                </a:solidFill>
                <a:latin typeface="Menlo" panose="020B0609030804020204" pitchFamily="49" charset="0"/>
              </a:rPr>
              <a:t>  echo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'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var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equals </a:t>
            </a:r>
            <a:r>
              <a:rPr lang="en-US" altLang="zh-TW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hehe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'</a:t>
            </a: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else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795E26"/>
                </a:solidFill>
                <a:latin typeface="Menlo" panose="020B0609030804020204" pitchFamily="49" charset="0"/>
              </a:rPr>
              <a:t>  echo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'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var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doesn't equal </a:t>
            </a:r>
            <a:r>
              <a:rPr lang="en-US" altLang="zh-TW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hehe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'</a:t>
            </a: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fi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expr command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# AND - OR – NOT (&amp;&amp;, ||, !)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||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1 ] 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1 ] || 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[ 1 -</a:t>
            </a:r>
            <a:r>
              <a:rPr lang="en-US" altLang="zh-TW" sz="2000" strike="sngStrike" dirty="0" err="1">
                <a:solidFill>
                  <a:srgbClr val="FF0000"/>
                </a:solidFill>
                <a:latin typeface="+mn-lt"/>
              </a:rPr>
              <a:t>eq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 2 ]</a:t>
            </a:r>
            <a:r>
              <a:rPr lang="en-US" altLang="zh-TW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2000" dirty="0">
                <a:latin typeface="+mn-lt"/>
              </a:rPr>
              <a:t>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1 ] &amp;&amp;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; echo $? 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1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&amp;&amp; 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[ 1 -</a:t>
            </a:r>
            <a:r>
              <a:rPr lang="en-US" altLang="zh-TW" sz="2000" strike="sngStrike" dirty="0" err="1">
                <a:solidFill>
                  <a:srgbClr val="FF0000"/>
                </a:solidFill>
                <a:latin typeface="+mn-lt"/>
              </a:rPr>
              <a:t>eq</a:t>
            </a:r>
            <a:r>
              <a:rPr lang="en-US" altLang="zh-TW" sz="2000" strike="sngStrike" dirty="0">
                <a:solidFill>
                  <a:srgbClr val="FF0000"/>
                </a:solidFill>
                <a:latin typeface="+mn-lt"/>
              </a:rPr>
              <a:t> 1 ] </a:t>
            </a:r>
            <a:r>
              <a:rPr lang="en-US" altLang="zh-TW" sz="2000" dirty="0">
                <a:latin typeface="+mn-lt"/>
              </a:rPr>
              <a:t>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1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!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0</a:t>
            </a:r>
          </a:p>
          <a:p>
            <a:pPr marL="0" indent="0" eaLnBrk="1" hangingPunct="1">
              <a:buNone/>
            </a:pPr>
            <a:endParaRPr lang="en-US" altLang="zh-TW" sz="200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$ [ 1 -</a:t>
            </a:r>
            <a:r>
              <a:rPr lang="en-US" altLang="zh-TW" sz="2000" dirty="0" err="1">
                <a:latin typeface="+mn-lt"/>
              </a:rPr>
              <a:t>eq</a:t>
            </a:r>
            <a:r>
              <a:rPr lang="en-US" altLang="zh-TW" sz="2000" dirty="0">
                <a:latin typeface="+mn-lt"/>
              </a:rPr>
              <a:t> 2 ] ; echo $?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</a:rPr>
              <a:t>1</a:t>
            </a:r>
            <a:endParaRPr lang="zh-TW" alt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expr command (2)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expr1 &amp;&amp; expr2 , if expr1 is false then expr2 won't be evaluate</a:t>
            </a:r>
          </a:p>
          <a:p>
            <a:pPr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expr1 || expr2 , if expr1 is true then expr2 won't be evaluate</a:t>
            </a:r>
          </a:p>
          <a:p>
            <a:pPr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[ -e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SomeFile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] &amp;&amp;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rm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SomeFile</a:t>
            </a:r>
            <a:endParaRPr lang="en-US" altLang="zh-TW" sz="2000" kern="0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$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checkSomething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|| exit 1</a:t>
            </a:r>
          </a:p>
        </p:txBody>
      </p:sp>
    </p:spTree>
    <p:extLst>
      <p:ext uri="{BB962C8B-B14F-4D97-AF65-F5344CB8AC3E}">
        <p14:creationId xmlns:p14="http://schemas.microsoft.com/office/powerpoint/2010/main" val="4109330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Arithmetic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Expansion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echo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1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2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endParaRPr lang="en-US" altLang="zh-TW" dirty="0">
              <a:latin typeface="+mn-lt"/>
            </a:endParaRP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a=8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9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17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a=$((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+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9453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))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echo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$a</a:t>
            </a:r>
            <a:endParaRPr lang="zh-TW" altLang="en-US" dirty="0">
              <a:latin typeface="+mn-lt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3</a:t>
            </a:r>
          </a:p>
          <a:p>
            <a:pPr marL="0" indent="0">
              <a:buNone/>
            </a:pPr>
            <a:endParaRPr lang="en-US" altLang="zh-TW" dirty="0">
              <a:latin typeface="+mn-lt"/>
            </a:endParaRP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a=8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a=17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a=34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//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a=9487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</a:rPr>
              <a:t>9487</a:t>
            </a:r>
          </a:p>
        </p:txBody>
      </p:sp>
    </p:spTree>
    <p:extLst>
      <p:ext uri="{BB962C8B-B14F-4D97-AF65-F5344CB8AC3E}">
        <p14:creationId xmlns:p14="http://schemas.microsoft.com/office/powerpoint/2010/main" val="833410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if-then-else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3124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if</a:t>
            </a:r>
            <a:r>
              <a:rPr lang="en-US" altLang="zh-TW" dirty="0">
                <a:latin typeface="+mn-lt"/>
              </a:rPr>
              <a:t> [ test conditions ] ;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then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elif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[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test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contitions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]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;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then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else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</a:rPr>
              <a:t>	command-list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fi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細明體" panose="02020509000000000000" pitchFamily="49" charset="-120"/>
              </a:rPr>
              <a:t># Or in one line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if</a:t>
            </a:r>
            <a:r>
              <a:rPr lang="en-US" altLang="zh-TW" dirty="0">
                <a:latin typeface="+mn-lt"/>
                <a:ea typeface="細明體" panose="02020509000000000000" pitchFamily="49" charset="-120"/>
              </a:rPr>
              <a:t> [ a = a ];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then</a:t>
            </a:r>
            <a:r>
              <a:rPr lang="en-US" altLang="zh-TW" dirty="0">
                <a:latin typeface="+mn-lt"/>
                <a:ea typeface="細明體" panose="02020509000000000000" pitchFamily="49" charset="-120"/>
              </a:rPr>
              <a:t> echo "Yes";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else</a:t>
            </a:r>
            <a:r>
              <a:rPr lang="en-US" altLang="zh-TW" dirty="0">
                <a:latin typeface="+mn-lt"/>
                <a:ea typeface="細明體" panose="02020509000000000000" pitchFamily="49" charset="-120"/>
              </a:rPr>
              <a:t> echo "No";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fi</a:t>
            </a:r>
          </a:p>
        </p:txBody>
      </p:sp>
      <p:pic>
        <p:nvPicPr>
          <p:cNvPr id="19465" name="Picture 11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switch-case structure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case</a:t>
            </a:r>
            <a:r>
              <a:rPr lang="en-US" altLang="zh-TW" sz="1800" dirty="0">
                <a:latin typeface="+mn-lt"/>
              </a:rPr>
              <a:t> $</a:t>
            </a:r>
            <a:r>
              <a:rPr lang="en-US" altLang="zh-TW" sz="1800" dirty="0" err="1">
                <a:latin typeface="+mn-lt"/>
              </a:rPr>
              <a:t>var</a:t>
            </a:r>
            <a:r>
              <a:rPr lang="en-US" altLang="zh-TW" sz="1800" dirty="0">
                <a:latin typeface="+mn-lt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in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value1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action1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value2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action2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value3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|</a:t>
            </a:r>
            <a:r>
              <a:rPr lang="en-US" altLang="zh-TW" sz="1800" dirty="0">
                <a:latin typeface="+mn-lt"/>
              </a:rPr>
              <a:t>value4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action3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    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*)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	default-action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>
                <a:latin typeface="+mn-lt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</a:rPr>
              <a:t>;;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</a:rPr>
              <a:t>esac</a:t>
            </a:r>
            <a:endParaRPr lang="en-US" altLang="zh-TW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case</a:t>
            </a: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$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sshd_enable</a:t>
            </a: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in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Yy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Ee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Ss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action1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Nn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][</a:t>
            </a:r>
            <a:r>
              <a:rPr lang="en-US" altLang="zh-TW" sz="1800" dirty="0" err="1">
                <a:latin typeface="+mn-lt"/>
                <a:ea typeface="細明體" panose="02020509000000000000" pitchFamily="49" charset="-120"/>
              </a:rPr>
              <a:t>Oo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]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action2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*)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    </a:t>
            </a:r>
            <a:r>
              <a:rPr lang="en-US" altLang="zh-TW" sz="1800" dirty="0">
                <a:latin typeface="+mn-lt"/>
                <a:ea typeface="細明體" panose="02020509000000000000" pitchFamily="49" charset="-120"/>
              </a:rPr>
              <a:t>???</a:t>
            </a:r>
          </a:p>
          <a:p>
            <a:pPr marL="0" indent="0" eaLnBrk="1" hangingPunct="1">
              <a:buNone/>
            </a:pPr>
            <a:r>
              <a:rPr lang="zh-TW" altLang="en-US" sz="1800" dirty="0">
                <a:latin typeface="+mn-lt"/>
                <a:ea typeface="細明體" panose="02020509000000000000" pitchFamily="49" charset="-120"/>
              </a:rPr>
              <a:t>   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;;</a:t>
            </a:r>
          </a:p>
          <a:p>
            <a:pPr marL="0" indent="0" eaLnBrk="1" hangingPunct="1"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細明體" panose="02020509000000000000" pitchFamily="49" charset="-120"/>
              </a:rPr>
              <a:t>esac</a:t>
            </a:r>
            <a:endParaRPr lang="en-US" altLang="zh-TW" sz="1800" dirty="0">
              <a:solidFill>
                <a:srgbClr val="FF0000"/>
              </a:solidFill>
              <a:latin typeface="+mn-lt"/>
              <a:ea typeface="細明體" panose="02020509000000000000" pitchFamily="49" charset="-120"/>
            </a:endParaRP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4572000" y="14478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For loop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9933" y="1524000"/>
            <a:ext cx="3810000" cy="1981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for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var1 var2 …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4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	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2057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a=""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for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`ls`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	a="$a</a:t>
            </a:r>
            <a:r>
              <a:rPr lang="zh-TW" altLang="en-US" sz="20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$</a:t>
            </a:r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var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"</a:t>
            </a:r>
          </a:p>
          <a:p>
            <a:pPr marL="0" indent="0" eaLnBrk="1" hangingPunct="1">
              <a:buNone/>
            </a:pPr>
            <a:r>
              <a:rPr lang="en-US" altLang="zh-TW" sz="20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  <a:p>
            <a:pPr marL="0" indent="0">
              <a:buNone/>
            </a:pPr>
            <a:r>
              <a:rPr lang="en-US" altLang="zh-TW" sz="2000" dirty="0">
                <a:latin typeface="+mn-lt"/>
              </a:rPr>
              <a:t>echo</a:t>
            </a:r>
            <a:r>
              <a:rPr lang="zh-TW" altLang="en-US" sz="2000" dirty="0">
                <a:latin typeface="+mn-lt"/>
              </a:rPr>
              <a:t> </a:t>
            </a:r>
            <a:r>
              <a:rPr lang="en-US" altLang="zh-TW" sz="2000" dirty="0">
                <a:latin typeface="+mn-lt"/>
              </a:rPr>
              <a:t>$a</a:t>
            </a:r>
            <a:endParaRPr lang="zh-TW" altLang="en-US" sz="2000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3649498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for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in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A B C D E F G</a:t>
            </a:r>
            <a:r>
              <a:rPr lang="en-US" altLang="zh-TW" sz="24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400" kern="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mkdir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 $</a:t>
            </a:r>
            <a:r>
              <a:rPr lang="en-US" altLang="zh-TW" sz="2000" kern="0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sz="2000" kern="0" dirty="0">
                <a:latin typeface="+mn-lt"/>
                <a:ea typeface="新細明體" panose="02020500000000000000" pitchFamily="18" charset="-120"/>
              </a:rPr>
              <a:t>;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kern="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While loop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6172200" cy="2667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while</a:t>
            </a: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 […] 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</a:t>
            </a:r>
            <a:r>
              <a:rPr lang="zh-TW" altLang="en-US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	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latin typeface="+mn-lt"/>
              <a:ea typeface="新細明體" panose="02020500000000000000" pitchFamily="18" charset="-12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break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continue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while </a:t>
            </a: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read name </a:t>
            </a: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; do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echo "Hi $name"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done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4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</p:txBody>
      </p:sp>
      <p:pic>
        <p:nvPicPr>
          <p:cNvPr id="23561" name="Picture 11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244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Read from 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stdin</a:t>
            </a:r>
            <a:endParaRPr lang="en-US" altLang="zh-TW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0F69E98-18C7-CF47-B896-307908365094}"/>
              </a:ext>
            </a:extLst>
          </p:cNvPr>
          <p:cNvSpPr txBox="1"/>
          <p:nvPr/>
        </p:nvSpPr>
        <p:spPr>
          <a:xfrm>
            <a:off x="1014248" y="1524000"/>
            <a:ext cx="743665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8000"/>
                </a:solidFill>
                <a:latin typeface="Menlo" panose="020B0609030804020204" pitchFamily="49" charset="0"/>
              </a:rPr>
              <a:t>#!/bin/</a:t>
            </a:r>
            <a:r>
              <a:rPr lang="en-US" altLang="zh-TW" dirty="0" err="1">
                <a:solidFill>
                  <a:srgbClr val="008000"/>
                </a:solidFill>
                <a:latin typeface="Menlo" panose="020B0609030804020204" pitchFamily="49" charset="0"/>
              </a:rPr>
              <a:t>sh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-n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"Do you want to '</a:t>
            </a:r>
            <a:r>
              <a:rPr lang="en-US" altLang="zh-TW" dirty="0" err="1">
                <a:solidFill>
                  <a:srgbClr val="A31515"/>
                </a:solidFill>
                <a:latin typeface="Menlo" panose="020B0609030804020204" pitchFamily="49" charset="0"/>
              </a:rPr>
              <a:t>rm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-</a:t>
            </a:r>
            <a:r>
              <a:rPr lang="en-US" altLang="zh-TW" dirty="0" err="1">
                <a:solidFill>
                  <a:srgbClr val="A31515"/>
                </a:solidFill>
                <a:latin typeface="Menlo" panose="020B0609030804020204" pitchFamily="49" charset="0"/>
              </a:rPr>
              <a:t>rf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/' (yes/no)? 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read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answer </a:t>
            </a:r>
            <a:r>
              <a:rPr lang="en-US" altLang="zh-TW" dirty="0">
                <a:solidFill>
                  <a:srgbClr val="008000"/>
                </a:solidFill>
                <a:latin typeface="Menlo" panose="020B0609030804020204" pitchFamily="49" charset="0"/>
              </a:rPr>
              <a:t># read from stdin and assign to variable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case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$answer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in 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	[</a:t>
            </a:r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Yy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][</a:t>
            </a:r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Ee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][</a:t>
            </a:r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Ss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])</a:t>
            </a: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		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"Hahaha"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	;;</a:t>
            </a: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	[</a:t>
            </a:r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Nn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][</a:t>
            </a:r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Oo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])</a:t>
            </a: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		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"No~~~"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	;;</a:t>
            </a: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	*)</a:t>
            </a: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		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"removing..."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	;;</a:t>
            </a:r>
          </a:p>
          <a:p>
            <a:r>
              <a:rPr lang="en-US" altLang="zh-TW" dirty="0" err="1">
                <a:solidFill>
                  <a:srgbClr val="AF00DB"/>
                </a:solidFill>
                <a:latin typeface="Menlo" panose="020B0609030804020204" pitchFamily="49" charset="0"/>
              </a:rPr>
              <a:t>esac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latin typeface="+mn-lt"/>
              </a:rPr>
              <a:t>Outline</a:t>
            </a:r>
            <a:endParaRPr lang="zh-TW" altLang="en-US" dirty="0">
              <a:latin typeface="+mn-lt"/>
            </a:endParaRP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z="2200" dirty="0">
                <a:latin typeface="+mn-lt"/>
              </a:rPr>
              <a:t>Variable pre-operations</a:t>
            </a:r>
          </a:p>
          <a:p>
            <a:r>
              <a:rPr lang="en-US" altLang="zh-TW" sz="2200" dirty="0" err="1">
                <a:latin typeface="+mn-lt"/>
              </a:rPr>
              <a:t>args</a:t>
            </a:r>
            <a:r>
              <a:rPr lang="en-US" altLang="zh-TW" sz="2200" dirty="0">
                <a:latin typeface="+mn-lt"/>
              </a:rPr>
              <a:t>, </a:t>
            </a:r>
            <a:r>
              <a:rPr lang="en-US" altLang="zh-TW" sz="2200" dirty="0" err="1">
                <a:latin typeface="+mn-lt"/>
              </a:rPr>
              <a:t>argc</a:t>
            </a:r>
            <a:r>
              <a:rPr lang="en-US" altLang="zh-TW" sz="2200" dirty="0">
                <a:latin typeface="+mn-lt"/>
              </a:rPr>
              <a:t> in Shell Scripts</a:t>
            </a:r>
          </a:p>
          <a:p>
            <a:r>
              <a:rPr lang="en-US" altLang="zh-TW" sz="2200" dirty="0">
                <a:latin typeface="+mn-lt"/>
              </a:rPr>
              <a:t>Arithmetic and Logics</a:t>
            </a:r>
            <a:endParaRPr lang="en-US" altLang="zh-TW" sz="2200" dirty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Test commands</a:t>
            </a:r>
          </a:p>
          <a:p>
            <a:r>
              <a:rPr lang="en-US" altLang="zh-TW" sz="2200" dirty="0">
                <a:latin typeface="+mn-lt"/>
              </a:rPr>
              <a:t>Control Structures: if-else, switch-case, for/while loops</a:t>
            </a:r>
          </a:p>
          <a:p>
            <a:r>
              <a:rPr lang="en-US" altLang="zh-TW" sz="2200" dirty="0">
                <a:latin typeface="+mn-lt"/>
              </a:rPr>
              <a:t>Input/output: Read from screen </a:t>
            </a:r>
          </a:p>
          <a:p>
            <a:r>
              <a:rPr lang="en-US" altLang="zh-TW" sz="2200" dirty="0">
                <a:latin typeface="+mn-lt"/>
              </a:rPr>
              <a:t>Defining Functions &amp; Parsing Arguments</a:t>
            </a:r>
          </a:p>
          <a:p>
            <a:r>
              <a:rPr lang="en-US" altLang="zh-TW" sz="2200" dirty="0">
                <a:latin typeface="+mn-lt"/>
              </a:rPr>
              <a:t>Error Handling and Debug tool (</a:t>
            </a:r>
            <a:r>
              <a:rPr lang="en-US" altLang="zh-TW" sz="2200" dirty="0" err="1">
                <a:latin typeface="+mn-lt"/>
              </a:rPr>
              <a:t>sh</a:t>
            </a:r>
            <a:r>
              <a:rPr lang="en-US" altLang="zh-TW" sz="2200" dirty="0">
                <a:latin typeface="+mn-lt"/>
              </a:rPr>
              <a:t> -x)</a:t>
            </a:r>
          </a:p>
          <a:p>
            <a:r>
              <a:rPr lang="en-US" altLang="zh-TW" sz="2200" dirty="0">
                <a:latin typeface="+mn-lt"/>
              </a:rPr>
              <a:t>A Shell Script Sample: Failure Detection on Servers</a:t>
            </a:r>
          </a:p>
          <a:p>
            <a:endParaRPr lang="en-US" altLang="zh-TW" sz="2200" dirty="0">
              <a:latin typeface="+mn-lt"/>
            </a:endParaRPr>
          </a:p>
          <a:p>
            <a:r>
              <a:rPr lang="en-US" altLang="zh-TW" sz="2200" dirty="0">
                <a:latin typeface="+mn-lt"/>
              </a:rPr>
              <a:t>Appendix: Regular Expression</a:t>
            </a:r>
          </a:p>
          <a:p>
            <a:r>
              <a:rPr lang="en-US" altLang="zh-TW" sz="2200" dirty="0">
                <a:latin typeface="+mn-lt"/>
              </a:rPr>
              <a:t>Appendix B: </a:t>
            </a:r>
            <a:r>
              <a:rPr lang="en-US" altLang="zh-TW" sz="2200" dirty="0" err="1">
                <a:latin typeface="+mn-lt"/>
              </a:rPr>
              <a:t>sed</a:t>
            </a:r>
            <a:r>
              <a:rPr lang="en-US" altLang="zh-TW" sz="2200" dirty="0">
                <a:latin typeface="+mn-lt"/>
              </a:rPr>
              <a:t> and </a:t>
            </a:r>
            <a:r>
              <a:rPr lang="en-US" altLang="zh-TW" sz="2200" dirty="0" err="1">
                <a:latin typeface="+mn-lt"/>
              </a:rPr>
              <a:t>awk</a:t>
            </a:r>
            <a:endParaRPr lang="zh-TW" alt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8917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Create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tmp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file/</a:t>
            </a:r>
            <a:r>
              <a:rPr lang="en-US" altLang="zh-TW" dirty="0" err="1">
                <a:latin typeface="+mn-lt"/>
              </a:rPr>
              <a:t>dir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TMPDIR=`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mktemp</a:t>
            </a:r>
            <a:r>
              <a:rPr lang="en-US" altLang="zh-TW" dirty="0">
                <a:latin typeface="+mn-lt"/>
              </a:rPr>
              <a:t> –d </a:t>
            </a:r>
            <a:r>
              <a:rPr lang="en-US" altLang="zh-TW" dirty="0" err="1">
                <a:latin typeface="+mn-lt"/>
              </a:rPr>
              <a:t>tmp.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XXXXXX</a:t>
            </a:r>
            <a:r>
              <a:rPr lang="en-US" altLang="zh-TW" dirty="0">
                <a:latin typeface="+mn-lt"/>
              </a:rPr>
              <a:t>`</a:t>
            </a:r>
          </a:p>
          <a:p>
            <a:r>
              <a:rPr lang="en-US" altLang="zh-TW" dirty="0">
                <a:latin typeface="+mn-lt"/>
              </a:rPr>
              <a:t>TMPFILE=`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mktemp</a:t>
            </a:r>
            <a:r>
              <a:rPr lang="en-US" altLang="zh-TW" dirty="0">
                <a:latin typeface="+mn-lt"/>
              </a:rPr>
              <a:t> ${TMPDIR}/</a:t>
            </a:r>
            <a:r>
              <a:rPr lang="en-US" altLang="zh-TW" dirty="0" err="1">
                <a:latin typeface="+mn-lt"/>
              </a:rPr>
              <a:t>tmp.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XXXXXX</a:t>
            </a:r>
            <a:r>
              <a:rPr lang="en-US" altLang="zh-TW" dirty="0">
                <a:latin typeface="+mn-lt"/>
              </a:rPr>
              <a:t>`</a:t>
            </a:r>
          </a:p>
          <a:p>
            <a:r>
              <a:rPr lang="en-US" altLang="zh-TW" dirty="0">
                <a:latin typeface="+mn-lt"/>
              </a:rPr>
              <a:t>echo "program output" &gt;&gt; ${TMPFILE}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9345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Define function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function_name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 ( 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	</a:t>
            </a: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command_list</a:t>
            </a:r>
            <a:endParaRPr lang="en-US" altLang="zh-TW" sz="18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Removing function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unset </a:t>
            </a: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function_name</a:t>
            </a:r>
            <a:endParaRPr lang="en-US" altLang="zh-TW" sz="18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Function execution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 err="1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function_name</a:t>
            </a:r>
            <a:endParaRPr lang="en-US" altLang="zh-TW" sz="1800" dirty="0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Function definition is </a:t>
            </a:r>
            <a:r>
              <a:rPr lang="en-US" altLang="zh-TW" sz="2000" u="sng" dirty="0">
                <a:latin typeface="+mn-lt"/>
                <a:ea typeface="新細明體" panose="02020500000000000000" pitchFamily="18" charset="-120"/>
              </a:rPr>
              <a:t>local to the current shell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	</a:t>
            </a:r>
          </a:p>
        </p:txBody>
      </p:sp>
      <p:sp>
        <p:nvSpPr>
          <p:cNvPr id="27657" name="矩形 8"/>
          <p:cNvSpPr>
            <a:spLocks noChangeArrowheads="1"/>
          </p:cNvSpPr>
          <p:nvPr/>
        </p:nvSpPr>
        <p:spPr bwMode="auto">
          <a:xfrm>
            <a:off x="847725" y="5257800"/>
            <a:ext cx="394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※ Define the function before first use…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(2)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-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scoping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# global variable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echo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$a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</a:t>
            </a:r>
            <a:r>
              <a:rPr lang="es-ES" altLang="zh-TW" sz="1800" dirty="0" err="1">
                <a:latin typeface="+mn-lt"/>
              </a:rPr>
              <a:t>hello</a:t>
            </a:r>
            <a:r>
              <a:rPr lang="es-ES" altLang="zh-TW" sz="1800" dirty="0">
                <a:latin typeface="+mn-lt"/>
              </a:rPr>
              <a:t>"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="5566"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echo $a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5566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hello</a:t>
            </a:r>
            <a:endParaRPr lang="zh-TW" altLang="en-US" sz="1800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#</a:t>
            </a:r>
            <a:r>
              <a:rPr lang="zh-TW" altLang="en-US" sz="1800" dirty="0">
                <a:latin typeface="+mn-lt"/>
              </a:rPr>
              <a:t> </a:t>
            </a:r>
            <a:r>
              <a:rPr lang="en-US" altLang="zh-TW" sz="1800" dirty="0">
                <a:latin typeface="+mn-lt"/>
              </a:rPr>
              <a:t>local</a:t>
            </a:r>
            <a:r>
              <a:rPr lang="es-ES" altLang="zh-TW" sz="1800" dirty="0">
                <a:latin typeface="+mn-lt"/>
              </a:rPr>
              <a:t> variable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n-US" altLang="zh-TW" sz="1800" dirty="0">
                <a:latin typeface="+mn-lt"/>
              </a:rPr>
              <a:t>local</a:t>
            </a:r>
            <a:r>
              <a:rPr lang="zh-TW" altLang="en-US" sz="1800" dirty="0">
                <a:latin typeface="+mn-lt"/>
              </a:rPr>
              <a:t>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</a:t>
            </a:r>
            <a:r>
              <a:rPr lang="en-US" altLang="zh-TW" sz="1800" dirty="0">
                <a:latin typeface="+mn-lt"/>
              </a:rPr>
              <a:t>hello</a:t>
            </a:r>
            <a:r>
              <a:rPr lang="es-ES" altLang="zh-TW" sz="1800" dirty="0">
                <a:latin typeface="+mn-lt"/>
              </a:rPr>
              <a:t>"</a:t>
            </a:r>
          </a:p>
          <a:p>
            <a:pPr marL="0" indent="0">
              <a:buNone/>
            </a:pPr>
            <a:r>
              <a:rPr lang="zh-TW" altLang="en-US" sz="1800" dirty="0">
                <a:latin typeface="+mn-lt"/>
              </a:rPr>
              <a:t>        </a:t>
            </a:r>
            <a:r>
              <a:rPr lang="es-ES" altLang="zh-TW" sz="1800" dirty="0">
                <a:latin typeface="+mn-lt"/>
              </a:rPr>
              <a:t>echo </a:t>
            </a: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$a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800" dirty="0">
                <a:solidFill>
                  <a:srgbClr val="FF0000"/>
                </a:solidFill>
                <a:latin typeface="+mn-lt"/>
              </a:rPr>
              <a:t>a</a:t>
            </a:r>
            <a:r>
              <a:rPr lang="es-ES" altLang="zh-TW" sz="1800" dirty="0">
                <a:latin typeface="+mn-lt"/>
              </a:rPr>
              <a:t>="5566"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echo $a</a:t>
            </a:r>
          </a:p>
          <a:p>
            <a:pPr marL="0" indent="0">
              <a:buNone/>
            </a:pPr>
            <a:endParaRPr lang="es-ES" altLang="zh-TW" sz="1800" dirty="0">
              <a:latin typeface="+mn-lt"/>
            </a:endParaRP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hello</a:t>
            </a:r>
          </a:p>
          <a:p>
            <a:pPr marL="0" indent="0">
              <a:buNone/>
            </a:pPr>
            <a:r>
              <a:rPr lang="es-ES" altLang="zh-TW" sz="1800" dirty="0">
                <a:latin typeface="+mn-lt"/>
              </a:rPr>
              <a:t>5566</a:t>
            </a:r>
            <a:endParaRPr lang="zh-TW" altLang="en-US" sz="1800" dirty="0">
              <a:latin typeface="+mn-lt"/>
            </a:endParaRPr>
          </a:p>
          <a:p>
            <a:pPr marL="0" indent="0">
              <a:buNone/>
            </a:pPr>
            <a:endParaRPr lang="zh-TW" altLang="en-US" sz="1800" dirty="0"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(3)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-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arguments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check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if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[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$#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-</a:t>
            </a:r>
            <a:r>
              <a:rPr lang="en-US" altLang="zh-TW" sz="1600" dirty="0" err="1">
                <a:latin typeface="+mn-lt"/>
              </a:rPr>
              <a:t>eq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2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]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;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then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$1</a:t>
            </a:r>
            <a:r>
              <a:rPr lang="zh-TW" alt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$2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else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"Wrong"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fi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600" dirty="0">
                <a:solidFill>
                  <a:srgbClr val="FF0000"/>
                </a:solidFill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s-ES" altLang="zh-TW" sz="1600" dirty="0">
                <a:solidFill>
                  <a:srgbClr val="FF0000"/>
                </a:solidFill>
                <a:latin typeface="+mn-lt"/>
              </a:rPr>
              <a:t>func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hi</a:t>
            </a:r>
          </a:p>
          <a:p>
            <a:pPr marL="0" indent="0">
              <a:buNone/>
            </a:pP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func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hello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world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Wrong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Wrong</a:t>
            </a:r>
            <a:endParaRPr lang="en-US" altLang="zh-TW" sz="1600" dirty="0">
              <a:latin typeface="+mn-lt"/>
            </a:endParaRPr>
          </a:p>
          <a:p>
            <a:pPr marL="0" indent="0">
              <a:buNone/>
            </a:pPr>
            <a:r>
              <a:rPr lang="en-US" altLang="zh-TW" sz="1600" dirty="0">
                <a:latin typeface="+mn-lt"/>
              </a:rPr>
              <a:t>hello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world</a:t>
            </a:r>
            <a:endParaRPr lang="zh-TW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7059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functions (4)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-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return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value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func () {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if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[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$#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-</a:t>
            </a:r>
            <a:r>
              <a:rPr lang="en-US" altLang="zh-TW" sz="1600" dirty="0" err="1">
                <a:latin typeface="+mn-lt"/>
              </a:rPr>
              <a:t>eq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2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]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;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then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return</a:t>
            </a:r>
            <a:r>
              <a:rPr lang="zh-TW" alt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0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else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       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return</a:t>
            </a:r>
            <a:r>
              <a:rPr lang="zh-TW" altLang="en-US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2</a:t>
            </a:r>
          </a:p>
          <a:p>
            <a:pPr marL="0" indent="0">
              <a:buNone/>
            </a:pPr>
            <a:r>
              <a:rPr lang="zh-TW" altLang="en-US" sz="1600" dirty="0">
                <a:latin typeface="+mn-lt"/>
              </a:rPr>
              <a:t>        </a:t>
            </a:r>
            <a:r>
              <a:rPr lang="en-US" altLang="zh-TW" sz="1600" dirty="0">
                <a:latin typeface="+mn-lt"/>
              </a:rPr>
              <a:t>fi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}</a:t>
            </a:r>
          </a:p>
          <a:p>
            <a:pPr marL="0" indent="0">
              <a:buNone/>
            </a:pPr>
            <a:r>
              <a:rPr lang="es-ES" altLang="zh-TW" sz="1600" dirty="0">
                <a:solidFill>
                  <a:srgbClr val="FF0000"/>
                </a:solidFill>
                <a:latin typeface="+mn-lt"/>
              </a:rPr>
              <a:t>func</a:t>
            </a:r>
          </a:p>
          <a:p>
            <a:pPr marL="0" indent="0">
              <a:buNone/>
            </a:pP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$?</a:t>
            </a:r>
          </a:p>
          <a:p>
            <a:pPr marL="0" indent="0">
              <a:buNone/>
            </a:pPr>
            <a:r>
              <a:rPr lang="en-US" altLang="zh-TW" sz="1600" dirty="0" err="1">
                <a:solidFill>
                  <a:srgbClr val="FF0000"/>
                </a:solidFill>
                <a:latin typeface="+mn-lt"/>
              </a:rPr>
              <a:t>func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hello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world</a:t>
            </a:r>
          </a:p>
          <a:p>
            <a:pPr marL="0" indent="0">
              <a:buNone/>
            </a:pPr>
            <a:r>
              <a:rPr lang="en-US" altLang="zh-TW" sz="1600" dirty="0">
                <a:latin typeface="+mn-lt"/>
              </a:rPr>
              <a:t>echo</a:t>
            </a:r>
            <a:r>
              <a:rPr lang="zh-TW" altLang="en-US" sz="1600" dirty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$?</a:t>
            </a: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endParaRPr lang="es-ES" altLang="zh-TW" sz="1600" dirty="0">
              <a:latin typeface="+mn-lt"/>
            </a:endParaRP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Result: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2</a:t>
            </a:r>
          </a:p>
          <a:p>
            <a:pPr marL="0" indent="0">
              <a:buNone/>
            </a:pPr>
            <a:r>
              <a:rPr lang="es-ES" altLang="zh-TW" sz="1600" dirty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82695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only be read and written inside the function.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Subprocess can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environment variable, the modification of the variable will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effective to the current process. (Subprocess may include some PIPE execution)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something wrong, try to print every variable.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34F272D-3038-9747-8699-94A8466C76C3}"/>
              </a:ext>
            </a:extLst>
          </p:cNvPr>
          <p:cNvSpPr txBox="1"/>
          <p:nvPr/>
        </p:nvSpPr>
        <p:spPr>
          <a:xfrm>
            <a:off x="640080" y="3609639"/>
            <a:ext cx="478688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8000"/>
                </a:solidFill>
                <a:latin typeface="Menlo" panose="020B0609030804020204" pitchFamily="49" charset="0"/>
              </a:rPr>
              <a:t>#!/bin/</a:t>
            </a:r>
            <a:r>
              <a:rPr lang="en-US" altLang="zh-TW" dirty="0" err="1">
                <a:solidFill>
                  <a:srgbClr val="008000"/>
                </a:solidFill>
                <a:latin typeface="Menlo" panose="020B0609030804020204" pitchFamily="49" charset="0"/>
              </a:rPr>
              <a:t>sh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a=10</a:t>
            </a:r>
          </a:p>
          <a:p>
            <a:r>
              <a:rPr lang="en-US" altLang="zh-TW" dirty="0">
                <a:solidFill>
                  <a:srgbClr val="0000FF"/>
                </a:solidFill>
                <a:latin typeface="Menlo" panose="020B0609030804020204" pitchFamily="49" charset="0"/>
              </a:rPr>
              <a:t>export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b=20</a:t>
            </a: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cat </a:t>
            </a:r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test.sh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| </a:t>
            </a:r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while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read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line; </a:t>
            </a:r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do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 </a:t>
            </a:r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$a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 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$b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 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$line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</a:p>
          <a:p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 b=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$((b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+</a:t>
            </a:r>
            <a:r>
              <a:rPr lang="en-US" altLang="zh-TW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))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done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b is 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$b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  <a:r>
              <a:rPr lang="en-US" altLang="zh-TW" dirty="0">
                <a:solidFill>
                  <a:srgbClr val="008000"/>
                </a:solidFill>
                <a:latin typeface="Menlo" panose="020B0609030804020204" pitchFamily="49" charset="0"/>
              </a:rPr>
              <a:t># b is 20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0BD5D64-3D67-1542-857E-378EA166B0F2}"/>
              </a:ext>
            </a:extLst>
          </p:cNvPr>
          <p:cNvSpPr txBox="1"/>
          <p:nvPr/>
        </p:nvSpPr>
        <p:spPr>
          <a:xfrm>
            <a:off x="5562600" y="3609639"/>
            <a:ext cx="355092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10 20 #!/bin/</a:t>
            </a:r>
            <a:r>
              <a:rPr lang="en-US" altLang="zh-TW" dirty="0" err="1"/>
              <a:t>sh</a:t>
            </a:r>
            <a:endParaRPr lang="en-US" altLang="zh-TW" dirty="0"/>
          </a:p>
          <a:p>
            <a:r>
              <a:rPr lang="en-US" altLang="zh-TW" dirty="0"/>
              <a:t>10 21 a=10</a:t>
            </a:r>
          </a:p>
          <a:p>
            <a:r>
              <a:rPr lang="en-US" altLang="zh-TW" dirty="0"/>
              <a:t>10 22 export b=20</a:t>
            </a:r>
          </a:p>
          <a:p>
            <a:r>
              <a:rPr lang="en-US" altLang="zh-TW" dirty="0"/>
              <a:t>10 23 cat </a:t>
            </a:r>
            <a:r>
              <a:rPr lang="en-US" altLang="zh-TW" dirty="0" err="1"/>
              <a:t>test.sh</a:t>
            </a:r>
            <a:r>
              <a:rPr lang="en-US" altLang="zh-TW" dirty="0"/>
              <a:t> | while read line; do</a:t>
            </a:r>
          </a:p>
          <a:p>
            <a:r>
              <a:rPr lang="en-US" altLang="zh-TW" dirty="0"/>
              <a:t>10 24 echo "$a $b $line"</a:t>
            </a:r>
          </a:p>
          <a:p>
            <a:r>
              <a:rPr lang="en-US" altLang="zh-TW" dirty="0"/>
              <a:t>10 25 b=$((b+1))</a:t>
            </a:r>
          </a:p>
          <a:p>
            <a:r>
              <a:rPr lang="en-US" altLang="zh-TW" dirty="0"/>
              <a:t>10 26 done</a:t>
            </a:r>
          </a:p>
          <a:p>
            <a:r>
              <a:rPr lang="en-US" altLang="zh-TW" dirty="0"/>
              <a:t>10 27 echo b is $b</a:t>
            </a:r>
          </a:p>
          <a:p>
            <a:r>
              <a:rPr lang="en-US" altLang="zh-TW" dirty="0"/>
              <a:t>b is 20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1FE7045-43BE-EA4B-BE02-3BB999E254B8}"/>
              </a:ext>
            </a:extLst>
          </p:cNvPr>
          <p:cNvSpPr txBox="1"/>
          <p:nvPr/>
        </p:nvSpPr>
        <p:spPr>
          <a:xfrm>
            <a:off x="4347741" y="5726668"/>
            <a:ext cx="86433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test.sh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33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</a:rPr>
              <a:t>Parsing arguments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</a:rPr>
              <a:t>Use </a:t>
            </a:r>
            <a:r>
              <a:rPr lang="en-US" altLang="zh-TW" dirty="0" err="1">
                <a:latin typeface="+mn-lt"/>
              </a:rPr>
              <a:t>getopt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(recommended)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42963" y="2060575"/>
            <a:ext cx="3673475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1600" dirty="0">
                <a:latin typeface="+mn-lt"/>
              </a:rPr>
              <a:t>#!/bin/</a:t>
            </a:r>
            <a:r>
              <a:rPr kumimoji="1" lang="en-US" altLang="zh-TW" sz="1600" dirty="0" err="1">
                <a:latin typeface="+mn-lt"/>
              </a:rPr>
              <a:t>sh</a:t>
            </a:r>
            <a:endParaRPr kumimoji="1" lang="en-US" altLang="zh-TW" sz="1600" dirty="0">
              <a:latin typeface="+mn-lt"/>
            </a:endParaRPr>
          </a:p>
          <a:p>
            <a:pPr eaLnBrk="1" hangingPunct="1"/>
            <a:endParaRPr kumimoji="1" lang="en-US" altLang="zh-TW" sz="1600" dirty="0">
              <a:latin typeface="+mn-lt"/>
            </a:endParaRPr>
          </a:p>
          <a:p>
            <a:pPr eaLnBrk="1" hangingPunct="1"/>
            <a:r>
              <a:rPr kumimoji="1" lang="en-US" altLang="zh-TW" sz="1600" dirty="0">
                <a:latin typeface="+mn-lt"/>
              </a:rPr>
              <a:t>while </a:t>
            </a:r>
            <a:r>
              <a:rPr kumimoji="1" lang="en-US" altLang="zh-TW" sz="1600" dirty="0" err="1">
                <a:solidFill>
                  <a:srgbClr val="FF0000"/>
                </a:solidFill>
                <a:latin typeface="+mn-lt"/>
              </a:rPr>
              <a:t>getopts</a:t>
            </a:r>
            <a:r>
              <a:rPr kumimoji="1" lang="en-US" altLang="zh-TW" sz="1600" dirty="0">
                <a:latin typeface="+mn-lt"/>
              </a:rPr>
              <a:t> </a:t>
            </a:r>
            <a:r>
              <a:rPr kumimoji="1" lang="en-US" altLang="zh-TW" sz="1600" dirty="0" err="1">
                <a:solidFill>
                  <a:srgbClr val="FF0000"/>
                </a:solidFill>
                <a:latin typeface="+mn-lt"/>
              </a:rPr>
              <a:t>abcf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:</a:t>
            </a:r>
            <a:r>
              <a:rPr kumimoji="1" lang="en-US" altLang="zh-TW" sz="1600" dirty="0">
                <a:latin typeface="+mn-lt"/>
              </a:rPr>
              <a:t> 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op</a:t>
            </a:r>
            <a:r>
              <a:rPr kumimoji="1" lang="en-US" altLang="zh-TW" sz="1600" dirty="0">
                <a:latin typeface="+mn-lt"/>
              </a:rPr>
              <a:t> ; do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</a:t>
            </a:r>
            <a:r>
              <a:rPr kumimoji="1" lang="en-US" altLang="zh-TW" sz="1600" dirty="0">
                <a:latin typeface="+mn-lt"/>
              </a:rPr>
              <a:t>echo "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${OPTIND}</a:t>
            </a:r>
            <a:r>
              <a:rPr kumimoji="1" lang="en-US" altLang="zh-TW" sz="1600" dirty="0">
                <a:latin typeface="+mn-lt"/>
              </a:rPr>
              <a:t>-</a:t>
            </a:r>
            <a:r>
              <a:rPr kumimoji="1" lang="en-US" altLang="zh-TW" sz="1600" dirty="0" err="1">
                <a:latin typeface="+mn-lt"/>
              </a:rPr>
              <a:t>th</a:t>
            </a:r>
            <a:r>
              <a:rPr kumimoji="1" lang="en-US" altLang="zh-TW" sz="1600" dirty="0">
                <a:latin typeface="+mn-lt"/>
              </a:rPr>
              <a:t> </a:t>
            </a:r>
            <a:r>
              <a:rPr kumimoji="1" lang="en-US" altLang="zh-TW" sz="1600" dirty="0" err="1">
                <a:latin typeface="+mn-lt"/>
              </a:rPr>
              <a:t>arg</a:t>
            </a:r>
            <a:r>
              <a:rPr kumimoji="1" lang="en-US" altLang="zh-TW" sz="1600" dirty="0">
                <a:latin typeface="+mn-lt"/>
              </a:rPr>
              <a:t>"</a:t>
            </a:r>
          </a:p>
          <a:p>
            <a:pPr eaLnBrk="1" hangingPunct="1"/>
            <a:endParaRPr kumimoji="1" lang="en-US" altLang="zh-TW" sz="1600" dirty="0">
              <a:latin typeface="+mn-lt"/>
            </a:endParaRPr>
          </a:p>
          <a:p>
            <a:pPr eaLnBrk="1" hangingPunct="1"/>
            <a:r>
              <a:rPr kumimoji="1" lang="zh-TW" altLang="en-US" sz="1600" dirty="0">
                <a:latin typeface="+mn-lt"/>
              </a:rPr>
              <a:t>    </a:t>
            </a:r>
            <a:r>
              <a:rPr kumimoji="1" lang="en-US" altLang="zh-TW" sz="1600" dirty="0">
                <a:latin typeface="+mn-lt"/>
              </a:rPr>
              <a:t>case $op in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 err="1">
                <a:latin typeface="+mn-lt"/>
              </a:rPr>
              <a:t>a|b|c</a:t>
            </a:r>
            <a:r>
              <a:rPr kumimoji="1" lang="en-US" altLang="zh-TW" sz="1600" dirty="0">
                <a:latin typeface="+mn-lt"/>
              </a:rPr>
              <a:t>)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    </a:t>
            </a:r>
            <a:r>
              <a:rPr kumimoji="1" lang="en-US" altLang="zh-TW" sz="1600" dirty="0">
                <a:latin typeface="+mn-lt"/>
              </a:rPr>
              <a:t>echo "one of ABC" ;;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>
                <a:latin typeface="+mn-lt"/>
              </a:rPr>
              <a:t>f)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    </a:t>
            </a:r>
            <a:r>
              <a:rPr kumimoji="1" lang="en-US" altLang="zh-TW" sz="1600" dirty="0">
                <a:latin typeface="+mn-lt"/>
              </a:rPr>
              <a:t>echo </a:t>
            </a:r>
            <a:r>
              <a:rPr kumimoji="1" lang="en-US" altLang="zh-TW" sz="1600" dirty="0">
                <a:solidFill>
                  <a:srgbClr val="FF0000"/>
                </a:solidFill>
                <a:latin typeface="+mn-lt"/>
              </a:rPr>
              <a:t>$OPTARG</a:t>
            </a:r>
            <a:r>
              <a:rPr kumimoji="1" lang="en-US" altLang="zh-TW" sz="1600" dirty="0">
                <a:latin typeface="+mn-lt"/>
              </a:rPr>
              <a:t> ;;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>
                <a:latin typeface="+mn-lt"/>
              </a:rPr>
              <a:t>*)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    </a:t>
            </a:r>
            <a:r>
              <a:rPr kumimoji="1" lang="en-US" altLang="zh-TW" sz="1600" dirty="0">
                <a:latin typeface="+mn-lt"/>
              </a:rPr>
              <a:t>echo "Default" ;;</a:t>
            </a:r>
          </a:p>
          <a:p>
            <a:pPr eaLnBrk="1" hangingPunct="1"/>
            <a:r>
              <a:rPr kumimoji="1" lang="zh-TW" altLang="en-US" sz="1600" dirty="0">
                <a:latin typeface="+mn-lt"/>
              </a:rPr>
              <a:t>        </a:t>
            </a:r>
            <a:r>
              <a:rPr kumimoji="1" lang="en-US" altLang="zh-TW" sz="1600" dirty="0" err="1">
                <a:latin typeface="+mn-lt"/>
              </a:rPr>
              <a:t>esac</a:t>
            </a:r>
            <a:endParaRPr kumimoji="1" lang="en-US" altLang="zh-TW" sz="1600" dirty="0">
              <a:latin typeface="+mn-lt"/>
            </a:endParaRPr>
          </a:p>
          <a:p>
            <a:pPr eaLnBrk="1" hangingPunct="1"/>
            <a:r>
              <a:rPr kumimoji="1" lang="en-US" altLang="zh-TW" sz="1600" dirty="0">
                <a:latin typeface="+mn-lt"/>
              </a:rPr>
              <a:t>done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64075" y="2060575"/>
            <a:ext cx="3794125" cy="208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$ ./test.sh -a -b -c -f gg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2-th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3-th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4-th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one of ABC</a:t>
            </a: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6-th </a:t>
            </a:r>
            <a:r>
              <a:rPr kumimoji="1" lang="en-US" altLang="zh-TW" sz="1600" dirty="0" err="1">
                <a:latin typeface="+mn-lt"/>
              </a:rPr>
              <a:t>arg</a:t>
            </a:r>
            <a:endParaRPr kumimoji="1" lang="en-US" altLang="zh-TW" sz="1600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kumimoji="1" lang="en-US" altLang="zh-TW" sz="1600" dirty="0">
                <a:latin typeface="+mn-lt"/>
              </a:rPr>
              <a:t>gg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664075" y="4378711"/>
            <a:ext cx="32718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":"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means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additional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arg.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$OPTARG: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content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of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arguments</a:t>
            </a:r>
          </a:p>
          <a:p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$OPTIND: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index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of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arguments</a:t>
            </a:r>
            <a:endParaRPr lang="zh-TW" altLang="en-US" dirty="0">
              <a:latin typeface="+mn-lt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Handling Error Conditions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Internal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Caused by some command's failing to perform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User-error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Invalid input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Unmatched shell-script usage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Command failure</a:t>
            </a: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External error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By the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system telling you that some system-level event has occurred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by sending signal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Ctrl+C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SIGINT</a:t>
            </a:r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  <p:cxnSp>
        <p:nvCxnSpPr>
          <p:cNvPr id="31748" name="直線單箭頭接點 3"/>
          <p:cNvCxnSpPr>
            <a:cxnSpLocks noChangeShapeType="1"/>
          </p:cNvCxnSpPr>
          <p:nvPr/>
        </p:nvCxnSpPr>
        <p:spPr bwMode="auto">
          <a:xfrm flipH="1">
            <a:off x="3719513" y="1631950"/>
            <a:ext cx="9556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4737100" y="1447800"/>
            <a:ext cx="1511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program crash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1750" name="直線單箭頭接點 5"/>
          <p:cNvCxnSpPr>
            <a:cxnSpLocks noChangeShapeType="1"/>
          </p:cNvCxnSpPr>
          <p:nvPr/>
        </p:nvCxnSpPr>
        <p:spPr bwMode="auto">
          <a:xfrm flipH="1">
            <a:off x="3719513" y="3733800"/>
            <a:ext cx="9556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矩形 6"/>
          <p:cNvSpPr>
            <a:spLocks noChangeArrowheads="1"/>
          </p:cNvSpPr>
          <p:nvPr/>
        </p:nvSpPr>
        <p:spPr bwMode="auto">
          <a:xfrm>
            <a:off x="4737100" y="3549650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signal from OS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latin typeface="+mn-lt"/>
                <a:ea typeface="新細明體" pitchFamily="18" charset="-120"/>
              </a:rPr>
              <a:t>Handling Error Conditions –</a:t>
            </a:r>
            <a:br>
              <a:rPr lang="en-US" altLang="zh-TW" sz="3000">
                <a:latin typeface="+mn-lt"/>
                <a:ea typeface="新細明體" pitchFamily="18" charset="-120"/>
              </a:rPr>
            </a:br>
            <a:r>
              <a:rPr lang="en-US" altLang="zh-TW" sz="3000">
                <a:latin typeface="+mn-lt"/>
                <a:ea typeface="新細明體" pitchFamily="18" charset="-120"/>
              </a:rPr>
              <a:t>	Internal Error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6460423" cy="424731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008000"/>
                </a:solidFill>
                <a:latin typeface="Menlo" panose="020B0609030804020204" pitchFamily="49" charset="0"/>
              </a:rPr>
              <a:t>#!/bin/</a:t>
            </a:r>
            <a:r>
              <a:rPr lang="en-US" altLang="zh-TW" dirty="0" err="1">
                <a:solidFill>
                  <a:srgbClr val="008000"/>
                </a:solidFill>
                <a:latin typeface="Menlo" panose="020B0609030804020204" pitchFamily="49" charset="0"/>
              </a:rPr>
              <a:t>sh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 err="1">
                <a:solidFill>
                  <a:srgbClr val="000000"/>
                </a:solidFill>
                <a:latin typeface="Menlo" panose="020B0609030804020204" pitchFamily="49" charset="0"/>
              </a:rPr>
              <a:t>UsageString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"Usage: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$0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-man=val1 -woman=val2"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if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[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$#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!= 2 ] ; </a:t>
            </a:r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then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	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dirty="0" err="1">
                <a:solidFill>
                  <a:srgbClr val="001080"/>
                </a:solidFill>
                <a:latin typeface="Menlo" panose="020B0609030804020204" pitchFamily="49" charset="0"/>
              </a:rPr>
              <a:t>UsageString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else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"ok!"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man=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`echo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$1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|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cut -c 6-`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woman=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`echo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$2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|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 cut -c 8-`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"Man is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${man}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lvl="1"/>
            <a:r>
              <a:rPr lang="en-US" altLang="zh-TW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"Woman is </a:t>
            </a:r>
            <a:r>
              <a:rPr lang="en-US" altLang="zh-TW" dirty="0">
                <a:solidFill>
                  <a:srgbClr val="001080"/>
                </a:solidFill>
                <a:latin typeface="Menlo" panose="020B0609030804020204" pitchFamily="49" charset="0"/>
              </a:rPr>
              <a:t>${woman}</a:t>
            </a:r>
            <a:r>
              <a:rPr lang="en-US" altLang="zh-TW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dirty="0">
                <a:solidFill>
                  <a:srgbClr val="AF00DB"/>
                </a:solidFill>
                <a:latin typeface="Menlo" panose="020B0609030804020204" pitchFamily="49" charset="0"/>
              </a:rPr>
              <a:t>fi</a:t>
            </a: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</a:br>
            <a:br>
              <a:rPr lang="en-US" altLang="zh-TW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altLang="zh-TW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4191000" y="2204813"/>
            <a:ext cx="492125" cy="609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32774" name="直線單箭頭接點 5"/>
          <p:cNvCxnSpPr>
            <a:cxnSpLocks noChangeShapeType="1"/>
            <a:endCxn id="5" idx="7"/>
          </p:cNvCxnSpPr>
          <p:nvPr/>
        </p:nvCxnSpPr>
        <p:spPr bwMode="auto">
          <a:xfrm flipH="1">
            <a:off x="4611687" y="1626963"/>
            <a:ext cx="427038" cy="6667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5" name="矩形 6"/>
          <p:cNvSpPr>
            <a:spLocks noChangeArrowheads="1"/>
          </p:cNvSpPr>
          <p:nvPr/>
        </p:nvSpPr>
        <p:spPr bwMode="auto">
          <a:xfrm>
            <a:off x="5100637" y="1442813"/>
            <a:ext cx="1524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program name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2776" name="直線單箭頭接點 10"/>
          <p:cNvCxnSpPr>
            <a:cxnSpLocks noChangeShapeType="1"/>
          </p:cNvCxnSpPr>
          <p:nvPr/>
        </p:nvCxnSpPr>
        <p:spPr bwMode="auto">
          <a:xfrm flipH="1">
            <a:off x="5587496" y="4153456"/>
            <a:ext cx="957262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7" name="矩形 11"/>
          <p:cNvSpPr>
            <a:spLocks noChangeArrowheads="1"/>
          </p:cNvSpPr>
          <p:nvPr/>
        </p:nvSpPr>
        <p:spPr bwMode="auto">
          <a:xfrm>
            <a:off x="6606671" y="3969306"/>
            <a:ext cx="2286203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start from 6</a:t>
            </a:r>
            <a:r>
              <a:rPr lang="en-US" altLang="zh-TW" baseline="30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th</a:t>
            </a: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character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2778" name="直線單箭頭接點 12"/>
          <p:cNvCxnSpPr>
            <a:cxnSpLocks noChangeShapeType="1"/>
          </p:cNvCxnSpPr>
          <p:nvPr/>
        </p:nvCxnSpPr>
        <p:spPr bwMode="auto">
          <a:xfrm flipH="1">
            <a:off x="4823115" y="3043238"/>
            <a:ext cx="606135" cy="92606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9" name="矩形 13"/>
          <p:cNvSpPr>
            <a:spLocks noChangeArrowheads="1"/>
          </p:cNvSpPr>
          <p:nvPr/>
        </p:nvSpPr>
        <p:spPr bwMode="auto">
          <a:xfrm>
            <a:off x="5491163" y="2859088"/>
            <a:ext cx="1370888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How about</a:t>
            </a:r>
            <a:b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c but not –c?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sp>
        <p:nvSpPr>
          <p:cNvPr id="32780" name="矩形 16"/>
          <p:cNvSpPr>
            <a:spLocks noChangeArrowheads="1"/>
          </p:cNvSpPr>
          <p:nvPr/>
        </p:nvSpPr>
        <p:spPr bwMode="auto">
          <a:xfrm>
            <a:off x="4070897" y="5726668"/>
            <a:ext cx="33089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Handling the errors yourself…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latin typeface="+mn-lt"/>
                <a:ea typeface="新細明體" pitchFamily="18" charset="-120"/>
              </a:rPr>
              <a:t>Handling Error Conditions –</a:t>
            </a:r>
            <a:br>
              <a:rPr lang="en-US" altLang="zh-TW" sz="3000">
                <a:latin typeface="+mn-lt"/>
                <a:ea typeface="新細明體" pitchFamily="18" charset="-120"/>
              </a:rPr>
            </a:br>
            <a:r>
              <a:rPr lang="en-US" altLang="zh-TW" sz="3000">
                <a:latin typeface="+mn-lt"/>
                <a:ea typeface="新細明體" pitchFamily="18" charset="-120"/>
              </a:rPr>
              <a:t>	External Error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Using trap in Bourne shell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trap [command-list] [signal-list]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Perform command-list when receiving any signal in signal-list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133600" y="4343400"/>
            <a:ext cx="2601994" cy="46166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solidFill>
                  <a:srgbClr val="795E26"/>
                </a:solidFill>
                <a:latin typeface="Menlo" panose="020B0609030804020204" pitchFamily="49" charset="0"/>
              </a:rPr>
              <a:t>trap</a:t>
            </a:r>
            <a:r>
              <a:rPr lang="en-US" altLang="zh-TW" sz="2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2400" dirty="0">
                <a:solidFill>
                  <a:srgbClr val="A31515"/>
                </a:solidFill>
                <a:latin typeface="Menlo" panose="020B0609030804020204" pitchFamily="49" charset="0"/>
              </a:rPr>
              <a:t>""</a:t>
            </a:r>
            <a:r>
              <a:rPr lang="en-US" altLang="zh-TW" sz="2400" dirty="0">
                <a:solidFill>
                  <a:srgbClr val="000000"/>
                </a:solidFill>
                <a:latin typeface="Menlo" panose="020B0609030804020204" pitchFamily="49" charset="0"/>
              </a:rPr>
              <a:t> 1 2 3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845269" y="4343400"/>
            <a:ext cx="246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Ignore signal 1 2 3</a:t>
            </a: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820863" y="2895600"/>
            <a:ext cx="6958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err="1">
                <a:solidFill>
                  <a:srgbClr val="FF0000"/>
                </a:solidFill>
                <a:latin typeface="+mn-lt"/>
              </a:rPr>
              <a:t>Usag</a:t>
            </a:r>
            <a:r>
              <a:rPr lang="en-US" altLang="zh-TW" sz="2400" dirty="0">
                <a:solidFill>
                  <a:srgbClr val="FF0000"/>
                </a:solidFill>
                <a:latin typeface="+mn-lt"/>
              </a:rPr>
              <a:t>: trap "[commands]" list of signals looking for…</a:t>
            </a:r>
          </a:p>
        </p:txBody>
      </p:sp>
      <p:sp>
        <p:nvSpPr>
          <p:cNvPr id="33800" name="Text Box 4"/>
          <p:cNvSpPr txBox="1">
            <a:spLocks noChangeArrowheads="1"/>
          </p:cNvSpPr>
          <p:nvPr/>
        </p:nvSpPr>
        <p:spPr bwMode="auto">
          <a:xfrm>
            <a:off x="2133600" y="3602186"/>
            <a:ext cx="6320961" cy="46166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solidFill>
                  <a:srgbClr val="795E26"/>
                </a:solidFill>
                <a:latin typeface="Menlo" panose="020B0609030804020204" pitchFamily="49" charset="0"/>
              </a:rPr>
              <a:t>trap</a:t>
            </a:r>
            <a:r>
              <a:rPr lang="en-US" altLang="zh-TW" sz="2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2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2400" dirty="0" err="1">
                <a:solidFill>
                  <a:srgbClr val="A31515"/>
                </a:solidFill>
                <a:latin typeface="Menlo" panose="020B0609030804020204" pitchFamily="49" charset="0"/>
              </a:rPr>
              <a:t>rm</a:t>
            </a:r>
            <a:r>
              <a:rPr lang="en-US" altLang="zh-TW" sz="2400" dirty="0">
                <a:solidFill>
                  <a:srgbClr val="A31515"/>
                </a:solidFill>
                <a:latin typeface="Menlo" panose="020B0609030804020204" pitchFamily="49" charset="0"/>
              </a:rPr>
              <a:t> </a:t>
            </a:r>
            <a:r>
              <a:rPr lang="en-US" altLang="zh-TW" sz="2400" dirty="0" err="1">
                <a:solidFill>
                  <a:srgbClr val="A31515"/>
                </a:solidFill>
                <a:latin typeface="Menlo" panose="020B0609030804020204" pitchFamily="49" charset="0"/>
              </a:rPr>
              <a:t>tmp</a:t>
            </a:r>
            <a:r>
              <a:rPr lang="en-US" altLang="zh-TW" sz="2400" dirty="0">
                <a:solidFill>
                  <a:srgbClr val="A31515"/>
                </a:solidFill>
                <a:latin typeface="Menlo" panose="020B0609030804020204" pitchFamily="49" charset="0"/>
              </a:rPr>
              <a:t>*; exit0"</a:t>
            </a:r>
            <a:r>
              <a:rPr lang="en-US" altLang="zh-TW" sz="2400" dirty="0">
                <a:solidFill>
                  <a:srgbClr val="000000"/>
                </a:solidFill>
                <a:latin typeface="Menlo" panose="020B0609030804020204" pitchFamily="49" charset="0"/>
              </a:rPr>
              <a:t> 1 2 3 14 15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Bourne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Shell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We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use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Bourne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Shell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in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this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slide</a:t>
            </a:r>
          </a:p>
          <a:p>
            <a:r>
              <a:rPr lang="en-US" altLang="zh-TW" dirty="0">
                <a:latin typeface="+mn-lt"/>
              </a:rPr>
              <a:t>Check your login shell</a:t>
            </a:r>
          </a:p>
          <a:p>
            <a:pPr lvl="1"/>
            <a:r>
              <a:rPr lang="en-US" altLang="zh-TW" dirty="0">
                <a:latin typeface="+mn-lt"/>
              </a:rPr>
              <a:t>%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echo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$SHELL</a:t>
            </a:r>
          </a:p>
          <a:p>
            <a:pPr marL="457200" lvl="1" indent="0">
              <a:buNone/>
            </a:pPr>
            <a:r>
              <a:rPr lang="en-US" altLang="zh-TW" dirty="0">
                <a:latin typeface="+mn-lt"/>
              </a:rPr>
              <a:t>     =&gt; /bin/</a:t>
            </a:r>
            <a:r>
              <a:rPr lang="en-US" altLang="zh-TW" dirty="0" err="1">
                <a:latin typeface="+mn-lt"/>
              </a:rPr>
              <a:t>tcsh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</a:rPr>
              <a:t>Change to Bourne Shell (</a:t>
            </a:r>
            <a:r>
              <a:rPr lang="en-US" altLang="zh-TW" dirty="0" err="1">
                <a:latin typeface="+mn-lt"/>
              </a:rPr>
              <a:t>sh</a:t>
            </a:r>
            <a:r>
              <a:rPr lang="en-US" altLang="zh-TW" dirty="0">
                <a:latin typeface="+mn-lt"/>
              </a:rPr>
              <a:t>)</a:t>
            </a:r>
          </a:p>
          <a:p>
            <a:pPr lvl="1"/>
            <a:r>
              <a:rPr lang="en-US" altLang="zh-TW" dirty="0">
                <a:latin typeface="+mn-lt"/>
              </a:rPr>
              <a:t>%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sh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$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5461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latin typeface="+mn-lt"/>
                <a:ea typeface="新細明體" pitchFamily="18" charset="-120"/>
              </a:rPr>
              <a:t>Handling Error Conditions –</a:t>
            </a:r>
            <a:br>
              <a:rPr lang="en-US" altLang="zh-TW" sz="3000">
                <a:latin typeface="+mn-lt"/>
                <a:ea typeface="新細明體" pitchFamily="18" charset="-120"/>
              </a:rPr>
            </a:br>
            <a:r>
              <a:rPr lang="en-US" altLang="zh-TW" sz="3000">
                <a:latin typeface="+mn-lt"/>
                <a:ea typeface="新細明體" pitchFamily="18" charset="-120"/>
              </a:rPr>
              <a:t>	External Error (2)</a:t>
            </a:r>
          </a:p>
        </p:txBody>
      </p:sp>
      <p:pic>
        <p:nvPicPr>
          <p:cNvPr id="34819" name="Picture 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"/>
          <a:stretch>
            <a:fillRect/>
          </a:stretch>
        </p:blipFill>
        <p:spPr bwMode="auto">
          <a:xfrm>
            <a:off x="838200" y="1524000"/>
            <a:ext cx="81534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#!/bin/</a:t>
            </a:r>
            <a:r>
              <a:rPr lang="en-US" altLang="zh-TW" sz="1600" dirty="0" err="1">
                <a:latin typeface="+mn-lt"/>
              </a:rPr>
              <a:t>sh</a:t>
            </a:r>
            <a:r>
              <a:rPr lang="en-US" altLang="zh-TW" sz="1600" dirty="0">
                <a:latin typeface="+mn-lt"/>
              </a:rPr>
              <a:t> </a:t>
            </a:r>
            <a:r>
              <a:rPr lang="en-US" altLang="zh-TW" sz="1600" dirty="0">
                <a:solidFill>
                  <a:srgbClr val="FF0000"/>
                </a:solidFill>
                <a:latin typeface="+mn-lt"/>
              </a:rPr>
              <a:t>-x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var1="</a:t>
            </a:r>
            <a:r>
              <a:rPr lang="en-US" altLang="zh-TW" sz="1600" dirty="0" err="1">
                <a:latin typeface="+mn-lt"/>
              </a:rPr>
              <a:t>haha</a:t>
            </a:r>
            <a:r>
              <a:rPr lang="en-US" altLang="zh-TW" sz="1600" dirty="0">
                <a:latin typeface="+mn-lt"/>
              </a:rPr>
              <a:t>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"01" ${var1:+"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"02"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"03" ${var2:+"</a:t>
            </a:r>
            <a:r>
              <a:rPr lang="en-US" altLang="zh-TW" sz="1600" dirty="0" err="1">
                <a:latin typeface="+mn-lt"/>
              </a:rPr>
              <a:t>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"04"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"05" ${var1:="</a:t>
            </a:r>
            <a:r>
              <a:rPr lang="en-US" altLang="zh-TW" sz="1600" dirty="0" err="1">
                <a:latin typeface="+mn-lt"/>
              </a:rPr>
              <a:t>hehehe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"06"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"07" ${var2:="</a:t>
            </a:r>
            <a:r>
              <a:rPr lang="en-US" altLang="zh-TW" sz="1600" dirty="0" err="1">
                <a:latin typeface="+mn-lt"/>
              </a:rPr>
              <a:t>hehehe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"08" ${var2}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"09" ${var1:-"he"}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"10"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"11" ${var3:-"he"}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"12" ${var3}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"13" ${var1:?"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"14" ${var1}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"15" ${var3:?"</a:t>
            </a:r>
            <a:r>
              <a:rPr lang="en-US" altLang="zh-TW" sz="1600" dirty="0" err="1">
                <a:latin typeface="+mn-lt"/>
              </a:rPr>
              <a:t>hoho</a:t>
            </a:r>
            <a:r>
              <a:rPr lang="en-US" altLang="zh-TW" sz="1600" dirty="0">
                <a:latin typeface="+mn-lt"/>
              </a:rPr>
              <a:t>"}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dirty="0">
                <a:latin typeface="+mn-lt"/>
              </a:rPr>
              <a:t>echo "16" ${var3}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10000" cy="5181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altLang="zh-TW" sz="1800" dirty="0">
                <a:latin typeface="+mn-lt"/>
              </a:rPr>
              <a:t>Result: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fi-FI" altLang="zh-TW" sz="1600" dirty="0">
              <a:latin typeface="+mn-lt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var1=haha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01 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01 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02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02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03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04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05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05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06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06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07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08 hehehe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09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09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10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10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11 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11 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12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13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13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solidFill>
                  <a:srgbClr val="FF0000"/>
                </a:solidFill>
                <a:latin typeface="+mn-lt"/>
              </a:rPr>
              <a:t>+ echo 14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14 haha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zh-TW" sz="1600" dirty="0">
                <a:latin typeface="+mn-lt"/>
              </a:rPr>
              <a:t>hoho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latin typeface="+mn-lt"/>
              </a:rPr>
              <a:t>Debugging Shell Script</a:t>
            </a:r>
            <a:endParaRPr lang="zh-TW" altLang="en-US" dirty="0">
              <a:latin typeface="+mn-lt"/>
            </a:endParaRPr>
          </a:p>
        </p:txBody>
      </p:sp>
      <p:sp>
        <p:nvSpPr>
          <p:cNvPr id="36869" name="矩形 5"/>
          <p:cNvSpPr>
            <a:spLocks noChangeArrowheads="1"/>
          </p:cNvSpPr>
          <p:nvPr/>
        </p:nvSpPr>
        <p:spPr bwMode="auto">
          <a:xfrm>
            <a:off x="2819400" y="141446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Debug mode</a:t>
            </a:r>
          </a:p>
        </p:txBody>
      </p:sp>
      <p:sp>
        <p:nvSpPr>
          <p:cNvPr id="6" name="橢圓 5"/>
          <p:cNvSpPr/>
          <p:nvPr/>
        </p:nvSpPr>
        <p:spPr bwMode="auto">
          <a:xfrm>
            <a:off x="2133600" y="1481138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36871" name="直線單箭頭接點 2"/>
          <p:cNvCxnSpPr>
            <a:cxnSpLocks noChangeShapeType="1"/>
          </p:cNvCxnSpPr>
          <p:nvPr/>
        </p:nvCxnSpPr>
        <p:spPr bwMode="auto">
          <a:xfrm>
            <a:off x="3124200" y="1981200"/>
            <a:ext cx="1752600" cy="3810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矩形 5"/>
          <p:cNvSpPr>
            <a:spLocks noChangeArrowheads="1"/>
          </p:cNvSpPr>
          <p:nvPr/>
        </p:nvSpPr>
        <p:spPr bwMode="auto">
          <a:xfrm>
            <a:off x="6781800" y="1438275"/>
            <a:ext cx="2290763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u="sng">
                <a:solidFill>
                  <a:srgbClr val="FF0000"/>
                </a:solidFill>
                <a:latin typeface="+mn-lt"/>
              </a:rPr>
              <a:t>Debug msgs.</a:t>
            </a:r>
          </a:p>
          <a:p>
            <a:r>
              <a:rPr lang="en-US" altLang="zh-TW">
                <a:solidFill>
                  <a:srgbClr val="FF0000"/>
                </a:solidFill>
                <a:latin typeface="+mn-lt"/>
              </a:rPr>
              <a:t>print out the </a:t>
            </a:r>
          </a:p>
          <a:p>
            <a:r>
              <a:rPr lang="en-US" altLang="zh-TW" b="1" u="sng">
                <a:solidFill>
                  <a:srgbClr val="FF0000"/>
                </a:solidFill>
                <a:latin typeface="+mn-lt"/>
              </a:rPr>
              <a:t>substitution results…</a:t>
            </a:r>
          </a:p>
        </p:txBody>
      </p:sp>
      <p:sp>
        <p:nvSpPr>
          <p:cNvPr id="36873" name="矩形 5"/>
          <p:cNvSpPr>
            <a:spLocks noChangeArrowheads="1"/>
          </p:cNvSpPr>
          <p:nvPr/>
        </p:nvSpPr>
        <p:spPr bwMode="auto">
          <a:xfrm>
            <a:off x="1022350" y="762000"/>
            <a:ext cx="203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Debug tools in sh…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Useful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tools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head</a:t>
            </a:r>
          </a:p>
          <a:p>
            <a:r>
              <a:rPr lang="en-US" altLang="zh-TW" dirty="0">
                <a:latin typeface="+mn-lt"/>
              </a:rPr>
              <a:t>tail</a:t>
            </a:r>
          </a:p>
          <a:p>
            <a:r>
              <a:rPr lang="en-US" altLang="zh-TW" dirty="0" err="1">
                <a:latin typeface="+mn-lt"/>
              </a:rPr>
              <a:t>grep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</a:rPr>
              <a:t>find</a:t>
            </a:r>
          </a:p>
          <a:p>
            <a:r>
              <a:rPr lang="en-US" altLang="zh-TW" dirty="0" err="1">
                <a:latin typeface="+mn-lt"/>
              </a:rPr>
              <a:t>ps</a:t>
            </a:r>
            <a:endParaRPr lang="en-US" altLang="zh-TW" dirty="0">
              <a:latin typeface="+mn-lt"/>
            </a:endParaRPr>
          </a:p>
          <a:p>
            <a:r>
              <a:rPr lang="en-US" altLang="zh-TW" dirty="0" err="1">
                <a:latin typeface="+mn-lt"/>
              </a:rPr>
              <a:t>xargs</a:t>
            </a:r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93507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Script Examples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check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alive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(1)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ping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/ping -c 3 bsd1.cs.nctu.edu.tw</a:t>
            </a:r>
          </a:p>
          <a:p>
            <a:pPr lvl="1" eaLnBrk="1" hangingPunct="1">
              <a:buFontTx/>
              <a:buNone/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		</a:t>
            </a:r>
            <a:r>
              <a:rPr lang="en-US" altLang="zh-TW" sz="1400" dirty="0">
                <a:ea typeface="新細明體" panose="02020500000000000000" pitchFamily="18" charset="-120"/>
              </a:rPr>
              <a:t>PING bsd3.cs.nctu.edu.tw (140.113.235.133): 56 data bytes</a:t>
            </a:r>
          </a:p>
          <a:p>
            <a:pPr lvl="2" eaLnBrk="1" hangingPunct="1">
              <a:buNone/>
            </a:pPr>
            <a:r>
              <a:rPr lang="en-US" altLang="zh-TW" sz="1400" dirty="0">
                <a:ea typeface="新細明體" panose="02020500000000000000" pitchFamily="18" charset="-120"/>
              </a:rPr>
              <a:t>64 bytes from 140.113.235.133: </a:t>
            </a:r>
            <a:r>
              <a:rPr lang="en-US" altLang="zh-TW" sz="1400" dirty="0" err="1">
                <a:ea typeface="新細明體" panose="02020500000000000000" pitchFamily="18" charset="-120"/>
              </a:rPr>
              <a:t>icmp_seq</a:t>
            </a:r>
            <a:r>
              <a:rPr lang="en-US" altLang="zh-TW" sz="1400" dirty="0">
                <a:ea typeface="新細明體" panose="02020500000000000000" pitchFamily="18" charset="-120"/>
              </a:rPr>
              <a:t>=0 </a:t>
            </a:r>
            <a:r>
              <a:rPr lang="en-US" altLang="zh-TW" sz="1400" dirty="0" err="1">
                <a:ea typeface="新細明體" panose="02020500000000000000" pitchFamily="18" charset="-120"/>
              </a:rPr>
              <a:t>ttl</a:t>
            </a:r>
            <a:r>
              <a:rPr lang="en-US" altLang="zh-TW" sz="1400" dirty="0">
                <a:ea typeface="新細明體" panose="02020500000000000000" pitchFamily="18" charset="-120"/>
              </a:rPr>
              <a:t>=63 time=14.453 </a:t>
            </a:r>
            <a:r>
              <a:rPr lang="en-US" altLang="zh-TW" sz="1400" dirty="0" err="1">
                <a:ea typeface="新細明體" panose="02020500000000000000" pitchFamily="18" charset="-120"/>
              </a:rPr>
              <a:t>ms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r>
              <a:rPr lang="en-US" altLang="zh-TW" sz="1400" dirty="0">
                <a:ea typeface="新細明體" panose="02020500000000000000" pitchFamily="18" charset="-120"/>
              </a:rPr>
              <a:t>64 bytes from 140.113.235.133: </a:t>
            </a:r>
            <a:r>
              <a:rPr lang="en-US" altLang="zh-TW" sz="1400" dirty="0" err="1">
                <a:ea typeface="新細明體" panose="02020500000000000000" pitchFamily="18" charset="-120"/>
              </a:rPr>
              <a:t>icmp_seq</a:t>
            </a:r>
            <a:r>
              <a:rPr lang="en-US" altLang="zh-TW" sz="1400" dirty="0">
                <a:ea typeface="新細明體" panose="02020500000000000000" pitchFamily="18" charset="-120"/>
              </a:rPr>
              <a:t>=1 </a:t>
            </a:r>
            <a:r>
              <a:rPr lang="en-US" altLang="zh-TW" sz="1400" dirty="0" err="1">
                <a:ea typeface="新細明體" panose="02020500000000000000" pitchFamily="18" charset="-120"/>
              </a:rPr>
              <a:t>ttl</a:t>
            </a:r>
            <a:r>
              <a:rPr lang="en-US" altLang="zh-TW" sz="1400" dirty="0">
                <a:ea typeface="新細明體" panose="02020500000000000000" pitchFamily="18" charset="-120"/>
              </a:rPr>
              <a:t>=63 time=15.144 </a:t>
            </a:r>
            <a:r>
              <a:rPr lang="en-US" altLang="zh-TW" sz="1400" dirty="0" err="1">
                <a:ea typeface="新細明體" panose="02020500000000000000" pitchFamily="18" charset="-120"/>
              </a:rPr>
              <a:t>ms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r>
              <a:rPr lang="en-US" altLang="zh-TW" sz="1400" dirty="0">
                <a:ea typeface="新細明體" panose="02020500000000000000" pitchFamily="18" charset="-120"/>
              </a:rPr>
              <a:t>64 bytes from 140.113.235.133: </a:t>
            </a:r>
            <a:r>
              <a:rPr lang="en-US" altLang="zh-TW" sz="1400" dirty="0" err="1">
                <a:ea typeface="新細明體" panose="02020500000000000000" pitchFamily="18" charset="-120"/>
              </a:rPr>
              <a:t>icmp_seq</a:t>
            </a:r>
            <a:r>
              <a:rPr lang="en-US" altLang="zh-TW" sz="1400" dirty="0">
                <a:ea typeface="新細明體" panose="02020500000000000000" pitchFamily="18" charset="-120"/>
              </a:rPr>
              <a:t>=2 </a:t>
            </a:r>
            <a:r>
              <a:rPr lang="en-US" altLang="zh-TW" sz="1400" dirty="0" err="1">
                <a:ea typeface="新細明體" panose="02020500000000000000" pitchFamily="18" charset="-120"/>
              </a:rPr>
              <a:t>ttl</a:t>
            </a:r>
            <a:r>
              <a:rPr lang="en-US" altLang="zh-TW" sz="1400" dirty="0">
                <a:ea typeface="新細明體" panose="02020500000000000000" pitchFamily="18" charset="-120"/>
              </a:rPr>
              <a:t>=63 time=11.023 </a:t>
            </a:r>
            <a:r>
              <a:rPr lang="en-US" altLang="zh-TW" sz="1400" dirty="0" err="1">
                <a:ea typeface="新細明體" panose="02020500000000000000" pitchFamily="18" charset="-120"/>
              </a:rPr>
              <a:t>ms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endParaRPr lang="en-US" altLang="zh-TW" sz="1400" dirty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r>
              <a:rPr lang="en-US" altLang="zh-TW" sz="1400" dirty="0">
                <a:ea typeface="新細明體" panose="02020500000000000000" pitchFamily="18" charset="-120"/>
              </a:rPr>
              <a:t>--- bsd3.cs.nctu.edu.tw ping statistics ---</a:t>
            </a:r>
          </a:p>
          <a:p>
            <a:pPr lvl="2" eaLnBrk="1" hangingPunct="1">
              <a:buNone/>
            </a:pPr>
            <a:r>
              <a:rPr lang="en-US" altLang="zh-TW" sz="1400" dirty="0">
                <a:ea typeface="新細明體" panose="02020500000000000000" pitchFamily="18" charset="-120"/>
              </a:rPr>
              <a:t>3 packets transmitted, 3 packets received, 0.0% packet loss</a:t>
            </a:r>
          </a:p>
          <a:p>
            <a:pPr lvl="2" eaLnBrk="1" hangingPunct="1">
              <a:buNone/>
            </a:pPr>
            <a:r>
              <a:rPr lang="en-US" altLang="zh-TW" sz="1400" dirty="0">
                <a:ea typeface="新細明體" panose="02020500000000000000" pitchFamily="18" charset="-120"/>
              </a:rPr>
              <a:t>round-trip min/</a:t>
            </a:r>
            <a:r>
              <a:rPr lang="en-US" altLang="zh-TW" sz="1400" dirty="0" err="1">
                <a:ea typeface="新細明體" panose="02020500000000000000" pitchFamily="18" charset="-120"/>
              </a:rPr>
              <a:t>avg</a:t>
            </a:r>
            <a:r>
              <a:rPr lang="en-US" altLang="zh-TW" sz="1400" dirty="0">
                <a:ea typeface="新細明體" panose="02020500000000000000" pitchFamily="18" charset="-120"/>
              </a:rPr>
              <a:t>/max/</a:t>
            </a:r>
            <a:r>
              <a:rPr lang="en-US" altLang="zh-TW" sz="1400" dirty="0" err="1">
                <a:ea typeface="新細明體" panose="02020500000000000000" pitchFamily="18" charset="-120"/>
              </a:rPr>
              <a:t>stddev</a:t>
            </a:r>
            <a:r>
              <a:rPr lang="en-US" altLang="zh-TW" sz="1400" dirty="0">
                <a:ea typeface="新細明體" panose="02020500000000000000" pitchFamily="18" charset="-120"/>
              </a:rPr>
              <a:t> = 11.023/13.540/15.144/1.802 </a:t>
            </a:r>
            <a:r>
              <a:rPr lang="en-US" altLang="zh-TW" sz="1400" dirty="0" err="1">
                <a:ea typeface="新細明體" panose="02020500000000000000" pitchFamily="18" charset="-120"/>
              </a:rPr>
              <a:t>ms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check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alive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(2)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732672" y="1403350"/>
            <a:ext cx="8258928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#!/bin/</a:t>
            </a:r>
            <a:r>
              <a:rPr lang="en-US" altLang="zh-TW" sz="1400" dirty="0" err="1">
                <a:solidFill>
                  <a:srgbClr val="008000"/>
                </a:solidFill>
                <a:latin typeface="Menlo" panose="020B0609030804020204" pitchFamily="49" charset="0"/>
              </a:rPr>
              <a:t>sh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# [Usage] </a:t>
            </a:r>
            <a:r>
              <a:rPr lang="en-US" altLang="zh-TW" sz="1400" dirty="0" err="1">
                <a:solidFill>
                  <a:srgbClr val="008000"/>
                </a:solidFill>
                <a:latin typeface="Menlo" panose="020B0609030804020204" pitchFamily="49" charset="0"/>
              </a:rPr>
              <a:t>isAlive.sh</a:t>
            </a:r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 bsd1.cs.nctu.edu.tw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Usage=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"[Usage]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$0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host"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temp=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$1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.ping"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Admin=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"lctseng"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count=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"3"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if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[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$#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!= 1 ] ;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then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altLang="zh-TW" sz="1400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$Usage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else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/</a:t>
            </a:r>
            <a:r>
              <a:rPr lang="en-US" altLang="zh-TW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sbin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/ping -c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${count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:=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10}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$1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| /</a:t>
            </a:r>
            <a:r>
              <a:rPr lang="en-US" altLang="zh-TW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usr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/bin/grep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'transmitted'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&gt;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$temp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Lost=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`</a:t>
            </a:r>
            <a:r>
              <a:rPr lang="en-US" altLang="zh-TW" sz="1400" dirty="0" err="1">
                <a:solidFill>
                  <a:srgbClr val="A31515"/>
                </a:solidFill>
                <a:latin typeface="Menlo" panose="020B0609030804020204" pitchFamily="49" charset="0"/>
              </a:rPr>
              <a:t>awk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-F" " '{print $7}'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$temp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|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 err="1">
                <a:solidFill>
                  <a:srgbClr val="A31515"/>
                </a:solidFill>
                <a:latin typeface="Menlo" panose="020B0609030804020204" pitchFamily="49" charset="0"/>
              </a:rPr>
              <a:t>awk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-F"." '{print $1}' `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if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[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${Lost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:=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0}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-</a:t>
            </a:r>
            <a:r>
              <a:rPr lang="en-US" altLang="zh-TW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ge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50 ] ;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then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  mail -s 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$1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failed"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$Admin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&lt;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$temp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fi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/bin/</a:t>
            </a:r>
            <a:r>
              <a:rPr lang="en-US" altLang="zh-TW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rm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$temp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fi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cxnSp>
        <p:nvCxnSpPr>
          <p:cNvPr id="39940" name="直線單箭頭接點 3"/>
          <p:cNvCxnSpPr>
            <a:cxnSpLocks noChangeShapeType="1"/>
          </p:cNvCxnSpPr>
          <p:nvPr/>
        </p:nvCxnSpPr>
        <p:spPr bwMode="auto">
          <a:xfrm flipH="1">
            <a:off x="3962400" y="3043238"/>
            <a:ext cx="1466850" cy="1147762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1" name="矩形 4"/>
          <p:cNvSpPr>
            <a:spLocks noChangeArrowheads="1"/>
          </p:cNvSpPr>
          <p:nvPr/>
        </p:nvSpPr>
        <p:spPr bwMode="auto">
          <a:xfrm>
            <a:off x="5491163" y="2859088"/>
            <a:ext cx="1672253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default 10 times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9942" name="直線單箭頭接點 5"/>
          <p:cNvCxnSpPr>
            <a:cxnSpLocks noChangeShapeType="1"/>
          </p:cNvCxnSpPr>
          <p:nvPr/>
        </p:nvCxnSpPr>
        <p:spPr bwMode="auto">
          <a:xfrm flipH="1">
            <a:off x="6172200" y="3700463"/>
            <a:ext cx="627063" cy="49053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3" name="矩形 7"/>
          <p:cNvSpPr>
            <a:spLocks noChangeArrowheads="1"/>
          </p:cNvSpPr>
          <p:nvPr/>
        </p:nvSpPr>
        <p:spPr bwMode="auto">
          <a:xfrm>
            <a:off x="6781800" y="3335338"/>
            <a:ext cx="1483098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Grep "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tran</a:t>
            </a: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…"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9944" name="矩形 9"/>
          <p:cNvSpPr>
            <a:spLocks noChangeArrowheads="1"/>
          </p:cNvSpPr>
          <p:nvPr/>
        </p:nvSpPr>
        <p:spPr bwMode="auto">
          <a:xfrm>
            <a:off x="6742113" y="3822700"/>
            <a:ext cx="2121093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wrtie</a:t>
            </a: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to the temp file</a:t>
            </a:r>
            <a:endParaRPr lang="zh-TW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9945" name="矩形 10"/>
          <p:cNvSpPr>
            <a:spLocks noChangeArrowheads="1"/>
          </p:cNvSpPr>
          <p:nvPr/>
        </p:nvSpPr>
        <p:spPr bwMode="auto">
          <a:xfrm>
            <a:off x="5824639" y="4966483"/>
            <a:ext cx="2922595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awk</a:t>
            </a: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on $temp using</a:t>
            </a:r>
            <a:b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space as 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delimeter</a:t>
            </a:r>
            <a:endParaRPr lang="en-US" altLang="zh-TW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How many % packet loss?</a:t>
            </a:r>
          </a:p>
        </p:txBody>
      </p:sp>
      <p:sp>
        <p:nvSpPr>
          <p:cNvPr id="12" name="橢圓 11"/>
          <p:cNvSpPr/>
          <p:nvPr/>
        </p:nvSpPr>
        <p:spPr bwMode="auto">
          <a:xfrm>
            <a:off x="546096" y="4722257"/>
            <a:ext cx="4821238" cy="15240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9947" name="矩形 12"/>
          <p:cNvSpPr>
            <a:spLocks noChangeArrowheads="1"/>
          </p:cNvSpPr>
          <p:nvPr/>
        </p:nvSpPr>
        <p:spPr bwMode="auto">
          <a:xfrm>
            <a:off x="3325813" y="5876925"/>
            <a:ext cx="2044149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Mail and del. $temp</a:t>
            </a:r>
            <a:endParaRPr lang="zh-TW" altLang="en-US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B8DA5AE-0338-BA47-B279-109D4D4F6805}"/>
              </a:ext>
            </a:extLst>
          </p:cNvPr>
          <p:cNvSpPr txBox="1"/>
          <p:nvPr/>
        </p:nvSpPr>
        <p:spPr>
          <a:xfrm>
            <a:off x="5029200" y="260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4074" y="2205038"/>
            <a:ext cx="6715125" cy="966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</a:rPr>
              <a:t>Appendix A: Regular Expression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rgbClr val="FF0000"/>
                </a:solidFill>
                <a:latin typeface="+mn-lt"/>
              </a:rPr>
              <a:t>pattern</a:t>
            </a:r>
            <a:r>
              <a:rPr lang="zh-TW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matching</a:t>
            </a:r>
            <a:endParaRPr lang="zh-TW" altLang="zh-TW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Regular Expression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Informal 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Basis: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A single character "a" is a R.E.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Hypothesis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If r and s are R.E.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Inductive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Union: r + s is R.E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Ex: a + b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Concatenation: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rs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is R.E.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Ex: ab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Kleene closure: r* is R.E.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Ex: a*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Regular Expression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Pattern-matching 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Special operators</a:t>
            </a:r>
          </a:p>
        </p:txBody>
      </p:sp>
      <p:graphicFrame>
        <p:nvGraphicFramePr>
          <p:cNvPr id="136284" name="Group 9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47397586"/>
              </p:ext>
            </p:extLst>
          </p:nvPr>
        </p:nvGraphicFramePr>
        <p:xfrm>
          <a:off x="1600200" y="2270123"/>
          <a:ext cx="6934200" cy="4359277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Description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Any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single character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[]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Any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character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[^]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Any character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not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^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start</a:t>
                      </a:r>
                      <a:r>
                        <a:rPr kumimoji="1" lang="en-US" altLang="zh-TW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1" lang="en-US" altLang="zh-TW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of a line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$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end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of a line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*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zero or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more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?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zero or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one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+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one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or more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{m,n}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At least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times and at most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n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times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{m,}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At least 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times.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{m}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Exactly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m times.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\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Escape character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Regular Expression (3)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Examples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r.n</a:t>
            </a: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3-character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that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start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r1n,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rxn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r&amp;n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r1xn,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axn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..Z..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5-character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that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have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Z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3</a:t>
            </a:r>
            <a:r>
              <a:rPr lang="en-US" altLang="zh-TW" baseline="30000" dirty="0">
                <a:latin typeface="+mn-lt"/>
                <a:ea typeface="新細明體" panose="02020500000000000000" pitchFamily="18" charset="-120"/>
              </a:rPr>
              <a:t>rd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character</a:t>
            </a:r>
          </a:p>
          <a:p>
            <a:pPr lvl="3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aeZoo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12Zos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aeooZ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aeZoom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r[a-z]n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3-character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that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start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2</a:t>
            </a:r>
            <a:r>
              <a:rPr lang="en-US" altLang="zh-TW" baseline="30000" dirty="0">
                <a:latin typeface="+mn-lt"/>
                <a:ea typeface="新細明體" panose="02020500000000000000" pitchFamily="18" charset="-120"/>
              </a:rPr>
              <a:t>nd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character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is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alphabet</a:t>
            </a:r>
          </a:p>
          <a:p>
            <a:pPr lvl="3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rxn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r1n,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r&amp;n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</p:txBody>
      </p:sp>
    </p:spTree>
    <p:extLst>
      <p:ext uri="{BB962C8B-B14F-4D97-AF65-F5344CB8AC3E}">
        <p14:creationId xmlns:p14="http://schemas.microsoft.com/office/powerpoint/2010/main" val="137853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Sample script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Print "Hello World" 3 times</a:t>
            </a:r>
          </a:p>
          <a:p>
            <a:endParaRPr lang="en-US" altLang="zh-TW" dirty="0">
              <a:latin typeface="+mn-lt"/>
            </a:endParaRPr>
          </a:p>
          <a:p>
            <a:endParaRPr lang="en-US" altLang="zh-TW" dirty="0">
              <a:latin typeface="+mn-lt"/>
            </a:endParaRPr>
          </a:p>
          <a:p>
            <a:endParaRPr lang="en-US" altLang="zh-TW" dirty="0">
              <a:latin typeface="+mn-lt"/>
            </a:endParaRPr>
          </a:p>
          <a:p>
            <a:pPr marL="0" indent="0">
              <a:buNone/>
            </a:pP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</a:rPr>
              <a:t>Output</a:t>
            </a:r>
          </a:p>
          <a:p>
            <a:endParaRPr lang="zh-TW" altLang="en-US" dirty="0">
              <a:latin typeface="+mn-lt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02E377E-7F80-B046-9F06-2F127140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81200"/>
            <a:ext cx="6243853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#!/bin/</a:t>
            </a:r>
            <a:r>
              <a:rPr lang="en-US" altLang="zh-TW" sz="1400" dirty="0" err="1">
                <a:solidFill>
                  <a:srgbClr val="008000"/>
                </a:solidFill>
                <a:latin typeface="Menlo" panose="020B0609030804020204" pitchFamily="49" charset="0"/>
              </a:rPr>
              <a:t>sh</a:t>
            </a:r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 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# ^ shebang: tell the system which interpreter to use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for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i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in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`</a:t>
            </a:r>
            <a:r>
              <a:rPr lang="en-US" altLang="zh-TW" sz="1400" dirty="0" err="1">
                <a:solidFill>
                  <a:srgbClr val="A31515"/>
                </a:solidFill>
                <a:latin typeface="Menlo" panose="020B0609030804020204" pitchFamily="49" charset="0"/>
              </a:rPr>
              <a:t>seq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 1 3`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;  </a:t>
            </a:r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do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 </a:t>
            </a:r>
          </a:p>
          <a:p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altLang="zh-TW" sz="1400" dirty="0">
                <a:solidFill>
                  <a:srgbClr val="795E26"/>
                </a:solidFill>
                <a:latin typeface="Menlo" panose="020B0609030804020204" pitchFamily="49" charset="0"/>
              </a:rPr>
              <a:t>echo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"Hello world </a:t>
            </a:r>
            <a:r>
              <a:rPr lang="en-US" altLang="zh-TW" sz="1400" dirty="0">
                <a:solidFill>
                  <a:srgbClr val="001080"/>
                </a:solidFill>
                <a:latin typeface="Menlo" panose="020B0609030804020204" pitchFamily="49" charset="0"/>
              </a:rPr>
              <a:t>$</a:t>
            </a:r>
            <a:r>
              <a:rPr lang="en-US" altLang="zh-TW" sz="1400" dirty="0" err="1">
                <a:solidFill>
                  <a:srgbClr val="001080"/>
                </a:solidFill>
                <a:latin typeface="Menlo" panose="020B0609030804020204" pitchFamily="49" charset="0"/>
              </a:rPr>
              <a:t>i</a:t>
            </a:r>
            <a:r>
              <a:rPr lang="en-US" altLang="zh-TW" sz="14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altLang="zh-TW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altLang="zh-TW" sz="1400" dirty="0">
                <a:solidFill>
                  <a:srgbClr val="008000"/>
                </a:solidFill>
                <a:latin typeface="Menlo" panose="020B0609030804020204" pitchFamily="49" charset="0"/>
              </a:rPr>
              <a:t># the body of the script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altLang="zh-TW" sz="1400" dirty="0">
                <a:solidFill>
                  <a:srgbClr val="AF00DB"/>
                </a:solidFill>
                <a:latin typeface="Menlo" panose="020B0609030804020204" pitchFamily="49" charset="0"/>
              </a:rPr>
              <a:t>done</a:t>
            </a:r>
            <a:endParaRPr lang="en-US" altLang="zh-TW" sz="14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E905262-8A58-BA43-9379-C07CFD1B6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199" y="4321235"/>
            <a:ext cx="6243853" cy="5847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$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chmod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+x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test.sh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>
                <a:solidFill>
                  <a:srgbClr val="FFFF00"/>
                </a:solidFill>
                <a:latin typeface="+mn-lt"/>
              </a:rPr>
              <a:t>grant execution permission</a:t>
            </a:r>
          </a:p>
          <a:p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$ ./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test.sh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	  	    </a:t>
            </a:r>
            <a:r>
              <a:rPr lang="en-US" altLang="zh-TW" sz="1600" dirty="0">
                <a:solidFill>
                  <a:srgbClr val="FFFF00"/>
                </a:solidFill>
                <a:latin typeface="+mn-lt"/>
              </a:rPr>
              <a:t>execute the script. Must specify the directory (./)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F990345-C102-C249-85C4-B3D13D414C3A}"/>
              </a:ext>
            </a:extLst>
          </p:cNvPr>
          <p:cNvSpPr txBox="1"/>
          <p:nvPr/>
        </p:nvSpPr>
        <p:spPr>
          <a:xfrm>
            <a:off x="6548653" y="3220145"/>
            <a:ext cx="1143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zh-TW" dirty="0" err="1"/>
              <a:t>test.sh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29864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Regular Expression (4)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Examples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^John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starts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John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John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Snow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-&gt;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3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Hi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John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-&gt;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will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not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match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Ee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Nn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Dd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]$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with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any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combination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of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"end"</a:t>
            </a: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[A-Za-z0-9]+</a:t>
            </a:r>
          </a:p>
          <a:p>
            <a:pPr lvl="2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String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of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characters</a:t>
            </a:r>
          </a:p>
        </p:txBody>
      </p:sp>
    </p:spTree>
    <p:extLst>
      <p:ext uri="{BB962C8B-B14F-4D97-AF65-F5344CB8AC3E}">
        <p14:creationId xmlns:p14="http://schemas.microsoft.com/office/powerpoint/2010/main" val="34169485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  <a:ea typeface="新細明體" pitchFamily="18" charset="-120"/>
              </a:rPr>
              <a:t>Regular Expression (5)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Utilities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using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RE</a:t>
            </a:r>
          </a:p>
          <a:p>
            <a:pPr lvl="1"/>
            <a:r>
              <a:rPr lang="en-US" altLang="zh-TW" dirty="0" err="1">
                <a:latin typeface="+mn-lt"/>
              </a:rPr>
              <a:t>grep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 err="1">
                <a:latin typeface="+mn-lt"/>
              </a:rPr>
              <a:t>awk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 err="1">
                <a:latin typeface="+mn-lt"/>
              </a:rPr>
              <a:t>sed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find</a:t>
            </a:r>
          </a:p>
          <a:p>
            <a:r>
              <a:rPr lang="en-US" altLang="zh-TW" dirty="0">
                <a:latin typeface="+mn-lt"/>
              </a:rPr>
              <a:t>Different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tools,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different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RE</a:t>
            </a:r>
          </a:p>
          <a:p>
            <a:pPr lvl="1"/>
            <a:r>
              <a:rPr lang="en-US" altLang="zh-TW" dirty="0">
                <a:latin typeface="+mn-lt"/>
              </a:rPr>
              <a:t>BRE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(Basic)</a:t>
            </a:r>
          </a:p>
          <a:p>
            <a:pPr lvl="1"/>
            <a:r>
              <a:rPr lang="en-US" altLang="zh-TW" dirty="0">
                <a:latin typeface="+mn-lt"/>
              </a:rPr>
              <a:t>ERE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(Extended)</a:t>
            </a:r>
          </a:p>
          <a:p>
            <a:pPr lvl="1"/>
            <a:r>
              <a:rPr lang="en-US" altLang="zh-TW" dirty="0">
                <a:latin typeface="+mn-lt"/>
              </a:rPr>
              <a:t>PCRE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(Perl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Compatible)</a:t>
            </a:r>
          </a:p>
          <a:p>
            <a:pPr lvl="1"/>
            <a:r>
              <a:rPr lang="en-US" altLang="zh-TW" dirty="0">
                <a:latin typeface="+mn-lt"/>
              </a:rPr>
              <a:t>https://en.wikipedia.org/wiki/Regular_expression#Standards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80588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Appendix B: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dirty="0">
                <a:latin typeface="+mn-lt"/>
                <a:ea typeface="新細明體" pitchFamily="18" charset="-120"/>
              </a:rPr>
              <a:t> and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endParaRPr lang="en-US" altLang="zh-TW" dirty="0">
              <a:latin typeface="+mn-lt"/>
              <a:ea typeface="新細明體" pitchFamily="18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Details on using sed and awk…</a:t>
            </a:r>
            <a:endParaRPr lang="zh-TW" altLang="zh-TW">
              <a:solidFill>
                <a:srgbClr val="FF0000"/>
              </a:solidFill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sed – Stream EDitor (1)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(1)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-e "command" -e "command"… file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-f script-file file</a:t>
            </a:r>
          </a:p>
          <a:p>
            <a:pPr lvl="2" eaLnBrk="1" hangingPunct="1"/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 will (1) </a:t>
            </a:r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read the file line by line 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and (2) </a:t>
            </a:r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do the commands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, </a:t>
            </a:r>
            <a:br>
              <a:rPr lang="en-US" altLang="zh-TW" sz="1600" dirty="0">
                <a:latin typeface="+mn-lt"/>
                <a:ea typeface="新細明體" panose="02020500000000000000" pitchFamily="18" charset="-120"/>
              </a:rPr>
            </a:b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then (3) </a:t>
            </a:r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output to </a:t>
            </a:r>
            <a:r>
              <a:rPr lang="en-US" altLang="zh-TW" sz="1600" u="sng" dirty="0" err="1">
                <a:latin typeface="+mn-lt"/>
                <a:ea typeface="新細明體" panose="02020500000000000000" pitchFamily="18" charset="-120"/>
              </a:rPr>
              <a:t>stdout</a:t>
            </a:r>
            <a:endParaRPr lang="en-US" altLang="zh-TW" sz="1600" u="sng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e.g.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s</a:t>
            </a:r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ed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-e 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'1,10d'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 -e 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's/yellow/black/g' </a:t>
            </a:r>
            <a:r>
              <a:rPr lang="en-US" altLang="zh-TW" sz="1400" dirty="0">
                <a:latin typeface="+mn-lt"/>
                <a:ea typeface="新細明體" panose="02020500000000000000" pitchFamily="18" charset="-120"/>
              </a:rPr>
              <a:t>yel.dat 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Command format</a:t>
            </a:r>
          </a:p>
          <a:p>
            <a:pPr lvl="1" eaLnBrk="1" hangingPunct="1"/>
            <a:r>
              <a:rPr lang="en-US" altLang="zh-TW" sz="1800" dirty="0">
                <a:solidFill>
                  <a:srgbClr val="0000FF"/>
                </a:solidFill>
                <a:latin typeface="+mn-lt"/>
                <a:ea typeface="新細明體" panose="02020500000000000000" pitchFamily="18" charset="-120"/>
              </a:rPr>
              <a:t>[address1[,address2]]function[argument]</a:t>
            </a:r>
          </a:p>
          <a:p>
            <a:pPr lvl="2" eaLnBrk="1" hangingPunct="1"/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From address 1 to address 2</a:t>
            </a:r>
          </a:p>
          <a:p>
            <a:pPr lvl="2" eaLnBrk="1" hangingPunct="1"/>
            <a:r>
              <a:rPr lang="en-US" altLang="zh-TW" sz="1600" u="sng" dirty="0">
                <a:latin typeface="+mn-lt"/>
                <a:ea typeface="新細明體" panose="02020500000000000000" pitchFamily="18" charset="-120"/>
              </a:rPr>
              <a:t>Do what action</a:t>
            </a:r>
          </a:p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Address format</a:t>
            </a:r>
          </a:p>
          <a:p>
            <a:pPr lvl="1" eaLnBrk="1" hangingPunct="1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n 	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 line number</a:t>
            </a:r>
          </a:p>
          <a:p>
            <a:pPr lvl="1" eaLnBrk="1" hangingPunct="1"/>
            <a:r>
              <a:rPr lang="en-US" altLang="zh-TW" sz="1800" dirty="0">
                <a:latin typeface="+mn-lt"/>
                <a:ea typeface="新細明體" panose="02020500000000000000" pitchFamily="18" charset="-120"/>
                <a:sym typeface="Wingdings" panose="05000000000000000000" pitchFamily="2" charset="2"/>
              </a:rPr>
              <a:t>/R.E./	 the line that matches R.E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latin typeface="+mn-lt"/>
                <a:ea typeface="新細明體" pitchFamily="18" charset="-120"/>
              </a:rPr>
              <a:t>sed – Stream EDitor (2)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 of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address format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10d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/man/d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10,100d</a:t>
            </a:r>
          </a:p>
          <a:p>
            <a:pPr lvl="2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10,/man/d</a:t>
            </a:r>
          </a:p>
          <a:p>
            <a:pPr lvl="3" eaLnBrk="1" hangingPunct="1"/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Delete line from line 10 to the line contain "man"</a:t>
            </a:r>
          </a:p>
          <a:p>
            <a:pPr lvl="2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print </a:t>
            </a:r>
            <a:r>
              <a:rPr lang="en-US" altLang="zh-TW" sz="3000" dirty="0">
                <a:ea typeface="新細明體" pitchFamily="18" charset="-120"/>
              </a:rPr>
              <a:t>(1)</a:t>
            </a:r>
            <a:endParaRPr lang="en-US" altLang="zh-TW" sz="3000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print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Syntax: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[addr1, addr2]p</a:t>
            </a: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-n -e '/^lctseng/p'</a:t>
            </a:r>
          </a:p>
        </p:txBody>
      </p:sp>
      <p:sp>
        <p:nvSpPr>
          <p:cNvPr id="55300" name="矩形 1"/>
          <p:cNvSpPr>
            <a:spLocks noChangeArrowheads="1"/>
          </p:cNvSpPr>
          <p:nvPr/>
        </p:nvSpPr>
        <p:spPr bwMode="auto">
          <a:xfrm>
            <a:off x="1219200" y="3581400"/>
            <a:ext cx="6629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-n: By default, each line of input is echoed to the standard output after all of the commands have been applied to it.  The -n option suppresses this behavior.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301" name="矩形 5"/>
          <p:cNvSpPr>
            <a:spLocks noChangeArrowheads="1"/>
          </p:cNvSpPr>
          <p:nvPr/>
        </p:nvSpPr>
        <p:spPr bwMode="auto">
          <a:xfrm>
            <a:off x="4216908" y="3048000"/>
            <a:ext cx="40639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Print out the lines that begins with lctseng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print </a:t>
            </a:r>
            <a:r>
              <a:rPr lang="en-US" altLang="zh-TW" sz="3000" dirty="0">
                <a:ea typeface="新細明體" pitchFamily="18" charset="-120"/>
              </a:rPr>
              <a:t>(2)</a:t>
            </a:r>
            <a:endParaRPr lang="en-US" altLang="zh-TW" sz="3000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ea typeface="新細明體" panose="02020500000000000000" pitchFamily="18" charset="-120"/>
              </a:rPr>
              <a:t> -e '/^lctseng/p' </a:t>
            </a:r>
            <a:r>
              <a:rPr lang="en-US" altLang="zh-TW" dirty="0" err="1">
                <a:ea typeface="新細明體" panose="02020500000000000000" pitchFamily="18" charset="-120"/>
              </a:rPr>
              <a:t>input.txt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ea typeface="新細明體" panose="02020500000000000000" pitchFamily="18" charset="-120"/>
              </a:rPr>
              <a:t> -n -e '/^lctseng/p' </a:t>
            </a:r>
            <a:r>
              <a:rPr lang="en-US" altLang="zh-TW" dirty="0" err="1">
                <a:ea typeface="新細明體" panose="02020500000000000000" pitchFamily="18" charset="-120"/>
              </a:rPr>
              <a:t>input.txt</a:t>
            </a: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C3B0438-F2E0-6245-BC5B-F39AB3B49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145184"/>
            <a:ext cx="1905000" cy="1200329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hello</a:t>
            </a:r>
          </a:p>
          <a:p>
            <a:r>
              <a:rPr lang="en-US" altLang="zh-TW" sz="2400" dirty="0">
                <a:latin typeface="+mn-lt"/>
              </a:rPr>
              <a:t>lctseng</a:t>
            </a:r>
          </a:p>
          <a:p>
            <a:r>
              <a:rPr lang="en-US" altLang="zh-TW" sz="2400" dirty="0">
                <a:latin typeface="+mn-lt"/>
              </a:rPr>
              <a:t>world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CC8D565-65BB-4844-B2E6-7DE29482E4F9}"/>
              </a:ext>
            </a:extLst>
          </p:cNvPr>
          <p:cNvSpPr txBox="1"/>
          <p:nvPr/>
        </p:nvSpPr>
        <p:spPr>
          <a:xfrm>
            <a:off x="7620000" y="3114763"/>
            <a:ext cx="9605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input.txt</a:t>
            </a:r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2080E1F5-0681-B847-9055-7A3AFBF8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833" y="1914435"/>
            <a:ext cx="1905000" cy="156966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hello</a:t>
            </a:r>
          </a:p>
          <a:p>
            <a:r>
              <a:rPr lang="en-US" altLang="zh-TW" sz="2400" dirty="0">
                <a:latin typeface="+mn-lt"/>
              </a:rPr>
              <a:t>lctseng</a:t>
            </a:r>
          </a:p>
          <a:p>
            <a:r>
              <a:rPr lang="en-US" altLang="zh-TW" sz="2400" dirty="0">
                <a:latin typeface="+mn-lt"/>
              </a:rPr>
              <a:t>lctseng</a:t>
            </a:r>
          </a:p>
          <a:p>
            <a:r>
              <a:rPr lang="en-US" altLang="zh-TW" sz="2400" dirty="0">
                <a:latin typeface="+mn-lt"/>
              </a:rPr>
              <a:t>world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F2C8A61-3D29-0C49-8E9F-FF241E5F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047" y="4267200"/>
            <a:ext cx="1905000" cy="46166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lctseng</a:t>
            </a:r>
          </a:p>
        </p:txBody>
      </p:sp>
    </p:spTree>
    <p:extLst>
      <p:ext uri="{BB962C8B-B14F-4D97-AF65-F5344CB8AC3E}">
        <p14:creationId xmlns:p14="http://schemas.microsoft.com/office/powerpoint/2010/main" val="31228829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substitution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(1)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substitution </a:t>
            </a:r>
          </a:p>
          <a:p>
            <a:pPr lvl="1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Syntax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Arial Unicode MS" pitchFamily="34" charset="-120"/>
              </a:rPr>
              <a:t>s/pattern/replace/flags</a:t>
            </a:r>
          </a:p>
          <a:p>
            <a:pPr lvl="1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Flags</a:t>
            </a:r>
          </a:p>
          <a:p>
            <a:pPr lvl="2" eaLnBrk="1" hangingPunct="1"/>
            <a:r>
              <a:rPr lang="en-US" altLang="zh-TW" dirty="0">
                <a:solidFill>
                  <a:srgbClr val="FF0000"/>
                </a:solidFill>
                <a:latin typeface="+mn-lt"/>
                <a:ea typeface="Arial Unicode MS" pitchFamily="34" charset="-120"/>
              </a:rPr>
              <a:t>N</a:t>
            </a:r>
            <a:r>
              <a:rPr lang="en-US" altLang="zh-TW" dirty="0">
                <a:latin typeface="+mn-lt"/>
                <a:ea typeface="Arial Unicode MS" pitchFamily="34" charset="-120"/>
              </a:rPr>
              <a:t>: Make the substitution only for the </a:t>
            </a:r>
            <a:r>
              <a:rPr lang="en-US" altLang="zh-TW" dirty="0" err="1">
                <a:latin typeface="+mn-lt"/>
                <a:ea typeface="Arial Unicode MS" pitchFamily="34" charset="-120"/>
              </a:rPr>
              <a:t>N'th</a:t>
            </a:r>
            <a:r>
              <a:rPr lang="en-US" altLang="zh-TW" dirty="0">
                <a:latin typeface="+mn-lt"/>
                <a:ea typeface="Arial Unicode MS" pitchFamily="34" charset="-120"/>
              </a:rPr>
              <a:t> occurrence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g: replace all matches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p: print the matched and replaced line</a:t>
            </a:r>
          </a:p>
          <a:p>
            <a:pPr lvl="2" eaLnBrk="1" hangingPunct="1"/>
            <a:r>
              <a:rPr lang="en-US" altLang="zh-TW" dirty="0">
                <a:latin typeface="+mn-lt"/>
                <a:ea typeface="Arial Unicode MS" pitchFamily="34" charset="-120"/>
              </a:rPr>
              <a:t>w: write the matched and replaced line to a file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substitution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's/lctseng/LCTSENG/2' file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's/lctseng/LCTSENG/g' file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's/lctseng/LCTSENG/p' file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-n -e 's/lctseng/LCTSENG/p' file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's/lctseng/LCTSENG/w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wfile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' file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324600" y="1398588"/>
            <a:ext cx="1905000" cy="26781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u="sng" dirty="0">
                <a:latin typeface="+mn-lt"/>
              </a:rPr>
              <a:t>file </a:t>
            </a:r>
          </a:p>
          <a:p>
            <a:r>
              <a:rPr lang="en-US" altLang="zh-TW" sz="2400" dirty="0">
                <a:latin typeface="+mn-lt"/>
              </a:rPr>
              <a:t>I am </a:t>
            </a:r>
            <a:r>
              <a:rPr lang="en-US" altLang="zh-TW" sz="2400" dirty="0" err="1">
                <a:latin typeface="+mn-lt"/>
              </a:rPr>
              <a:t>jon</a:t>
            </a:r>
            <a:endParaRPr lang="en-US" altLang="zh-TW" sz="2400" dirty="0">
              <a:latin typeface="+mn-lt"/>
            </a:endParaRPr>
          </a:p>
          <a:p>
            <a:r>
              <a:rPr lang="en-US" altLang="zh-TW" sz="2400" dirty="0">
                <a:latin typeface="+mn-lt"/>
              </a:rPr>
              <a:t>I am john</a:t>
            </a:r>
          </a:p>
          <a:p>
            <a:r>
              <a:rPr lang="en-US" altLang="zh-TW" sz="2400" dirty="0">
                <a:latin typeface="+mn-lt"/>
              </a:rPr>
              <a:t>I am lctseng</a:t>
            </a:r>
          </a:p>
          <a:p>
            <a:r>
              <a:rPr lang="en-US" altLang="zh-TW" sz="2400" dirty="0">
                <a:latin typeface="+mn-lt"/>
              </a:rPr>
              <a:t>I am lctseng</a:t>
            </a:r>
          </a:p>
          <a:p>
            <a:r>
              <a:rPr lang="en-US" altLang="zh-TW" sz="2400" dirty="0">
                <a:latin typeface="+mn-lt"/>
              </a:rPr>
              <a:t>I am nothing</a:t>
            </a:r>
          </a:p>
          <a:p>
            <a:endParaRPr lang="en-US" altLang="zh-TW" sz="2400" dirty="0">
              <a:latin typeface="+mn-l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delete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delete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Syntax: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[address]d</a:t>
            </a: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10d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/man/d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10,100d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-e 10,/man/d</a:t>
            </a:r>
          </a:p>
          <a:p>
            <a:pPr lvl="1" eaLnBrk="1" hangingPunct="1">
              <a:buFontTx/>
              <a:buNone/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Executable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script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Shebang</a:t>
            </a:r>
          </a:p>
          <a:p>
            <a:pPr lvl="1"/>
            <a:r>
              <a:rPr lang="en-US" altLang="zh-TW" dirty="0">
                <a:latin typeface="+mn-lt"/>
              </a:rPr>
              <a:t>#!/bin/</a:t>
            </a:r>
            <a:r>
              <a:rPr lang="en-US" altLang="zh-TW" dirty="0" err="1">
                <a:latin typeface="+mn-lt"/>
              </a:rPr>
              <a:t>sh</a:t>
            </a:r>
            <a:endParaRPr lang="en-US" altLang="zh-TW" dirty="0">
              <a:latin typeface="+mn-lt"/>
            </a:endParaRPr>
          </a:p>
          <a:p>
            <a:pPr lvl="1"/>
            <a:r>
              <a:rPr lang="en-US" altLang="zh-TW" dirty="0">
                <a:latin typeface="+mn-lt"/>
              </a:rPr>
              <a:t>#!/bin/bash</a:t>
            </a:r>
          </a:p>
          <a:p>
            <a:pPr lvl="1"/>
            <a:r>
              <a:rPr lang="en-US" altLang="zh-TW" dirty="0">
                <a:latin typeface="+mn-lt"/>
              </a:rPr>
              <a:t>#!/</a:t>
            </a:r>
            <a:r>
              <a:rPr lang="en-US" altLang="zh-TW" dirty="0" err="1">
                <a:latin typeface="+mn-lt"/>
              </a:rPr>
              <a:t>usr</a:t>
            </a:r>
            <a:r>
              <a:rPr lang="en-US" altLang="zh-TW" dirty="0">
                <a:latin typeface="+mn-lt"/>
              </a:rPr>
              <a:t>/local/bin/bash</a:t>
            </a:r>
          </a:p>
          <a:p>
            <a:pPr lvl="1"/>
            <a:r>
              <a:rPr lang="en-US" altLang="zh-TW" dirty="0">
                <a:latin typeface="+mn-lt"/>
              </a:rPr>
              <a:t>#!/</a:t>
            </a:r>
            <a:r>
              <a:rPr lang="en-US" altLang="zh-TW" dirty="0" err="1">
                <a:latin typeface="+mn-lt"/>
              </a:rPr>
              <a:t>usr</a:t>
            </a:r>
            <a:r>
              <a:rPr lang="en-US" altLang="zh-TW" dirty="0">
                <a:latin typeface="+mn-lt"/>
              </a:rPr>
              <a:t>/bin/</a:t>
            </a:r>
            <a:r>
              <a:rPr lang="en-US" altLang="zh-TW" dirty="0" err="1">
                <a:latin typeface="+mn-lt"/>
              </a:rPr>
              <a:t>env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bash</a:t>
            </a:r>
          </a:p>
          <a:p>
            <a:pPr lvl="1"/>
            <a:r>
              <a:rPr lang="en-US" altLang="zh-TW" dirty="0">
                <a:latin typeface="+mn-lt"/>
              </a:rPr>
              <a:t>#!/</a:t>
            </a:r>
            <a:r>
              <a:rPr lang="en-US" altLang="zh-TW" dirty="0" err="1">
                <a:latin typeface="+mn-lt"/>
              </a:rPr>
              <a:t>usr</a:t>
            </a:r>
            <a:r>
              <a:rPr lang="en-US" altLang="zh-TW" dirty="0">
                <a:latin typeface="+mn-lt"/>
              </a:rPr>
              <a:t>/bin/</a:t>
            </a:r>
            <a:r>
              <a:rPr lang="en-US" altLang="zh-TW" dirty="0" err="1">
                <a:latin typeface="+mn-lt"/>
              </a:rPr>
              <a:t>env</a:t>
            </a:r>
            <a:r>
              <a:rPr lang="en-US" altLang="zh-TW" dirty="0">
                <a:latin typeface="+mn-lt"/>
              </a:rPr>
              <a:t> ruby</a:t>
            </a:r>
          </a:p>
          <a:p>
            <a:pPr lvl="1"/>
            <a:r>
              <a:rPr lang="en-US" altLang="zh-TW" dirty="0"/>
              <a:t>#!/</a:t>
            </a:r>
            <a:r>
              <a:rPr lang="en-US" altLang="zh-TW" dirty="0" err="1"/>
              <a:t>usr</a:t>
            </a:r>
            <a:r>
              <a:rPr lang="en-US" altLang="zh-TW" dirty="0"/>
              <a:t>/bin/</a:t>
            </a:r>
            <a:r>
              <a:rPr lang="en-US" altLang="zh-TW" dirty="0" err="1"/>
              <a:t>env</a:t>
            </a:r>
            <a:r>
              <a:rPr lang="en-US" altLang="zh-TW" dirty="0"/>
              <a:t> python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</a:rPr>
              <a:t>Execution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sh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test.sh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chmod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 err="1">
                <a:latin typeface="+mn-lt"/>
              </a:rPr>
              <a:t>a+x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test.sh</a:t>
            </a:r>
          </a:p>
          <a:p>
            <a:pPr lvl="1"/>
            <a:r>
              <a:rPr lang="en-US" altLang="zh-TW" dirty="0">
                <a:latin typeface="+mn-lt"/>
              </a:rPr>
              <a:t>$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./test.sh</a:t>
            </a:r>
            <a:endParaRPr lang="zh-TW" altLang="en-US" dirty="0">
              <a:latin typeface="+mn-lt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37CD00A-67AE-4741-965D-86C5AA75FDFA}"/>
              </a:ext>
            </a:extLst>
          </p:cNvPr>
          <p:cNvSpPr txBox="1"/>
          <p:nvPr/>
        </p:nvSpPr>
        <p:spPr>
          <a:xfrm>
            <a:off x="2971800" y="457200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solidFill>
                  <a:srgbClr val="FF0000"/>
                </a:solidFill>
                <a:latin typeface="+mn-lt"/>
              </a:rPr>
              <a:t>Can execute without shebang</a:t>
            </a:r>
            <a:endParaRPr kumimoji="1"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00743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>
                <a:latin typeface="+mn-lt"/>
                <a:ea typeface="新細明體" pitchFamily="18" charset="-120"/>
              </a:rPr>
              <a:t>sed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– Stream </a:t>
            </a:r>
            <a:r>
              <a:rPr lang="en-US" altLang="zh-TW" sz="3000" dirty="0" err="1">
                <a:latin typeface="+mn-lt"/>
                <a:ea typeface="新細明體" pitchFamily="18" charset="-120"/>
              </a:rPr>
              <a:t>EDitor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 </a:t>
            </a:r>
            <a:br>
              <a:rPr lang="en-US" altLang="zh-TW" sz="3000" dirty="0">
                <a:latin typeface="+mn-lt"/>
                <a:ea typeface="新細明體" pitchFamily="18" charset="-120"/>
              </a:rPr>
            </a:br>
            <a:r>
              <a:rPr lang="en-US" altLang="zh-TW" sz="3000" dirty="0">
                <a:latin typeface="+mn-lt"/>
                <a:ea typeface="新細明體" pitchFamily="18" charset="-120"/>
              </a:rPr>
              <a:t>	Function: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append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,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insert</a:t>
            </a:r>
            <a:r>
              <a:rPr lang="en-US" altLang="zh-TW" sz="3000" dirty="0">
                <a:latin typeface="+mn-lt"/>
                <a:ea typeface="新細明體" pitchFamily="18" charset="-120"/>
              </a:rPr>
              <a:t>, </a:t>
            </a:r>
            <a:r>
              <a:rPr lang="en-US" altLang="zh-TW" sz="30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change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append, insert, change</a:t>
            </a:r>
          </a:p>
          <a:p>
            <a:pPr lvl="1"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Syntax:</a:t>
            </a:r>
          </a:p>
          <a:p>
            <a:pPr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-f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sed.src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file</a:t>
            </a:r>
          </a:p>
          <a:p>
            <a:pPr lvl="1" eaLnBrk="1" hangingPunct="1"/>
            <a:endParaRPr lang="en-US" altLang="zh-TW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447800" y="4419600"/>
            <a:ext cx="2819400" cy="15700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b="1" u="sng" dirty="0" err="1">
                <a:solidFill>
                  <a:schemeClr val="bg1"/>
                </a:solidFill>
                <a:latin typeface="+mn-lt"/>
              </a:rPr>
              <a:t>sed.src</a:t>
            </a:r>
            <a:endParaRPr lang="en-US" altLang="zh-TW" sz="2400" b="1" u="sng" dirty="0">
              <a:solidFill>
                <a:schemeClr val="bg1"/>
              </a:solidFill>
              <a:latin typeface="+mn-lt"/>
            </a:endParaRPr>
          </a:p>
          <a:p>
            <a:endParaRPr lang="en-US" altLang="zh-TW" sz="2400" b="1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sz="2400" b="1" dirty="0">
                <a:solidFill>
                  <a:schemeClr val="bg1"/>
                </a:solidFill>
                <a:latin typeface="+mn-lt"/>
              </a:rPr>
              <a:t>/lctseng/</a:t>
            </a:r>
            <a:r>
              <a:rPr lang="en-US" altLang="zh-TW" sz="24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altLang="zh-TW" sz="2400" b="1" dirty="0">
                <a:solidFill>
                  <a:schemeClr val="bg1"/>
                </a:solidFill>
                <a:latin typeface="+mn-lt"/>
              </a:rPr>
              <a:t> \</a:t>
            </a:r>
          </a:p>
          <a:p>
            <a:r>
              <a:rPr lang="en-US" altLang="zh-TW" sz="2400" b="1" dirty="0">
                <a:solidFill>
                  <a:schemeClr val="bg1"/>
                </a:solidFill>
                <a:latin typeface="+mn-lt"/>
              </a:rPr>
              <a:t>Meet lctseng, Hello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419600" y="3657600"/>
            <a:ext cx="1905000" cy="26574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u="sng" dirty="0">
                <a:latin typeface="+mn-lt"/>
              </a:rPr>
              <a:t>file</a:t>
            </a:r>
          </a:p>
          <a:p>
            <a:r>
              <a:rPr lang="en-US" altLang="zh-TW" sz="2400" dirty="0">
                <a:latin typeface="+mn-lt"/>
              </a:rPr>
              <a:t>I am </a:t>
            </a:r>
            <a:r>
              <a:rPr lang="en-US" altLang="zh-TW" sz="2400" dirty="0" err="1">
                <a:latin typeface="+mn-lt"/>
              </a:rPr>
              <a:t>jon</a:t>
            </a:r>
            <a:endParaRPr lang="en-US" altLang="zh-TW" sz="2400" dirty="0">
              <a:latin typeface="+mn-lt"/>
            </a:endParaRPr>
          </a:p>
          <a:p>
            <a:r>
              <a:rPr lang="en-US" altLang="zh-TW" sz="2400" dirty="0">
                <a:latin typeface="+mn-lt"/>
              </a:rPr>
              <a:t>I am john</a:t>
            </a:r>
          </a:p>
          <a:p>
            <a:r>
              <a:rPr lang="en-US" altLang="zh-TW" sz="2400" dirty="0">
                <a:latin typeface="+mn-lt"/>
              </a:rPr>
              <a:t>I am lctseng</a:t>
            </a:r>
          </a:p>
          <a:p>
            <a:r>
              <a:rPr lang="en-US" altLang="zh-TW" sz="2400" dirty="0">
                <a:latin typeface="+mn-lt"/>
              </a:rPr>
              <a:t>I am lctseng</a:t>
            </a:r>
          </a:p>
          <a:p>
            <a:r>
              <a:rPr lang="en-US" altLang="zh-TW" sz="2400" dirty="0">
                <a:latin typeface="+mn-lt"/>
              </a:rPr>
              <a:t>I am nothing</a:t>
            </a:r>
          </a:p>
          <a:p>
            <a:endParaRPr lang="en-US" altLang="zh-TW" sz="2400" dirty="0">
              <a:latin typeface="+mn-lt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400800" y="3581400"/>
            <a:ext cx="2600392" cy="304698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>
                <a:latin typeface="+mn-lt"/>
              </a:rPr>
              <a:t>Results:</a:t>
            </a:r>
          </a:p>
          <a:p>
            <a:r>
              <a:rPr lang="en-US" altLang="zh-TW" sz="2400" dirty="0">
                <a:latin typeface="+mn-lt"/>
              </a:rPr>
              <a:t>I am </a:t>
            </a:r>
            <a:r>
              <a:rPr lang="en-US" altLang="zh-TW" sz="2400" dirty="0" err="1">
                <a:latin typeface="+mn-lt"/>
              </a:rPr>
              <a:t>jon</a:t>
            </a:r>
            <a:endParaRPr lang="en-US" altLang="zh-TW" sz="2400" dirty="0">
              <a:latin typeface="+mn-lt"/>
            </a:endParaRPr>
          </a:p>
          <a:p>
            <a:r>
              <a:rPr lang="en-US" altLang="zh-TW" sz="2400" dirty="0">
                <a:latin typeface="+mn-lt"/>
              </a:rPr>
              <a:t>I am john</a:t>
            </a:r>
          </a:p>
          <a:p>
            <a:r>
              <a:rPr lang="en-US" altLang="zh-TW" sz="2400" dirty="0">
                <a:latin typeface="+mn-lt"/>
              </a:rPr>
              <a:t>Meet lctseng, Hello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+mn-lt"/>
              </a:rPr>
              <a:t>I am lctseng</a:t>
            </a:r>
          </a:p>
          <a:p>
            <a:r>
              <a:rPr lang="en-US" altLang="zh-TW" sz="2400" dirty="0">
                <a:latin typeface="+mn-lt"/>
              </a:rPr>
              <a:t>Meet lctseng, Hello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+mn-lt"/>
              </a:rPr>
              <a:t>I am lctseng</a:t>
            </a:r>
          </a:p>
          <a:p>
            <a:r>
              <a:rPr lang="en-US" altLang="zh-TW" sz="2400" dirty="0">
                <a:latin typeface="+mn-lt"/>
              </a:rPr>
              <a:t>I am nothing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581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+mn-lt"/>
              </a:rPr>
              <a:t>[address]i\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+mn-lt"/>
              </a:rPr>
              <a:t>text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105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+mn-lt"/>
              </a:rPr>
              <a:t>[address]c\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+mn-lt"/>
              </a:rPr>
              <a:t>text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057400" y="2255838"/>
            <a:ext cx="1447800" cy="715962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en-US" altLang="zh-TW">
                <a:latin typeface="+mn-lt"/>
              </a:rPr>
              <a:t>[address]a\</a:t>
            </a:r>
          </a:p>
          <a:p>
            <a:pPr eaLnBrk="1" hangingPunct="1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>
                <a:latin typeface="+mn-lt"/>
              </a:rPr>
              <a:t>text</a:t>
            </a:r>
          </a:p>
        </p:txBody>
      </p:sp>
      <p:sp>
        <p:nvSpPr>
          <p:cNvPr id="53258" name="矩形 5"/>
          <p:cNvSpPr>
            <a:spLocks noChangeArrowheads="1"/>
          </p:cNvSpPr>
          <p:nvPr/>
        </p:nvSpPr>
        <p:spPr bwMode="auto">
          <a:xfrm>
            <a:off x="5044440" y="1447800"/>
            <a:ext cx="323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+mn-lt"/>
              </a:rPr>
              <a:t>insert </a:t>
            </a: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insert before the 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change  replace whole line</a:t>
            </a:r>
            <a:endParaRPr lang="en-US" altLang="zh-TW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endParaRPr lang="en-US" altLang="zh-TW" dirty="0">
              <a:latin typeface="+mn-lt"/>
              <a:ea typeface="新細明體" pitchFamily="18" charset="-12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(1)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[-F fs] [ '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awk_program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' | -f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program_file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] [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data_file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……]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will read the file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line by line and evaluate the pattern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, then </a:t>
            </a:r>
            <a:r>
              <a:rPr lang="en-US" altLang="zh-TW" u="sng" dirty="0">
                <a:latin typeface="+mn-lt"/>
                <a:ea typeface="新細明體" panose="02020500000000000000" pitchFamily="18" charset="-120"/>
              </a:rPr>
              <a:t>do the action if the test is true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'{print "Hello World"}' file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</a:rPr>
              <a:t>awk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'{print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$1}'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file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latin typeface="+mn-lt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Program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pattern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{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action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missing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pattern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means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always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matches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</a:rPr>
              <a:t>missing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{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action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}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means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print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the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line</a:t>
            </a:r>
          </a:p>
        </p:txBody>
      </p:sp>
      <p:grpSp>
        <p:nvGrpSpPr>
          <p:cNvPr id="56324" name="Group 9"/>
          <p:cNvGrpSpPr>
            <a:grpSpLocks/>
          </p:cNvGrpSpPr>
          <p:nvPr/>
        </p:nvGrpSpPr>
        <p:grpSpPr bwMode="auto">
          <a:xfrm>
            <a:off x="4856163" y="3963988"/>
            <a:ext cx="4162425" cy="879475"/>
            <a:chOff x="2256" y="3360"/>
            <a:chExt cx="2622" cy="554"/>
          </a:xfrm>
        </p:grpSpPr>
        <p:sp>
          <p:nvSpPr>
            <p:cNvPr id="56331" name="Text Box 4"/>
            <p:cNvSpPr txBox="1">
              <a:spLocks noChangeArrowheads="1"/>
            </p:cNvSpPr>
            <p:nvPr/>
          </p:nvSpPr>
          <p:spPr bwMode="auto">
            <a:xfrm>
              <a:off x="2256" y="3360"/>
              <a:ext cx="262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dirty="0">
                  <a:latin typeface="+mn-lt"/>
                </a:rPr>
                <a:t>Amy  32  0800995995  </a:t>
              </a:r>
              <a:r>
                <a:rPr lang="en-US" altLang="zh-TW" sz="2400" dirty="0" err="1">
                  <a:latin typeface="+mn-lt"/>
                </a:rPr>
                <a:t>nctu.csie</a:t>
              </a:r>
              <a:endParaRPr lang="en-US" altLang="zh-TW" sz="2400" dirty="0">
                <a:latin typeface="+mn-lt"/>
              </a:endParaRPr>
            </a:p>
          </p:txBody>
        </p:sp>
        <p:sp>
          <p:nvSpPr>
            <p:cNvPr id="56332" name="Text Box 5"/>
            <p:cNvSpPr txBox="1">
              <a:spLocks noChangeArrowheads="1"/>
            </p:cNvSpPr>
            <p:nvPr/>
          </p:nvSpPr>
          <p:spPr bwMode="auto">
            <a:xfrm>
              <a:off x="2294" y="362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$1</a:t>
              </a:r>
            </a:p>
          </p:txBody>
        </p:sp>
        <p:sp>
          <p:nvSpPr>
            <p:cNvPr id="56333" name="Text Box 6"/>
            <p:cNvSpPr txBox="1">
              <a:spLocks noChangeArrowheads="1"/>
            </p:cNvSpPr>
            <p:nvPr/>
          </p:nvSpPr>
          <p:spPr bwMode="auto">
            <a:xfrm>
              <a:off x="2774" y="362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$2</a:t>
              </a:r>
            </a:p>
          </p:txBody>
        </p:sp>
        <p:sp>
          <p:nvSpPr>
            <p:cNvPr id="56334" name="Text Box 7"/>
            <p:cNvSpPr txBox="1">
              <a:spLocks noChangeArrowheads="1"/>
            </p:cNvSpPr>
            <p:nvPr/>
          </p:nvSpPr>
          <p:spPr bwMode="auto">
            <a:xfrm>
              <a:off x="3360" y="362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$3</a:t>
              </a:r>
            </a:p>
          </p:txBody>
        </p:sp>
        <p:sp>
          <p:nvSpPr>
            <p:cNvPr id="56335" name="Text Box 8"/>
            <p:cNvSpPr txBox="1">
              <a:spLocks noChangeArrowheads="1"/>
            </p:cNvSpPr>
            <p:nvPr/>
          </p:nvSpPr>
          <p:spPr bwMode="auto">
            <a:xfrm>
              <a:off x="4368" y="3613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>
                  <a:latin typeface="+mn-lt"/>
                </a:rPr>
                <a:t>$4</a:t>
              </a:r>
            </a:p>
          </p:txBody>
        </p:sp>
      </p:grpSp>
      <p:cxnSp>
        <p:nvCxnSpPr>
          <p:cNvPr id="56325" name="直線接點 2"/>
          <p:cNvCxnSpPr>
            <a:cxnSpLocks noChangeShapeType="1"/>
          </p:cNvCxnSpPr>
          <p:nvPr/>
        </p:nvCxnSpPr>
        <p:spPr bwMode="auto">
          <a:xfrm>
            <a:off x="5678488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直線接點 13"/>
          <p:cNvCxnSpPr>
            <a:cxnSpLocks noChangeShapeType="1"/>
          </p:cNvCxnSpPr>
          <p:nvPr/>
        </p:nvCxnSpPr>
        <p:spPr bwMode="auto">
          <a:xfrm>
            <a:off x="6151563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直線接點 14"/>
          <p:cNvCxnSpPr>
            <a:cxnSpLocks noChangeShapeType="1"/>
          </p:cNvCxnSpPr>
          <p:nvPr/>
        </p:nvCxnSpPr>
        <p:spPr bwMode="auto">
          <a:xfrm>
            <a:off x="7751763" y="3700463"/>
            <a:ext cx="0" cy="137160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Pattern formats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pattern formats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Regular expression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'/[0-9]+/ {print "This is an integer" }'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'/[A-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Za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-z]+/ {print "This is a string" }'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'/^$/ {print "this is a blank line."}'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BEGIN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before reading any data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 BEGIN {print "Nice to meet you"}'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after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the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last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line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is</a:t>
            </a:r>
            <a:r>
              <a:rPr lang="zh-TW" altLang="en-US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read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 END {print "Bye Bye"}'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action format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Print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if( expression ) statement [; else statement2]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 { if( $2 ~ /am/ ) print $1}'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while( expression )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'BEGIN {count=0} /lctseng/ {while (count &lt; 3) {print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count;count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++}}' file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'BEGIN {count=0} /lctseng/ {while (count &lt; 3) {print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count;count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++};count=0}'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for (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init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; test ;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incr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) 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 '{for (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=0;i&lt;3;i++) print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i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}' file</a:t>
            </a:r>
          </a:p>
        </p:txBody>
      </p:sp>
      <p:sp>
        <p:nvSpPr>
          <p:cNvPr id="58374" name="矩形 6"/>
          <p:cNvSpPr>
            <a:spLocks noChangeArrowheads="1"/>
          </p:cNvSpPr>
          <p:nvPr/>
        </p:nvSpPr>
        <p:spPr bwMode="auto">
          <a:xfrm>
            <a:off x="5410200" y="3810000"/>
            <a:ext cx="267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 usage: no need for "$"</a:t>
            </a:r>
          </a:p>
        </p:txBody>
      </p:sp>
      <p:sp>
        <p:nvSpPr>
          <p:cNvPr id="58375" name="矩形 5"/>
          <p:cNvSpPr>
            <a:spLocks noChangeArrowheads="1"/>
          </p:cNvSpPr>
          <p:nvPr/>
        </p:nvSpPr>
        <p:spPr bwMode="auto">
          <a:xfrm>
            <a:off x="5410200" y="4495800"/>
            <a:ext cx="2460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+mn-lt"/>
              </a:rPr>
              <a:t>reset count after printing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built-in variables (1)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$0, $1, $2, 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Column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NF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Number of fields in current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NR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Number of line processed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FILENAME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the name of the file being processed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Field separator,</a:t>
            </a:r>
            <a:r>
              <a:rPr lang="zh-TW" altLang="en-US" sz="18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set</a:t>
            </a:r>
            <a:r>
              <a:rPr lang="zh-TW" altLang="en-US" sz="18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by</a:t>
            </a:r>
            <a:r>
              <a:rPr lang="zh-TW" altLang="en-US" sz="1800" dirty="0">
                <a:latin typeface="+mn-lt"/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+mn-lt"/>
                <a:ea typeface="新細明體" panose="02020500000000000000" pitchFamily="18" charset="-120"/>
              </a:rPr>
              <a:t>-F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OFS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Output field separator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awk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zh-TW" altLang="en-US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built-in variables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Ex: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{FS=":"} /lctseng/ {print $3}'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{FS=":"} /^lctseng/{print $3 $6}'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1002/home/lctseng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{FS=":"} /^lctseng/{print $3 "  " $6}'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 /home/lctseng</a:t>
            </a:r>
          </a:p>
          <a:p>
            <a:pPr lvl="1" eaLnBrk="1" hangingPunct="1"/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awk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 'BEGIN {FS=":" ;OFS="=="} /^lctseng/{print $3 ,$6}' 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latin typeface="+mn-lt"/>
                <a:ea typeface="新細明體" panose="02020500000000000000" pitchFamily="18" charset="-120"/>
              </a:rPr>
              <a:t>passwd</a:t>
            </a:r>
            <a:endParaRPr lang="en-US" altLang="zh-TW" sz="18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1002==/home/lctseng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07444197-8FFE-9D42-B989-34418EB37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75438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400" dirty="0">
                <a:latin typeface="Consolas" panose="020B0609020204030204" pitchFamily="49" charset="0"/>
                <a:cs typeface="Consolas" panose="020B0609020204030204" pitchFamily="49" charset="0"/>
              </a:rPr>
              <a:t>lctseng:*:1002:20:Liang-Chi Tseng:/home/lctseng:/bin/</a:t>
            </a:r>
            <a:r>
              <a:rPr lang="en-US" altLang="zh-TW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+mn-lt"/>
              </a:rPr>
              <a:t>awk</a:t>
            </a:r>
            <a:r>
              <a:rPr lang="en-US" altLang="zh-TW" dirty="0">
                <a:latin typeface="+mn-lt"/>
              </a:rPr>
              <a:t>(1)</a:t>
            </a:r>
          </a:p>
          <a:p>
            <a:r>
              <a:rPr lang="en-US" altLang="zh-TW" dirty="0" err="1">
                <a:latin typeface="+mn-lt"/>
              </a:rPr>
              <a:t>sed</a:t>
            </a:r>
            <a:r>
              <a:rPr lang="en-US" altLang="zh-TW" dirty="0">
                <a:latin typeface="+mn-lt"/>
              </a:rPr>
              <a:t>(1)</a:t>
            </a:r>
          </a:p>
          <a:p>
            <a:r>
              <a:rPr lang="en-US" altLang="zh-TW" dirty="0">
                <a:latin typeface="+mn-lt"/>
                <a:hlinkClick r:id="rId2"/>
              </a:rPr>
              <a:t>http://www.grymoire.com/Unix/Awk.html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  <a:hlinkClick r:id="rId3"/>
              </a:rPr>
              <a:t>http://www.grymoire.com/Unix/Sed.html</a:t>
            </a:r>
            <a:endParaRPr lang="en-US" altLang="zh-TW" dirty="0">
              <a:latin typeface="+mn-lt"/>
            </a:endParaRPr>
          </a:p>
          <a:p>
            <a:r>
              <a:rPr lang="en-US" altLang="zh-TW" dirty="0">
                <a:latin typeface="+mn-lt"/>
                <a:hlinkClick r:id="rId4"/>
              </a:rPr>
              <a:t>https://en.wikipedia.org/wiki/Regular_expression</a:t>
            </a:r>
            <a:endParaRPr lang="en-US" altLang="zh-TW" dirty="0">
              <a:latin typeface="+mn-lt"/>
            </a:endParaRPr>
          </a:p>
          <a:p>
            <a:endParaRPr lang="en-US" altLang="zh-TW" dirty="0">
              <a:latin typeface="+mn-lt"/>
            </a:endParaRPr>
          </a:p>
          <a:p>
            <a:pPr lvl="1"/>
            <a:endParaRPr lang="en-US" altLang="zh-TW" dirty="0"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>
                <a:latin typeface="+mn-lt"/>
                <a:ea typeface="新細明體" pitchFamily="18" charset="-120"/>
              </a:rPr>
              <a:t>Reference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variables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Assignment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latin typeface="+mn-lt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export PAGER=/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current_month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=`date +%m`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anose="02020500000000000000" pitchFamily="18" charset="-120"/>
              </a:rPr>
              <a:t>$ </a:t>
            </a:r>
            <a:r>
              <a:rPr lang="en-US" altLang="zh-TW" dirty="0" err="1">
                <a:latin typeface="+mn-lt"/>
                <a:ea typeface="新細明體" panose="02020500000000000000" pitchFamily="18" charset="-120"/>
              </a:rPr>
              <a:t>myFun</a:t>
            </a:r>
            <a:r>
              <a:rPr lang="en-US" altLang="zh-TW" dirty="0">
                <a:latin typeface="+mn-lt"/>
                <a:ea typeface="新細明體" panose="02020500000000000000" pitchFamily="18" charset="-120"/>
              </a:rPr>
              <a:t>() { local arg1="$1" }</a:t>
            </a:r>
          </a:p>
        </p:txBody>
      </p:sp>
      <p:graphicFrame>
        <p:nvGraphicFramePr>
          <p:cNvPr id="57380" name="Group 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52163575"/>
              </p:ext>
            </p:extLst>
          </p:nvPr>
        </p:nvGraphicFramePr>
        <p:xfrm>
          <a:off x="1219200" y="1981200"/>
          <a:ext cx="7543799" cy="1768181"/>
        </p:xfrm>
        <a:graphic>
          <a:graphicData uri="http://schemas.openxmlformats.org/drawingml/2006/table">
            <a:tbl>
              <a:tblPr/>
              <a:tblGrid>
                <a:gridCol w="248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0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Syntax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Scope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Process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Local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local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Function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98278"/>
                  </a:ext>
                </a:extLst>
              </a:tr>
              <a:tr h="456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Environment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export my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olas" panose="020B0609020204030204" pitchFamily="49" charset="0"/>
                          <a:ea typeface="微軟正黑體" panose="020B0604030504040204" pitchFamily="34" charset="-120"/>
                        </a:rPr>
                        <a:t>Process and sub-process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Shell variables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Access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"$PAGER"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"${PAGER}"</a:t>
            </a:r>
          </a:p>
          <a:p>
            <a:pPr lvl="1" eaLnBrk="1" hangingPunct="1"/>
            <a:r>
              <a:rPr lang="en-US" altLang="zh-TW" sz="1800" dirty="0">
                <a:latin typeface="+mn-lt"/>
                <a:ea typeface="新細明體" panose="02020500000000000000" pitchFamily="18" charset="-120"/>
              </a:rPr>
              <a:t>Use {} to avoid ambiguity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temp_name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="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haha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"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temp="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hehe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"</a:t>
            </a: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$temp</a:t>
            </a: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hehe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temp_name</a:t>
            </a:r>
            <a:endParaRPr lang="en-US" altLang="zh-TW" sz="1600" dirty="0">
              <a:latin typeface="+mn-lt"/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haha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${temp}_name</a:t>
            </a: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hehe_name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% echo ${</a:t>
            </a:r>
            <a:r>
              <a:rPr lang="en-US" altLang="zh-TW" sz="1600" dirty="0" err="1">
                <a:latin typeface="+mn-lt"/>
                <a:ea typeface="新細明體" panose="02020500000000000000" pitchFamily="18" charset="-120"/>
              </a:rPr>
              <a:t>temp_name</a:t>
            </a:r>
            <a:r>
              <a:rPr lang="en-US" altLang="zh-TW" sz="1600" dirty="0">
                <a:latin typeface="+mn-lt"/>
                <a:ea typeface="新細明體" panose="02020500000000000000" pitchFamily="18" charset="-120"/>
              </a:rPr>
              <a:t>}</a:t>
            </a:r>
          </a:p>
          <a:p>
            <a:pPr lvl="3" eaLnBrk="1" hangingPunct="1"/>
            <a:r>
              <a:rPr lang="en-US" altLang="zh-TW" sz="1400" dirty="0" err="1">
                <a:latin typeface="+mn-lt"/>
                <a:ea typeface="新細明體" panose="02020500000000000000" pitchFamily="18" charset="-120"/>
              </a:rPr>
              <a:t>haha</a:t>
            </a:r>
            <a:endParaRPr lang="en-US" altLang="zh-TW" sz="14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4921250" y="4114800"/>
            <a:ext cx="142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More clear…</a:t>
            </a:r>
            <a:endParaRPr lang="zh-TW" altLang="en-US" dirty="0">
              <a:latin typeface="+mn-lt"/>
            </a:endParaRPr>
          </a:p>
        </p:txBody>
      </p:sp>
      <p:cxnSp>
        <p:nvCxnSpPr>
          <p:cNvPr id="6149" name="直線單箭頭接點 4"/>
          <p:cNvCxnSpPr>
            <a:cxnSpLocks noChangeShapeType="1"/>
          </p:cNvCxnSpPr>
          <p:nvPr/>
        </p:nvCxnSpPr>
        <p:spPr bwMode="auto">
          <a:xfrm flipV="1">
            <a:off x="4191000" y="4298950"/>
            <a:ext cx="730250" cy="2730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矩形 7"/>
          <p:cNvSpPr>
            <a:spLocks noChangeArrowheads="1"/>
          </p:cNvSpPr>
          <p:nvPr/>
        </p:nvSpPr>
        <p:spPr bwMode="auto">
          <a:xfrm>
            <a:off x="838200" y="877888"/>
            <a:ext cx="3659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There are two ways to call variable…</a:t>
            </a:r>
          </a:p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"${</a:t>
            </a:r>
            <a:r>
              <a:rPr lang="en-US" altLang="zh-TW" dirty="0" err="1">
                <a:solidFill>
                  <a:srgbClr val="FF0000"/>
                </a:solidFill>
                <a:latin typeface="+mn-lt"/>
              </a:rPr>
              <a:t>var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}"… why?</a:t>
            </a:r>
            <a:endParaRPr lang="zh-TW" altLang="en-US" dirty="0">
              <a:latin typeface="+mn-lt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4921250" y="2481818"/>
            <a:ext cx="20265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+mn-lt"/>
              </a:rPr>
              <a:t>No space beside '='</a:t>
            </a:r>
            <a:endParaRPr lang="zh-TW" altLang="en-US" dirty="0">
              <a:latin typeface="+mn-lt"/>
            </a:endParaRPr>
          </a:p>
        </p:txBody>
      </p:sp>
      <p:cxnSp>
        <p:nvCxnSpPr>
          <p:cNvPr id="9" name="直線單箭頭接點 4"/>
          <p:cNvCxnSpPr>
            <a:cxnSpLocks noChangeShapeType="1"/>
          </p:cNvCxnSpPr>
          <p:nvPr/>
        </p:nvCxnSpPr>
        <p:spPr bwMode="auto">
          <a:xfrm flipV="1">
            <a:off x="4191000" y="2665968"/>
            <a:ext cx="730250" cy="2730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Quotation marks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quotes('xxx')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Preserves the literal value of each character within the quotes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'echo $USER'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echo $USER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quotes("xxx")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Parse special character, like: $ ` \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"echo $USER"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echo 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lcltseng</a:t>
            </a:r>
            <a:endParaRPr lang="en-US" altLang="zh-TW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quotes(`xxx`)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stdout</a:t>
            </a: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command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`echo $USER`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lctseng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echo now is `date`</a:t>
            </a:r>
            <a:b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now is Sat Jun 15 03:56:54 CST 2019</a:t>
            </a:r>
          </a:p>
        </p:txBody>
      </p:sp>
    </p:spTree>
    <p:extLst>
      <p:ext uri="{BB962C8B-B14F-4D97-AF65-F5344CB8AC3E}">
        <p14:creationId xmlns:p14="http://schemas.microsoft.com/office/powerpoint/2010/main" val="512598466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16524</TotalTime>
  <Words>4527</Words>
  <Application>Microsoft Macintosh PowerPoint</Application>
  <PresentationFormat>如螢幕大小 (4:3)</PresentationFormat>
  <Paragraphs>1023</Paragraphs>
  <Slides>66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66</vt:i4>
      </vt:variant>
    </vt:vector>
  </HeadingPairs>
  <TitlesOfParts>
    <vt:vector size="80" baseType="lpstr">
      <vt:lpstr>細明體</vt:lpstr>
      <vt:lpstr>華康標楷體(P)</vt:lpstr>
      <vt:lpstr>華康儷中黑(P)</vt:lpstr>
      <vt:lpstr>華康儷粗黑(P)</vt:lpstr>
      <vt:lpstr>微軟正黑體</vt:lpstr>
      <vt:lpstr>新細明體</vt:lpstr>
      <vt:lpstr>Arial Unicode MS</vt:lpstr>
      <vt:lpstr>Arial</vt:lpstr>
      <vt:lpstr>Consolas</vt:lpstr>
      <vt:lpstr>Futura Md BT</vt:lpstr>
      <vt:lpstr>Menlo</vt:lpstr>
      <vt:lpstr>Times New Roman</vt:lpstr>
      <vt:lpstr>Wingdings</vt:lpstr>
      <vt:lpstr>Computer Center</vt:lpstr>
      <vt:lpstr>Shell Programming</vt:lpstr>
      <vt:lpstr>Why Shell Programming</vt:lpstr>
      <vt:lpstr>Outline</vt:lpstr>
      <vt:lpstr>Bourne Shell</vt:lpstr>
      <vt:lpstr>Sample script</vt:lpstr>
      <vt:lpstr>Executable script</vt:lpstr>
      <vt:lpstr>Shell variables (1)</vt:lpstr>
      <vt:lpstr>Shell variables (2)</vt:lpstr>
      <vt:lpstr>Quotation marks</vt:lpstr>
      <vt:lpstr>Shell variable operator (1)</vt:lpstr>
      <vt:lpstr>Shell variable operator (2)</vt:lpstr>
      <vt:lpstr>Shell variable operator (3)</vt:lpstr>
      <vt:lpstr>Predefined shell variables</vt:lpstr>
      <vt:lpstr>Usage of $* and $@</vt:lpstr>
      <vt:lpstr>test command</vt:lpstr>
      <vt:lpstr>Details on the capability of  test command – File test</vt:lpstr>
      <vt:lpstr>Details on the capability of  test command – String test</vt:lpstr>
      <vt:lpstr>Details on the capability of  test command – Number test</vt:lpstr>
      <vt:lpstr>test command –  combination</vt:lpstr>
      <vt:lpstr>test command –  combination example</vt:lpstr>
      <vt:lpstr>test command – in script</vt:lpstr>
      <vt:lpstr>expr command (1)</vt:lpstr>
      <vt:lpstr>expr command (2)</vt:lpstr>
      <vt:lpstr>Arithmetic Expansion</vt:lpstr>
      <vt:lpstr>if-then-else structure</vt:lpstr>
      <vt:lpstr>switch-case structure (1)</vt:lpstr>
      <vt:lpstr>For loop</vt:lpstr>
      <vt:lpstr>While loop</vt:lpstr>
      <vt:lpstr>Read from stdin</vt:lpstr>
      <vt:lpstr>Create tmp file/dir</vt:lpstr>
      <vt:lpstr>functions (1)</vt:lpstr>
      <vt:lpstr>functions (2) - scoping</vt:lpstr>
      <vt:lpstr>functions (3) - arguments check</vt:lpstr>
      <vt:lpstr>functions (4) - return value</vt:lpstr>
      <vt:lpstr>Scope</vt:lpstr>
      <vt:lpstr>Parsing arguments</vt:lpstr>
      <vt:lpstr>Handling Error Conditions</vt:lpstr>
      <vt:lpstr>Handling Error Conditions –  Internal Error</vt:lpstr>
      <vt:lpstr>Handling Error Conditions –  External Error (1)</vt:lpstr>
      <vt:lpstr>Handling Error Conditions –  External Error (2)</vt:lpstr>
      <vt:lpstr>Debugging Shell Script</vt:lpstr>
      <vt:lpstr>Useful tools</vt:lpstr>
      <vt:lpstr>Shell Script Examples</vt:lpstr>
      <vt:lpstr>check alive (1)</vt:lpstr>
      <vt:lpstr>check alive (2)</vt:lpstr>
      <vt:lpstr>Appendix A: Regular Expression</vt:lpstr>
      <vt:lpstr>Regular Expression (1)</vt:lpstr>
      <vt:lpstr>Regular Expression (2)</vt:lpstr>
      <vt:lpstr>Regular Expression (3)</vt:lpstr>
      <vt:lpstr>Regular Expression (4)</vt:lpstr>
      <vt:lpstr>Regular Expression (5)</vt:lpstr>
      <vt:lpstr>Appendix B: sed and awk</vt:lpstr>
      <vt:lpstr>sed – Stream EDitor (1)</vt:lpstr>
      <vt:lpstr>sed – Stream EDitor (2)</vt:lpstr>
      <vt:lpstr>sed – Stream EDitor   Function: print (1)</vt:lpstr>
      <vt:lpstr>sed – Stream EDitor   Function: print (2)</vt:lpstr>
      <vt:lpstr>sed – Stream EDitor   Function: substitution (1)</vt:lpstr>
      <vt:lpstr>sed – Stream EDitor   Function: substitution (2)</vt:lpstr>
      <vt:lpstr>sed – Stream EDitor   Function: delete</vt:lpstr>
      <vt:lpstr>sed – Stream EDitor   Function: append, insert, change</vt:lpstr>
      <vt:lpstr>awk</vt:lpstr>
      <vt:lpstr>awk – Pattern formats</vt:lpstr>
      <vt:lpstr>awk – action format</vt:lpstr>
      <vt:lpstr>awk – built-in variables (1)</vt:lpstr>
      <vt:lpstr>awk – built-in variables (2)</vt:lpstr>
      <vt:lpstr>Reference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Liang-Chi Tseng</cp:lastModifiedBy>
  <cp:revision>1774</cp:revision>
  <cp:lastPrinted>1601-01-01T00:00:00Z</cp:lastPrinted>
  <dcterms:created xsi:type="dcterms:W3CDTF">1601-01-01T00:00:00Z</dcterms:created>
  <dcterms:modified xsi:type="dcterms:W3CDTF">2019-10-04T02:42:13Z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