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86" r:id="rId4"/>
    <p:sldId id="262" r:id="rId5"/>
    <p:sldId id="263" r:id="rId6"/>
    <p:sldId id="258" r:id="rId7"/>
    <p:sldId id="259" r:id="rId8"/>
    <p:sldId id="260" r:id="rId9"/>
    <p:sldId id="287" r:id="rId10"/>
    <p:sldId id="261" r:id="rId11"/>
    <p:sldId id="264" r:id="rId12"/>
    <p:sldId id="266" r:id="rId13"/>
    <p:sldId id="265" r:id="rId14"/>
    <p:sldId id="273" r:id="rId15"/>
    <p:sldId id="289" r:id="rId16"/>
    <p:sldId id="277" r:id="rId17"/>
    <p:sldId id="290" r:id="rId18"/>
    <p:sldId id="282" r:id="rId19"/>
    <p:sldId id="288" r:id="rId20"/>
    <p:sldId id="270" r:id="rId21"/>
    <p:sldId id="275" r:id="rId22"/>
    <p:sldId id="272" r:id="rId23"/>
    <p:sldId id="271" r:id="rId24"/>
    <p:sldId id="285" r:id="rId25"/>
    <p:sldId id="281" r:id="rId26"/>
    <p:sldId id="278" r:id="rId27"/>
    <p:sldId id="283" r:id="rId28"/>
    <p:sldId id="268" r:id="rId29"/>
    <p:sldId id="280" r:id="rId30"/>
    <p:sldId id="26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fld id="{D8934E48-35C3-4085-896C-AD1F826FDFDB}" type="datetimeFigureOut">
              <a:rPr lang="zh-TW" altLang="en-US" smtClean="0"/>
              <a:pPr/>
              <a:t>2019/9/27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fld id="{066E3413-31FD-4EB4-AF3A-EA2E5C49B39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989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953000" y="1447800"/>
            <a:ext cx="3810000" cy="2247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953000" y="3848100"/>
            <a:ext cx="3810000" cy="2247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將圖片拖曳至版面配置區或按一下圖示以新增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325FCC2B-0BBB-4464-94B3-5BE2FFEB3271}" type="slidenum">
              <a:rPr lang="en-US" altLang="zh-TW" sz="1400" smtClean="0">
                <a:solidFill>
                  <a:schemeClr val="bg1"/>
                </a:solidFill>
                <a:latin typeface="Futura Md BT" pitchFamily="34" charset="0"/>
              </a:rPr>
              <a:pPr algn="ctr" eaLnBrk="1" hangingPunct="1">
                <a:defRPr/>
              </a:pPr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3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5xruby.tw/posts/tmux/" TargetMode="External"/><Relationship Id="rId2" Type="http://schemas.openxmlformats.org/officeDocument/2006/relationships/hyperlink" Target="https://gist.github.com/MohamedAlaa/296105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ctseng/Unix-User-Config/blob/master/.tmux.con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 err="1"/>
              <a:t>tmux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/>
              <a:t>lctseng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759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Advantages of </a:t>
            </a:r>
            <a:r>
              <a:rPr lang="en-US" altLang="zh-TW" dirty="0" err="1"/>
              <a:t>tmux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Multiple sessions, windows, panes</a:t>
            </a:r>
          </a:p>
          <a:p>
            <a:endParaRPr lang="en-US" altLang="zh-TW" dirty="0"/>
          </a:p>
          <a:p>
            <a:r>
              <a:rPr lang="en-US" altLang="zh-TW" dirty="0"/>
              <a:t>Keep the sessions, attach/detach anytime</a:t>
            </a:r>
          </a:p>
          <a:p>
            <a:endParaRPr lang="en-US" altLang="zh-TW" dirty="0"/>
          </a:p>
          <a:p>
            <a:r>
              <a:rPr lang="en-US" altLang="zh-TW" dirty="0"/>
              <a:t>Powerful window division (panes)</a:t>
            </a:r>
          </a:p>
          <a:p>
            <a:endParaRPr lang="en-US" altLang="zh-TW" dirty="0"/>
          </a:p>
          <a:p>
            <a:r>
              <a:rPr lang="en-US" altLang="zh-TW" dirty="0"/>
              <a:t>Share screen by attaching to the same session</a:t>
            </a:r>
          </a:p>
          <a:p>
            <a:endParaRPr lang="en-US" altLang="zh-TW" dirty="0"/>
          </a:p>
        </p:txBody>
      </p:sp>
      <p:pic>
        <p:nvPicPr>
          <p:cNvPr id="1026" name="Picture 2" descr="「meme pensativo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7" y="4205937"/>
            <a:ext cx="2652063" cy="265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4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Start tmux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tmux</a:t>
            </a:r>
          </a:p>
          <a:p>
            <a:r>
              <a:rPr lang="en-US" altLang="zh-TW"/>
              <a:t>tmux attach [ -t &lt;number&gt; ]</a:t>
            </a:r>
          </a:p>
          <a:p>
            <a:r>
              <a:rPr lang="en-US" altLang="zh-TW"/>
              <a:t>tmux detach</a:t>
            </a:r>
          </a:p>
          <a:p>
            <a:r>
              <a:rPr lang="en-US" altLang="zh-TW"/>
              <a:t>tmux ls</a:t>
            </a:r>
          </a:p>
          <a:p>
            <a:r>
              <a:rPr lang="en-US" altLang="zh-TW"/>
              <a:t>tmux kill-session [ &lt;number&gt; ]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449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hinking Meme Face Fa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1293" r="77328">
                        <a14:foregroundMark x1="66379" y1="19755" x2="66379" y2="19755"/>
                        <a14:foregroundMark x1="68190" y1="15314" x2="68190" y2="15314"/>
                        <a14:foregroundMark x1="32500" y1="14548" x2="32500" y2="14548"/>
                        <a14:foregroundMark x1="35603" y1="24502" x2="35603" y2="24502"/>
                        <a14:foregroundMark x1="58276" y1="30015" x2="58276" y2="30015"/>
                        <a14:foregroundMark x1="44483" y1="68913" x2="44483" y2="68913"/>
                        <a14:foregroundMark x1="45690" y1="66769" x2="45690" y2="66769"/>
                        <a14:foregroundMark x1="45345" y1="68913" x2="45345" y2="68913"/>
                        <a14:foregroundMark x1="57069" y1="81011" x2="57069" y2="81011"/>
                        <a14:foregroundMark x1="73362" y1="72282" x2="73362" y2="72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96" y="4057042"/>
            <a:ext cx="4814805" cy="27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tmux - session, window, pane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session – browser</a:t>
            </a:r>
          </a:p>
          <a:p>
            <a:pPr lvl="1"/>
            <a:r>
              <a:rPr lang="en-US" altLang="zh-TW" dirty="0"/>
              <a:t>You can open multiple sessions by opening lots of terminals</a:t>
            </a:r>
          </a:p>
          <a:p>
            <a:r>
              <a:rPr lang="en-US" altLang="zh-TW" dirty="0"/>
              <a:t>window – tab</a:t>
            </a:r>
          </a:p>
          <a:p>
            <a:pPr lvl="1"/>
            <a:r>
              <a:rPr lang="en-US" altLang="zh-TW" dirty="0"/>
              <a:t>One session can have multiple windows</a:t>
            </a:r>
          </a:p>
          <a:p>
            <a:r>
              <a:rPr lang="en-US" altLang="zh-TW" dirty="0"/>
              <a:t>pane - split window </a:t>
            </a:r>
          </a:p>
          <a:p>
            <a:pPr lvl="1"/>
            <a:r>
              <a:rPr lang="en-US" altLang="zh-TW" dirty="0"/>
              <a:t>A window can be split into multiple panes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87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tmux</a:t>
            </a:r>
            <a:r>
              <a:rPr lang="en-US" altLang="zh-TW" dirty="0"/>
              <a:t> - session, window, pane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09" y="1548012"/>
            <a:ext cx="7774791" cy="42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57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/>
              <a:t>tmux 101</a:t>
            </a:r>
            <a:endParaRPr lang="zh-TW" altLang="en-US" dirty="0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62A5A4A-1FBE-D045-A29F-72C9BD34A5A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Basic operations and configurations</a:t>
            </a:r>
          </a:p>
        </p:txBody>
      </p:sp>
      <p:pic>
        <p:nvPicPr>
          <p:cNvPr id="3076" name="Picture 4" descr="「meme face smile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07" y="3933416"/>
            <a:ext cx="2743200" cy="27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1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Session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33A085B-F442-FF4A-BB38-C6DC6B1F7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new session (open a new browser)</a:t>
            </a:r>
          </a:p>
          <a:p>
            <a:pPr lvl="1"/>
            <a:r>
              <a:rPr lang="en-US" altLang="zh-TW" dirty="0"/>
              <a:t>Execute outside of any </a:t>
            </a:r>
            <a:r>
              <a:rPr lang="en-US" altLang="zh-TW" dirty="0" err="1"/>
              <a:t>tmux</a:t>
            </a:r>
            <a:r>
              <a:rPr lang="en-US" altLang="zh-TW" dirty="0"/>
              <a:t> sessions</a:t>
            </a:r>
            <a:endParaRPr lang="en-US" dirty="0"/>
          </a:p>
          <a:p>
            <a:pPr lvl="1"/>
            <a:r>
              <a:rPr lang="en-US" dirty="0"/>
              <a:t>$ </a:t>
            </a:r>
            <a:r>
              <a:rPr lang="en-US" dirty="0" err="1"/>
              <a:t>tmux</a:t>
            </a:r>
            <a:endParaRPr lang="en-US" dirty="0"/>
          </a:p>
          <a:p>
            <a:r>
              <a:rPr lang="en-US" dirty="0"/>
              <a:t>Detach current session</a:t>
            </a:r>
          </a:p>
          <a:p>
            <a:pPr lvl="1"/>
            <a:r>
              <a:rPr lang="en-US" dirty="0"/>
              <a:t>When attached in a session</a:t>
            </a:r>
          </a:p>
          <a:p>
            <a:pPr lvl="1"/>
            <a:r>
              <a:rPr lang="en-US" dirty="0"/>
              <a:t>$ </a:t>
            </a:r>
            <a:r>
              <a:rPr lang="en-US" dirty="0" err="1"/>
              <a:t>tmux</a:t>
            </a:r>
            <a:r>
              <a:rPr lang="en-US" dirty="0"/>
              <a:t> detach</a:t>
            </a:r>
          </a:p>
          <a:p>
            <a:pPr lvl="1"/>
            <a:r>
              <a:rPr lang="en-US" dirty="0"/>
              <a:t>Or close the terminal directly </a:t>
            </a:r>
          </a:p>
          <a:p>
            <a:r>
              <a:rPr lang="en-US" dirty="0"/>
              <a:t>Attach to previous session</a:t>
            </a:r>
          </a:p>
          <a:p>
            <a:pPr lvl="1"/>
            <a:r>
              <a:rPr lang="en-US" dirty="0"/>
              <a:t>$ </a:t>
            </a:r>
            <a:r>
              <a:rPr lang="en-US" dirty="0" err="1"/>
              <a:t>tmux</a:t>
            </a:r>
            <a:r>
              <a:rPr lang="en-US" dirty="0"/>
              <a:t> attach</a:t>
            </a:r>
          </a:p>
          <a:p>
            <a:pPr lvl="1"/>
            <a:r>
              <a:rPr lang="en-US" dirty="0"/>
              <a:t>Attach only if previous sessions exist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7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Multiple sessions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Open multiple browsers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69" y="1895741"/>
            <a:ext cx="6252762" cy="473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Multiple sessions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Open multiple browsers</a:t>
            </a:r>
          </a:p>
          <a:p>
            <a:r>
              <a:rPr lang="en-US" altLang="zh-TW" dirty="0"/>
              <a:t>List opened sessions</a:t>
            </a:r>
          </a:p>
          <a:p>
            <a:pPr lvl="1"/>
            <a:r>
              <a:rPr lang="en-US" altLang="zh-TW" dirty="0"/>
              <a:t>$ </a:t>
            </a:r>
            <a:r>
              <a:rPr lang="en-US" altLang="zh-TW" dirty="0" err="1"/>
              <a:t>tmux</a:t>
            </a:r>
            <a:r>
              <a:rPr lang="en-US" altLang="zh-TW" dirty="0"/>
              <a:t> list-sessions</a:t>
            </a:r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r>
              <a:rPr lang="en-US" altLang="zh-TW" dirty="0"/>
              <a:t>Attach to previous session by id</a:t>
            </a:r>
          </a:p>
          <a:p>
            <a:pPr lvl="1"/>
            <a:r>
              <a:rPr lang="en-US" altLang="zh-TW" dirty="0"/>
              <a:t>$ </a:t>
            </a:r>
            <a:r>
              <a:rPr lang="en-US" altLang="zh-TW" dirty="0" err="1"/>
              <a:t>tmux</a:t>
            </a:r>
            <a:r>
              <a:rPr lang="en-US" altLang="zh-TW" dirty="0"/>
              <a:t> attach -t </a:t>
            </a:r>
            <a:r>
              <a:rPr lang="en-US" altLang="zh-TW" dirty="0">
                <a:solidFill>
                  <a:srgbClr val="FF0000"/>
                </a:solidFill>
              </a:rPr>
              <a:t>session-id</a:t>
            </a:r>
          </a:p>
          <a:p>
            <a:pPr lvl="1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1B5F166-ADB4-5342-BE44-C7DEC97A5393}"/>
              </a:ext>
            </a:extLst>
          </p:cNvPr>
          <p:cNvSpPr txBox="1"/>
          <p:nvPr/>
        </p:nvSpPr>
        <p:spPr>
          <a:xfrm>
            <a:off x="1473916" y="2763080"/>
            <a:ext cx="569258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0</a:t>
            </a:r>
            <a:r>
              <a:rPr lang="en-US" altLang="zh-TW" dirty="0">
                <a:solidFill>
                  <a:schemeClr val="bg1"/>
                </a:solidFill>
              </a:rPr>
              <a:t>: 1 windows (created Sun Jun 16 18:49:57 2019) [128x38]</a:t>
            </a:r>
          </a:p>
          <a:p>
            <a:r>
              <a:rPr lang="en-US" altLang="zh-TW" dirty="0">
                <a:solidFill>
                  <a:srgbClr val="FFFF00"/>
                </a:solidFill>
              </a:rPr>
              <a:t>1</a:t>
            </a:r>
            <a:r>
              <a:rPr lang="en-US" altLang="zh-TW" dirty="0">
                <a:solidFill>
                  <a:schemeClr val="bg1"/>
                </a:solidFill>
              </a:rPr>
              <a:t>: 3 windows (created Sun Jun 16 18:50:03 2019) [128x38]</a:t>
            </a:r>
          </a:p>
        </p:txBody>
      </p:sp>
    </p:spTree>
    <p:extLst>
      <p:ext uri="{BB962C8B-B14F-4D97-AF65-F5344CB8AC3E}">
        <p14:creationId xmlns:p14="http://schemas.microsoft.com/office/powerpoint/2010/main" val="1894085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tmux</a:t>
            </a:r>
            <a:r>
              <a:rPr lang="en-US" altLang="zh-TW" dirty="0"/>
              <a:t> - </a:t>
            </a:r>
            <a:r>
              <a:rPr lang="en-US" altLang="zh-TW" dirty="0" err="1"/>
              <a:t>bindkey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Operations start with a special key combination</a:t>
            </a:r>
          </a:p>
          <a:p>
            <a:r>
              <a:rPr lang="en-US" altLang="zh-TW" dirty="0"/>
              <a:t>Default is C-b</a:t>
            </a:r>
          </a:p>
          <a:p>
            <a:pPr lvl="1"/>
            <a:r>
              <a:rPr lang="en-US" altLang="zh-TW" dirty="0"/>
              <a:t>Where C is Ctrl (control)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650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tmux - command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Bindkey</a:t>
            </a:r>
            <a:r>
              <a:rPr lang="en-US" altLang="zh-TW" dirty="0"/>
              <a:t> + :</a:t>
            </a:r>
          </a:p>
          <a:p>
            <a:r>
              <a:rPr lang="en-US" altLang="zh-TW" dirty="0"/>
              <a:t>Open command prompt and execute </a:t>
            </a:r>
            <a:r>
              <a:rPr lang="en-US" altLang="zh-TW" dirty="0" err="1"/>
              <a:t>tmux</a:t>
            </a:r>
            <a:r>
              <a:rPr lang="en-US" altLang="zh-TW" dirty="0"/>
              <a:t> commands</a:t>
            </a:r>
          </a:p>
          <a:p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71A0884-0E5D-814E-A076-D01E72ECB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37" y="2935357"/>
            <a:ext cx="5981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2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</a:t>
            </a:r>
            <a:r>
              <a:rPr lang="en-US" altLang="zh-TW" dirty="0" err="1"/>
              <a:t>tmux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t</a:t>
            </a:r>
            <a:r>
              <a:rPr lang="en-US" altLang="zh-TW" dirty="0"/>
              <a:t>erminal </a:t>
            </a:r>
            <a:r>
              <a:rPr lang="en-US" altLang="zh-TW" dirty="0">
                <a:solidFill>
                  <a:srgbClr val="FF0000"/>
                </a:solidFill>
              </a:rPr>
              <a:t>mu</a:t>
            </a:r>
            <a:r>
              <a:rPr lang="en-US" altLang="zh-TW" dirty="0"/>
              <a:t>ltiple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>er</a:t>
            </a:r>
          </a:p>
          <a:p>
            <a:r>
              <a:rPr lang="en-US" altLang="zh-TW" dirty="0"/>
              <a:t>Allow open multiple tabs (multiple terminals)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797" y="3551703"/>
            <a:ext cx="4070542" cy="27731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61" y="3551703"/>
            <a:ext cx="4236539" cy="24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60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Bindkey</a:t>
            </a:r>
            <a:r>
              <a:rPr lang="en-US" altLang="zh-TW" dirty="0"/>
              <a:t> - window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116803"/>
              </p:ext>
            </p:extLst>
          </p:nvPr>
        </p:nvGraphicFramePr>
        <p:xfrm>
          <a:off x="806335" y="1322359"/>
          <a:ext cx="8157642" cy="52630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19214">
                  <a:extLst>
                    <a:ext uri="{9D8B030D-6E8A-4147-A177-3AD203B41FA5}">
                      <a16:colId xmlns:a16="http://schemas.microsoft.com/office/drawing/2014/main" val="1611644167"/>
                    </a:ext>
                  </a:extLst>
                </a:gridCol>
                <a:gridCol w="1209136">
                  <a:extLst>
                    <a:ext uri="{9D8B030D-6E8A-4147-A177-3AD203B41FA5}">
                      <a16:colId xmlns:a16="http://schemas.microsoft.com/office/drawing/2014/main" val="1696592420"/>
                    </a:ext>
                  </a:extLst>
                </a:gridCol>
                <a:gridCol w="4229292">
                  <a:extLst>
                    <a:ext uri="{9D8B030D-6E8A-4147-A177-3AD203B41FA5}">
                      <a16:colId xmlns:a16="http://schemas.microsoft.com/office/drawing/2014/main" val="4202784080"/>
                    </a:ext>
                  </a:extLst>
                </a:gridCol>
              </a:tblGrid>
              <a:tr h="499395">
                <a:tc rowSpan="8">
                  <a:txBody>
                    <a:bodyPr/>
                    <a:lstStyle/>
                    <a:p>
                      <a:pPr algn="ctr"/>
                      <a:r>
                        <a:rPr lang="en-US" altLang="zh-TW" sz="2100" dirty="0" err="1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bindkey</a:t>
                      </a:r>
                      <a:r>
                        <a:rPr lang="en-US" altLang="zh-TW" sz="21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TW" sz="21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(default is C-b)</a:t>
                      </a:r>
                    </a:p>
                    <a:p>
                      <a:pPr algn="ctr"/>
                      <a:r>
                        <a:rPr lang="en-US" altLang="zh-TW" sz="21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//C</a:t>
                      </a:r>
                      <a:r>
                        <a:rPr lang="en-US" altLang="zh-TW" sz="21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== control</a:t>
                      </a:r>
                      <a:endParaRPr lang="en-US" altLang="zh-TW" sz="2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10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new-window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8796957"/>
                  </a:ext>
                </a:extLst>
              </a:tr>
              <a:tr h="49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n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next-window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72483991"/>
                  </a:ext>
                </a:extLst>
              </a:tr>
              <a:tr h="49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p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previous-window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6968234"/>
                  </a:ext>
                </a:extLst>
              </a:tr>
              <a:tr h="49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l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last-</a:t>
                      </a:r>
                      <a:r>
                        <a:rPr lang="en-US" altLang="zh-TW" sz="2400" b="1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00842107"/>
                  </a:ext>
                </a:extLst>
              </a:tr>
              <a:tr h="49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&lt;</a:t>
                      </a:r>
                      <a:r>
                        <a:rPr lang="en-US" altLang="zh-TW" sz="2400" b="1" dirty="0" err="1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num</a:t>
                      </a:r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&gt;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select-window -t :=</a:t>
                      </a:r>
                      <a:r>
                        <a:rPr lang="en-US" altLang="zh-TW" sz="2400" b="1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&lt;</a:t>
                      </a:r>
                      <a:r>
                        <a:rPr lang="en-US" altLang="zh-TW" sz="2400" b="1" baseline="0" dirty="0" err="1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num</a:t>
                      </a:r>
                      <a:r>
                        <a:rPr lang="en-US" altLang="zh-TW" sz="2400" b="1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&gt;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4266718"/>
                  </a:ext>
                </a:extLst>
              </a:tr>
              <a:tr h="7726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&amp;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confirm-before -p "kill-window #W? (y/n)" kill-window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0822586"/>
                  </a:ext>
                </a:extLst>
              </a:tr>
              <a:tr h="7726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,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command-prompt -I "#W" "rename-window '%%'"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3410236"/>
                  </a:ext>
                </a:extLst>
              </a:tr>
              <a:tr h="7726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command-prompt "move-window -t '%%'"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0532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466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Bindkey</a:t>
            </a:r>
            <a:r>
              <a:rPr lang="en-US" altLang="zh-TW" dirty="0"/>
              <a:t> - pane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123714"/>
              </p:ext>
            </p:extLst>
          </p:nvPr>
        </p:nvGraphicFramePr>
        <p:xfrm>
          <a:off x="802785" y="1687482"/>
          <a:ext cx="8148030" cy="38730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67798">
                  <a:extLst>
                    <a:ext uri="{9D8B030D-6E8A-4147-A177-3AD203B41FA5}">
                      <a16:colId xmlns:a16="http://schemas.microsoft.com/office/drawing/2014/main" val="1611644167"/>
                    </a:ext>
                  </a:extLst>
                </a:gridCol>
                <a:gridCol w="1555924">
                  <a:extLst>
                    <a:ext uri="{9D8B030D-6E8A-4147-A177-3AD203B41FA5}">
                      <a16:colId xmlns:a16="http://schemas.microsoft.com/office/drawing/2014/main" val="1696592420"/>
                    </a:ext>
                  </a:extLst>
                </a:gridCol>
                <a:gridCol w="4224308">
                  <a:extLst>
                    <a:ext uri="{9D8B030D-6E8A-4147-A177-3AD203B41FA5}">
                      <a16:colId xmlns:a16="http://schemas.microsoft.com/office/drawing/2014/main" val="4202784080"/>
                    </a:ext>
                  </a:extLst>
                </a:gridCol>
              </a:tblGrid>
              <a:tr h="454561"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zh-TW" sz="2100" dirty="0" err="1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bindkey</a:t>
                      </a:r>
                      <a:r>
                        <a:rPr lang="en-US" altLang="zh-TW" sz="21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TW" sz="21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(default is C-b)</a:t>
                      </a:r>
                    </a:p>
                    <a:p>
                      <a:pPr algn="ctr"/>
                      <a:r>
                        <a:rPr lang="en-US" altLang="zh-TW" sz="21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//C</a:t>
                      </a:r>
                      <a:r>
                        <a:rPr lang="en-US" altLang="zh-TW" sz="2100" baseline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== control</a:t>
                      </a:r>
                      <a:endParaRPr lang="en-US" altLang="zh-TW" sz="2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10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split-window -h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8796957"/>
                  </a:ext>
                </a:extLst>
              </a:tr>
              <a:tr h="4545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“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split-window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72483991"/>
                  </a:ext>
                </a:extLst>
              </a:tr>
              <a:tr h="4545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arrow-key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select-pane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6968234"/>
                  </a:ext>
                </a:extLst>
              </a:tr>
              <a:tr h="7103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err="1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alt+arrow-key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resize-pane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00842107"/>
                  </a:ext>
                </a:extLst>
              </a:tr>
              <a:tr h="7103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confirm-before -p "kill-pane #P? (y/n)" kill-pane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4266718"/>
                  </a:ext>
                </a:extLst>
              </a:tr>
              <a:tr h="4545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{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swap-pane -U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0822586"/>
                  </a:ext>
                </a:extLst>
              </a:tr>
              <a:tr h="45456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}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swap-pane -D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3410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568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tmux</a:t>
            </a:r>
            <a:r>
              <a:rPr lang="en-US" altLang="zh-TW" dirty="0"/>
              <a:t> - </a:t>
            </a:r>
            <a:r>
              <a:rPr lang="en-US" altLang="zh-TW" dirty="0" err="1"/>
              <a:t>bindkey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bindkey</a:t>
            </a:r>
            <a:r>
              <a:rPr lang="en-US" altLang="zh-TW" dirty="0"/>
              <a:t> + ?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24022"/>
            <a:ext cx="7126085" cy="46415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23579" y="2051747"/>
            <a:ext cx="3293352" cy="46204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1960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Configuration - tmux.conf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~/.tmux.conf</a:t>
            </a:r>
          </a:p>
          <a:p>
            <a:endParaRPr lang="en-US" altLang="zh-TW"/>
          </a:p>
          <a:p>
            <a:r>
              <a:rPr lang="en-US" altLang="zh-TW"/>
              <a:t>design yourself style</a:t>
            </a:r>
          </a:p>
          <a:p>
            <a:endParaRPr lang="en-US" altLang="zh-TW"/>
          </a:p>
          <a:p>
            <a:r>
              <a:rPr lang="en-US" altLang="zh-TW"/>
              <a:t>colorful</a:t>
            </a:r>
            <a:endParaRPr lang="zh-TW" altLang="en-US" dirty="0"/>
          </a:p>
        </p:txBody>
      </p:sp>
      <p:pic>
        <p:nvPicPr>
          <p:cNvPr id="6146" name="Picture 2" descr="「meme fac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96" y="3643028"/>
            <a:ext cx="3918856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98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Configuration - </a:t>
            </a:r>
            <a:r>
              <a:rPr lang="en-US" altLang="zh-TW" dirty="0" err="1"/>
              <a:t>tmux.conf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~/.</a:t>
            </a:r>
            <a:r>
              <a:rPr lang="en-US" altLang="zh-TW" dirty="0" err="1"/>
              <a:t>tmux.conf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85511"/>
            <a:ext cx="6861117" cy="438257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53" y="5908254"/>
            <a:ext cx="6202448" cy="6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63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Configuration - </a:t>
            </a:r>
            <a:r>
              <a:rPr lang="en-US" altLang="zh-TW" dirty="0" err="1"/>
              <a:t>bindkey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~/.</a:t>
            </a:r>
            <a:r>
              <a:rPr lang="en-US" altLang="zh-TW" dirty="0" err="1"/>
              <a:t>tmux.conf</a:t>
            </a:r>
            <a:endParaRPr lang="en-US" altLang="zh-TW" dirty="0"/>
          </a:p>
          <a:p>
            <a:pPr lvl="1"/>
            <a:r>
              <a:rPr lang="en-US" altLang="zh-TW" dirty="0"/>
              <a:t>bind-key ( alias: bind )</a:t>
            </a:r>
          </a:p>
          <a:p>
            <a:pPr lvl="1"/>
            <a:r>
              <a:rPr lang="en-US" altLang="zh-TW" dirty="0"/>
              <a:t>C ( alias: &lt;Ctrl&gt; )</a:t>
            </a:r>
          </a:p>
          <a:p>
            <a:pPr lvl="1"/>
            <a:r>
              <a:rPr lang="en-US" altLang="zh-TW" dirty="0"/>
              <a:t>M ( alias: &lt;Alt&gt; )</a:t>
            </a:r>
          </a:p>
          <a:p>
            <a:r>
              <a:rPr lang="en-US" altLang="zh-TW" dirty="0"/>
              <a:t>bind-key  &lt;key&gt;  &lt;command&gt;</a:t>
            </a:r>
          </a:p>
          <a:p>
            <a:pPr lvl="1"/>
            <a:r>
              <a:rPr lang="en-US" altLang="zh-TW" dirty="0"/>
              <a:t>-T key-table ( default table is prefix ) </a:t>
            </a:r>
          </a:p>
          <a:p>
            <a:pPr lvl="1"/>
            <a:r>
              <a:rPr lang="en-US" altLang="zh-TW" dirty="0"/>
              <a:t>-n : alias for -T root    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altLang="zh-TW" dirty="0">
                <a:sym typeface="Wingdings" pitchFamily="2" charset="2"/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don’t need to press C-b first</a:t>
            </a:r>
          </a:p>
          <a:p>
            <a:pPr lvl="1"/>
            <a:r>
              <a:rPr lang="en-US" altLang="zh-TW" dirty="0"/>
              <a:t>-r : repeat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0" t="62549" r="47058" b="17253"/>
          <a:stretch/>
        </p:blipFill>
        <p:spPr>
          <a:xfrm>
            <a:off x="990600" y="4781579"/>
            <a:ext cx="7405255" cy="180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89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Configuration -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~/.</a:t>
            </a:r>
            <a:r>
              <a:rPr lang="en-US" altLang="zh-TW" sz="2000" dirty="0" err="1"/>
              <a:t>tmux.conf</a:t>
            </a:r>
            <a:endParaRPr lang="en-US" altLang="zh-TW" sz="2000" dirty="0"/>
          </a:p>
          <a:p>
            <a:pPr lvl="1"/>
            <a:r>
              <a:rPr lang="en-US" altLang="zh-TW" dirty="0"/>
              <a:t>set-window-option ( alias: </a:t>
            </a:r>
            <a:r>
              <a:rPr lang="en-US" altLang="zh-TW" dirty="0" err="1"/>
              <a:t>setw</a:t>
            </a:r>
            <a:r>
              <a:rPr lang="en-US" altLang="zh-TW" dirty="0"/>
              <a:t> )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2" t="-243" r="19378" b="37132"/>
          <a:stretch/>
        </p:blipFill>
        <p:spPr>
          <a:xfrm>
            <a:off x="898506" y="2426129"/>
            <a:ext cx="7864494" cy="39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95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Configuration -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10" y="1403350"/>
            <a:ext cx="5864028" cy="52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48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tmux</a:t>
            </a:r>
            <a:r>
              <a:rPr lang="en-US" altLang="zh-TW" dirty="0"/>
              <a:t> - share session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Both side can edit and execute commands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7" y="2392689"/>
            <a:ext cx="8240745" cy="22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82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098DC1C-55C9-A448-8879-C854E2E03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tmux</a:t>
            </a:r>
            <a:r>
              <a:rPr lang="en-US" altLang="zh-TW" dirty="0"/>
              <a:t> (1)</a:t>
            </a:r>
          </a:p>
          <a:p>
            <a:r>
              <a:rPr lang="en-US" altLang="zh-TW" dirty="0" err="1"/>
              <a:t>tmux</a:t>
            </a:r>
            <a:r>
              <a:rPr lang="en-US" altLang="zh-TW" dirty="0"/>
              <a:t> shortcuts &amp; </a:t>
            </a:r>
            <a:r>
              <a:rPr lang="en-US" altLang="zh-TW" dirty="0" err="1"/>
              <a:t>cheatsheet</a:t>
            </a:r>
            <a:endParaRPr lang="en-US" dirty="0"/>
          </a:p>
          <a:p>
            <a:pPr lvl="1"/>
            <a:r>
              <a:rPr lang="en-US" altLang="zh-TW" dirty="0">
                <a:hlinkClick r:id="rId2"/>
              </a:rPr>
              <a:t>https://gist.github.com/MohamedAlaa/2961058</a:t>
            </a:r>
            <a:endParaRPr lang="en-US" altLang="zh-TW" dirty="0"/>
          </a:p>
          <a:p>
            <a:r>
              <a:rPr lang="en-US" dirty="0" err="1"/>
              <a:t>tmux</a:t>
            </a:r>
            <a:r>
              <a:rPr lang="en-US" dirty="0"/>
              <a:t> brief introduction (</a:t>
            </a:r>
            <a:r>
              <a:rPr lang="en-US" dirty="0" err="1"/>
              <a:t>chinese</a:t>
            </a:r>
            <a:r>
              <a:rPr lang="en-US" dirty="0"/>
              <a:t>)</a:t>
            </a:r>
          </a:p>
          <a:p>
            <a:pPr lvl="1"/>
            <a:r>
              <a:rPr lang="en-US" altLang="zh-TW" dirty="0">
                <a:hlinkClick r:id="rId3"/>
              </a:rPr>
              <a:t>https://5xruby.tw/posts/tmux/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5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What is tmux?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5EDDD81-5A9A-6E4B-BA00-CF2201F44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82" y="1144933"/>
            <a:ext cx="7955836" cy="54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28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Appendix: </a:t>
            </a:r>
            <a:r>
              <a:rPr lang="en-US" altLang="zh-TW" dirty="0" err="1"/>
              <a:t>tmux</a:t>
            </a:r>
            <a:r>
              <a:rPr lang="en-US" altLang="zh-TW" dirty="0"/>
              <a:t> </a:t>
            </a:r>
            <a:r>
              <a:rPr lang="en-US" altLang="zh-TW" dirty="0" err="1"/>
              <a:t>v.s</a:t>
            </a:r>
            <a:r>
              <a:rPr lang="en-US" altLang="zh-TW" dirty="0"/>
              <a:t>. screen</a:t>
            </a: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08763"/>
              </p:ext>
            </p:extLst>
          </p:nvPr>
        </p:nvGraphicFramePr>
        <p:xfrm>
          <a:off x="803464" y="1903614"/>
          <a:ext cx="8146671" cy="421766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87560">
                  <a:extLst>
                    <a:ext uri="{9D8B030D-6E8A-4147-A177-3AD203B41FA5}">
                      <a16:colId xmlns:a16="http://schemas.microsoft.com/office/drawing/2014/main" val="764221488"/>
                    </a:ext>
                  </a:extLst>
                </a:gridCol>
                <a:gridCol w="3271656">
                  <a:extLst>
                    <a:ext uri="{9D8B030D-6E8A-4147-A177-3AD203B41FA5}">
                      <a16:colId xmlns:a16="http://schemas.microsoft.com/office/drawing/2014/main" val="2281408138"/>
                    </a:ext>
                  </a:extLst>
                </a:gridCol>
                <a:gridCol w="3387455">
                  <a:extLst>
                    <a:ext uri="{9D8B030D-6E8A-4147-A177-3AD203B41FA5}">
                      <a16:colId xmlns:a16="http://schemas.microsoft.com/office/drawing/2014/main" val="3871890174"/>
                    </a:ext>
                  </a:extLst>
                </a:gridCol>
              </a:tblGrid>
              <a:tr h="474295">
                <a:tc>
                  <a:txBody>
                    <a:bodyPr/>
                    <a:lstStyle/>
                    <a:p>
                      <a:pPr algn="ctr"/>
                      <a:endParaRPr lang="zh-TW" altLang="en-US" sz="23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err="1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tmux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screen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433955"/>
                  </a:ext>
                </a:extLst>
              </a:tr>
              <a:tr h="480883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300" b="0" dirty="0">
                          <a:solidFill>
                            <a:schemeClr val="bg1"/>
                          </a:solidFill>
                        </a:rPr>
                        <a:t>window split</a:t>
                      </a:r>
                      <a:endParaRPr lang="zh-TW" alt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top-down &amp; left-right 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top-down only (default)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948546"/>
                  </a:ext>
                </a:extLst>
              </a:tr>
              <a:tr h="480883">
                <a:tc vMerge="1"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different sessions can have different schemes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scheme must shared by all sessions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43213"/>
                  </a:ext>
                </a:extLst>
              </a:tr>
              <a:tr h="480883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3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session</a:t>
                      </a:r>
                      <a:endParaRPr lang="zh-TW" altLang="en-US" sz="23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switch between sessions without detach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detach first then re-attach another session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13963"/>
                  </a:ext>
                </a:extLst>
              </a:tr>
              <a:tr h="480883">
                <a:tc vMerge="1"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multiple clients can attach to same session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one session for one client only (force detach)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27871"/>
                  </a:ext>
                </a:extLst>
              </a:tr>
              <a:tr h="480883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3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profile</a:t>
                      </a:r>
                      <a:endParaRPr lang="zh-TW" altLang="en-US" sz="23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en-US" altLang="zh-TW" sz="2300" b="0" dirty="0" err="1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tmux.conf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en-US" altLang="zh-TW" sz="2300" b="0" dirty="0" err="1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screenrc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009534"/>
                  </a:ext>
                </a:extLst>
              </a:tr>
              <a:tr h="480883">
                <a:tc vMerge="1"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highly customizable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less than </a:t>
                      </a:r>
                      <a:r>
                        <a:rPr lang="en-US" altLang="zh-TW" sz="2300" b="0" dirty="0" err="1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tmux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91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1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</a:t>
            </a:r>
            <a:r>
              <a:rPr lang="en-US" altLang="zh-TW" dirty="0" err="1"/>
              <a:t>tmux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81" y="1403350"/>
            <a:ext cx="2793076" cy="5344679"/>
          </a:xfrm>
        </p:spPr>
      </p:pic>
    </p:spTree>
    <p:extLst>
      <p:ext uri="{BB962C8B-B14F-4D97-AF65-F5344CB8AC3E}">
        <p14:creationId xmlns:p14="http://schemas.microsoft.com/office/powerpoint/2010/main" val="231031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</a:t>
            </a:r>
            <a:r>
              <a:rPr lang="en-US" altLang="zh-TW" dirty="0" err="1"/>
              <a:t>tmux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56239"/>
            <a:ext cx="7772400" cy="4231322"/>
          </a:xfrm>
        </p:spPr>
      </p:pic>
    </p:spTree>
    <p:extLst>
      <p:ext uri="{BB962C8B-B14F-4D97-AF65-F5344CB8AC3E}">
        <p14:creationId xmlns:p14="http://schemas.microsoft.com/office/powerpoint/2010/main" val="3751966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should I use </a:t>
            </a:r>
            <a:r>
              <a:rPr lang="en-US" altLang="zh-TW" dirty="0" err="1"/>
              <a:t>tmux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26066"/>
            <a:ext cx="7772400" cy="40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1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should I use </a:t>
            </a:r>
            <a:r>
              <a:rPr lang="en-US" altLang="zh-TW" dirty="0" err="1"/>
              <a:t>tmux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2" y="1494722"/>
            <a:ext cx="7257011" cy="506265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2" y="4694227"/>
            <a:ext cx="7930342" cy="195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8650" y="1561224"/>
            <a:ext cx="7235189" cy="5941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82062" y="4565855"/>
            <a:ext cx="8232322" cy="5013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598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Why should I use tmux?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Keep your working session alive</a:t>
            </a:r>
          </a:p>
          <a:p>
            <a:r>
              <a:rPr lang="en-US" altLang="zh-TW" dirty="0"/>
              <a:t>By default, shell is </a:t>
            </a:r>
            <a:r>
              <a:rPr lang="en-US" altLang="zh-TW" dirty="0">
                <a:solidFill>
                  <a:srgbClr val="FF0000"/>
                </a:solidFill>
              </a:rPr>
              <a:t>terminated</a:t>
            </a:r>
            <a:r>
              <a:rPr lang="en-US" altLang="zh-TW" dirty="0"/>
              <a:t> when connection is lost</a:t>
            </a:r>
          </a:p>
          <a:p>
            <a:pPr lvl="1"/>
            <a:r>
              <a:rPr lang="en-US" altLang="zh-TW" dirty="0"/>
              <a:t>Including any programs/editors opened</a:t>
            </a:r>
          </a:p>
          <a:p>
            <a:pPr lvl="1"/>
            <a:r>
              <a:rPr lang="en-US" altLang="zh-TW" dirty="0"/>
              <a:t>Any unsaved changes are </a:t>
            </a:r>
            <a:r>
              <a:rPr lang="en-US" altLang="zh-TW" dirty="0">
                <a:solidFill>
                  <a:srgbClr val="FF0000"/>
                </a:solidFill>
              </a:rPr>
              <a:t>discarded without warning</a:t>
            </a:r>
          </a:p>
          <a:p>
            <a:r>
              <a:rPr lang="en-US" altLang="zh-TW" dirty="0" err="1"/>
              <a:t>tmux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will not be terminated </a:t>
            </a:r>
            <a:r>
              <a:rPr lang="en-US" altLang="zh-TW" dirty="0"/>
              <a:t>when connection is lost</a:t>
            </a:r>
          </a:p>
          <a:p>
            <a:pPr lvl="1"/>
            <a:r>
              <a:rPr lang="en-US" altLang="zh-TW" dirty="0"/>
              <a:t>Attach to previous sessions!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109" y="3771900"/>
            <a:ext cx="3092111" cy="27932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78981"/>
            <a:ext cx="2961669" cy="18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screenshot of </a:t>
            </a:r>
            <a:r>
              <a:rPr lang="en-US" altLang="zh-TW" dirty="0" err="1"/>
              <a:t>tmux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A0CD9C8-4495-E345-9E2E-9C13D62C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35467A1-C8FA-B447-8DDB-43FF65969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74" y="1032229"/>
            <a:ext cx="8319052" cy="506377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9D4A44D-1930-7946-8244-78D6244E8E86}"/>
              </a:ext>
            </a:extLst>
          </p:cNvPr>
          <p:cNvSpPr txBox="1"/>
          <p:nvPr/>
        </p:nvSpPr>
        <p:spPr>
          <a:xfrm>
            <a:off x="1409129" y="6270171"/>
            <a:ext cx="656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https://github.com/lctseng/Unix-User-Config/blob/master/.tmux.conf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52735"/>
      </p:ext>
    </p:extLst>
  </p:cSld>
  <p:clrMapOvr>
    <a:masterClrMapping/>
  </p:clrMapOvr>
</p:sld>
</file>

<file path=ppt/theme/theme1.xml><?xml version="1.0" encoding="utf-8"?>
<a:theme xmlns:a="http://schemas.openxmlformats.org/drawingml/2006/main" name="CSC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CC" id="{3D378D2A-3EC2-9541-8C2E-9950B3A7221B}" vid="{D83A88BE-ECED-8D4A-8BAD-EF69F9695DB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CSCC</Template>
  <TotalTime>4117</TotalTime>
  <Words>700</Words>
  <Application>Microsoft Macintosh PowerPoint</Application>
  <PresentationFormat>如螢幕大小 (4:3)</PresentationFormat>
  <Paragraphs>160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0" baseType="lpstr">
      <vt:lpstr>華康標楷體(P)</vt:lpstr>
      <vt:lpstr>華康儷中黑(P)</vt:lpstr>
      <vt:lpstr>華康儷粗黑(P)</vt:lpstr>
      <vt:lpstr>微軟正黑體</vt:lpstr>
      <vt:lpstr>新細明體</vt:lpstr>
      <vt:lpstr>Arial</vt:lpstr>
      <vt:lpstr>Futura Md BT</vt:lpstr>
      <vt:lpstr>Times New Roman</vt:lpstr>
      <vt:lpstr>Wingdings</vt:lpstr>
      <vt:lpstr>CSCC</vt:lpstr>
      <vt:lpstr>tmux</vt:lpstr>
      <vt:lpstr>What is tmux?</vt:lpstr>
      <vt:lpstr>What is tmux?</vt:lpstr>
      <vt:lpstr>What is tmux?</vt:lpstr>
      <vt:lpstr>What is tmux?</vt:lpstr>
      <vt:lpstr>Why should I use tmux?</vt:lpstr>
      <vt:lpstr>Why should I use tmux?</vt:lpstr>
      <vt:lpstr>Why should I use tmux?</vt:lpstr>
      <vt:lpstr>Example screenshot of tmux</vt:lpstr>
      <vt:lpstr>Advantages of tmux</vt:lpstr>
      <vt:lpstr>Start tmux</vt:lpstr>
      <vt:lpstr>tmux - session, window, pane </vt:lpstr>
      <vt:lpstr>tmux - session, window, pane </vt:lpstr>
      <vt:lpstr>tmux 101</vt:lpstr>
      <vt:lpstr>Session</vt:lpstr>
      <vt:lpstr>Multiple sessions (1)</vt:lpstr>
      <vt:lpstr>Multiple sessions (2)</vt:lpstr>
      <vt:lpstr>tmux - bindkey</vt:lpstr>
      <vt:lpstr>tmux - command</vt:lpstr>
      <vt:lpstr>Bindkey - window</vt:lpstr>
      <vt:lpstr>Bindkey - pane</vt:lpstr>
      <vt:lpstr>tmux - bindkey</vt:lpstr>
      <vt:lpstr>Configuration - tmux.conf</vt:lpstr>
      <vt:lpstr>Configuration - tmux.conf</vt:lpstr>
      <vt:lpstr>Configuration - bindkey</vt:lpstr>
      <vt:lpstr>Configuration - set</vt:lpstr>
      <vt:lpstr>Configuration - set</vt:lpstr>
      <vt:lpstr>tmux - share session</vt:lpstr>
      <vt:lpstr>Reference</vt:lpstr>
      <vt:lpstr>Appendix: tmux v.s. screen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tmux</dc:title>
  <dc:creator>ywang</dc:creator>
  <cp:lastModifiedBy>Liang-Chi Tseng</cp:lastModifiedBy>
  <cp:revision>113</cp:revision>
  <dcterms:created xsi:type="dcterms:W3CDTF">2017-09-24T08:59:19Z</dcterms:created>
  <dcterms:modified xsi:type="dcterms:W3CDTF">2019-09-27T13:46:20Z</dcterms:modified>
</cp:coreProperties>
</file>