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92" r:id="rId5"/>
    <p:sldId id="259" r:id="rId6"/>
    <p:sldId id="261" r:id="rId7"/>
    <p:sldId id="285" r:id="rId8"/>
    <p:sldId id="260" r:id="rId9"/>
    <p:sldId id="273" r:id="rId10"/>
    <p:sldId id="262" r:id="rId11"/>
    <p:sldId id="271" r:id="rId12"/>
    <p:sldId id="27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8" r:id="rId21"/>
    <p:sldId id="279" r:id="rId22"/>
    <p:sldId id="280" r:id="rId23"/>
    <p:sldId id="282" r:id="rId24"/>
    <p:sldId id="296" r:id="rId25"/>
    <p:sldId id="294" r:id="rId26"/>
    <p:sldId id="288" r:id="rId27"/>
    <p:sldId id="281" r:id="rId28"/>
    <p:sldId id="295" r:id="rId29"/>
    <p:sldId id="297" r:id="rId30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08"/>
    <p:restoredTop sz="89430" autoAdjust="0"/>
  </p:normalViewPr>
  <p:slideViewPr>
    <p:cSldViewPr>
      <p:cViewPr varScale="1">
        <p:scale>
          <a:sx n="91" d="100"/>
          <a:sy n="91" d="100"/>
        </p:scale>
        <p:origin x="9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E01C162-4AE2-43B6-AFEC-E44EA13A802D}" type="datetimeFigureOut">
              <a:rPr lang="zh-TW" altLang="en-US"/>
              <a:pPr>
                <a:defRPr/>
              </a:pPr>
              <a:t>2019/9/30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A1CD9C7-E6FA-4FC3-A455-652539DA82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6619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9725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806" tIns="45903" rIns="91806" bIns="4590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C069B42-CC94-4924-A819-DA09755001D1}" type="datetimeFigureOut">
              <a:rPr lang="zh-TW" altLang="en-US"/>
              <a:pPr>
                <a:defRPr/>
              </a:pPr>
              <a:t>2019/9/30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06" tIns="45903" rIns="91806" bIns="4590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806" tIns="45903" rIns="91806" bIns="45903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9900" cy="339725"/>
          </a:xfrm>
          <a:prstGeom prst="rect">
            <a:avLst/>
          </a:prstGeom>
        </p:spPr>
        <p:txBody>
          <a:bodyPr vert="horz" lIns="91806" tIns="45903" rIns="91806" bIns="4590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wrap="square" lIns="91806" tIns="45903" rIns="91806" bIns="4590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06E4B0-3555-420C-AF33-2B50B7693E1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784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zh-TW" altLang="en-US" dirty="0"/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0AF3065-A578-42B8-A9F8-73A306C482C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2340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D0C6B3A-BEBB-46D6-B7D0-99DE11DE8E17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3790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6E4B0-3555-420C-AF33-2B50B7693E12}" type="slidenum">
              <a:rPr lang="zh-TW" altLang="en-US" smtClean="0"/>
              <a:pPr>
                <a:defRPr/>
              </a:pPr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074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6E4B0-3555-420C-AF33-2B50B7693E12}" type="slidenum">
              <a:rPr lang="zh-TW" altLang="en-US" smtClean="0"/>
              <a:pPr>
                <a:defRPr/>
              </a:pPr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070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6E4B0-3555-420C-AF33-2B50B7693E12}" type="slidenum">
              <a:rPr lang="zh-TW" altLang="en-US" smtClean="0"/>
              <a:pPr>
                <a:defRPr/>
              </a:pPr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4691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06E4B0-3555-420C-AF33-2B50B7693E12}" type="slidenum">
              <a:rPr lang="zh-TW" altLang="en-US" smtClean="0"/>
              <a:pPr>
                <a:defRPr/>
              </a:pPr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1184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 typeface="Calibri" panose="020F0502020204030204" pitchFamily="34" charset="0"/>
              <a:buNone/>
            </a:pPr>
            <a:endParaRPr lang="zh-TW" altLang="en-US" dirty="0"/>
          </a:p>
        </p:txBody>
      </p:sp>
      <p:sp>
        <p:nvSpPr>
          <p:cNvPr id="922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FFAD0841-DE3B-4A19-B2BE-F441A2993B7D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927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endParaRPr lang="zh-TW" altLang="en-US" dirty="0"/>
          </a:p>
        </p:txBody>
      </p:sp>
      <p:sp>
        <p:nvSpPr>
          <p:cNvPr id="1126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F702FF8-13B8-40E0-A65C-D70752718E5F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7085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Calibri" panose="020F0502020204030204" pitchFamily="34" charset="0"/>
              <a:buNone/>
            </a:pPr>
            <a:endParaRPr lang="zh-TW" altLang="en-US" dirty="0"/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90584B95-E2FD-4848-8776-3436E9B3687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519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41EF2EE-4D30-4219-A2F9-F8AE6DF4D5D9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953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endParaRPr lang="zh-TW" altLang="en-US" dirty="0"/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1C77786-1AE3-4DC0-9DD1-0F98B7E0EBB5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187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5E79DC16-9B44-4E07-AE6F-AE86100B422C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057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06E4B0-3555-420C-AF33-2B50B7693E12}" type="slidenum">
              <a:rPr lang="zh-TW" altLang="en-US" smtClean="0"/>
              <a:pPr>
                <a:defRPr/>
              </a:pPr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99233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3584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4538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6175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655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65338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225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97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369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9413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D0C6B3A-BEBB-46D6-B7D0-99DE11DE8E17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52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11369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1468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65523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51085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340127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04313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6923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886962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123382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194683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2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80734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360164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BB5CFA58-4AC9-4FE9-B2EE-2C0E380B6EF3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ster_boot_recor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reebsd.org/doc/en/books/handbook/boot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Booting Up and Shutting Down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lctseng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Insecure single user mode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Single user mode requires </a:t>
            </a:r>
            <a:r>
              <a:rPr lang="en-US" altLang="zh-TW">
                <a:solidFill>
                  <a:srgbClr val="FF0000"/>
                </a:solidFill>
                <a:ea typeface="新細明體" panose="02020500000000000000" pitchFamily="18" charset="-120"/>
              </a:rPr>
              <a:t>no password</a:t>
            </a:r>
            <a:r>
              <a:rPr lang="en-US" altLang="zh-TW">
                <a:ea typeface="新細明體" panose="02020500000000000000" pitchFamily="18" charset="-120"/>
              </a:rPr>
              <a:t> by default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When the physical security to the console is considerable, 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Set console to be insecure in /etc/ttys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3429000"/>
            <a:ext cx="7608888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name  getty               type    status      comments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If console is marked "insecure", then init will ask for the root password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when going to single-user mode.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# console none                unknown off secure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2000">
                <a:latin typeface="Times" panose="02020603050405020304" pitchFamily="18" charset="0"/>
                <a:ea typeface="新細明體" panose="02020500000000000000" pitchFamily="18" charset="-120"/>
              </a:rPr>
              <a:t>console none                unknown off </a:t>
            </a:r>
            <a:r>
              <a:rPr kumimoji="0" lang="en-US" altLang="zh-TW" sz="2000" b="1">
                <a:solidFill>
                  <a:schemeClr val="accent2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insecure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2000" b="1">
              <a:solidFill>
                <a:schemeClr val="accent2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Multibooting (1)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FreeBSD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FreeBSD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boot loader will try to detect bootable partitions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You can also declare the bootable partitions explicitly with boot0cfg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% boot0cfg -B -m 0x7 ad0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905000" y="4114800"/>
            <a:ext cx="601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041525" y="4232275"/>
            <a:ext cx="54181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-m means mask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Specify slices to be enabled/disabled,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ex.  0x7 means 0111,boot menu will detect</a:t>
            </a:r>
            <a:b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</a:b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 slice1~3 to show the options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Multibooting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Linux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Using lilo or GRUB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267200" y="1371600"/>
            <a:ext cx="450056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default 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timeout 30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fallback 1 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800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GNU/Linux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 GNU/Linux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kernel (hd1,0)/vmlinuz root=/dev/hdb1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FreeBSD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 FreeBSD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root   (hd0,2,a)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kernel /boot/loader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# For booting Windows NT or Windows95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title Windows NT / Windows 95 boot menu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root        (hd0,0)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makeactive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     chainloader +1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Steps in the boot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Loading and initialization of the kernel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Device detection and configuration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Creation of spontaneous system processes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Operator intervention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Execution of system startup scripts</a:t>
            </a:r>
          </a:p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Multiuser operation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Steps in the boot process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	Kernel initialization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688263" cy="4648200"/>
          </a:xfrm>
        </p:spPr>
        <p:txBody>
          <a:bodyPr/>
          <a:lstStyle/>
          <a:p>
            <a:pPr marL="0" indent="0" eaLnBrk="1" hangingPunct="1"/>
            <a:r>
              <a:rPr lang="en-US" altLang="zh-TW">
                <a:ea typeface="新細明體" panose="02020500000000000000" pitchFamily="18" charset="-120"/>
              </a:rPr>
              <a:t>Get kernel image into memory to be executed</a:t>
            </a:r>
          </a:p>
          <a:p>
            <a:pPr marL="0" indent="0" eaLnBrk="1" hangingPunct="1"/>
            <a:r>
              <a:rPr lang="en-US" altLang="zh-TW">
                <a:ea typeface="新細明體" panose="02020500000000000000" pitchFamily="18" charset="-120"/>
              </a:rPr>
              <a:t>Perform memory test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Allocate kernel</a:t>
            </a:r>
            <a:r>
              <a:rPr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>
                <a:ea typeface="新細明體" panose="02020500000000000000" pitchFamily="18" charset="-120"/>
              </a:rPr>
              <a:t>s internal data structures</a:t>
            </a:r>
          </a:p>
        </p:txBody>
      </p:sp>
      <p:graphicFrame>
        <p:nvGraphicFramePr>
          <p:cNvPr id="21541" name="Group 37"/>
          <p:cNvGraphicFramePr>
            <a:graphicFrameLocks noGrp="1"/>
          </p:cNvGraphicFramePr>
          <p:nvPr>
            <p:ph sz="half" idx="2"/>
          </p:nvPr>
        </p:nvGraphicFramePr>
        <p:xfrm>
          <a:off x="2362200" y="3352800"/>
          <a:ext cx="4724400" cy="295275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Kernel image path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/boot/kernel/kernel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/boot/vmlinuz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/kernel/genunix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/vmunix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Steps in the boot process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	Hardware configuration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4676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Devices specified in kernel configuration file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Kernel will try to locate and initialize it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Devices not specified in kernel configuration file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Kernel tries to determine the other information by probing the bus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If the driver is missing or not responsible to the probe, device is disabled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We can load kernel module to support this device.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kldload, kldstat, kldunload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/boot/kernel/*.ko</a:t>
            </a:r>
          </a:p>
        </p:txBody>
      </p:sp>
      <p:sp>
        <p:nvSpPr>
          <p:cNvPr id="16388" name="Rectangle 20"/>
          <p:cNvSpPr>
            <a:spLocks noChangeArrowheads="1"/>
          </p:cNvSpPr>
          <p:nvPr/>
        </p:nvSpPr>
        <p:spPr bwMode="auto">
          <a:xfrm>
            <a:off x="1981200" y="4930775"/>
            <a:ext cx="3124200" cy="156845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b="1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/boot/</a:t>
            </a:r>
            <a:r>
              <a:rPr lang="en-US" altLang="zh-TW" sz="2400" b="1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loader.conf</a:t>
            </a:r>
            <a:endParaRPr lang="en-US" altLang="zh-TW" sz="2400" b="1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if_em_load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="YES"</a:t>
            </a: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vboxdrv_load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="YES"</a:t>
            </a: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vboxnet_enable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="YES"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Steps in the boot process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	System Processes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688263" cy="46482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Spontaneous process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Not created by the normal UNIX fork mechanism</a:t>
            </a:r>
          </a:p>
        </p:txBody>
      </p:sp>
      <p:graphicFrame>
        <p:nvGraphicFramePr>
          <p:cNvPr id="24648" name="Group 72"/>
          <p:cNvGraphicFramePr>
            <a:graphicFrameLocks noGrp="1"/>
          </p:cNvGraphicFramePr>
          <p:nvPr>
            <p:ph sz="half" idx="2"/>
          </p:nvPr>
        </p:nvGraphicFramePr>
        <p:xfrm>
          <a:off x="990600" y="2667000"/>
          <a:ext cx="7620000" cy="2311401"/>
        </p:xfrm>
        <a:graphic>
          <a:graphicData uri="http://schemas.openxmlformats.org/drawingml/2006/table">
            <a:tbl>
              <a:tblPr/>
              <a:tblGrid>
                <a:gridCol w="1758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Pid 2 and more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kernel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g_event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-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kthreadd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, 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kflushed,kupdate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Kpiod,kswapd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sched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init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pageout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000" dirty="0"/>
              <a:t>Steps in the boot process –</a:t>
            </a:r>
            <a:br>
              <a:rPr lang="en-US" altLang="zh-TW" sz="3000" dirty="0"/>
            </a:br>
            <a:r>
              <a:rPr lang="en-US" altLang="zh-TW" sz="3000" dirty="0"/>
              <a:t>		Operator intervention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Manual boot only (boot into single)</a:t>
            </a:r>
          </a:p>
          <a:p>
            <a:r>
              <a:rPr lang="en-US" altLang="zh-TW" dirty="0"/>
              <a:t>Only the root partition is mounted and mounted as read only</a:t>
            </a:r>
          </a:p>
          <a:p>
            <a:pPr lvl="1"/>
            <a:r>
              <a:rPr lang="en-US" altLang="zh-TW" dirty="0"/>
              <a:t>mount -u /</a:t>
            </a:r>
          </a:p>
          <a:p>
            <a:pPr lvl="2"/>
            <a:r>
              <a:rPr lang="en-US" altLang="zh-TW" dirty="0"/>
              <a:t>Indicates that the status of an already mounted file system should be changed</a:t>
            </a:r>
          </a:p>
          <a:p>
            <a:pPr lvl="1"/>
            <a:r>
              <a:rPr lang="en-US" altLang="zh-TW" dirty="0"/>
              <a:t>mount -a -t </a:t>
            </a:r>
            <a:r>
              <a:rPr lang="en-US" altLang="zh-TW" dirty="0" err="1"/>
              <a:t>ufs</a:t>
            </a:r>
            <a:r>
              <a:rPr lang="en-US" altLang="zh-TW" dirty="0"/>
              <a:t> (or other external types)</a:t>
            </a:r>
          </a:p>
          <a:p>
            <a:pPr lvl="2"/>
            <a:r>
              <a:rPr lang="en-US" altLang="zh-TW" dirty="0"/>
              <a:t>Mount all file systems with specific type</a:t>
            </a:r>
          </a:p>
          <a:p>
            <a:pPr lvl="1"/>
            <a:r>
              <a:rPr lang="en-US" altLang="zh-TW" dirty="0" err="1"/>
              <a:t>swapon</a:t>
            </a:r>
            <a:r>
              <a:rPr lang="en-US" altLang="zh-TW" dirty="0"/>
              <a:t> -a</a:t>
            </a:r>
          </a:p>
          <a:p>
            <a:pPr lvl="2"/>
            <a:r>
              <a:rPr lang="en-US" altLang="zh-TW" dirty="0"/>
              <a:t>Enable all swap</a:t>
            </a:r>
          </a:p>
          <a:p>
            <a:pPr lvl="1"/>
            <a:endParaRPr lang="en-US" altLang="zh-TW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Steps in the boot process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	Execution of startup scripts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The startup scripts are selected and run by </a:t>
            </a:r>
            <a:r>
              <a:rPr lang="en-US" altLang="zh-TW" b="1" dirty="0" err="1">
                <a:ea typeface="新細明體" panose="02020500000000000000" pitchFamily="18" charset="-120"/>
              </a:rPr>
              <a:t>init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Typical works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Setting the name of the computer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Setting the time zone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Checking the disk with </a:t>
            </a:r>
            <a:r>
              <a:rPr lang="en-US" altLang="zh-TW" dirty="0" err="1">
                <a:ea typeface="新細明體" panose="02020500000000000000" pitchFamily="18" charset="-120"/>
              </a:rPr>
              <a:t>fsck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Mounting the system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>
                <a:ea typeface="新細明體" panose="02020500000000000000" pitchFamily="18" charset="-120"/>
              </a:rPr>
              <a:t>s disks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Removing files from /</a:t>
            </a:r>
            <a:r>
              <a:rPr lang="en-US" altLang="zh-TW" dirty="0" err="1">
                <a:ea typeface="新細明體" panose="02020500000000000000" pitchFamily="18" charset="-120"/>
              </a:rPr>
              <a:t>tmp</a:t>
            </a:r>
            <a:r>
              <a:rPr lang="en-US" altLang="zh-TW" dirty="0">
                <a:ea typeface="新細明體" panose="02020500000000000000" pitchFamily="18" charset="-120"/>
              </a:rPr>
              <a:t>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Configuring network interface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Starting up daemons and network services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4" descr="SA2-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56" t="1990" r="15222" b="8496"/>
          <a:stretch>
            <a:fillRect/>
          </a:stretch>
        </p:blipFill>
        <p:spPr bwMode="auto">
          <a:xfrm>
            <a:off x="4648200" y="1371600"/>
            <a:ext cx="441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Steps in the boot process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	multiuser operator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4419600" cy="4648200"/>
          </a:xfrm>
        </p:spPr>
        <p:txBody>
          <a:bodyPr/>
          <a:lstStyle/>
          <a:p>
            <a:pPr eaLnBrk="1" hangingPunct="1"/>
            <a:endParaRPr lang="en-US" altLang="zh-TW">
              <a:ea typeface="新細明體" panose="02020500000000000000" pitchFamily="18" charset="-120"/>
            </a:endParaRPr>
          </a:p>
          <a:p>
            <a:pPr eaLnBrk="1" hangingPunct="1"/>
            <a:endParaRPr lang="en-US" altLang="zh-TW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From now on, the system is fully operational, but no one can login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init will spawn getty processes to listen for login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Booting Up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Starting up a computer</a:t>
            </a:r>
          </a:p>
          <a:p>
            <a:pPr marL="914400" lvl="1" indent="-457200" eaLnBrk="1" hangingPunct="1">
              <a:defRPr/>
            </a:pPr>
            <a:r>
              <a:rPr lang="en-US" altLang="zh-TW" dirty="0">
                <a:ea typeface="新細明體" pitchFamily="18" charset="-120"/>
              </a:rPr>
              <a:t>Load kernel into memory and execute it.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>
                <a:ea typeface="新細明體" pitchFamily="18" charset="-120"/>
              </a:rPr>
              <a:t>BIOS load and run the MBR (Master Boot Record)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>
                <a:ea typeface="新細明體" pitchFamily="18" charset="-120"/>
              </a:rPr>
              <a:t>MBR searches for the </a:t>
            </a:r>
            <a:r>
              <a:rPr lang="en-US" altLang="zh-TW" dirty="0">
                <a:solidFill>
                  <a:schemeClr val="hlink"/>
                </a:solidFill>
                <a:ea typeface="新細明體" pitchFamily="18" charset="-120"/>
              </a:rPr>
              <a:t>bootable slice </a:t>
            </a:r>
            <a:r>
              <a:rPr lang="en-US" altLang="zh-TW" dirty="0">
                <a:ea typeface="新細明體" pitchFamily="18" charset="-120"/>
              </a:rPr>
              <a:t>(partition) on the disk and then run the code on the slice to load OS.</a:t>
            </a:r>
          </a:p>
          <a:p>
            <a:pPr marL="1295400" lvl="2" indent="-381000" eaLnBrk="1" hangingPunct="1">
              <a:buFontTx/>
              <a:buAutoNum type="arabicParenBoth"/>
              <a:defRPr/>
            </a:pPr>
            <a:r>
              <a:rPr lang="en-US" altLang="zh-TW" dirty="0">
                <a:ea typeface="新細明體" pitchFamily="18" charset="-120"/>
              </a:rPr>
              <a:t>kernel is loaded into memory, and then probing, initialization, init process.</a:t>
            </a:r>
          </a:p>
          <a:p>
            <a:pPr marL="533400" indent="-533400" eaLnBrk="1" hangingPunct="1">
              <a:defRPr/>
            </a:pPr>
            <a:endParaRPr lang="en-US" altLang="zh-TW" dirty="0">
              <a:solidFill>
                <a:srgbClr val="000000"/>
              </a:solidFill>
              <a:ea typeface="新細明體" pitchFamily="18" charset="-120"/>
            </a:endParaRPr>
          </a:p>
          <a:p>
            <a:pPr marL="533400" indent="-533400" eaLnBrk="1" hangingPunct="1">
              <a:defRPr/>
            </a:pPr>
            <a:r>
              <a:rPr lang="en-US" altLang="zh-TW" dirty="0">
                <a:solidFill>
                  <a:srgbClr val="000000"/>
                </a:solidFill>
                <a:ea typeface="新細明體" pitchFamily="18" charset="-120"/>
              </a:rPr>
              <a:t>MBR</a:t>
            </a:r>
          </a:p>
          <a:p>
            <a:pPr marL="933450" lvl="1" indent="-533400" eaLnBrk="1" hangingPunct="1">
              <a:defRPr/>
            </a:pPr>
            <a:r>
              <a:rPr lang="en-US" altLang="zh-TW" dirty="0">
                <a:solidFill>
                  <a:srgbClr val="000000"/>
                </a:solidFill>
                <a:ea typeface="新細明體" pitchFamily="18" charset="-120"/>
                <a:hlinkClick r:id="rId3"/>
              </a:rPr>
              <a:t>http://en.wikipedia.org/wiki/Master_boot_record</a:t>
            </a:r>
            <a:endParaRPr lang="en-US" altLang="zh-TW" dirty="0">
              <a:solidFill>
                <a:srgbClr val="000000"/>
              </a:solidFill>
              <a:ea typeface="新細明體" pitchFamily="18" charset="-120"/>
            </a:endParaRPr>
          </a:p>
          <a:p>
            <a:pPr marL="533400" indent="-533400" eaLnBrk="1" hangingPunct="1">
              <a:defRPr/>
            </a:pPr>
            <a:r>
              <a:rPr lang="en-US" altLang="zh-TW" dirty="0">
                <a:solidFill>
                  <a:srgbClr val="000000"/>
                </a:solidFill>
                <a:ea typeface="新細明體" pitchFamily="18" charset="-120"/>
              </a:rPr>
              <a:t>FreeBSD Handbook</a:t>
            </a:r>
          </a:p>
          <a:p>
            <a:pPr marL="933450" lvl="1" indent="-533400" eaLnBrk="1" hangingPunct="1">
              <a:defRPr/>
            </a:pPr>
            <a:r>
              <a:rPr lang="en-US" altLang="zh-TW" dirty="0">
                <a:hlinkClick r:id="rId4"/>
              </a:rPr>
              <a:t>http://www.freebsd.org/doc/en/books/handbook/boot.html</a:t>
            </a:r>
            <a:endParaRPr lang="en-US" altLang="zh-TW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FreeBSD startup scripts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The BSD-style booting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err="1">
                <a:ea typeface="新細明體" panose="02020500000000000000" pitchFamily="18" charset="-120"/>
              </a:rPr>
              <a:t>init</a:t>
            </a:r>
            <a:r>
              <a:rPr lang="en-US" altLang="zh-TW" dirty="0">
                <a:ea typeface="新細明體" panose="02020500000000000000" pitchFamily="18" charset="-120"/>
              </a:rPr>
              <a:t> will run 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</a:t>
            </a:r>
            <a:r>
              <a:rPr lang="en-US" altLang="zh-TW" dirty="0">
                <a:ea typeface="新細明體" panose="02020500000000000000" pitchFamily="18" charset="-120"/>
              </a:rPr>
              <a:t> will reads the following configuration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/defaults/</a:t>
            </a:r>
            <a:r>
              <a:rPr lang="en-US" altLang="zh-TW" dirty="0" err="1">
                <a:ea typeface="新細明體" panose="02020500000000000000" pitchFamily="18" charset="-120"/>
              </a:rPr>
              <a:t>rc.conf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rc.conf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etc</a:t>
            </a:r>
            <a:r>
              <a:rPr lang="en-US" altLang="zh-TW" dirty="0">
                <a:ea typeface="新細明體" panose="02020500000000000000" pitchFamily="18" charset="-120"/>
              </a:rPr>
              <a:t>/</a:t>
            </a:r>
            <a:r>
              <a:rPr lang="en-US" altLang="zh-TW" dirty="0" err="1">
                <a:ea typeface="新細明體" panose="02020500000000000000" pitchFamily="18" charset="-120"/>
              </a:rPr>
              <a:t>rc.d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Manual: </a:t>
            </a:r>
            <a:r>
              <a:rPr lang="en-US" altLang="zh-TW" dirty="0" err="1">
                <a:ea typeface="新細明體" panose="02020500000000000000" pitchFamily="18" charset="-120"/>
              </a:rPr>
              <a:t>rc</a:t>
            </a:r>
            <a:r>
              <a:rPr lang="en-US" altLang="zh-TW" dirty="0">
                <a:ea typeface="新細明體" panose="02020500000000000000" pitchFamily="18" charset="-120"/>
              </a:rPr>
              <a:t>(8)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Ways to shut down or reboot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Turning off the power	</a:t>
            </a:r>
            <a:r>
              <a:rPr lang="en-US" altLang="zh-TW" dirty="0">
                <a:solidFill>
                  <a:schemeClr val="hlink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 Please Don’t</a:t>
            </a:r>
            <a:r>
              <a:rPr lang="zh-TW" altLang="en-US" dirty="0">
                <a:solidFill>
                  <a:schemeClr val="hlink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！</a:t>
            </a:r>
            <a:endParaRPr lang="zh-TW" altLang="en-US" dirty="0">
              <a:solidFill>
                <a:schemeClr val="hlink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Using the </a:t>
            </a:r>
            <a:r>
              <a:rPr lang="en-US" altLang="zh-TW" dirty="0">
                <a:solidFill>
                  <a:schemeClr val="tx2"/>
                </a:solidFill>
                <a:ea typeface="新細明體" panose="02020500000000000000" pitchFamily="18" charset="-120"/>
              </a:rPr>
              <a:t>shutdown</a:t>
            </a:r>
            <a:r>
              <a:rPr lang="en-US" altLang="zh-TW" dirty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Using the </a:t>
            </a:r>
            <a:r>
              <a:rPr lang="en-US" altLang="zh-TW" dirty="0">
                <a:solidFill>
                  <a:schemeClr val="tx2"/>
                </a:solidFill>
                <a:ea typeface="新細明體" panose="02020500000000000000" pitchFamily="18" charset="-120"/>
              </a:rPr>
              <a:t>halt</a:t>
            </a:r>
            <a:r>
              <a:rPr lang="en-US" altLang="zh-TW" dirty="0">
                <a:ea typeface="新細明體" panose="02020500000000000000" pitchFamily="18" charset="-120"/>
              </a:rPr>
              <a:t> and </a:t>
            </a:r>
            <a:r>
              <a:rPr lang="en-US" altLang="zh-TW" dirty="0">
                <a:solidFill>
                  <a:schemeClr val="tx2"/>
                </a:solidFill>
                <a:ea typeface="新細明體" panose="02020500000000000000" pitchFamily="18" charset="-120"/>
              </a:rPr>
              <a:t>reboot</a:t>
            </a:r>
            <a:r>
              <a:rPr lang="en-US" altLang="zh-TW" dirty="0">
                <a:ea typeface="新細明體" panose="02020500000000000000" pitchFamily="18" charset="-120"/>
              </a:rPr>
              <a:t> command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halt = shutdown -h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reboot = shutdown -r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Ways to shut down or reboot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	shutdown command</a:t>
            </a:r>
          </a:p>
        </p:txBody>
      </p:sp>
      <p:graphicFrame>
        <p:nvGraphicFramePr>
          <p:cNvPr id="42150" name="Group 166"/>
          <p:cNvGraphicFramePr>
            <a:graphicFrameLocks noGrp="1"/>
          </p:cNvGraphicFramePr>
          <p:nvPr>
            <p:ph idx="1"/>
          </p:nvPr>
        </p:nvGraphicFramePr>
        <p:xfrm>
          <a:off x="762000" y="1600200"/>
          <a:ext cx="8153400" cy="2092327"/>
        </p:xfrm>
        <a:graphic>
          <a:graphicData uri="http://schemas.openxmlformats.org/drawingml/2006/table">
            <a:tbl>
              <a:tblPr/>
              <a:tblGrid>
                <a:gridCol w="148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Pathname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FreeBSD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time</a:t>
                      </a:r>
                      <a:endParaRPr kumimoji="1" lang="en-US" altLang="zh-TW" sz="1800" b="0" i="1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17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Linux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time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Solaris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-g</a:t>
                      </a:r>
                      <a:r>
                        <a:rPr kumimoji="1" lang="en-US" altLang="zh-TW" sz="1800" b="0" i="1" u="sng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secs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-i6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-i0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SunOS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/usr/sbin/shutdown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+mins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-f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845" name="Text Box 167"/>
          <p:cNvSpPr txBox="1">
            <a:spLocks noChangeArrowheads="1"/>
          </p:cNvSpPr>
          <p:nvPr/>
        </p:nvSpPr>
        <p:spPr bwMode="auto">
          <a:xfrm>
            <a:off x="974725" y="4613275"/>
            <a:ext cx="4572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time format can be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	+m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	hh:mm </a:t>
            </a: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linux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	yymmddhhmm  FreeBSD</a:t>
            </a: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33846" name="Text Box 168"/>
          <p:cNvSpPr txBox="1">
            <a:spLocks noChangeArrowheads="1"/>
          </p:cNvSpPr>
          <p:nvPr/>
        </p:nvSpPr>
        <p:spPr bwMode="auto">
          <a:xfrm>
            <a:off x="2971800" y="4038600"/>
            <a:ext cx="566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R=Reboot, H=Halt, S=Enter Single user mode, F=Skip fsck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Halt ? </a:t>
            </a:r>
            <a:r>
              <a:rPr lang="en-US" altLang="zh-TW" dirty="0" err="1"/>
              <a:t>Poweroff</a:t>
            </a:r>
            <a:r>
              <a:rPr lang="en-US" altLang="zh-TW" dirty="0"/>
              <a:t> 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Halt</a:t>
            </a:r>
          </a:p>
          <a:p>
            <a:pPr lvl="1"/>
            <a:r>
              <a:rPr lang="en-US" altLang="zh-TW" dirty="0"/>
              <a:t>Terminate all processes, write data back to disks</a:t>
            </a:r>
          </a:p>
          <a:p>
            <a:pPr lvl="1"/>
            <a:r>
              <a:rPr lang="en-US" altLang="zh-TW" dirty="0"/>
              <a:t>When everything is ready, tell user to turn off the power</a:t>
            </a:r>
          </a:p>
          <a:p>
            <a:pPr lvl="2"/>
            <a:r>
              <a:rPr lang="en-US" altLang="zh-TW" dirty="0"/>
              <a:t>Or reboot by press any key</a:t>
            </a:r>
          </a:p>
          <a:p>
            <a:pPr lvl="1"/>
            <a:r>
              <a:rPr lang="en-US" altLang="zh-TW" dirty="0"/>
              <a:t>In older systems, you need to manually do so</a:t>
            </a:r>
          </a:p>
          <a:p>
            <a:endParaRPr lang="en-US" altLang="zh-TW" dirty="0"/>
          </a:p>
          <a:p>
            <a:pPr lvl="1"/>
            <a:endParaRPr lang="en-US" altLang="zh-TW" dirty="0"/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F9F7A503-67F3-6247-B779-065B8692D1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429" b="30059"/>
          <a:stretch/>
        </p:blipFill>
        <p:spPr>
          <a:xfrm>
            <a:off x="4375879" y="4603904"/>
            <a:ext cx="4642459" cy="1775058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52DFC4BE-B661-C14A-B00B-A56747CD9A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279" y="4593353"/>
            <a:ext cx="3876651" cy="1785609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D0AD72F8-68DF-5142-A676-34EFD385ECC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30"/>
          <a:stretch/>
        </p:blipFill>
        <p:spPr>
          <a:xfrm>
            <a:off x="1524000" y="3657600"/>
            <a:ext cx="6434902" cy="794524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>
                <a:ea typeface="新細明體" pitchFamily="18" charset="-120"/>
              </a:rPr>
              <a:t>Poweroff</a:t>
            </a:r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Halt + Turn off the power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ACPI / APM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Advanced Configuration and Power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>
                <a:ea typeface="新細明體" panose="02020500000000000000" pitchFamily="18" charset="-120"/>
              </a:rPr>
              <a:t>Advanced Power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In FreeBSD,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(1) Try “shutdown -p now”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(2) Compile this into kernel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		device apm0 at </a:t>
            </a:r>
            <a:r>
              <a:rPr lang="en-US" altLang="zh-TW" sz="1800" dirty="0" err="1">
                <a:ea typeface="新細明體" panose="02020500000000000000" pitchFamily="18" charset="-120"/>
              </a:rPr>
              <a:t>nexus?flag</a:t>
            </a:r>
            <a:r>
              <a:rPr lang="en-US" altLang="zh-TW" sz="1800" dirty="0">
                <a:ea typeface="新細明體" panose="02020500000000000000" pitchFamily="18" charset="-120"/>
              </a:rPr>
              <a:t> 0x20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(3) Rebuild the kernel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(4) Edit /</a:t>
            </a:r>
            <a:r>
              <a:rPr lang="en-US" altLang="zh-TW" sz="1800" dirty="0" err="1">
                <a:ea typeface="新細明體" panose="02020500000000000000" pitchFamily="18" charset="-120"/>
              </a:rPr>
              <a:t>etc</a:t>
            </a:r>
            <a:r>
              <a:rPr lang="en-US" altLang="zh-TW" sz="1800" dirty="0">
                <a:ea typeface="新細明體" panose="02020500000000000000" pitchFamily="18" charset="-120"/>
              </a:rPr>
              <a:t>/</a:t>
            </a:r>
            <a:r>
              <a:rPr lang="en-US" altLang="zh-TW" sz="1800" dirty="0" err="1">
                <a:ea typeface="新細明體" panose="02020500000000000000" pitchFamily="18" charset="-120"/>
              </a:rPr>
              <a:t>rc.conf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	   </a:t>
            </a:r>
            <a:r>
              <a:rPr lang="en-US" altLang="zh-TW" sz="1800" dirty="0" err="1">
                <a:ea typeface="新細明體" panose="02020500000000000000" pitchFamily="18" charset="-120"/>
              </a:rPr>
              <a:t>apm_enable</a:t>
            </a:r>
            <a:r>
              <a:rPr lang="en-US" altLang="zh-TW" sz="1800" dirty="0">
                <a:ea typeface="新細明體" panose="02020500000000000000" pitchFamily="18" charset="-120"/>
              </a:rPr>
              <a:t>=</a:t>
            </a:r>
            <a:r>
              <a:rPr lang="en-US" altLang="zh-TW" sz="1800" dirty="0">
                <a:solidFill>
                  <a:srgbClr val="000000"/>
                </a:solidFill>
              </a:rPr>
              <a:t>"</a:t>
            </a:r>
            <a:r>
              <a:rPr lang="en-US" altLang="zh-TW" sz="1800" dirty="0">
                <a:ea typeface="新細明體" panose="02020500000000000000" pitchFamily="18" charset="-120"/>
              </a:rPr>
              <a:t>YES</a:t>
            </a:r>
            <a:r>
              <a:rPr lang="en-US" altLang="zh-TW" sz="1800" dirty="0">
                <a:solidFill>
                  <a:srgbClr val="000000"/>
                </a:solidFill>
              </a:rPr>
              <a:t>"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		</a:t>
            </a:r>
            <a:r>
              <a:rPr lang="en-US" altLang="zh-TW" sz="1800" dirty="0" err="1">
                <a:ea typeface="新細明體" panose="02020500000000000000" pitchFamily="18" charset="-120"/>
              </a:rPr>
              <a:t>apmd_enable</a:t>
            </a:r>
            <a:r>
              <a:rPr lang="en-US" altLang="zh-TW" sz="1800" dirty="0">
                <a:ea typeface="新細明體" panose="02020500000000000000" pitchFamily="18" charset="-120"/>
              </a:rPr>
              <a:t>=</a:t>
            </a:r>
            <a:r>
              <a:rPr lang="en-US" altLang="zh-TW" sz="1800" dirty="0">
                <a:solidFill>
                  <a:srgbClr val="000000"/>
                </a:solidFill>
              </a:rPr>
              <a:t>"</a:t>
            </a:r>
            <a:r>
              <a:rPr lang="en-US" altLang="zh-TW" sz="1800" dirty="0">
                <a:ea typeface="新細明體" panose="02020500000000000000" pitchFamily="18" charset="-120"/>
              </a:rPr>
              <a:t>YES</a:t>
            </a:r>
            <a:r>
              <a:rPr lang="en-US" altLang="zh-TW" sz="1800" dirty="0">
                <a:solidFill>
                  <a:srgbClr val="000000"/>
                </a:solidFill>
              </a:rPr>
              <a:t>"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(5) Reboot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zh-TW" sz="1800" dirty="0">
                <a:ea typeface="新細明體" panose="02020500000000000000" pitchFamily="18" charset="-120"/>
              </a:rPr>
              <a:t>(6) Try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z="1800" dirty="0" err="1">
                <a:ea typeface="新細明體" panose="02020500000000000000" pitchFamily="18" charset="-120"/>
              </a:rPr>
              <a:t>shtudown</a:t>
            </a:r>
            <a:r>
              <a:rPr lang="en-US" altLang="zh-TW" sz="1800" dirty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>
                <a:ea typeface="新細明體" panose="02020500000000000000" pitchFamily="18" charset="-120"/>
              </a:rPr>
              <a:t>p now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” (or </a:t>
            </a:r>
            <a:r>
              <a:rPr lang="en-US" altLang="zh-TW" sz="1800" dirty="0" err="1">
                <a:latin typeface="Times" panose="02020603050405020304" pitchFamily="18" charset="0"/>
                <a:ea typeface="新細明體" panose="02020500000000000000" pitchFamily="18" charset="-120"/>
              </a:rPr>
              <a:t>poweroff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)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C303AFB-E5E7-224E-9DC7-34F4E341F0A8}"/>
              </a:ext>
            </a:extLst>
          </p:cNvPr>
          <p:cNvSpPr txBox="1"/>
          <p:nvPr/>
        </p:nvSpPr>
        <p:spPr>
          <a:xfrm>
            <a:off x="4038600" y="3276600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In case it does not work…</a:t>
            </a:r>
          </a:p>
        </p:txBody>
      </p:sp>
    </p:spTree>
    <p:extLst>
      <p:ext uri="{BB962C8B-B14F-4D97-AF65-F5344CB8AC3E}">
        <p14:creationId xmlns:p14="http://schemas.microsoft.com/office/powerpoint/2010/main" val="4167320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Other Booting Manager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B2A6C4E-C50C-D047-8360-D4007729A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Besides BSD-style booting, another line is System-V</a:t>
            </a:r>
          </a:p>
          <a:p>
            <a:r>
              <a:rPr lang="en-US" dirty="0"/>
              <a:t>Used by many Linux distributions</a:t>
            </a:r>
          </a:p>
          <a:p>
            <a:pPr lvl="1"/>
            <a:r>
              <a:rPr lang="en-US" dirty="0"/>
              <a:t>Solaris, Debian</a:t>
            </a:r>
          </a:p>
        </p:txBody>
      </p:sp>
    </p:spTree>
    <p:extLst>
      <p:ext uri="{BB962C8B-B14F-4D97-AF65-F5344CB8AC3E}">
        <p14:creationId xmlns:p14="http://schemas.microsoft.com/office/powerpoint/2010/main" val="30417030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System-V Startup Scripts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Run-level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/etc/inittab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init follow the inittab from level 0 to level k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355725" y="3200400"/>
            <a:ext cx="3197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Example: inittab in sun1</a:t>
            </a:r>
          </a:p>
        </p:txBody>
      </p:sp>
      <p:graphicFrame>
        <p:nvGraphicFramePr>
          <p:cNvPr id="34893" name="Group 7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92433851"/>
              </p:ext>
            </p:extLst>
          </p:nvPr>
        </p:nvGraphicFramePr>
        <p:xfrm>
          <a:off x="1447800" y="3657600"/>
          <a:ext cx="6934200" cy="292100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Run Level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Startup scripts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Meaning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/etc/rc.d/rc0.d/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Halt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/etc/rc.d/rc1.d/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Single user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/etc/rc.d/rc2.d/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Multiuser without NFS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/etc/rc.d/rc3.d/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Full multiuser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/etc/rc.d/rc4.d/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User defined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/etc/rc.d/rc5.d/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Multiuser with graphical 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125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/etc/rc.d/rc6.d/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Reboot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Ways to shut down or reboot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	telinit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Only for </a:t>
            </a:r>
            <a:r>
              <a:rPr lang="en-US" altLang="zh-TW" dirty="0" err="1">
                <a:ea typeface="新細明體" panose="02020500000000000000" pitchFamily="18" charset="-120"/>
              </a:rPr>
              <a:t>SystemV</a:t>
            </a:r>
            <a:r>
              <a:rPr lang="en-US" altLang="zh-TW" dirty="0">
                <a:ea typeface="新細明體" panose="02020500000000000000" pitchFamily="18" charset="-120"/>
              </a:rPr>
              <a:t> systems (and </a:t>
            </a:r>
            <a:r>
              <a:rPr lang="en-US" altLang="zh-TW" dirty="0" err="1">
                <a:ea typeface="新細明體" panose="02020500000000000000" pitchFamily="18" charset="-120"/>
              </a:rPr>
              <a:t>Systemd</a:t>
            </a:r>
            <a:r>
              <a:rPr lang="en-US" altLang="zh-TW" dirty="0">
                <a:ea typeface="新細明體" panose="02020500000000000000" pitchFamily="18" charset="-120"/>
              </a:rPr>
              <a:t>)</a:t>
            </a:r>
          </a:p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telinit</a:t>
            </a:r>
            <a:r>
              <a:rPr lang="en-US" altLang="zh-TW" dirty="0">
                <a:ea typeface="新細明體" panose="02020500000000000000" pitchFamily="18" charset="-120"/>
              </a:rPr>
              <a:t>: change run-level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Halt/</a:t>
            </a:r>
            <a:r>
              <a:rPr lang="en-US" altLang="zh-TW" dirty="0" err="1">
                <a:ea typeface="新細明體" panose="02020500000000000000" pitchFamily="18" charset="-120"/>
              </a:rPr>
              <a:t>poweroff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telinit</a:t>
            </a:r>
            <a:r>
              <a:rPr lang="en-US" altLang="zh-TW" dirty="0">
                <a:ea typeface="新細明體" panose="02020500000000000000" pitchFamily="18" charset="-120"/>
              </a:rPr>
              <a:t> 0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Reboot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telinit</a:t>
            </a:r>
            <a:r>
              <a:rPr lang="en-US" altLang="zh-TW" dirty="0">
                <a:ea typeface="新細明體" panose="02020500000000000000" pitchFamily="18" charset="-120"/>
              </a:rPr>
              <a:t> 6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Single user mode</a:t>
            </a: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telinit</a:t>
            </a:r>
            <a:r>
              <a:rPr lang="en-US" altLang="zh-TW" dirty="0">
                <a:ea typeface="新細明體" panose="02020500000000000000" pitchFamily="18" charset="-120"/>
              </a:rPr>
              <a:t> 1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Systemd</a:t>
            </a:r>
            <a:endParaRPr lang="en-US" altLang="zh-TW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Modern system/service manager for many Linux distributions</a:t>
            </a:r>
          </a:p>
          <a:p>
            <a:pPr lvl="1"/>
            <a:r>
              <a:rPr lang="en-US" altLang="zh-TW" dirty="0"/>
              <a:t>Ubuntu, Debian, …</a:t>
            </a:r>
          </a:p>
          <a:p>
            <a:r>
              <a:rPr lang="en-US" altLang="zh-TW" dirty="0"/>
              <a:t>Evolved from System-V </a:t>
            </a:r>
          </a:p>
          <a:p>
            <a:pPr lvl="1"/>
            <a:r>
              <a:rPr lang="en-US" altLang="zh-TW" dirty="0"/>
              <a:t>Another booting manager beside BSD</a:t>
            </a:r>
          </a:p>
          <a:p>
            <a:pPr lvl="1"/>
            <a:r>
              <a:rPr lang="en-US" altLang="zh-TW" dirty="0"/>
              <a:t>Used by older versions of Linux distributions</a:t>
            </a:r>
          </a:p>
          <a:p>
            <a:pPr lvl="1"/>
            <a:r>
              <a:rPr lang="en-US" altLang="zh-TW" dirty="0"/>
              <a:t>Debian &lt; 8.0 : System-V</a:t>
            </a:r>
          </a:p>
          <a:p>
            <a:pPr lvl="1"/>
            <a:r>
              <a:rPr lang="en-US" altLang="zh-TW" dirty="0"/>
              <a:t>Debian &gt;= 8.0 : </a:t>
            </a:r>
            <a:r>
              <a:rPr lang="en-US" altLang="zh-TW" dirty="0" err="1"/>
              <a:t>Systemd</a:t>
            </a:r>
            <a:endParaRPr lang="en-US" altLang="zh-TW" dirty="0"/>
          </a:p>
          <a:p>
            <a:r>
              <a:rPr lang="en-US" altLang="zh-TW" dirty="0"/>
              <a:t>Similar to System-V, but faster and easier to use</a:t>
            </a:r>
          </a:p>
        </p:txBody>
      </p:sp>
    </p:spTree>
    <p:extLst>
      <p:ext uri="{BB962C8B-B14F-4D97-AF65-F5344CB8AC3E}">
        <p14:creationId xmlns:p14="http://schemas.microsoft.com/office/powerpoint/2010/main" val="2561678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Systemd</a:t>
            </a:r>
            <a:endParaRPr lang="en-US" altLang="zh-TW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Use ‘targets’ to replace run-levels</a:t>
            </a:r>
          </a:p>
        </p:txBody>
      </p:sp>
      <p:graphicFrame>
        <p:nvGraphicFramePr>
          <p:cNvPr id="4" name="Group 77">
            <a:extLst>
              <a:ext uri="{FF2B5EF4-FFF2-40B4-BE49-F238E27FC236}">
                <a16:creationId xmlns:a16="http://schemas.microsoft.com/office/drawing/2014/main" id="{FF82FCAE-2682-AB4F-B2DB-C9BB00C0B5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050071"/>
              </p:ext>
            </p:extLst>
          </p:nvPr>
        </p:nvGraphicFramePr>
        <p:xfrm>
          <a:off x="1035205" y="1860395"/>
          <a:ext cx="7543799" cy="493032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33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9954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SysV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 Run Level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Systemd</a:t>
                      </a: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 targets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Meaning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362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runlevel0.target, </a:t>
                      </a:r>
                      <a:b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poweroff.target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Poweroff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4362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runlevel1.target, </a:t>
                      </a:r>
                      <a:b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</a:b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rescue.target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Single user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137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runlevel2.target,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multi-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user.target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User defined. Default: same as level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137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runlevel3.target,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multi-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user.target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Multiuser mode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137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runlevel4.target,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multi-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user.target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User defined. Default: same as level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954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runlevel5.target,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graphical.target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Multiuser with graphical 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954"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runlevel6.target, </a:t>
                      </a:r>
                      <a:r>
                        <a:rPr kumimoji="1" lang="en-US" altLang="zh-TW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reboot.target</a:t>
                      </a: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5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儷中黑(P)" pitchFamily="34" charset="-120"/>
                        </a:defRPr>
                      </a:lvl1pPr>
                      <a:lvl2pPr marL="742950" indent="-28575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2pPr>
                      <a:lvl3pPr marL="1143000" indent="-228600">
                        <a:spcBef>
                          <a:spcPct val="25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3pPr>
                      <a:lvl4pPr marL="1600200" indent="-228600">
                        <a:spcBef>
                          <a:spcPct val="25000"/>
                        </a:spcBef>
                        <a:defRPr kumimoji="1"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4pPr>
                      <a:lvl5pPr marL="2057400" indent="-228600">
                        <a:spcBef>
                          <a:spcPct val="25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5pPr>
                      <a:lvl6pPr marL="25146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6pPr>
                      <a:lvl7pPr marL="29718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7pPr>
                      <a:lvl8pPr marL="34290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8pPr>
                      <a:lvl9pPr marL="3886200" indent="-228600" eaLnBrk="0" fontAlgn="base" hangingPunct="0">
                        <a:spcBef>
                          <a:spcPct val="25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華康標楷體(P)" pitchFamily="66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</a:rPr>
                        <a:t>Reboot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16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MBR – Master Boot Record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First 512 bytes of disk, outside the FreeBSD area, </a:t>
            </a:r>
            <a:r>
              <a:rPr lang="en-US" altLang="zh-TW" dirty="0"/>
              <a:t>last 2 Bytes are 0x55AA</a:t>
            </a:r>
          </a:p>
          <a:p>
            <a:pPr lvl="1" eaLnBrk="1" hangingPunct="1"/>
            <a:r>
              <a:rPr lang="en-US" altLang="zh-TW" dirty="0"/>
              <a:t>Corresponding copy in FreeBSD is </a:t>
            </a:r>
            <a:r>
              <a:rPr lang="en-US" altLang="zh-TW" dirty="0">
                <a:solidFill>
                  <a:srgbClr val="FF0000"/>
                </a:solidFill>
              </a:rPr>
              <a:t>/boot/boot0 </a:t>
            </a:r>
            <a:r>
              <a:rPr lang="en-US" altLang="zh-TW" dirty="0"/>
              <a:t>or </a:t>
            </a:r>
            <a:r>
              <a:rPr lang="en-US" altLang="zh-TW" dirty="0">
                <a:solidFill>
                  <a:srgbClr val="FF0000"/>
                </a:solidFill>
              </a:rPr>
              <a:t>/boot/</a:t>
            </a:r>
            <a:r>
              <a:rPr lang="en-US" altLang="zh-TW" dirty="0" err="1">
                <a:solidFill>
                  <a:srgbClr val="FF0000"/>
                </a:solidFill>
              </a:rPr>
              <a:t>mbr</a:t>
            </a:r>
            <a:endParaRPr lang="en-US" altLang="zh-TW" dirty="0">
              <a:solidFill>
                <a:srgbClr val="FF0000"/>
              </a:solidFill>
              <a:ea typeface="新細明體" panose="02020500000000000000" pitchFamily="18" charset="-12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943100" y="2708275"/>
            <a:ext cx="5257800" cy="10779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ls -l /boot/boot0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-r--r--r--  1 root  Wheel  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512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Nov 12  2014 /boot/boot0</a:t>
            </a:r>
          </a:p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ls -l /boot/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mbr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-r--r--r--  1 root  Wheel  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512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Nov 12  2014 /boot/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mbr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76300" y="4038600"/>
            <a:ext cx="8001000" cy="230822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nctucs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[~] -lctseng-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xxd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/boot/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mbr</a:t>
            </a:r>
            <a:endParaRPr lang="en-US" altLang="zh-TW" sz="16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00000000: fc31 c08e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c08e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d88e d0bc 007c be1a 7cbf  .1.........|..|.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00000010: 1a06 b9e6 01f3 a4e9 008a 31f6 </a:t>
            </a:r>
            <a:r>
              <a:rPr lang="en-US" altLang="zh-TW" sz="16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bbbe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07b1  ..........1.....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…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000001d0: 0000 0000 0000 0000 0000 0000 0000 0000  ................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000001e0: 0000 0000 0000 0000 0000 0000 0000 0000  ................</a:t>
            </a:r>
          </a:p>
          <a:p>
            <a:pPr>
              <a:defRPr/>
            </a:pP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000001f0: 0000 0000 0000 0000 0000 0000 0000 </a:t>
            </a:r>
            <a:r>
              <a:rPr lang="en-US" altLang="zh-TW" sz="1600" dirty="0">
                <a:solidFill>
                  <a:srgbClr val="FFFF00"/>
                </a:solidFill>
                <a:latin typeface="Times" pitchFamily="18" charset="0"/>
                <a:ea typeface="新細明體" charset="-120"/>
              </a:rPr>
              <a:t>55aa</a:t>
            </a:r>
            <a:r>
              <a:rPr lang="en-US" altLang="zh-TW" sz="16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  ..............U.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MBR – Master Boot Record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Responsible to find the boot code on the boot sector of bootable slice.</a:t>
            </a:r>
          </a:p>
        </p:txBody>
      </p:sp>
      <p:graphicFrame>
        <p:nvGraphicFramePr>
          <p:cNvPr id="11298" name="Group 34"/>
          <p:cNvGraphicFramePr>
            <a:graphicFrameLocks noGrp="1"/>
          </p:cNvGraphicFramePr>
          <p:nvPr>
            <p:ph sz="quarter" idx="4294967295"/>
          </p:nvPr>
        </p:nvGraphicFramePr>
        <p:xfrm>
          <a:off x="5334000" y="2590800"/>
          <a:ext cx="3352800" cy="2247902"/>
        </p:xfrm>
        <a:graphic>
          <a:graphicData uri="http://schemas.openxmlformats.org/drawingml/2006/table">
            <a:tbl>
              <a:tblPr/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(/dev/ad0s1)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(/dev/ad0s2)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(/dev/ad0s3)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4 (/dev/ad0s4)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258" name="Line 25"/>
          <p:cNvSpPr>
            <a:spLocks noChangeShapeType="1"/>
          </p:cNvSpPr>
          <p:nvPr/>
        </p:nvSpPr>
        <p:spPr bwMode="auto">
          <a:xfrm flipH="1">
            <a:off x="4267200" y="28194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59" name="Line 26"/>
          <p:cNvSpPr>
            <a:spLocks noChangeShapeType="1"/>
          </p:cNvSpPr>
          <p:nvPr/>
        </p:nvSpPr>
        <p:spPr bwMode="auto">
          <a:xfrm>
            <a:off x="4267200" y="2819400"/>
            <a:ext cx="0" cy="1752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0" name="Line 28"/>
          <p:cNvSpPr>
            <a:spLocks noChangeShapeType="1"/>
          </p:cNvSpPr>
          <p:nvPr/>
        </p:nvSpPr>
        <p:spPr bwMode="auto">
          <a:xfrm>
            <a:off x="4267200" y="45720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1" name="Line 30"/>
          <p:cNvSpPr>
            <a:spLocks noChangeShapeType="1"/>
          </p:cNvSpPr>
          <p:nvPr/>
        </p:nvSpPr>
        <p:spPr bwMode="auto">
          <a:xfrm>
            <a:off x="4267200" y="41148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2" name="Line 31"/>
          <p:cNvSpPr>
            <a:spLocks noChangeShapeType="1"/>
          </p:cNvSpPr>
          <p:nvPr/>
        </p:nvSpPr>
        <p:spPr bwMode="auto">
          <a:xfrm>
            <a:off x="4267200" y="37338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3" name="Line 32"/>
          <p:cNvSpPr>
            <a:spLocks noChangeShapeType="1"/>
          </p:cNvSpPr>
          <p:nvPr/>
        </p:nvSpPr>
        <p:spPr bwMode="auto">
          <a:xfrm>
            <a:off x="4267200" y="3276600"/>
            <a:ext cx="106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264" name="Text Box 33"/>
          <p:cNvSpPr txBox="1">
            <a:spLocks noChangeArrowheads="1"/>
          </p:cNvSpPr>
          <p:nvPr/>
        </p:nvSpPr>
        <p:spPr bwMode="auto">
          <a:xfrm>
            <a:off x="914400" y="2828925"/>
            <a:ext cx="281940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F1 Win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F2 FreeBSD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Default: F2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>
              <a:latin typeface="Times" panose="02020603050405020304" pitchFamily="18" charset="0"/>
              <a:ea typeface="新細明體" panose="02020500000000000000" pitchFamily="18" charset="-120"/>
            </a:endParaRPr>
          </a:p>
        </p:txBody>
      </p:sp>
      <p:graphicFrame>
        <p:nvGraphicFramePr>
          <p:cNvPr id="11312" name="Group 48"/>
          <p:cNvGraphicFramePr>
            <a:graphicFrameLocks noGrp="1"/>
          </p:cNvGraphicFramePr>
          <p:nvPr>
            <p:ph sz="quarter" idx="4294967295"/>
          </p:nvPr>
        </p:nvGraphicFramePr>
        <p:xfrm>
          <a:off x="5334000" y="5181600"/>
          <a:ext cx="3352800" cy="579438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5 /dev/ad0s5</a:t>
                      </a:r>
                    </a:p>
                  </a:txBody>
                  <a:tcPr marT="45745" marB="4574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6 /dev/ad0s6</a:t>
                      </a:r>
                    </a:p>
                  </a:txBody>
                  <a:tcPr marT="45745" marB="4574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3" name="AutoShape 49"/>
          <p:cNvSpPr>
            <a:spLocks noChangeArrowheads="1"/>
          </p:cNvSpPr>
          <p:nvPr/>
        </p:nvSpPr>
        <p:spPr bwMode="auto">
          <a:xfrm>
            <a:off x="5181600" y="4343400"/>
            <a:ext cx="3581400" cy="838200"/>
          </a:xfrm>
          <a:prstGeom prst="downArrowCallout">
            <a:avLst>
              <a:gd name="adj1" fmla="val 37505"/>
              <a:gd name="adj2" fmla="val 59462"/>
              <a:gd name="adj3" fmla="val 16667"/>
              <a:gd name="adj4" fmla="val 63069"/>
            </a:avLst>
          </a:prstGeom>
          <a:noFill/>
          <a:ln w="1905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kumimoji="0" lang="zh-TW" altLang="en-US" sz="180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10274" name="文字方塊 1"/>
          <p:cNvSpPr txBox="1">
            <a:spLocks noChangeArrowheads="1"/>
          </p:cNvSpPr>
          <p:nvPr/>
        </p:nvSpPr>
        <p:spPr bwMode="auto">
          <a:xfrm>
            <a:off x="914400" y="2414588"/>
            <a:ext cx="26082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latin typeface="Arial" panose="020B0604020202020204" pitchFamily="34" charset="0"/>
                <a:ea typeface="新細明體" panose="02020500000000000000" pitchFamily="18" charset="-120"/>
              </a:rPr>
              <a:t>Fig. boot0 Screenshot</a:t>
            </a:r>
            <a:endParaRPr kumimoji="0" lang="zh-TW" altLang="en-US" sz="1800" b="1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Boot Stage One and Stage Two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162800" cy="4267200"/>
          </a:xfrm>
        </p:spPr>
        <p:txBody>
          <a:bodyPr/>
          <a:lstStyle/>
          <a:p>
            <a:pPr marL="0" indent="0" eaLnBrk="1" hangingPunct="1"/>
            <a:r>
              <a:rPr lang="en-US" altLang="zh-TW"/>
              <a:t>boot1 and boot2 (/boot/boot1 + /boot/boot2 = /boot/boot)</a:t>
            </a:r>
            <a:endParaRPr lang="en-US" altLang="zh-TW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/>
              <a:t>Members of booting chain</a:t>
            </a:r>
          </a:p>
          <a:p>
            <a:pPr lvl="1" eaLnBrk="1" hangingPunct="1"/>
            <a:r>
              <a:rPr lang="en-US" altLang="zh-TW"/>
              <a:t>Used to run the loader.</a:t>
            </a:r>
          </a:p>
          <a:p>
            <a:pPr lvl="1" eaLnBrk="1" hangingPunct="1"/>
            <a:r>
              <a:rPr lang="en-US" altLang="zh-TW"/>
              <a:t>As MBR, boot1 and boot2 are outside the FreeBSD, and the copy of these two are</a:t>
            </a:r>
          </a:p>
          <a:p>
            <a:pPr lvl="2" eaLnBrk="1" hangingPunct="1"/>
            <a:r>
              <a:rPr lang="en-US" altLang="zh-TW"/>
              <a:t>/boot/boot1</a:t>
            </a:r>
          </a:p>
          <a:p>
            <a:pPr lvl="2" eaLnBrk="1" hangingPunct="1"/>
            <a:r>
              <a:rPr lang="en-US" altLang="zh-TW"/>
              <a:t>/boot/boot2</a:t>
            </a:r>
            <a:endParaRPr lang="en-US" altLang="zh-TW">
              <a:ea typeface="新細明體" panose="02020500000000000000" pitchFamily="18" charset="-120"/>
            </a:endParaRPr>
          </a:p>
        </p:txBody>
      </p:sp>
      <p:graphicFrame>
        <p:nvGraphicFramePr>
          <p:cNvPr id="13384" name="Group 72"/>
          <p:cNvGraphicFramePr>
            <a:graphicFrameLocks noGrp="1"/>
          </p:cNvGraphicFramePr>
          <p:nvPr>
            <p:ph sz="half" idx="2"/>
          </p:nvPr>
        </p:nvGraphicFramePr>
        <p:xfrm>
          <a:off x="6019800" y="3657600"/>
          <a:ext cx="2743200" cy="2555882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09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MBR(512 bytes)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96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1 (/dev/ad0s1)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en-US" altLang="zh-TW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2 (/dev/ad0s2)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4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Slice 3 (/dev/ad0s3)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304" name="Line 53"/>
          <p:cNvSpPr>
            <a:spLocks noChangeShapeType="1"/>
          </p:cNvSpPr>
          <p:nvPr/>
        </p:nvSpPr>
        <p:spPr bwMode="auto">
          <a:xfrm flipH="1">
            <a:off x="5105400" y="3851275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5" name="Line 55"/>
          <p:cNvSpPr>
            <a:spLocks noChangeShapeType="1"/>
          </p:cNvSpPr>
          <p:nvPr/>
        </p:nvSpPr>
        <p:spPr bwMode="auto">
          <a:xfrm>
            <a:off x="5105400" y="4079875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6" name="Line 56"/>
          <p:cNvSpPr>
            <a:spLocks noChangeShapeType="1"/>
          </p:cNvSpPr>
          <p:nvPr/>
        </p:nvSpPr>
        <p:spPr bwMode="auto">
          <a:xfrm>
            <a:off x="5105400" y="4232275"/>
            <a:ext cx="914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7" name="Line 58"/>
          <p:cNvSpPr>
            <a:spLocks noChangeShapeType="1"/>
          </p:cNvSpPr>
          <p:nvPr/>
        </p:nvSpPr>
        <p:spPr bwMode="auto">
          <a:xfrm>
            <a:off x="5105400" y="3851275"/>
            <a:ext cx="0" cy="22860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8" name="Line 59"/>
          <p:cNvSpPr>
            <a:spLocks noChangeShapeType="1"/>
          </p:cNvSpPr>
          <p:nvPr/>
        </p:nvSpPr>
        <p:spPr bwMode="auto">
          <a:xfrm>
            <a:off x="5105400" y="4460875"/>
            <a:ext cx="914400" cy="0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2309" name="Rectangle 69"/>
          <p:cNvSpPr>
            <a:spLocks noChangeArrowheads="1"/>
          </p:cNvSpPr>
          <p:nvPr/>
        </p:nvSpPr>
        <p:spPr bwMode="auto">
          <a:xfrm>
            <a:off x="6248400" y="4114800"/>
            <a:ext cx="2133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latin typeface="Arial" panose="020B0604020202020204" pitchFamily="34" charset="0"/>
                <a:ea typeface="新細明體" panose="02020500000000000000" pitchFamily="18" charset="-120"/>
              </a:rPr>
              <a:t>/boot/boot2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1400">
                <a:latin typeface="Arial" panose="020B0604020202020204" pitchFamily="34" charset="0"/>
                <a:ea typeface="新細明體" panose="02020500000000000000" pitchFamily="18" charset="-120"/>
              </a:rPr>
              <a:t>/boot/loader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1219200" y="4791075"/>
            <a:ext cx="3505200" cy="9239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Arial" charset="0"/>
              </a:rPr>
              <a:t>&gt;&gt; FreeBSD/i386 BOOT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Default: 0:ad(0,a)/boot/loader</a:t>
            </a:r>
          </a:p>
          <a:p>
            <a:pPr>
              <a:defRPr/>
            </a:pPr>
            <a:r>
              <a:rPr lang="en-US" altLang="zh-TW" dirty="0">
                <a:latin typeface="Arial" charset="0"/>
              </a:rPr>
              <a:t>boot:</a:t>
            </a:r>
            <a:endParaRPr lang="zh-TW" altLang="en-US" dirty="0">
              <a:latin typeface="Arial" charset="0"/>
            </a:endParaRPr>
          </a:p>
        </p:txBody>
      </p:sp>
      <p:sp>
        <p:nvSpPr>
          <p:cNvPr id="12311" name="文字方塊 12"/>
          <p:cNvSpPr txBox="1">
            <a:spLocks noChangeArrowheads="1"/>
          </p:cNvSpPr>
          <p:nvPr/>
        </p:nvSpPr>
        <p:spPr bwMode="auto">
          <a:xfrm>
            <a:off x="1220788" y="4421188"/>
            <a:ext cx="2608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800" b="1">
                <a:latin typeface="Arial" panose="020B0604020202020204" pitchFamily="34" charset="0"/>
                <a:ea typeface="新細明體" panose="02020500000000000000" pitchFamily="18" charset="-120"/>
              </a:rPr>
              <a:t>Fig. boot2 Screenshot</a:t>
            </a:r>
            <a:endParaRPr kumimoji="0" lang="zh-TW" altLang="en-US" sz="1800" b="1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Boot Stage Three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>
                <a:ea typeface="新細明體" panose="02020500000000000000" pitchFamily="18" charset="-120"/>
              </a:rPr>
              <a:t>Boot Stage Three: The loader</a:t>
            </a:r>
          </a:p>
          <a:p>
            <a:pPr lvl="1" eaLnBrk="1" hangingPunct="1"/>
            <a:r>
              <a:rPr lang="en-US" altLang="zh-TW" sz="2400">
                <a:ea typeface="新細明體" panose="02020500000000000000" pitchFamily="18" charset="-120"/>
              </a:rPr>
              <a:t>Provide a user-friendly interface to configure booting choice.</a:t>
            </a:r>
          </a:p>
          <a:p>
            <a:pPr lvl="1" eaLnBrk="1" hangingPunct="1"/>
            <a:r>
              <a:rPr lang="en-US" altLang="zh-TW" sz="2400">
                <a:ea typeface="新細明體" panose="02020500000000000000" pitchFamily="18" charset="-120"/>
              </a:rPr>
              <a:t>/boot/loader</a:t>
            </a:r>
          </a:p>
          <a:p>
            <a:pPr lvl="2" eaLnBrk="1" hangingPunct="1"/>
            <a:r>
              <a:rPr lang="en-US" altLang="zh-TW" sz="2000">
                <a:ea typeface="新細明體" panose="02020500000000000000" pitchFamily="18" charset="-120"/>
              </a:rPr>
              <a:t>/boot/loader.rc use processing commands in /boot/loader.4th to manipulate loader.conf</a:t>
            </a:r>
          </a:p>
          <a:p>
            <a:pPr lvl="2" eaLnBrk="1" hangingPunct="1"/>
            <a:r>
              <a:rPr lang="en-US" altLang="zh-TW" sz="2000">
                <a:ea typeface="新細明體" panose="02020500000000000000" pitchFamily="18" charset="-120"/>
              </a:rPr>
              <a:t>Wait for 10 seconds then autoboot</a:t>
            </a:r>
          </a:p>
        </p:txBody>
      </p:sp>
      <p:sp>
        <p:nvSpPr>
          <p:cNvPr id="7172" name="Rectangle 19"/>
          <p:cNvSpPr>
            <a:spLocks noChangeArrowheads="1"/>
          </p:cNvSpPr>
          <p:nvPr/>
        </p:nvSpPr>
        <p:spPr bwMode="auto">
          <a:xfrm>
            <a:off x="1825625" y="4605338"/>
            <a:ext cx="3352800" cy="46037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/boot/default/</a:t>
            </a: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loader.conf</a:t>
            </a:r>
            <a:endParaRPr lang="en-US" altLang="zh-TW" sz="24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</p:txBody>
      </p:sp>
      <p:sp>
        <p:nvSpPr>
          <p:cNvPr id="7173" name="Rectangle 20"/>
          <p:cNvSpPr>
            <a:spLocks noChangeArrowheads="1"/>
          </p:cNvSpPr>
          <p:nvPr/>
        </p:nvSpPr>
        <p:spPr bwMode="auto">
          <a:xfrm>
            <a:off x="2071688" y="5181600"/>
            <a:ext cx="2816225" cy="120015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/boot/</a:t>
            </a: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loader.conf</a:t>
            </a:r>
            <a:endParaRPr lang="en-US" altLang="zh-TW" sz="2400" dirty="0">
              <a:solidFill>
                <a:schemeClr val="bg1"/>
              </a:solidFill>
              <a:latin typeface="Times" pitchFamily="18" charset="0"/>
              <a:ea typeface="新細明體" charset="-120"/>
            </a:endParaRPr>
          </a:p>
          <a:p>
            <a:pPr>
              <a:defRPr/>
            </a:pP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autoboot_delay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="10"</a:t>
            </a:r>
          </a:p>
          <a:p>
            <a:pPr>
              <a:defRPr/>
            </a:pP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password="</a:t>
            </a:r>
            <a:r>
              <a:rPr lang="en-US" altLang="zh-TW" sz="2400" dirty="0" err="1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ooxx</a:t>
            </a:r>
            <a:r>
              <a:rPr lang="en-US" altLang="zh-TW" sz="2400" dirty="0">
                <a:solidFill>
                  <a:schemeClr val="bg1"/>
                </a:solidFill>
                <a:latin typeface="Times" pitchFamily="18" charset="0"/>
                <a:ea typeface="新細明體" charset="-120"/>
              </a:rPr>
              <a:t>"</a:t>
            </a:r>
          </a:p>
        </p:txBody>
      </p:sp>
      <p:sp>
        <p:nvSpPr>
          <p:cNvPr id="14342" name="Text Box 21"/>
          <p:cNvSpPr txBox="1">
            <a:spLocks noChangeArrowheads="1"/>
          </p:cNvSpPr>
          <p:nvPr/>
        </p:nvSpPr>
        <p:spPr bwMode="auto">
          <a:xfrm>
            <a:off x="5467350" y="4572000"/>
            <a:ext cx="3074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Default loader behavior</a:t>
            </a:r>
          </a:p>
        </p:txBody>
      </p:sp>
      <p:sp>
        <p:nvSpPr>
          <p:cNvPr id="14343" name="Text Box 22"/>
          <p:cNvSpPr txBox="1">
            <a:spLocks noChangeArrowheads="1"/>
          </p:cNvSpPr>
          <p:nvPr/>
        </p:nvSpPr>
        <p:spPr bwMode="auto">
          <a:xfrm>
            <a:off x="4857750" y="5410200"/>
            <a:ext cx="375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User-defined loader behavior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Files in /boot/</a:t>
            </a:r>
            <a:endParaRPr lang="zh-TW" altLang="en-US" dirty="0"/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/boot/</a:t>
            </a:r>
            <a:r>
              <a:rPr lang="en-US" altLang="zh-TW" dirty="0" err="1"/>
              <a:t>mbr</a:t>
            </a:r>
            <a:r>
              <a:rPr lang="en-US" altLang="zh-TW" dirty="0"/>
              <a:t> (Standard)</a:t>
            </a:r>
          </a:p>
          <a:p>
            <a:pPr lvl="1" eaLnBrk="1" hangingPunct="1"/>
            <a:r>
              <a:rPr lang="en-US" altLang="zh-TW" dirty="0"/>
              <a:t>Simplified version of boot0, blindly boot the partition marked active</a:t>
            </a:r>
          </a:p>
          <a:p>
            <a:pPr eaLnBrk="1" hangingPunct="1"/>
            <a:r>
              <a:rPr lang="en-US" altLang="zh-TW" dirty="0"/>
              <a:t>/boot/boot0 (</a:t>
            </a:r>
            <a:r>
              <a:rPr lang="en-US" altLang="zh-TW" dirty="0" err="1"/>
              <a:t>BootMgr</a:t>
            </a:r>
            <a:r>
              <a:rPr lang="en-US" altLang="zh-TW" dirty="0"/>
              <a:t>)</a:t>
            </a:r>
          </a:p>
          <a:p>
            <a:pPr lvl="1" eaLnBrk="1" hangingPunct="1"/>
            <a:r>
              <a:rPr lang="en-US" altLang="zh-TW" dirty="0" err="1"/>
              <a:t>bootmanager</a:t>
            </a:r>
            <a:endParaRPr lang="en-US" altLang="zh-TW" dirty="0"/>
          </a:p>
          <a:p>
            <a:pPr eaLnBrk="1" hangingPunct="1"/>
            <a:r>
              <a:rPr lang="en-US" altLang="zh-TW" dirty="0"/>
              <a:t>/boot/boot{1,2}</a:t>
            </a:r>
          </a:p>
          <a:p>
            <a:pPr lvl="1" eaLnBrk="1" hangingPunct="1"/>
            <a:r>
              <a:rPr lang="en-US" altLang="zh-TW" dirty="0"/>
              <a:t>boot1 is very simple, since it can only be 512 bytes in size, and knows just enough about the FreeBSD </a:t>
            </a:r>
            <a:r>
              <a:rPr lang="en-US" altLang="zh-TW" dirty="0" err="1">
                <a:solidFill>
                  <a:srgbClr val="FF0000"/>
                </a:solidFill>
              </a:rPr>
              <a:t>bsdlabel</a:t>
            </a:r>
            <a:r>
              <a:rPr lang="en-US" altLang="zh-TW" dirty="0"/>
              <a:t>, which stores information about the slice, to find and execute boot2.</a:t>
            </a:r>
          </a:p>
          <a:p>
            <a:pPr lvl="1" eaLnBrk="1" hangingPunct="1"/>
            <a:r>
              <a:rPr lang="en-US" altLang="zh-TW" dirty="0"/>
              <a:t>boot2 is slightly more sophisticated, and </a:t>
            </a:r>
            <a:r>
              <a:rPr lang="en-US" altLang="zh-TW" dirty="0">
                <a:solidFill>
                  <a:srgbClr val="FF0000"/>
                </a:solidFill>
              </a:rPr>
              <a:t>understands the FreeBSD file system enough to find files on it</a:t>
            </a:r>
            <a:r>
              <a:rPr lang="en-US" altLang="zh-TW" dirty="0"/>
              <a:t>, and can provide a simple interface to choose the kernel or loader to run /boot/loader</a:t>
            </a:r>
          </a:p>
          <a:p>
            <a:pPr eaLnBrk="1" hangingPunct="1"/>
            <a:r>
              <a:rPr lang="en-US" altLang="zh-TW" dirty="0"/>
              <a:t>/boot/loader</a:t>
            </a:r>
          </a:p>
          <a:p>
            <a:pPr lvl="1" eaLnBrk="1" hangingPunct="1"/>
            <a:r>
              <a:rPr lang="en-US" altLang="zh-TW" dirty="0"/>
              <a:t>load the kernel from disk</a:t>
            </a:r>
          </a:p>
          <a:p>
            <a:pPr eaLnBrk="1" hangingPunct="1"/>
            <a:r>
              <a:rPr lang="en-US" altLang="zh-TW" dirty="0"/>
              <a:t>/boot/kernel/kernel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MBR recover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96200" cy="42672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If MBR is overwritten by MS (or others), and you want to replace it with FreeBSD MBR: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Boot with CD or Floppy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fdisk </a:t>
            </a:r>
            <a:r>
              <a:rPr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>
                <a:ea typeface="新細明體" panose="02020500000000000000" pitchFamily="18" charset="-120"/>
              </a:rPr>
              <a:t>B </a:t>
            </a:r>
            <a:r>
              <a:rPr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>
                <a:ea typeface="新細明體" panose="02020500000000000000" pitchFamily="18" charset="-120"/>
              </a:rPr>
              <a:t>b /boot/boot0 ad0</a:t>
            </a:r>
          </a:p>
          <a:p>
            <a:pPr lvl="1" eaLnBrk="1" hangingPunct="1">
              <a:buFontTx/>
              <a:buNone/>
            </a:pPr>
            <a:r>
              <a:rPr lang="en-US" altLang="zh-TW" sz="1800">
                <a:ea typeface="新細明體" panose="02020500000000000000" pitchFamily="18" charset="-120"/>
              </a:rPr>
              <a:t>or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% boot0cfg </a:t>
            </a:r>
            <a:r>
              <a:rPr lang="en-US" altLang="zh-TW" sz="180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>
                <a:ea typeface="新細明體" panose="02020500000000000000" pitchFamily="18" charset="-120"/>
              </a:rPr>
              <a:t>B /dev/ad0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If you want to replace it with MS MBR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Boot with DOS floppy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C:\fdisk /mbr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447800" y="5095875"/>
            <a:ext cx="640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36725" y="5289550"/>
            <a:ext cx="56927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-B means reinitialize the boot code contained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     in sector 0 of the disk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>
                <a:latin typeface="Times" panose="02020603050405020304" pitchFamily="18" charset="0"/>
                <a:ea typeface="新細明體" panose="02020500000000000000" pitchFamily="18" charset="-120"/>
              </a:rPr>
              <a:t>-b is used to specify the boot code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Boot in single user mode</a:t>
            </a:r>
          </a:p>
        </p:txBody>
      </p:sp>
      <p:graphicFrame>
        <p:nvGraphicFramePr>
          <p:cNvPr id="32796" name="Group 28"/>
          <p:cNvGraphicFramePr>
            <a:graphicFrameLocks noGrp="1"/>
          </p:cNvGraphicFramePr>
          <p:nvPr>
            <p:ph idx="1"/>
          </p:nvPr>
        </p:nvGraphicFramePr>
        <p:xfrm>
          <a:off x="1143000" y="1905000"/>
          <a:ext cx="7086600" cy="3643314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42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command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6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Interrupt the boot loader and type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boot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Or type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“2”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in the menu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LILO: </a:t>
                      </a:r>
                      <a:r>
                        <a:rPr kumimoji="1" lang="en-US" altLang="zh-TW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linux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single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Press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STOP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and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 to enter the boot PROM and Press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“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boot 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-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</a:t>
                      </a:r>
                      <a:r>
                        <a:rPr kumimoji="1" lang="en-US" altLang="zh-TW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  <a:ea typeface="新細明體" pitchFamily="18" charset="-120"/>
                        </a:rPr>
                        <a:t>”</a:t>
                      </a:r>
                      <a:endParaRPr kumimoji="1" lang="en-US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3755</TotalTime>
  <Words>1965</Words>
  <Application>Microsoft Macintosh PowerPoint</Application>
  <PresentationFormat>如螢幕大小 (4:3)</PresentationFormat>
  <Paragraphs>390</Paragraphs>
  <Slides>29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41" baseType="lpstr">
      <vt:lpstr>華康標楷體(P)</vt:lpstr>
      <vt:lpstr>華康儷中黑(P)</vt:lpstr>
      <vt:lpstr>華康儷粗黑(P)</vt:lpstr>
      <vt:lpstr>新細明體</vt:lpstr>
      <vt:lpstr>Arial</vt:lpstr>
      <vt:lpstr>Calibri</vt:lpstr>
      <vt:lpstr>Futura Md BT</vt:lpstr>
      <vt:lpstr>Times</vt:lpstr>
      <vt:lpstr>Times New Roman</vt:lpstr>
      <vt:lpstr>Verdana</vt:lpstr>
      <vt:lpstr>Wingdings</vt:lpstr>
      <vt:lpstr>Computer Center</vt:lpstr>
      <vt:lpstr>Booting Up and Shutting Down</vt:lpstr>
      <vt:lpstr>Booting Up</vt:lpstr>
      <vt:lpstr>MBR – Master Boot Record</vt:lpstr>
      <vt:lpstr>MBR – Master Boot Record</vt:lpstr>
      <vt:lpstr>Boot Stage One and Stage Two</vt:lpstr>
      <vt:lpstr>Boot Stage Three</vt:lpstr>
      <vt:lpstr>Files in /boot/</vt:lpstr>
      <vt:lpstr>MBR recover</vt:lpstr>
      <vt:lpstr>Boot in single user mode</vt:lpstr>
      <vt:lpstr>Insecure single user mode</vt:lpstr>
      <vt:lpstr>Multibooting (1) </vt:lpstr>
      <vt:lpstr>Multibooting (2)</vt:lpstr>
      <vt:lpstr>Steps in the boot process</vt:lpstr>
      <vt:lpstr>Steps in the boot process –   Kernel initialization</vt:lpstr>
      <vt:lpstr>Steps in the boot process –   Hardware configuration</vt:lpstr>
      <vt:lpstr>Steps in the boot process –   System Processes</vt:lpstr>
      <vt:lpstr>Steps in the boot process –   Operator intervention</vt:lpstr>
      <vt:lpstr>Steps in the boot process –   Execution of startup scripts</vt:lpstr>
      <vt:lpstr>Steps in the boot process –   multiuser operator</vt:lpstr>
      <vt:lpstr>FreeBSD startup scripts</vt:lpstr>
      <vt:lpstr>Ways to shut down or reboot</vt:lpstr>
      <vt:lpstr>Ways to shut down or reboot –   shutdown command</vt:lpstr>
      <vt:lpstr>Halt ? Poweroff ?</vt:lpstr>
      <vt:lpstr>Poweroff</vt:lpstr>
      <vt:lpstr>Other Booting Manager</vt:lpstr>
      <vt:lpstr>System-V Startup Scripts</vt:lpstr>
      <vt:lpstr>Ways to shut down or reboot –   telinit</vt:lpstr>
      <vt:lpstr>Systemd</vt:lpstr>
      <vt:lpstr>Systemd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Booting Up and Shutting Down</dc:title>
  <dc:creator>Tse-Han Wang</dc:creator>
  <cp:lastModifiedBy>Liang-Chi Tseng</cp:lastModifiedBy>
  <cp:revision>456</cp:revision>
  <cp:lastPrinted>2017-10-05T02:58:02Z</cp:lastPrinted>
  <dcterms:created xsi:type="dcterms:W3CDTF">1601-01-01T00:00:00Z</dcterms:created>
  <dcterms:modified xsi:type="dcterms:W3CDTF">2019-09-30T13:44:41Z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