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82" r:id="rId2"/>
    <p:sldId id="256" r:id="rId3"/>
    <p:sldId id="272" r:id="rId4"/>
    <p:sldId id="257" r:id="rId5"/>
    <p:sldId id="258" r:id="rId6"/>
    <p:sldId id="260" r:id="rId7"/>
    <p:sldId id="261" r:id="rId8"/>
    <p:sldId id="262" r:id="rId9"/>
    <p:sldId id="263" r:id="rId10"/>
    <p:sldId id="259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02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4"/>
    <p:restoredTop sz="89765" autoAdjust="0"/>
  </p:normalViewPr>
  <p:slideViewPr>
    <p:cSldViewPr>
      <p:cViewPr varScale="1">
        <p:scale>
          <a:sx n="91" d="100"/>
          <a:sy n="91" d="100"/>
        </p:scale>
        <p:origin x="8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5735CDC-47C7-4428-870A-B3C88979FBD6}" type="datetimeFigureOut">
              <a:rPr lang="zh-TW" altLang="en-US"/>
              <a:pPr>
                <a:defRPr/>
              </a:pPr>
              <a:t>2019/10/4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8168322-7D41-44F8-A09D-BEF0FB1E0C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128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E4BDB6-F77B-4680-9911-12D6DD5663DA}" type="datetimeFigureOut">
              <a:rPr lang="zh-TW" altLang="en-US"/>
              <a:pPr>
                <a:defRPr/>
              </a:pPr>
              <a:t>2019/10/4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3537C7-5206-4704-8A57-330A11CAD7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614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/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592CB33-912D-4946-B9E6-E47C1312A101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8327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D006AB0-B98C-46CA-93F3-F34084A36189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008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5CA963D-377B-4874-B759-3AB97F676263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29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Char char="•"/>
            </a:pPr>
            <a:endParaRPr lang="zh-TW" altLang="en-US" dirty="0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AC238F5-FE8A-47A5-A13B-97BF553499D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00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3537C7-5206-4704-8A57-330A11CAD78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040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AD13EA9-A861-478F-AFE0-787F66D950B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493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79EB70A-F3CD-4276-8CD5-DFB7C776667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431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TW" altLang="en-US" dirty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F6318A-3288-4245-A4E0-B03C700FC25A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038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9EF5BFF-6654-435A-908F-6CD1F5C4896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023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017FCCF-6947-4C42-9BD2-94041C93FA5F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210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B8201B6-3BB6-4484-BE8C-BC18DE344B3A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69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8898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4807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9854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0026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3123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9606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6200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88952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27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0877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21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C5AD1CD0-6931-4E12-8E4E-C36001774AD9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handbook/quota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User Management</a:t>
            </a:r>
            <a:endParaRPr lang="zh-TW" altLang="en-US" dirty="0"/>
          </a:p>
        </p:txBody>
      </p:sp>
      <p:sp>
        <p:nvSpPr>
          <p:cNvPr id="512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/>
              <a:t>lctseng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(6)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/etc/group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Contains the names of UNIX groups and a list of each group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member: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Group name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Encrypted password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GID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List of members, separated by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,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Only in wheel group can do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su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command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97113" y="4165600"/>
            <a:ext cx="2465740" cy="101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wheel:*:0:root,lctseng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daemon:*:1:daemon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staff:*:20: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(7)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In FreeBSD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Use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vipw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to edit /etc/master.passwd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Three additional fields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Login class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Refer to an entry in the /etc/login.conf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Determine user resource limits and login settings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default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Password change time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Account expiration time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4657725"/>
            <a:ext cx="8077200" cy="523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lctseng@NASA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$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sudo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grep lctseng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master.passwd</a:t>
            </a:r>
            <a:endParaRPr kumimoji="0" lang="en-US" altLang="zh-TW" sz="14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lctseng:$1$4KQcUPbi$/nVs5bPDUXoyLLxw9Yp9D.:1002:20:</a:t>
            </a:r>
            <a:r>
              <a:rPr kumimoji="0" lang="en-US" altLang="zh-TW" sz="14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:0:0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:User &amp;:/home/lctseng:/bin/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14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06438" y="5435600"/>
            <a:ext cx="5084762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lctseng@NASA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$ grep lctseng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lctseng:*:1002:20:User &amp;:/home/lctseng:/bin/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(8)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553200" cy="42672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/etc/login.conf of FreeBSD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Set account-related parameters including</a:t>
            </a:r>
          </a:p>
          <a:p>
            <a:pPr lvl="2" eaLnBrk="1" hangingPunct="1"/>
            <a:r>
              <a:rPr lang="en-US" altLang="zh-TW" sz="1600" b="1">
                <a:ea typeface="新細明體" panose="02020500000000000000" pitchFamily="18" charset="-120"/>
              </a:rPr>
              <a:t>Resource limits</a:t>
            </a:r>
          </a:p>
          <a:p>
            <a:pPr lvl="3" eaLnBrk="1" hangingPunct="1"/>
            <a:r>
              <a:rPr lang="en-US" altLang="zh-TW" sz="1400" b="1">
                <a:ea typeface="新細明體" panose="02020500000000000000" pitchFamily="18" charset="-120"/>
              </a:rPr>
              <a:t>Process size, number of open files</a:t>
            </a:r>
          </a:p>
          <a:p>
            <a:pPr lvl="2" eaLnBrk="1" hangingPunct="1"/>
            <a:r>
              <a:rPr lang="en-US" altLang="zh-TW" sz="1600" b="1">
                <a:ea typeface="新細明體" panose="02020500000000000000" pitchFamily="18" charset="-120"/>
              </a:rPr>
              <a:t>Session accounting limits</a:t>
            </a:r>
          </a:p>
          <a:p>
            <a:pPr lvl="3" eaLnBrk="1" hangingPunct="1"/>
            <a:r>
              <a:rPr lang="en-US" altLang="zh-TW" sz="1400" b="1">
                <a:ea typeface="新細明體" panose="02020500000000000000" pitchFamily="18" charset="-120"/>
              </a:rPr>
              <a:t>When logins are allowed, and for how long</a:t>
            </a:r>
          </a:p>
          <a:p>
            <a:pPr lvl="2" eaLnBrk="1" hangingPunct="1"/>
            <a:r>
              <a:rPr lang="en-US" altLang="zh-TW" sz="1600" b="1">
                <a:ea typeface="新細明體" panose="02020500000000000000" pitchFamily="18" charset="-120"/>
              </a:rPr>
              <a:t>Default environment variable</a:t>
            </a:r>
          </a:p>
          <a:p>
            <a:pPr lvl="2" eaLnBrk="1" hangingPunct="1"/>
            <a:r>
              <a:rPr lang="en-US" altLang="zh-TW" sz="1600" b="1">
                <a:ea typeface="新細明體" panose="02020500000000000000" pitchFamily="18" charset="-120"/>
              </a:rPr>
              <a:t>Default path</a:t>
            </a:r>
          </a:p>
          <a:p>
            <a:pPr lvl="2" eaLnBrk="1" hangingPunct="1"/>
            <a:r>
              <a:rPr lang="en-US" altLang="zh-TW" sz="1600" b="1">
                <a:ea typeface="新細明體" panose="02020500000000000000" pitchFamily="18" charset="-120"/>
              </a:rPr>
              <a:t>Location of the message of the day file</a:t>
            </a:r>
          </a:p>
          <a:p>
            <a:pPr lvl="2" eaLnBrk="1" hangingPunct="1"/>
            <a:r>
              <a:rPr lang="en-US" altLang="zh-TW" sz="1600" b="1">
                <a:ea typeface="新細明體" panose="02020500000000000000" pitchFamily="18" charset="-120"/>
              </a:rPr>
              <a:t>Host and tty-based access control</a:t>
            </a:r>
          </a:p>
          <a:p>
            <a:pPr lvl="2" eaLnBrk="1" hangingPunct="1"/>
            <a:r>
              <a:rPr lang="en-US" altLang="zh-TW" sz="1600" b="1">
                <a:ea typeface="新細明體" panose="02020500000000000000" pitchFamily="18" charset="-120"/>
              </a:rPr>
              <a:t>Default umask</a:t>
            </a:r>
          </a:p>
          <a:p>
            <a:pPr lvl="2" eaLnBrk="1" hangingPunct="1"/>
            <a:r>
              <a:rPr lang="en-US" altLang="zh-TW" sz="1600" b="1">
                <a:ea typeface="新細明體" panose="02020500000000000000" pitchFamily="18" charset="-120"/>
              </a:rPr>
              <a:t>Account controls</a:t>
            </a:r>
          </a:p>
          <a:p>
            <a:pPr lvl="3" eaLnBrk="1" hangingPunct="1"/>
            <a:r>
              <a:rPr lang="en-US" altLang="zh-TW" sz="1400" b="1">
                <a:ea typeface="新細明體" panose="02020500000000000000" pitchFamily="18" charset="-120"/>
              </a:rPr>
              <a:t>Minimum password length, password aging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login.conf(5)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(9)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404938" y="1379538"/>
            <a:ext cx="6756400" cy="54022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default:\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:passwd_format=sha512:\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:copyright=/etc/COPYRIGHT:\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:welcome=/etc/motd:\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:setenv=MAIL=/var/mail/$,BLOCKSIZE=K:\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:path=/sbin /bin /usr/sbin /usr/bin /usr/games /usr/local/sbin /usr/local/bin ~/bin:\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:nologin=/var/run/nologin:\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:cputime=unlimited:\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:datasize=unlimited:\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:stacksize=unlimited:\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:memorylocked=64K:\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:memoryuse=unlimited:\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:filesize=unlimited:\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:coredumpsize=unlimited:\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:openfiles=unlimited:\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:maxproc=unlimited:\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:sbsize=unlimited:\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:vmemoryuse=unlimited:\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:swapuse=unlimited:\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:pseudoterminals=unlimited:\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:priority=0:\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:ignoretime@:\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:umask=022: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(10)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In Linux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Edit /etc/passwd and then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Use 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>
                <a:ea typeface="新細明體" panose="02020500000000000000" pitchFamily="18" charset="-120"/>
              </a:rPr>
              <a:t>pwconv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>
                <a:ea typeface="新細明體" panose="02020500000000000000" pitchFamily="18" charset="-120"/>
              </a:rPr>
              <a:t> to transfer into /etc/shadow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Fields of /etc/shadow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Login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Encrypted password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Date of last password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Minimum number of days between password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Maximum number of days between password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Number of days in advance to warn users about password expiration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Number of inactive days before account expiration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Account expiration date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Flags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5562600"/>
            <a:ext cx="6335713" cy="581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[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lctseng@linux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sudo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grep lctseng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lctseng:$1$4KQcUPbi$/nVs5bPDUXoyLLxw9Yp9D.:14529:0:99999:7:::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2, 3, 4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Initialize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ea typeface="新細明體" panose="02020500000000000000" pitchFamily="18" charset="-120"/>
              </a:rPr>
              <a:t>passwd</a:t>
            </a:r>
            <a:r>
              <a:rPr lang="en-US" altLang="zh-TW" dirty="0">
                <a:ea typeface="新細明體" panose="02020500000000000000" pitchFamily="18" charset="-120"/>
              </a:rPr>
              <a:t> lctseng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Set quota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ea typeface="新細明體" panose="02020500000000000000" pitchFamily="18" charset="-120"/>
              </a:rPr>
              <a:t>edquota</a:t>
            </a:r>
            <a:r>
              <a:rPr lang="en-US" altLang="zh-TW" dirty="0">
                <a:ea typeface="新細明體" panose="02020500000000000000" pitchFamily="18" charset="-120"/>
              </a:rPr>
              <a:t> lctseng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ea typeface="新細明體" panose="02020500000000000000" pitchFamily="18" charset="-120"/>
              </a:rPr>
              <a:t>edquota</a:t>
            </a:r>
            <a:r>
              <a:rPr lang="en-US" altLang="zh-TW" dirty="0">
                <a:ea typeface="新細明體" panose="02020500000000000000" pitchFamily="18" charset="-120"/>
              </a:rPr>
              <a:t> -p </a:t>
            </a:r>
            <a:r>
              <a:rPr lang="en-US" altLang="zh-TW" dirty="0" err="1">
                <a:ea typeface="新細明體" panose="02020500000000000000" pitchFamily="18" charset="-120"/>
              </a:rPr>
              <a:t>quotatemplate</a:t>
            </a:r>
            <a:r>
              <a:rPr lang="en-US" altLang="zh-TW" dirty="0">
                <a:ea typeface="新細明體" panose="02020500000000000000" pitchFamily="18" charset="-120"/>
              </a:rPr>
              <a:t> lctseng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-p: duplicate quota settings from other user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  <a:hlinkClick r:id="rId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  <a:hlinkClick r:id="rId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https://www.freebsd.org/doc/handbook/quotas.html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Home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ea typeface="新細明體" panose="02020500000000000000" pitchFamily="18" charset="-120"/>
              </a:rPr>
              <a:t>mkdir</a:t>
            </a:r>
            <a:r>
              <a:rPr lang="en-US" altLang="zh-TW" dirty="0">
                <a:ea typeface="新細明體" panose="02020500000000000000" pitchFamily="18" charset="-120"/>
              </a:rPr>
              <a:t> /home/lctseng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84312" y="4038600"/>
            <a:ext cx="7278688" cy="101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Quotas for user lctseng: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/raid: </a:t>
            </a:r>
            <a:r>
              <a:rPr kumimoji="0" lang="en-US" altLang="zh-TW" sz="20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kbytes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in use: 705996, limits (soft = 4000000, hard = 4200000)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</a:t>
            </a:r>
            <a:r>
              <a:rPr kumimoji="0" lang="en-US" altLang="zh-TW" sz="20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inodes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in use: 9728, limits (soft = 50000, hard = 60000)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Step to add a new user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5, 6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5720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Startup files</a:t>
            </a:r>
          </a:p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System wide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/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b="1" dirty="0">
                <a:ea typeface="新細明體" panose="02020500000000000000" pitchFamily="18" charset="-120"/>
              </a:rPr>
              <a:t>/{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csh.cshrc</a:t>
            </a:r>
            <a:r>
              <a:rPr lang="en-US" altLang="zh-TW" sz="1600" b="1" dirty="0">
                <a:ea typeface="新細明體" panose="02020500000000000000" pitchFamily="18" charset="-120"/>
              </a:rPr>
              <a:t>, 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csh.login</a:t>
            </a:r>
            <a:r>
              <a:rPr lang="en-US" altLang="zh-TW" sz="1600" b="1" dirty="0">
                <a:ea typeface="新細明體" panose="02020500000000000000" pitchFamily="18" charset="-120"/>
              </a:rPr>
              <a:t>, 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csh.logout</a:t>
            </a:r>
            <a:r>
              <a:rPr lang="en-US" altLang="zh-TW" sz="1600" b="1" dirty="0">
                <a:ea typeface="新細明體" panose="02020500000000000000" pitchFamily="18" charset="-120"/>
              </a:rPr>
              <a:t>, profile}</a:t>
            </a:r>
          </a:p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Private </a:t>
            </a:r>
          </a:p>
          <a:p>
            <a:pPr lvl="2" eaLnBrk="1" hangingPunct="1"/>
            <a:r>
              <a:rPr lang="en-US" altLang="zh-TW" sz="1600" b="1" dirty="0" err="1">
                <a:ea typeface="新細明體" panose="02020500000000000000" pitchFamily="18" charset="-120"/>
              </a:rPr>
              <a:t>csh</a:t>
            </a:r>
            <a:r>
              <a:rPr lang="en-US" altLang="zh-TW" sz="1600" b="1" dirty="0">
                <a:ea typeface="新細明體" panose="02020500000000000000" pitchFamily="18" charset="-120"/>
              </a:rPr>
              <a:t>/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tcsh</a:t>
            </a:r>
            <a:r>
              <a:rPr lang="en-US" altLang="zh-TW" sz="1600" b="1" dirty="0">
                <a:ea typeface="新細明體" panose="02020500000000000000" pitchFamily="18" charset="-120"/>
              </a:rPr>
              <a:t>	</a:t>
            </a:r>
            <a:r>
              <a:rPr lang="en-US" altLang="zh-TW" sz="1600" b="1" dirty="0">
                <a:ea typeface="新細明體" panose="02020500000000000000" pitchFamily="18" charset="-120"/>
                <a:sym typeface="Wingdings" panose="05000000000000000000" pitchFamily="2" charset="2"/>
              </a:rPr>
              <a:t> .login, .logout, .</a:t>
            </a:r>
            <a:r>
              <a:rPr lang="en-US" altLang="zh-TW" sz="1600" b="1" dirty="0" err="1">
                <a:ea typeface="新細明體" panose="02020500000000000000" pitchFamily="18" charset="-120"/>
                <a:sym typeface="Wingdings" panose="05000000000000000000" pitchFamily="2" charset="2"/>
              </a:rPr>
              <a:t>tcshrc</a:t>
            </a:r>
            <a:r>
              <a:rPr lang="en-US" altLang="zh-TW" sz="1600" b="1" dirty="0">
                <a:ea typeface="新細明體" panose="02020500000000000000" pitchFamily="18" charset="-120"/>
                <a:sym typeface="Wingdings" panose="05000000000000000000" pitchFamily="2" charset="2"/>
              </a:rPr>
              <a:t>, .</a:t>
            </a:r>
            <a:r>
              <a:rPr lang="en-US" altLang="zh-TW" sz="1600" b="1" dirty="0" err="1">
                <a:ea typeface="新細明體" panose="02020500000000000000" pitchFamily="18" charset="-120"/>
                <a:sym typeface="Wingdings" panose="05000000000000000000" pitchFamily="2" charset="2"/>
              </a:rPr>
              <a:t>cshrc</a:t>
            </a:r>
            <a:endParaRPr lang="en-US" altLang="zh-TW" sz="1600" b="1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sz="1600" b="1" dirty="0" err="1">
                <a:ea typeface="新細明體" panose="02020500000000000000" pitchFamily="18" charset="-120"/>
                <a:sym typeface="Wingdings" panose="05000000000000000000" pitchFamily="2" charset="2"/>
              </a:rPr>
              <a:t>sh</a:t>
            </a:r>
            <a:r>
              <a:rPr lang="en-US" altLang="zh-TW" sz="1600" b="1" dirty="0">
                <a:ea typeface="新細明體" panose="02020500000000000000" pitchFamily="18" charset="-120"/>
                <a:sym typeface="Wingdings" panose="05000000000000000000" pitchFamily="2" charset="2"/>
              </a:rPr>
              <a:t>		 .profile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  <a:sym typeface="Wingdings" panose="05000000000000000000" pitchFamily="2" charset="2"/>
              </a:rPr>
              <a:t>vi		 .</a:t>
            </a:r>
            <a:r>
              <a:rPr lang="en-US" altLang="zh-TW" sz="1600" b="1" dirty="0" err="1">
                <a:ea typeface="新細明體" panose="02020500000000000000" pitchFamily="18" charset="-120"/>
                <a:sym typeface="Wingdings" panose="05000000000000000000" pitchFamily="2" charset="2"/>
              </a:rPr>
              <a:t>exrc</a:t>
            </a:r>
            <a:endParaRPr lang="en-US" altLang="zh-TW" sz="1600" b="1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  <a:sym typeface="Wingdings" panose="05000000000000000000" pitchFamily="2" charset="2"/>
              </a:rPr>
              <a:t>vim		 .</a:t>
            </a:r>
            <a:r>
              <a:rPr lang="en-US" altLang="zh-TW" sz="1600" b="1" dirty="0" err="1">
                <a:ea typeface="新細明體" panose="02020500000000000000" pitchFamily="18" charset="-120"/>
                <a:sym typeface="Wingdings" panose="05000000000000000000" pitchFamily="2" charset="2"/>
              </a:rPr>
              <a:t>vimrc</a:t>
            </a:r>
            <a:endParaRPr lang="en-US" altLang="zh-TW" sz="1600" b="1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sz="1600" b="1" dirty="0" err="1">
                <a:ea typeface="新細明體" panose="02020500000000000000" pitchFamily="18" charset="-120"/>
                <a:sym typeface="Wingdings" panose="05000000000000000000" pitchFamily="2" charset="2"/>
              </a:rPr>
              <a:t>startx</a:t>
            </a:r>
            <a:r>
              <a:rPr lang="en-US" altLang="zh-TW" sz="1600" b="1" dirty="0">
                <a:ea typeface="新細明體" panose="02020500000000000000" pitchFamily="18" charset="-120"/>
                <a:sym typeface="Wingdings" panose="05000000000000000000" pitchFamily="2" charset="2"/>
              </a:rPr>
              <a:t>		 .</a:t>
            </a:r>
            <a:r>
              <a:rPr lang="en-US" altLang="zh-TW" sz="1600" b="1" dirty="0" err="1">
                <a:ea typeface="新細明體" panose="02020500000000000000" pitchFamily="18" charset="-120"/>
                <a:sym typeface="Wingdings" panose="05000000000000000000" pitchFamily="2" charset="2"/>
              </a:rPr>
              <a:t>xinitrc</a:t>
            </a:r>
            <a:endParaRPr lang="en-US" altLang="zh-TW" sz="1600" b="1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In this step, we usually copy private startup files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/share/</a:t>
            </a:r>
            <a:r>
              <a:rPr lang="en-US" altLang="zh-TW" sz="1600" dirty="0" err="1">
                <a:ea typeface="新細明體" panose="02020500000000000000" pitchFamily="18" charset="-120"/>
                <a:sym typeface="Wingdings" panose="05000000000000000000" pitchFamily="2" charset="2"/>
              </a:rPr>
              <a:t>skel</a:t>
            </a:r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/dot.*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/local/share/</a:t>
            </a:r>
            <a:r>
              <a:rPr lang="en-US" altLang="zh-TW" sz="1600" dirty="0" err="1">
                <a:ea typeface="新細明體" panose="02020500000000000000" pitchFamily="18" charset="-120"/>
                <a:sym typeface="Wingdings" panose="05000000000000000000" pitchFamily="2" charset="2"/>
              </a:rPr>
              <a:t>skel</a:t>
            </a:r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/zh_TW.Big5/dot.*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  <a:sym typeface="Wingdings" panose="05000000000000000000" pitchFamily="2" charset="2"/>
              </a:rPr>
              <a:t>Change </a:t>
            </a:r>
            <a:r>
              <a:rPr lang="en-US" altLang="zh-TW" sz="2000" dirty="0" err="1">
                <a:ea typeface="新細明體" panose="02020500000000000000" pitchFamily="18" charset="-120"/>
                <a:sym typeface="Wingdings" panose="05000000000000000000" pitchFamily="2" charset="2"/>
              </a:rPr>
              <a:t>onwer</a:t>
            </a:r>
            <a:endParaRPr lang="en-US" altLang="zh-TW" sz="2000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dirty="0" err="1">
                <a:ea typeface="新細明體" panose="02020500000000000000" pitchFamily="18" charset="-120"/>
                <a:sym typeface="Wingdings" panose="05000000000000000000" pitchFamily="2" charset="2"/>
              </a:rPr>
              <a:t>chown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 -R </a:t>
            </a:r>
            <a:r>
              <a:rPr lang="en-US" altLang="zh-TW" sz="1800" dirty="0" err="1">
                <a:ea typeface="新細明體" panose="02020500000000000000" pitchFamily="18" charset="-120"/>
                <a:sym typeface="Wingdings" panose="05000000000000000000" pitchFamily="2" charset="2"/>
              </a:rPr>
              <a:t>lctseng:cs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 /home/lctseng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Remove accounts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Delete the account entry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[FreeBSD] </a:t>
            </a:r>
            <a:r>
              <a:rPr lang="en-US" altLang="zh-TW" dirty="0" err="1">
                <a:ea typeface="新細明體" panose="02020500000000000000" pitchFamily="18" charset="-120"/>
              </a:rPr>
              <a:t>vipw</a:t>
            </a:r>
            <a:r>
              <a:rPr lang="en-US" altLang="zh-TW" dirty="0">
                <a:ea typeface="新細明體" panose="02020500000000000000" pitchFamily="18" charset="-120"/>
              </a:rPr>
              <a:t>, pw </a:t>
            </a:r>
            <a:r>
              <a:rPr lang="en-US" altLang="zh-TW" dirty="0" err="1">
                <a:ea typeface="新細明體" panose="02020500000000000000" pitchFamily="18" charset="-120"/>
              </a:rPr>
              <a:t>userdel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[Linux] remove the row 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passwd</a:t>
            </a:r>
            <a:r>
              <a:rPr lang="en-US" altLang="zh-TW" dirty="0">
                <a:ea typeface="新細明體" panose="02020500000000000000" pitchFamily="18" charset="-120"/>
              </a:rPr>
              <a:t> and </a:t>
            </a:r>
            <a:r>
              <a:rPr lang="en-US" altLang="zh-TW" dirty="0" err="1">
                <a:ea typeface="新細明體" panose="02020500000000000000" pitchFamily="18" charset="-120"/>
              </a:rPr>
              <a:t>pwconv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Backup file and mailbox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tar </a:t>
            </a:r>
            <a:r>
              <a:rPr lang="en-US" altLang="zh-TW" dirty="0" err="1">
                <a:ea typeface="新細明體" panose="02020500000000000000" pitchFamily="18" charset="-120"/>
              </a:rPr>
              <a:t>jcf</a:t>
            </a:r>
            <a:r>
              <a:rPr lang="en-US" altLang="zh-TW" dirty="0">
                <a:ea typeface="新細明體" panose="02020500000000000000" pitchFamily="18" charset="-120"/>
              </a:rPr>
              <a:t> lctseng-home-20190927.tar.bz /home/lctseng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tar </a:t>
            </a:r>
            <a:r>
              <a:rPr lang="en-US" altLang="zh-TW" dirty="0" err="1">
                <a:ea typeface="新細明體" panose="02020500000000000000" pitchFamily="18" charset="-120"/>
              </a:rPr>
              <a:t>jcf</a:t>
            </a:r>
            <a:r>
              <a:rPr lang="en-US" altLang="zh-TW" dirty="0">
                <a:ea typeface="新細明體" panose="02020500000000000000" pitchFamily="18" charset="-120"/>
              </a:rPr>
              <a:t> lctseng-mail-20190927.tar.bz /</a:t>
            </a:r>
            <a:r>
              <a:rPr lang="en-US" altLang="zh-TW" dirty="0" err="1"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ea typeface="新細明體" panose="02020500000000000000" pitchFamily="18" charset="-120"/>
              </a:rPr>
              <a:t>/mail/lctseng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chmod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>
                <a:ea typeface="新細明體" panose="02020500000000000000" pitchFamily="18" charset="-120"/>
              </a:rPr>
              <a:t>600 lctseng-*-</a:t>
            </a:r>
            <a:r>
              <a:rPr lang="en-US" altLang="zh-TW" dirty="0">
                <a:ea typeface="新細明體" panose="02020500000000000000" pitchFamily="18" charset="-120"/>
              </a:rPr>
              <a:t>20190927.tar.bz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Delete home directory and mailbox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rm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err="1">
                <a:ea typeface="新細明體" panose="02020500000000000000" pitchFamily="18" charset="-120"/>
              </a:rPr>
              <a:t>rf</a:t>
            </a:r>
            <a:r>
              <a:rPr lang="en-US" altLang="zh-TW" dirty="0">
                <a:ea typeface="新細明體" panose="02020500000000000000" pitchFamily="18" charset="-120"/>
              </a:rPr>
              <a:t> /home/lctseng /</a:t>
            </a:r>
            <a:r>
              <a:rPr lang="en-US" altLang="zh-TW" dirty="0" err="1"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ea typeface="新細明體" panose="02020500000000000000" pitchFamily="18" charset="-120"/>
              </a:rPr>
              <a:t>/mail/lctseng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Disabling login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Ways to disable login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Change user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login shell as /</a:t>
            </a:r>
            <a:r>
              <a:rPr lang="en-US" altLang="zh-TW" dirty="0" err="1">
                <a:ea typeface="新細明體" panose="02020500000000000000" pitchFamily="18" charset="-120"/>
              </a:rPr>
              <a:t>sbin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nologin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Put a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>
                <a:ea typeface="新細明體" panose="02020500000000000000" pitchFamily="18" charset="-120"/>
              </a:rPr>
              <a:t>#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>
                <a:ea typeface="新細明體" panose="02020500000000000000" pitchFamily="18" charset="-120"/>
              </a:rPr>
              <a:t> in front of the account entry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Put a '-' in front of the account entry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Put a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>
                <a:ea typeface="新細明體" panose="02020500000000000000" pitchFamily="18" charset="-120"/>
              </a:rPr>
              <a:t>*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>
                <a:ea typeface="新細明體" panose="02020500000000000000" pitchFamily="18" charset="-120"/>
              </a:rPr>
              <a:t> in the encrypted password field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Add *LOCKED* at the beginning of the encrypted password field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pw lock/unlock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Write a program to show the reason and how to remove the restriction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pw(8)</a:t>
            </a:r>
            <a:r>
              <a:rPr lang="zh-TW" altLang="en-US" dirty="0">
                <a:ea typeface="新細明體" panose="02020500000000000000" pitchFamily="18" charset="-120"/>
              </a:rPr>
              <a:t>、</a:t>
            </a:r>
            <a:r>
              <a:rPr lang="en-US" altLang="zh-TW" dirty="0" err="1">
                <a:ea typeface="新細明體" panose="02020500000000000000" pitchFamily="18" charset="-120"/>
              </a:rPr>
              <a:t>adduser</a:t>
            </a:r>
            <a:r>
              <a:rPr lang="en-US" altLang="zh-TW" dirty="0">
                <a:ea typeface="新細明體" panose="02020500000000000000" pitchFamily="18" charset="-120"/>
              </a:rPr>
              <a:t>(8)</a:t>
            </a:r>
            <a:r>
              <a:rPr lang="zh-TW" altLang="en-US" dirty="0">
                <a:ea typeface="新細明體" panose="02020500000000000000" pitchFamily="18" charset="-120"/>
              </a:rPr>
              <a:t>、</a:t>
            </a:r>
            <a:r>
              <a:rPr lang="en-US" altLang="zh-TW" dirty="0" err="1">
                <a:ea typeface="新細明體" panose="02020500000000000000" pitchFamily="18" charset="-120"/>
              </a:rPr>
              <a:t>pwd_mkdb</a:t>
            </a:r>
            <a:r>
              <a:rPr lang="en-US" altLang="zh-TW" dirty="0">
                <a:ea typeface="新細明體" panose="02020500000000000000" pitchFamily="18" charset="-120"/>
              </a:rPr>
              <a:t>(8)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Rootly</a:t>
            </a:r>
            <a:r>
              <a:rPr lang="en-US" altLang="zh-TW" dirty="0">
                <a:ea typeface="新細明體" pitchFamily="18" charset="-120"/>
              </a:rPr>
              <a:t> Powers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Adding New Users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The Root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Root is God, A.K.A. super-user.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UID is 0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UNIX permits super-user to perform any valid operation on any file or process,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Changing the root directory of a process with </a:t>
            </a:r>
            <a:r>
              <a:rPr lang="en-US" altLang="zh-TW" sz="1800" b="1">
                <a:ea typeface="新細明體" panose="02020500000000000000" pitchFamily="18" charset="-120"/>
              </a:rPr>
              <a:t>chroot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Setting the system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Raising anyone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>
                <a:ea typeface="新細明體" panose="02020500000000000000" pitchFamily="18" charset="-120"/>
              </a:rPr>
              <a:t>s resource usage limits and process priorities (</a:t>
            </a:r>
            <a:r>
              <a:rPr lang="en-US" altLang="zh-TW" sz="1800" b="1">
                <a:ea typeface="新細明體" panose="02020500000000000000" pitchFamily="18" charset="-120"/>
              </a:rPr>
              <a:t>renice, edquota</a:t>
            </a:r>
            <a:r>
              <a:rPr lang="en-US" altLang="zh-TW" sz="180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Setting the system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>
                <a:ea typeface="新細明體" panose="02020500000000000000" pitchFamily="18" charset="-120"/>
              </a:rPr>
              <a:t>s hostname (</a:t>
            </a:r>
            <a:r>
              <a:rPr lang="en-US" altLang="zh-TW" sz="1800" b="1">
                <a:ea typeface="新細明體" panose="02020500000000000000" pitchFamily="18" charset="-120"/>
              </a:rPr>
              <a:t>hostname</a:t>
            </a:r>
            <a:r>
              <a:rPr lang="en-US" altLang="zh-TW" sz="180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Configuring network interfaces (</a:t>
            </a:r>
            <a:r>
              <a:rPr lang="en-US" altLang="zh-TW" sz="1800" b="1">
                <a:ea typeface="新細明體" panose="02020500000000000000" pitchFamily="18" charset="-120"/>
              </a:rPr>
              <a:t>ifconfig</a:t>
            </a:r>
            <a:r>
              <a:rPr lang="en-US" altLang="zh-TW" sz="180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Shutting down the system (</a:t>
            </a:r>
            <a:r>
              <a:rPr lang="en-US" altLang="zh-TW" sz="1800" b="1">
                <a:ea typeface="新細明體" panose="02020500000000000000" pitchFamily="18" charset="-120"/>
              </a:rPr>
              <a:t>shutdown</a:t>
            </a:r>
            <a:r>
              <a:rPr lang="en-US" altLang="zh-TW" sz="180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Becoming root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>
                <a:ea typeface="新細明體" panose="02020500000000000000" pitchFamily="18" charset="-120"/>
              </a:rPr>
              <a:t>Login as root</a:t>
            </a:r>
          </a:p>
          <a:p>
            <a:pPr lvl="1" eaLnBrk="1" hangingPunct="1"/>
            <a:r>
              <a:rPr lang="en-US" altLang="zh-TW" sz="2400" dirty="0">
                <a:ea typeface="新細明體" panose="02020500000000000000" pitchFamily="18" charset="-120"/>
              </a:rPr>
              <a:t>Console login</a:t>
            </a:r>
          </a:p>
          <a:p>
            <a:pPr lvl="2" eaLnBrk="1" hangingPunct="1"/>
            <a:r>
              <a:rPr lang="en-US" altLang="zh-TW" sz="2000" dirty="0">
                <a:ea typeface="新細明體" panose="02020500000000000000" pitchFamily="18" charset="-120"/>
              </a:rPr>
              <a:t>Allow root login on console.</a:t>
            </a:r>
          </a:p>
          <a:p>
            <a:pPr lvl="2" eaLnBrk="1" hangingPunct="1"/>
            <a:r>
              <a:rPr lang="en-US" altLang="zh-TW" sz="2000" dirty="0">
                <a:ea typeface="新細明體" panose="02020500000000000000" pitchFamily="18" charset="-120"/>
              </a:rPr>
              <a:t>If you don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2000" dirty="0">
                <a:ea typeface="新細明體" panose="02020500000000000000" pitchFamily="18" charset="-120"/>
              </a:rPr>
              <a:t>t want to permit root login in the console (in /</a:t>
            </a:r>
            <a:r>
              <a:rPr lang="en-US" altLang="zh-TW" sz="2000" dirty="0" err="1">
                <a:ea typeface="新細明體" panose="02020500000000000000" pitchFamily="18" charset="-120"/>
              </a:rPr>
              <a:t>etc</a:t>
            </a:r>
            <a:r>
              <a:rPr lang="en-US" altLang="zh-TW" sz="2000" dirty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>
                <a:ea typeface="新細明體" panose="02020500000000000000" pitchFamily="18" charset="-120"/>
              </a:rPr>
              <a:t>ttys</a:t>
            </a:r>
            <a:r>
              <a:rPr lang="en-US" altLang="zh-TW" sz="2000" dirty="0">
                <a:ea typeface="新細明體" panose="02020500000000000000" pitchFamily="18" charset="-120"/>
              </a:rPr>
              <a:t>)</a:t>
            </a:r>
          </a:p>
          <a:p>
            <a:pPr lvl="3" eaLnBrk="1" hangingPunct="1">
              <a:buFontTx/>
              <a:buNone/>
            </a:pPr>
            <a:r>
              <a:rPr lang="en-US" altLang="zh-TW" sz="1800" dirty="0"/>
              <a:t>	 ttyv1   "/</a:t>
            </a:r>
            <a:r>
              <a:rPr lang="en-US" altLang="zh-TW" sz="1800" dirty="0" err="1"/>
              <a:t>usr</a:t>
            </a:r>
            <a:r>
              <a:rPr lang="en-US" altLang="zh-TW" sz="1800" dirty="0"/>
              <a:t>/</a:t>
            </a:r>
            <a:r>
              <a:rPr lang="en-US" altLang="zh-TW" sz="1800" dirty="0" err="1"/>
              <a:t>libexec</a:t>
            </a:r>
            <a:r>
              <a:rPr lang="en-US" altLang="zh-TW" sz="1800" dirty="0"/>
              <a:t>/</a:t>
            </a:r>
            <a:r>
              <a:rPr lang="en-US" altLang="zh-TW" sz="1800" dirty="0" err="1"/>
              <a:t>getty</a:t>
            </a:r>
            <a:r>
              <a:rPr lang="en-US" altLang="zh-TW" sz="1800" dirty="0"/>
              <a:t> Pc"         cons25  on  secure</a:t>
            </a:r>
          </a:p>
          <a:p>
            <a:pPr lvl="3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ym typeface="Wingdings" panose="05000000000000000000" pitchFamily="2" charset="2"/>
              </a:rPr>
              <a:t>ttyv1   "/</a:t>
            </a:r>
            <a:r>
              <a:rPr lang="en-US" altLang="zh-TW" sz="1800" dirty="0" err="1">
                <a:sym typeface="Wingdings" panose="05000000000000000000" pitchFamily="2" charset="2"/>
              </a:rPr>
              <a:t>usr</a:t>
            </a:r>
            <a:r>
              <a:rPr lang="en-US" altLang="zh-TW" sz="1800" dirty="0">
                <a:sym typeface="Wingdings" panose="05000000000000000000" pitchFamily="2" charset="2"/>
              </a:rPr>
              <a:t>/</a:t>
            </a:r>
            <a:r>
              <a:rPr lang="en-US" altLang="zh-TW" sz="1800" dirty="0" err="1">
                <a:sym typeface="Wingdings" panose="05000000000000000000" pitchFamily="2" charset="2"/>
              </a:rPr>
              <a:t>libexec</a:t>
            </a:r>
            <a:r>
              <a:rPr lang="en-US" altLang="zh-TW" sz="1800" dirty="0">
                <a:sym typeface="Wingdings" panose="05000000000000000000" pitchFamily="2" charset="2"/>
              </a:rPr>
              <a:t>/</a:t>
            </a:r>
            <a:r>
              <a:rPr lang="en-US" altLang="zh-TW" sz="1800" dirty="0" err="1">
                <a:sym typeface="Wingdings" panose="05000000000000000000" pitchFamily="2" charset="2"/>
              </a:rPr>
              <a:t>getty</a:t>
            </a:r>
            <a:r>
              <a:rPr lang="en-US" altLang="zh-TW" sz="1800" dirty="0">
                <a:sym typeface="Wingdings" panose="05000000000000000000" pitchFamily="2" charset="2"/>
              </a:rPr>
              <a:t> Pc"         cons25  on  </a:t>
            </a:r>
            <a:r>
              <a:rPr lang="en-US" altLang="zh-TW" sz="1800" i="1" dirty="0">
                <a:solidFill>
                  <a:schemeClr val="hlink"/>
                </a:solidFill>
                <a:sym typeface="Wingdings" panose="05000000000000000000" pitchFamily="2" charset="2"/>
              </a:rPr>
              <a:t>insecure</a:t>
            </a:r>
            <a:endParaRPr lang="en-US" altLang="zh-TW" sz="1800" i="1" dirty="0">
              <a:solidFill>
                <a:schemeClr val="hlink"/>
              </a:solidFill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 dirty="0">
                <a:ea typeface="新細明體" panose="02020500000000000000" pitchFamily="18" charset="-120"/>
              </a:rPr>
              <a:t>Remote login (login via </a:t>
            </a:r>
            <a:r>
              <a:rPr lang="en-US" altLang="zh-TW" sz="2400" dirty="0" err="1">
                <a:ea typeface="新細明體" panose="02020500000000000000" pitchFamily="18" charset="-120"/>
              </a:rPr>
              <a:t>ssh</a:t>
            </a:r>
            <a:r>
              <a:rPr lang="en-US" altLang="zh-TW" sz="2400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sshd</a:t>
            </a:r>
            <a:r>
              <a:rPr lang="en-US" altLang="zh-TW" sz="2000" dirty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ssh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sshd_config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3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#</a:t>
            </a:r>
            <a:r>
              <a:rPr lang="en-US" altLang="zh-TW" sz="1800" dirty="0" err="1">
                <a:ea typeface="新細明體" panose="02020500000000000000" pitchFamily="18" charset="-120"/>
              </a:rPr>
              <a:t>PermitRootLogin</a:t>
            </a:r>
            <a:r>
              <a:rPr lang="en-US" altLang="zh-TW" sz="1800" dirty="0">
                <a:ea typeface="新細明體" panose="02020500000000000000" pitchFamily="18" charset="-120"/>
              </a:rPr>
              <a:t> yes</a:t>
            </a:r>
          </a:p>
          <a:p>
            <a:pPr lvl="2" eaLnBrk="1" hangingPunct="1"/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DON’T DO THAT !!!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Becoming root 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su : substitute user 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su, su -, su </a:t>
            </a:r>
            <a:r>
              <a:rPr lang="en-US" altLang="zh-TW" sz="1800" i="1">
                <a:ea typeface="新細明體" panose="02020500000000000000" pitchFamily="18" charset="-120"/>
              </a:rPr>
              <a:t>username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/>
              <a:t>※ Environment is unmodified with the exception of USER, HOME, SHELL which will be changed to target user.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/>
              <a:t>※ “su -” will simulate as a full login. (All environment variables changed)</a:t>
            </a:r>
            <a:endParaRPr lang="en-US" altLang="zh-TW" sz="1800" i="1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sudo : a limited su (security/sudo)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Subdivide superuser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>
                <a:ea typeface="新細明體" panose="02020500000000000000" pitchFamily="18" charset="-120"/>
              </a:rPr>
              <a:t>s power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solidFill>
                  <a:schemeClr val="hlink"/>
                </a:solidFill>
                <a:ea typeface="新細明體" panose="02020500000000000000" pitchFamily="18" charset="-120"/>
              </a:rPr>
              <a:t>Who</a:t>
            </a:r>
            <a:r>
              <a:rPr lang="en-US" altLang="zh-TW" sz="1600">
                <a:ea typeface="新細明體" panose="02020500000000000000" pitchFamily="18" charset="-120"/>
              </a:rPr>
              <a:t> can execute </a:t>
            </a:r>
            <a:r>
              <a:rPr lang="en-US" altLang="zh-TW" sz="1600" b="1">
                <a:solidFill>
                  <a:schemeClr val="hlink"/>
                </a:solidFill>
                <a:ea typeface="新細明體" panose="02020500000000000000" pitchFamily="18" charset="-120"/>
              </a:rPr>
              <a:t>what command</a:t>
            </a:r>
            <a:r>
              <a:rPr lang="en-US" altLang="zh-TW" sz="1600">
                <a:ea typeface="新細明體" panose="02020500000000000000" pitchFamily="18" charset="-120"/>
              </a:rPr>
              <a:t> on </a:t>
            </a:r>
            <a:r>
              <a:rPr lang="en-US" altLang="zh-TW" sz="1600" b="1">
                <a:solidFill>
                  <a:schemeClr val="hlink"/>
                </a:solidFill>
                <a:ea typeface="新細明體" panose="02020500000000000000" pitchFamily="18" charset="-120"/>
              </a:rPr>
              <a:t>which host </a:t>
            </a:r>
            <a:r>
              <a:rPr lang="en-US" altLang="zh-TW" sz="1600">
                <a:ea typeface="新細明體" panose="02020500000000000000" pitchFamily="18" charset="-120"/>
              </a:rPr>
              <a:t>as </a:t>
            </a:r>
            <a:r>
              <a:rPr lang="en-US" altLang="zh-TW" sz="1600" b="1">
                <a:solidFill>
                  <a:schemeClr val="hlink"/>
                </a:solidFill>
                <a:ea typeface="新細明體" panose="02020500000000000000" pitchFamily="18" charset="-120"/>
              </a:rPr>
              <a:t>whom</a:t>
            </a:r>
            <a:r>
              <a:rPr lang="en-US" altLang="zh-TW" sz="1600">
                <a:ea typeface="新細明體" panose="02020500000000000000" pitchFamily="18" charset="-12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Each command executed through sudo will be logged (/var/log/auth.log)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18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Edit /usr/local/etc/sudoers using </a:t>
            </a:r>
            <a:r>
              <a:rPr lang="en-US" altLang="zh-TW" sz="1800" b="1">
                <a:ea typeface="新細明體" panose="02020500000000000000" pitchFamily="18" charset="-120"/>
              </a:rPr>
              <a:t>visudo </a:t>
            </a:r>
            <a:r>
              <a:rPr lang="en-US" altLang="zh-TW" sz="1800">
                <a:ea typeface="新細明體" panose="02020500000000000000" pitchFamily="18" charset="-120"/>
              </a:rPr>
              <a:t>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visudo can check mutual exclusive access of sudoers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Syntax check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Change editor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setenv EDITOR &lt;editor you want&gt;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143000" y="4362450"/>
            <a:ext cx="6858000" cy="584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1600" dirty="0">
                <a:latin typeface="Times" panose="02020603050405020304" pitchFamily="18" charset="0"/>
              </a:rPr>
              <a:t>Sep 20 02:10:08 NASA </a:t>
            </a:r>
            <a:r>
              <a:rPr lang="en-US" altLang="zh-TW" sz="1600" dirty="0" err="1">
                <a:latin typeface="Times" panose="02020603050405020304" pitchFamily="18" charset="0"/>
              </a:rPr>
              <a:t>sudo</a:t>
            </a:r>
            <a:r>
              <a:rPr lang="en-US" altLang="zh-TW" sz="1600" dirty="0">
                <a:latin typeface="Times" panose="02020603050405020304" pitchFamily="18" charset="0"/>
              </a:rPr>
              <a:t>:    lctseng : TTY=pts/1 ; PWD=/</a:t>
            </a:r>
            <a:r>
              <a:rPr lang="en-US" altLang="zh-TW" sz="1600" dirty="0" err="1">
                <a:latin typeface="Times" panose="02020603050405020304" pitchFamily="18" charset="0"/>
              </a:rPr>
              <a:t>tmp</a:t>
            </a:r>
            <a:r>
              <a:rPr lang="en-US" altLang="zh-TW" sz="1600" dirty="0">
                <a:latin typeface="Times" panose="02020603050405020304" pitchFamily="18" charset="0"/>
              </a:rPr>
              <a:t> ;</a:t>
            </a:r>
          </a:p>
          <a:p>
            <a:pPr>
              <a:defRPr/>
            </a:pPr>
            <a:r>
              <a:rPr lang="en-US" altLang="zh-TW" sz="1600" dirty="0">
                <a:latin typeface="Times" panose="02020603050405020304" pitchFamily="18" charset="0"/>
              </a:rPr>
              <a:t>                                                        USER=root ; COMMAND=/</a:t>
            </a:r>
            <a:r>
              <a:rPr lang="en-US" altLang="zh-TW" sz="1600" dirty="0" err="1">
                <a:latin typeface="Times" panose="02020603050405020304" pitchFamily="18" charset="0"/>
              </a:rPr>
              <a:t>etc</a:t>
            </a:r>
            <a:r>
              <a:rPr lang="en-US" altLang="zh-TW" sz="1600" dirty="0">
                <a:latin typeface="Times" panose="02020603050405020304" pitchFamily="18" charset="0"/>
              </a:rPr>
              <a:t>/</a:t>
            </a:r>
            <a:r>
              <a:rPr lang="en-US" altLang="zh-TW" sz="1600" dirty="0" err="1">
                <a:latin typeface="Times" panose="02020603050405020304" pitchFamily="18" charset="0"/>
              </a:rPr>
              <a:t>rc.d</a:t>
            </a:r>
            <a:r>
              <a:rPr lang="en-US" altLang="zh-TW" sz="1600" dirty="0">
                <a:latin typeface="Times" panose="02020603050405020304" pitchFamily="18" charset="0"/>
              </a:rPr>
              <a:t>/pf start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Becoming root (3)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lvl="1" eaLnBrk="1" hangingPunct="1"/>
            <a:r>
              <a:rPr lang="en-US" altLang="zh-TW" u="sng">
                <a:ea typeface="新細明體" panose="02020500000000000000" pitchFamily="18" charset="-120"/>
              </a:rPr>
              <a:t>sudoers</a:t>
            </a:r>
            <a:r>
              <a:rPr lang="en-US" altLang="zh-TW">
                <a:ea typeface="新細明體" panose="02020500000000000000" pitchFamily="18" charset="-120"/>
              </a:rPr>
              <a:t> format</a:t>
            </a:r>
          </a:p>
          <a:p>
            <a:pPr lvl="2" eaLnBrk="1" hangingPunct="1"/>
            <a:r>
              <a:rPr lang="en-US" altLang="zh-TW" b="1">
                <a:solidFill>
                  <a:schemeClr val="hlink"/>
                </a:solidFill>
                <a:ea typeface="新細明體" panose="02020500000000000000" pitchFamily="18" charset="-120"/>
              </a:rPr>
              <a:t>Who</a:t>
            </a:r>
            <a:r>
              <a:rPr lang="en-US" altLang="zh-TW">
                <a:ea typeface="新細明體" panose="02020500000000000000" pitchFamily="18" charset="-120"/>
              </a:rPr>
              <a:t> can execute </a:t>
            </a:r>
            <a:r>
              <a:rPr lang="en-US" altLang="zh-TW" b="1">
                <a:solidFill>
                  <a:schemeClr val="hlink"/>
                </a:solidFill>
                <a:ea typeface="新細明體" panose="02020500000000000000" pitchFamily="18" charset="-120"/>
              </a:rPr>
              <a:t>what command</a:t>
            </a:r>
            <a:r>
              <a:rPr lang="en-US" altLang="zh-TW">
                <a:ea typeface="新細明體" panose="02020500000000000000" pitchFamily="18" charset="-120"/>
              </a:rPr>
              <a:t> on </a:t>
            </a:r>
            <a:r>
              <a:rPr lang="en-US" altLang="zh-TW" b="1">
                <a:solidFill>
                  <a:schemeClr val="hlink"/>
                </a:solidFill>
                <a:ea typeface="新細明體" panose="02020500000000000000" pitchFamily="18" charset="-120"/>
              </a:rPr>
              <a:t>which host </a:t>
            </a:r>
            <a:r>
              <a:rPr lang="en-US" altLang="zh-TW">
                <a:ea typeface="新細明體" panose="02020500000000000000" pitchFamily="18" charset="-120"/>
              </a:rPr>
              <a:t>as </a:t>
            </a:r>
            <a:r>
              <a:rPr lang="en-US" altLang="zh-TW" b="1">
                <a:solidFill>
                  <a:schemeClr val="hlink"/>
                </a:solidFill>
                <a:ea typeface="新細明體" panose="02020500000000000000" pitchFamily="18" charset="-120"/>
              </a:rPr>
              <a:t>whom</a:t>
            </a:r>
          </a:p>
          <a:p>
            <a:pPr lvl="3" eaLnBrk="1" hangingPunct="1"/>
            <a:r>
              <a:rPr lang="en-US" altLang="zh-TW" b="1">
                <a:ea typeface="新細明體" panose="02020500000000000000" pitchFamily="18" charset="-120"/>
              </a:rPr>
              <a:t>The user to whom the line applies</a:t>
            </a:r>
          </a:p>
          <a:p>
            <a:pPr lvl="3" eaLnBrk="1" hangingPunct="1"/>
            <a:r>
              <a:rPr lang="en-US" altLang="zh-TW" b="1">
                <a:ea typeface="新細明體" panose="02020500000000000000" pitchFamily="18" charset="-120"/>
              </a:rPr>
              <a:t>The hosts on which the line should be noted</a:t>
            </a:r>
          </a:p>
          <a:p>
            <a:pPr lvl="3" eaLnBrk="1" hangingPunct="1"/>
            <a:r>
              <a:rPr lang="en-US" altLang="zh-TW" b="1">
                <a:ea typeface="新細明體" panose="02020500000000000000" pitchFamily="18" charset="-120"/>
              </a:rPr>
              <a:t>The commands that the specified users may run</a:t>
            </a:r>
          </a:p>
          <a:p>
            <a:pPr lvl="3" eaLnBrk="1" hangingPunct="1"/>
            <a:r>
              <a:rPr lang="en-US" altLang="zh-TW" b="1">
                <a:ea typeface="新細明體" panose="02020500000000000000" pitchFamily="18" charset="-120"/>
              </a:rPr>
              <a:t>The users as whom they may be executed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Use absolute path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00238" y="3810000"/>
            <a:ext cx="6176962" cy="1930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Host_Alias	BSD=bsd1,bsd2,alumni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Host_Alias	LINUX=linux1,linux2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DUMP=/usr/sbin/dump, /usr/sbin/restore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PRINT=/usr/bin/lpc, /usr/bin/lprm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SHELLS=/bin/sh, /bin/tcsh, /bin/csh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Becoming root (4)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6176963" cy="5324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BSD=bsd1,bsd2,alumni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LINUX=linux1,linux2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PRINT=/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lpc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lprm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SHELLS=/bin/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SU=/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su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User_Alias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wwwTA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jnlin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wangth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User_Alias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printTA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=lctseng,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jnlin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Runas_Alias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NOBODY=nobody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wangth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	ALL=ALL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lctseng		ALL=(ALL)ALL,!SHELLS,!SU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printTA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	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csduty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=PRINT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wwwTA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	BSD=(NOBODY)/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/bin/more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%wheel		ALL=NOPASSWD:/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/shutdown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Becoming root (5)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sudo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u nobody more 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/apache/</a:t>
            </a:r>
            <a:r>
              <a:rPr lang="en-US" altLang="zh-TW" dirty="0" err="1">
                <a:ea typeface="新細明體" panose="02020500000000000000" pitchFamily="18" charset="-120"/>
              </a:rPr>
              <a:t>httpd.conf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Execute “more” as user “nobody”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Blacklist is not always safe…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cp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p /bin/</a:t>
            </a:r>
            <a:r>
              <a:rPr lang="en-US" altLang="zh-TW" dirty="0" err="1">
                <a:ea typeface="新細明體" panose="02020500000000000000" pitchFamily="18" charset="-120"/>
              </a:rPr>
              <a:t>csh</a:t>
            </a:r>
            <a:r>
              <a:rPr lang="en-US" altLang="zh-TW" dirty="0">
                <a:ea typeface="新細明體" panose="02020500000000000000" pitchFamily="18" charset="-120"/>
              </a:rPr>
              <a:t> /</a:t>
            </a:r>
            <a:r>
              <a:rPr lang="en-US" altLang="zh-TW" dirty="0" err="1">
                <a:ea typeface="新細明體" panose="02020500000000000000" pitchFamily="18" charset="-120"/>
              </a:rPr>
              <a:t>tmp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csh</a:t>
            </a:r>
            <a:r>
              <a:rPr lang="en-US" altLang="zh-TW" dirty="0">
                <a:ea typeface="新細明體" panose="02020500000000000000" pitchFamily="18" charset="-120"/>
              </a:rPr>
              <a:t>; </a:t>
            </a:r>
            <a:r>
              <a:rPr lang="en-US" altLang="zh-TW" dirty="0" err="1">
                <a:ea typeface="新細明體" panose="02020500000000000000" pitchFamily="18" charset="-120"/>
              </a:rPr>
              <a:t>sudo</a:t>
            </a:r>
            <a:r>
              <a:rPr lang="en-US" altLang="zh-TW" dirty="0">
                <a:ea typeface="新細明體" panose="02020500000000000000" pitchFamily="18" charset="-120"/>
              </a:rPr>
              <a:t> /</a:t>
            </a:r>
            <a:r>
              <a:rPr lang="en-US" altLang="zh-TW" dirty="0" err="1">
                <a:ea typeface="新細明體" panose="02020500000000000000" pitchFamily="18" charset="-120"/>
              </a:rPr>
              <a:t>tmp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csh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447800" y="4800600"/>
            <a:ext cx="6176963" cy="132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SHELLS=/bin/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SU=/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su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lctseng		ALL=(ALL)ALL,!SHELLS,!SU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sudoers</a:t>
            </a:r>
            <a:r>
              <a:rPr lang="en-US" altLang="zh-TW" dirty="0"/>
              <a:t> Example</a:t>
            </a:r>
            <a:endParaRPr lang="zh-TW" altLang="en-US" dirty="0"/>
          </a:p>
        </p:txBody>
      </p:sp>
      <p:sp>
        <p:nvSpPr>
          <p:cNvPr id="409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lctseng	ALL=(ALL) ALL</a:t>
            </a:r>
          </a:p>
          <a:p>
            <a:r>
              <a:rPr lang="en-US" altLang="zh-TW" dirty="0"/>
              <a:t>%wheel	ALL=(ALL) NOPASSWD: ALL</a:t>
            </a:r>
            <a:endParaRPr lang="zh-TW" altLang="en-US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01713" y="2590800"/>
            <a:ext cx="7140575" cy="31400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 User privilege specification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root ALL=(ALL)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 ALL=(ALL) ALL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8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 Uncomment to allow members of group wheel to execute any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#%wheel ALL=(ALL) ALL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8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 Same thing without a password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%wheel ALL=(ALL) NOPASSWD: ALL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User ID, Group ID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</a:t>
            </a:r>
            <a:r>
              <a:rPr lang="en-US" altLang="zh-TW" sz="1800" b="1" dirty="0">
                <a:ea typeface="新細明體" panose="02020500000000000000" pitchFamily="18" charset="-120"/>
              </a:rPr>
              <a:t>id</a:t>
            </a:r>
            <a:r>
              <a:rPr lang="en-US" altLang="zh-TW" sz="1800" dirty="0">
                <a:ea typeface="新細明體" panose="02020500000000000000" pitchFamily="18" charset="-120"/>
              </a:rPr>
              <a:t> lctseng</a:t>
            </a:r>
          </a:p>
          <a:p>
            <a:pPr lvl="2" eaLnBrk="1" hangingPunct="1"/>
            <a:r>
              <a:rPr lang="en-US" altLang="zh-TW" sz="1200" dirty="0" err="1"/>
              <a:t>uid</a:t>
            </a:r>
            <a:r>
              <a:rPr lang="en-US" altLang="zh-TW" sz="1200" dirty="0"/>
              <a:t>=10554(lctseng) </a:t>
            </a:r>
            <a:r>
              <a:rPr lang="en-US" altLang="zh-TW" sz="1200" dirty="0" err="1"/>
              <a:t>gid</a:t>
            </a:r>
            <a:r>
              <a:rPr lang="en-US" altLang="zh-TW" sz="1200" dirty="0"/>
              <a:t>=1199(alumni) groups=1199(alumni),2000(</a:t>
            </a:r>
            <a:r>
              <a:rPr lang="en-US" altLang="zh-TW" sz="1200" dirty="0" err="1"/>
              <a:t>taever</a:t>
            </a:r>
            <a:r>
              <a:rPr lang="en-US" altLang="zh-TW" sz="1200" dirty="0"/>
              <a:t>)</a:t>
            </a:r>
            <a:endParaRPr lang="nl-NL" altLang="zh-TW" sz="12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</a:t>
            </a:r>
            <a:r>
              <a:rPr lang="en-US" altLang="zh-TW" sz="1800" b="1">
                <a:ea typeface="新細明體" panose="02020500000000000000" pitchFamily="18" charset="-120"/>
              </a:rPr>
              <a:t>id</a:t>
            </a:r>
            <a:r>
              <a:rPr lang="en-US" altLang="zh-TW" sz="1800">
                <a:ea typeface="新細明體" panose="02020500000000000000" pitchFamily="18" charset="-120"/>
              </a:rPr>
              <a:t> 10554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Super user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root</a:t>
            </a:r>
          </a:p>
          <a:p>
            <a:pPr lvl="2" eaLnBrk="1" hangingPunct="1"/>
            <a:r>
              <a:rPr lang="en-US" altLang="zh-TW" sz="1200" dirty="0" err="1">
                <a:ea typeface="新細明體" panose="02020500000000000000" pitchFamily="18" charset="-120"/>
              </a:rPr>
              <a:t>uid</a:t>
            </a:r>
            <a:r>
              <a:rPr lang="en-US" altLang="zh-TW" sz="1200" dirty="0">
                <a:ea typeface="新細明體" panose="02020500000000000000" pitchFamily="18" charset="-120"/>
              </a:rPr>
              <a:t>=0(root) </a:t>
            </a:r>
            <a:r>
              <a:rPr lang="en-US" altLang="zh-TW" sz="1200" dirty="0" err="1">
                <a:ea typeface="新細明體" panose="02020500000000000000" pitchFamily="18" charset="-120"/>
              </a:rPr>
              <a:t>gid</a:t>
            </a:r>
            <a:r>
              <a:rPr lang="en-US" altLang="zh-TW" sz="1200" dirty="0">
                <a:ea typeface="新細明體" panose="02020500000000000000" pitchFamily="18" charset="-120"/>
              </a:rPr>
              <a:t>=0(wheel) groups=0(wheel),5(operator)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Other Important Users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daemon: owner of unprivileged software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bin: owner of system commands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sys: owner of the kernel and memory images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nobody: owner of nothing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Steps to add a new user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Edit the password and group files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>
                <a:ea typeface="新細明體" panose="02020500000000000000" pitchFamily="18" charset="-120"/>
              </a:rPr>
              <a:t>vipw</a:t>
            </a:r>
            <a:r>
              <a:rPr lang="en-US" altLang="zh-TW" dirty="0">
                <a:ea typeface="新細明體" panose="02020500000000000000" pitchFamily="18" charset="-120"/>
              </a:rPr>
              <a:t>, pw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Set an initial password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>
                <a:ea typeface="新細明體" panose="02020500000000000000" pitchFamily="18" charset="-120"/>
              </a:rPr>
              <a:t>passwd</a:t>
            </a:r>
            <a:r>
              <a:rPr lang="en-US" altLang="zh-TW" dirty="0">
                <a:ea typeface="新細明體" panose="02020500000000000000" pitchFamily="18" charset="-120"/>
              </a:rPr>
              <a:t> lctseng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Set quota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>
                <a:ea typeface="新細明體" panose="02020500000000000000" pitchFamily="18" charset="-120"/>
              </a:rPr>
              <a:t>edquota</a:t>
            </a:r>
            <a:r>
              <a:rPr lang="en-US" altLang="zh-TW" dirty="0">
                <a:ea typeface="新細明體" panose="02020500000000000000" pitchFamily="18" charset="-120"/>
              </a:rPr>
              <a:t> lctseng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Create user home directory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>
                <a:ea typeface="新細明體" panose="02020500000000000000" pitchFamily="18" charset="-120"/>
              </a:rPr>
              <a:t>mkdir</a:t>
            </a:r>
            <a:r>
              <a:rPr lang="en-US" altLang="zh-TW" dirty="0">
                <a:ea typeface="新細明體" panose="02020500000000000000" pitchFamily="18" charset="-120"/>
              </a:rPr>
              <a:t> /home/lctseng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Copy startup files to user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home (optional)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Set the file/directory owner to the user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>
                <a:solidFill>
                  <a:srgbClr val="000000"/>
                </a:solidFill>
                <a:ea typeface="新細明體" panose="02020500000000000000" pitchFamily="18" charset="-120"/>
              </a:rPr>
              <a:t>chown</a:t>
            </a:r>
            <a:r>
              <a:rPr lang="en-US" altLang="zh-TW" dirty="0">
                <a:solidFill>
                  <a:srgbClr val="000000"/>
                </a:solidFill>
                <a:ea typeface="新細明體" panose="02020500000000000000" pitchFamily="18" charset="-120"/>
              </a:rPr>
              <a:t> -R </a:t>
            </a:r>
            <a:r>
              <a:rPr lang="en-US" altLang="zh-TW" dirty="0" err="1">
                <a:solidFill>
                  <a:srgbClr val="000000"/>
                </a:solidFill>
                <a:ea typeface="新細明體" panose="02020500000000000000" pitchFamily="18" charset="-120"/>
              </a:rPr>
              <a:t>lctseng:cs</a:t>
            </a:r>
            <a:r>
              <a:rPr lang="en-US" altLang="zh-TW" dirty="0">
                <a:solidFill>
                  <a:srgbClr val="000000"/>
                </a:solidFill>
                <a:ea typeface="新細明體" panose="02020500000000000000" pitchFamily="18" charset="-120"/>
              </a:rPr>
              <a:t> /home/lctseng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/etc/passwd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Store user information: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Login name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Encrypted password (* or x)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UID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Default GID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GECOS information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Full name, office, extension, home phone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Home directory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Login shell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Each is separated by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: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>
              <a:ea typeface="新細明體" panose="02020500000000000000" pitchFamily="18" charset="-12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6400" y="5562600"/>
            <a:ext cx="6629400" cy="708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lctseng@NASA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/</a:t>
            </a:r>
            <a:r>
              <a:rPr kumimoji="0" lang="en-US" altLang="zh-TW" sz="20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$ grep lctseng </a:t>
            </a:r>
            <a:r>
              <a:rPr kumimoji="0" lang="en-US" altLang="zh-TW" sz="20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endParaRPr kumimoji="0" lang="en-US" altLang="zh-TW" sz="20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lctseng:*:1002:20:User &amp;:/home/lctseng:/bin/</a:t>
            </a:r>
            <a:r>
              <a:rPr kumimoji="0" lang="en-US" altLang="zh-TW" sz="20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20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Encrypted password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 encrypted password is stored in shadow file for security reason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/etc/master.passwd	(BSD)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/etc/shadow		(Linux)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7088" y="3733800"/>
            <a:ext cx="7853432" cy="55399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lctseng@NASA</a:t>
            </a:r>
            <a:r>
              <a:rPr kumimoji="0" lang="en-US" altLang="zh-TW" sz="15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/</a:t>
            </a:r>
            <a:r>
              <a:rPr kumimoji="0" lang="en-US" altLang="zh-TW" sz="15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5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$ </a:t>
            </a:r>
            <a:r>
              <a:rPr kumimoji="0" lang="en-US" altLang="zh-TW" sz="15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sudo</a:t>
            </a:r>
            <a:r>
              <a:rPr kumimoji="0" lang="en-US" altLang="zh-TW" sz="15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grep lctseng </a:t>
            </a:r>
            <a:r>
              <a:rPr kumimoji="0" lang="en-US" altLang="zh-TW" sz="15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master.passwd</a:t>
            </a:r>
            <a:endParaRPr kumimoji="0" lang="en-US" altLang="zh-TW" sz="15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lctseng:$1$4KQcUPbi$/nVs5bPDUXoyLLxw9Yp9D.:1002:20::0:0:User &amp;:/home/lctseng:/bin/</a:t>
            </a:r>
            <a:r>
              <a:rPr kumimoji="0" lang="en-US" altLang="zh-TW" sz="15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15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38200" y="2971800"/>
            <a:ext cx="5029200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lctseng@NASA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$ grep lctseng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lctseng:*:1002:20:User &amp;:/home/lctseng:/bin/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77000" y="3048000"/>
            <a:ext cx="247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/etc/passwd (BSD)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500813" y="4343400"/>
            <a:ext cx="2490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/etc/master.passwd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38200" y="5715000"/>
            <a:ext cx="6219825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[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lctseng@linux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sudo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grep lctseng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lctseng:$1$4KQcUPbi$/nVs5bPDUXoyLLxw9Yp9D.:14529:0:99999:7:::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086600" y="5791200"/>
            <a:ext cx="163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/etc/shadow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38200" y="4876800"/>
            <a:ext cx="5105400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[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lctseng@linux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grep lctseng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lctseng:x:1002:20:User &amp;:/home/lctseng:/bin/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477000" y="4953000"/>
            <a:ext cx="261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/etc/passwd (Linux)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Encrypted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Plaintext: at most 8 characters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Cipher: 13 characters long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vFj42r/HzGqXk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md5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Plaintext: arbitrary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Cipher: 34 characters long started with </a:t>
            </a:r>
            <a:r>
              <a:rPr lang="en-US" altLang="zh-TW" sz="140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>
                <a:ea typeface="新細明體" panose="02020500000000000000" pitchFamily="18" charset="-120"/>
              </a:rPr>
              <a:t>$1$</a:t>
            </a:r>
            <a:r>
              <a:rPr lang="en-US" altLang="zh-TW" sz="140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1</a:t>
            </a: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xbFdBaRp</a:t>
            </a: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zXSp9e4y32ho0MB9Cu2iV0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blf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Plaintext: arbitrary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Cipher: 60 characters long started with </a:t>
            </a:r>
            <a:r>
              <a:rPr lang="en-US" altLang="zh-TW" sz="140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>
                <a:ea typeface="新細明體" panose="02020500000000000000" pitchFamily="18" charset="-120"/>
              </a:rPr>
              <a:t>$2a$</a:t>
            </a:r>
            <a:r>
              <a:rPr lang="en-US" altLang="zh-TW" sz="140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2a</a:t>
            </a: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04</a:t>
            </a: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jn9vc7dDJOX7V335o3.RoujuK/uoBYDg1xZs1OcBOrIXve3d1Cbm6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sha512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Plaintext: arbitrary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Cipher: 106 characters long started with “$6$”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6</a:t>
            </a: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o4B4Pa/ql3PpRAQo</a:t>
            </a:r>
            <a:r>
              <a:rPr lang="en-US" altLang="zh-TW" sz="140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>
                <a:ea typeface="新細明體" panose="02020500000000000000" pitchFamily="18" charset="-120"/>
              </a:rPr>
              <a:t>196.cCzrTCOIpPqk.VX7EqR0YNtf0dRLdx5Hzl6S7uGaPz4EDJdoXnmsSf.A21xS2zimI1XsHAglCR2Pw7ols1</a:t>
            </a:r>
            <a:endParaRPr lang="en-US" altLang="zh-TW" sz="1600"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login.conf(5), “AUTHENTICATION”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section: passwd_format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GECOS </a:t>
            </a:r>
          </a:p>
          <a:p>
            <a:pPr lvl="1" eaLnBrk="1" hangingPunct="1"/>
            <a:r>
              <a:rPr lang="en-US" altLang="zh-TW" b="1"/>
              <a:t>G</a:t>
            </a:r>
            <a:r>
              <a:rPr lang="en-US" altLang="zh-TW"/>
              <a:t>eneral </a:t>
            </a:r>
            <a:r>
              <a:rPr lang="en-US" altLang="zh-TW" b="1"/>
              <a:t>E</a:t>
            </a:r>
            <a:r>
              <a:rPr lang="en-US" altLang="zh-TW"/>
              <a:t>lectric </a:t>
            </a:r>
            <a:r>
              <a:rPr lang="en-US" altLang="zh-TW" b="1"/>
              <a:t>C</a:t>
            </a:r>
            <a:r>
              <a:rPr lang="en-US" altLang="zh-TW"/>
              <a:t>omprehensive </a:t>
            </a:r>
            <a:r>
              <a:rPr lang="en-US" altLang="zh-TW" b="1"/>
              <a:t>O</a:t>
            </a:r>
            <a:r>
              <a:rPr lang="en-US" altLang="zh-TW"/>
              <a:t>perating </a:t>
            </a:r>
            <a:r>
              <a:rPr lang="en-US" altLang="zh-TW" b="1"/>
              <a:t>S</a:t>
            </a:r>
            <a:r>
              <a:rPr lang="en-US" altLang="zh-TW"/>
              <a:t>ystem</a:t>
            </a: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Commonly used to record personal information</a:t>
            </a:r>
          </a:p>
          <a:p>
            <a:pPr lvl="1" eaLnBrk="1" hangingPunct="1"/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,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separated</a:t>
            </a:r>
          </a:p>
          <a:p>
            <a:pPr lvl="1" eaLnBrk="1" hangingPunct="1"/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finger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command will use it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Use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chfn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to change your GECOS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28800" y="4114800"/>
            <a:ext cx="5105400" cy="22463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#Changing user information for lctseng.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Shell: /bin/</a:t>
            </a:r>
            <a:r>
              <a:rPr kumimoji="0" lang="en-US" altLang="zh-TW" sz="20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20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Full Name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User 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Office Location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Office Phone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Home Phone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Other information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953000" y="152400"/>
            <a:ext cx="3268844" cy="27699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lctseng:*:1002:20:</a:t>
            </a:r>
            <a:r>
              <a:rPr kumimoji="0" lang="en-US" altLang="zh-TW" sz="12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User &amp;</a:t>
            </a:r>
            <a:r>
              <a:rPr kumimoji="0" lang="en-US" altLang="zh-TW" sz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:/home/lctseng:/bin/</a:t>
            </a:r>
            <a:r>
              <a:rPr kumimoji="0" lang="en-US" altLang="zh-TW" sz="12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 to add a new user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1. password and group file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Login shell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Command interpreter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/bin/sh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/bin/csh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/bin/tcsh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/bin/bash	(/usr/ports/shells/bash)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/bin/zsh	(/usr/ports/shells/zsh)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Use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chsh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to change your shell 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953000" y="152400"/>
            <a:ext cx="3268844" cy="27699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lctseng:*:1002:20:User &amp;:/home/lctseng:</a:t>
            </a:r>
            <a:r>
              <a:rPr kumimoji="0" lang="en-US" altLang="zh-TW" sz="12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1200" dirty="0" err="1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1200" dirty="0">
              <a:solidFill>
                <a:srgbClr val="FFC000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828800" y="4343400"/>
            <a:ext cx="5105400" cy="22463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#Changing user information for lctseng.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Shell</a:t>
            </a: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/bin/</a:t>
            </a:r>
            <a:r>
              <a:rPr kumimoji="0" lang="en-US" altLang="zh-TW" sz="20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endParaRPr kumimoji="0" lang="en-US" altLang="zh-TW" sz="20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Full Name: User 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Office Location: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Office Phone: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Home Phone: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Other information: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2860</TotalTime>
  <Words>1919</Words>
  <Application>Microsoft Macintosh PowerPoint</Application>
  <PresentationFormat>如螢幕大小 (4:3)</PresentationFormat>
  <Paragraphs>362</Paragraphs>
  <Slides>26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華康標楷體(P)</vt:lpstr>
      <vt:lpstr>華康儷中黑(P)</vt:lpstr>
      <vt:lpstr>華康儷粗黑(P)</vt:lpstr>
      <vt:lpstr>新細明體</vt:lpstr>
      <vt:lpstr>Arial</vt:lpstr>
      <vt:lpstr>Calibri</vt:lpstr>
      <vt:lpstr>Futura Md BT</vt:lpstr>
      <vt:lpstr>Times</vt:lpstr>
      <vt:lpstr>Times New Roman</vt:lpstr>
      <vt:lpstr>Verdana</vt:lpstr>
      <vt:lpstr>Wingdings</vt:lpstr>
      <vt:lpstr>Computer Center</vt:lpstr>
      <vt:lpstr>User Management</vt:lpstr>
      <vt:lpstr>Adding New Users</vt:lpstr>
      <vt:lpstr>ID</vt:lpstr>
      <vt:lpstr>Steps to add a new user</vt:lpstr>
      <vt:lpstr>Step to add a new user –  1. password and group file (1)</vt:lpstr>
      <vt:lpstr>Step to add a new user –  1. password and group file (2)</vt:lpstr>
      <vt:lpstr>Step to add a new user –  1. password and group file (3)</vt:lpstr>
      <vt:lpstr>Step to add a new user –  1. password and group file (4)</vt:lpstr>
      <vt:lpstr>Step to add a new user –  1. password and group file (5)</vt:lpstr>
      <vt:lpstr>Step to add a new user –  1. password and group file (6)</vt:lpstr>
      <vt:lpstr>Step to add a new user –  1. password and group file (7)</vt:lpstr>
      <vt:lpstr>Step to add a new user –  1. password and group file (8)</vt:lpstr>
      <vt:lpstr>Step to add a new user –  1. password and group file (9)</vt:lpstr>
      <vt:lpstr>Step to add a new user –  1. password and group file (10)</vt:lpstr>
      <vt:lpstr>Step to add a new user –  2, 3, 4</vt:lpstr>
      <vt:lpstr>Step to add a new user –  5, 6</vt:lpstr>
      <vt:lpstr>Remove accounts</vt:lpstr>
      <vt:lpstr>Disabling login</vt:lpstr>
      <vt:lpstr>Rootly Powers</vt:lpstr>
      <vt:lpstr>The Root</vt:lpstr>
      <vt:lpstr>Becoming root (1)</vt:lpstr>
      <vt:lpstr>Becoming root (2)</vt:lpstr>
      <vt:lpstr>Becoming root (3)</vt:lpstr>
      <vt:lpstr>Becoming root (4)</vt:lpstr>
      <vt:lpstr>Becoming root (5)</vt:lpstr>
      <vt:lpstr>sudoers Example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Management</dc:title>
  <dc:creator>Tse-Han Wang</dc:creator>
  <cp:lastModifiedBy>Liang-Chi Tseng</cp:lastModifiedBy>
  <cp:revision>293</cp:revision>
  <cp:lastPrinted>2017-10-05T03:18:10Z</cp:lastPrinted>
  <dcterms:created xsi:type="dcterms:W3CDTF">1601-01-01T00:00:00Z</dcterms:created>
  <dcterms:modified xsi:type="dcterms:W3CDTF">2019-10-04T02:41:34Z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