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96" r:id="rId12"/>
    <p:sldId id="270" r:id="rId13"/>
    <p:sldId id="265" r:id="rId14"/>
    <p:sldId id="297" r:id="rId15"/>
    <p:sldId id="298" r:id="rId16"/>
    <p:sldId id="299" r:id="rId17"/>
    <p:sldId id="267" r:id="rId18"/>
    <p:sldId id="294" r:id="rId19"/>
    <p:sldId id="293" r:id="rId20"/>
    <p:sldId id="289" r:id="rId21"/>
    <p:sldId id="290" r:id="rId22"/>
    <p:sldId id="295" r:id="rId23"/>
    <p:sldId id="271" r:id="rId24"/>
    <p:sldId id="300" r:id="rId25"/>
    <p:sldId id="301" r:id="rId26"/>
    <p:sldId id="302" r:id="rId27"/>
    <p:sldId id="304" r:id="rId28"/>
    <p:sldId id="303" r:id="rId29"/>
  </p:sldIdLst>
  <p:sldSz cx="9144000" cy="6858000" type="screen4x3"/>
  <p:notesSz cx="9874250" cy="67976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0"/>
    <p:restoredTop sz="94463"/>
  </p:normalViewPr>
  <p:slideViewPr>
    <p:cSldViewPr>
      <p:cViewPr varScale="1">
        <p:scale>
          <a:sx n="96" d="100"/>
          <a:sy n="96" d="100"/>
        </p:scale>
        <p:origin x="81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86EAD-A9E3-49E2-94E0-ACF6CB7EF2CD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2CD32-A8AE-4803-87E4-07007E767D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13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93124" y="1"/>
            <a:ext cx="4274270" cy="33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35325" y="509588"/>
            <a:ext cx="3398838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87426" y="3228896"/>
            <a:ext cx="7894829" cy="305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5593124" y="6456612"/>
            <a:ext cx="4274270" cy="33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A186247-0472-4EB3-A706-CF2482E6EF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5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202CA5-0933-4055-BB60-56BEAD00E32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7BAB3D-94D0-4439-AC68-F094DD74CE73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9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00CA291-0CB1-4173-BC6C-CF1D11BF183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96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01A5199-E0DA-4D10-A1DE-E1223E82014B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24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1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19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0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55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56DDEE-F40E-49B8-9EA2-E354D336FF2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57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8F92DE-0FED-4DDD-863C-53030680D67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81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DAC7E6-CE45-496F-AD4E-F5CDA277B59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700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61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8F92DE-0FED-4DDD-863C-53030680D67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84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2351F1F-DBED-41B2-8AD3-9657137F3079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7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2A9E6B-84CD-46C5-9F10-51F0ED18810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TW">
              <a:latin typeface="Calibri" panose="020F0502020204030204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buClrTx/>
              <a:buFontTx/>
              <a:buNone/>
            </a:pPr>
            <a:fld id="{68747611-C837-4F07-9ECD-15DF97FBE58F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5B670B-AB58-4E43-9ADF-C4E9B708434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6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70FD5F-59CF-40D5-9E37-F89010D3DFB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3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DCADB00-A99E-418C-BA67-9B0C36DE8AD7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00CA291-0CB1-4173-BC6C-CF1D11BF183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6" y="3228896"/>
            <a:ext cx="7899400" cy="305895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5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3325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4205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9771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460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04093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8029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418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4116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970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80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8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88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36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sd.org/doc/handbook/configtuning-rc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8838" y="2204864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Services &amp; Settings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/>
              <a:t>lctseng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  <p:graphicFrame>
        <p:nvGraphicFramePr>
          <p:cNvPr id="102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726160"/>
              </p:ext>
            </p:extLst>
          </p:nvPr>
        </p:nvGraphicFramePr>
        <p:xfrm>
          <a:off x="1331640" y="1268760"/>
          <a:ext cx="5759142" cy="329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r:id="rId4" imgW="5647706" imgH="2731591" progId="">
                  <p:embed/>
                </p:oleObj>
              </mc:Choice>
              <mc:Fallback>
                <p:oleObj r:id="rId4" imgW="5647706" imgH="273159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68760"/>
                        <a:ext cx="5759142" cy="329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90600" y="4653136"/>
            <a:ext cx="7772400" cy="18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Dependency between each service is described in header of the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rcorder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 to find out dependency ordering of each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Each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script defines what to do when start / stop …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defines what to do &amp; check before / after start stop ….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kumimoji="1" lang="en-US" altLang="zh-TW" sz="2000" dirty="0" err="1">
                <a:solidFill>
                  <a:schemeClr val="tx1"/>
                </a:solidFill>
                <a:latin typeface="+mn-lt"/>
              </a:rPr>
              <a:t>rc.subr</a:t>
            </a:r>
            <a:r>
              <a:rPr kumimoji="1" lang="en-US" altLang="zh-TW" sz="2000" dirty="0">
                <a:solidFill>
                  <a:schemeClr val="tx1"/>
                </a:solidFill>
                <a:latin typeface="+mn-lt"/>
              </a:rPr>
              <a:t>(8)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Components to launch daemon processes</a:t>
            </a:r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>
          <a:xfrm>
            <a:off x="990600" y="1447800"/>
            <a:ext cx="7901880" cy="4648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To launch a daemon process in background, we need: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Launch command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Path to the executable binary/script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inetd</a:t>
            </a:r>
            <a:endParaRPr lang="en-US" altLang="zh-TW" dirty="0"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Path to configuration file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Program-specified configuration (ports to use, files to read/write, … )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inetd.conf</a:t>
            </a:r>
            <a:endParaRPr lang="en-US" altLang="zh-TW" dirty="0"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Pidfile</a:t>
            </a:r>
            <a:endParaRPr lang="en-US" altLang="zh-TW" dirty="0"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Records (master) process id of the service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Other process (like “service” tool) can know what PID to show/kill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/run/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inetd.pid</a:t>
            </a:r>
            <a:endParaRPr lang="en-US" altLang="zh-TW" dirty="0"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67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altLang="zh-TW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Inside the RC Script</a:t>
            </a:r>
            <a:endParaRPr lang="en-US" sz="34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Example: /etc/rc.d/inetd</a:t>
            </a:r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29"/>
          <a:stretch>
            <a:fillRect/>
          </a:stretch>
        </p:blipFill>
        <p:spPr bwMode="auto">
          <a:xfrm>
            <a:off x="1258888" y="1865313"/>
            <a:ext cx="7642225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流程圖: 程序 2"/>
          <p:cNvSpPr>
            <a:spLocks noChangeArrowheads="1"/>
          </p:cNvSpPr>
          <p:nvPr/>
        </p:nvSpPr>
        <p:spPr bwMode="auto">
          <a:xfrm>
            <a:off x="1116013" y="2852738"/>
            <a:ext cx="4824412" cy="847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4" name="文字方塊 3"/>
          <p:cNvSpPr txBox="1">
            <a:spLocks noChangeArrowheads="1"/>
          </p:cNvSpPr>
          <p:nvPr/>
        </p:nvSpPr>
        <p:spPr bwMode="auto">
          <a:xfrm>
            <a:off x="6003925" y="2997200"/>
            <a:ext cx="2744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rcorder(8) to sort.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5" name="流程圖: 程序 6"/>
          <p:cNvSpPr>
            <a:spLocks noChangeArrowheads="1"/>
          </p:cNvSpPr>
          <p:nvPr/>
        </p:nvSpPr>
        <p:spPr bwMode="auto">
          <a:xfrm>
            <a:off x="1116013" y="3790950"/>
            <a:ext cx="4824412" cy="339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6" name="文字方塊 7"/>
          <p:cNvSpPr txBox="1">
            <a:spLocks noChangeArrowheads="1"/>
          </p:cNvSpPr>
          <p:nvPr/>
        </p:nvSpPr>
        <p:spPr bwMode="auto">
          <a:xfrm>
            <a:off x="6003925" y="3573463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need to be included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by every RC script.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7" name="流程圖: 程序 8"/>
          <p:cNvSpPr>
            <a:spLocks noChangeArrowheads="1"/>
          </p:cNvSpPr>
          <p:nvPr/>
        </p:nvSpPr>
        <p:spPr bwMode="auto">
          <a:xfrm>
            <a:off x="1116013" y="4221163"/>
            <a:ext cx="4824412" cy="2087562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8" name="文字方塊 9"/>
          <p:cNvSpPr txBox="1">
            <a:spLocks noChangeArrowheads="1"/>
          </p:cNvSpPr>
          <p:nvPr/>
        </p:nvSpPr>
        <p:spPr bwMode="auto">
          <a:xfrm>
            <a:off x="6011863" y="4449763"/>
            <a:ext cx="204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what to do with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start/stop/.... 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08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(1)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71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Example: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booting… (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50"/>
              </a:spcBef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 easy way to access: “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service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$ service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start/stop/restart/reload/…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+mn-lt"/>
              </a:rPr>
              <a:t>Search </a:t>
            </a:r>
            <a:r>
              <a:rPr lang="en-US" altLang="zh-TW" sz="2000" dirty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rc.d</a:t>
            </a:r>
            <a:r>
              <a:rPr lang="en-US" altLang="zh-TW" sz="20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altLang="zh-TW" sz="2000" dirty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+mn-lt"/>
                <a:cs typeface="Consolas" panose="020B0609020204030204" pitchFamily="49" charset="0"/>
              </a:rPr>
              <a:t>rc.d</a:t>
            </a:r>
            <a:endParaRPr lang="en-US" altLang="zh-TW" sz="2400" dirty="0">
              <a:solidFill>
                <a:srgbClr val="000000"/>
              </a:solidFill>
              <a:latin typeface="+mn-lt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1844824"/>
            <a:ext cx="7643439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Usage: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[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fast|force|one|quiet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](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start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stop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restart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rcvar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enable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disable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|delete|enab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led|describe|extracommands|fetch|needfetch|</a:t>
            </a:r>
            <a:r>
              <a:rPr kumimoji="0" lang="en-US" altLang="zh-TW" sz="16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status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|poll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3360856"/>
            <a:ext cx="7841703" cy="132343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cat 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db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ntp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ntpd.pid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4239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ps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aux | grep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</a:t>
            </a: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4239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0.0  0.8 16488 16580  - 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Ss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 08:45      0:00.02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-p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db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ntpd.pid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-c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ntp.conf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-f 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db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(2)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 the service and write PID files now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Stop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Terminates the service by killing the process with PID recorded in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pidfile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Restart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Restart the service (or just start a new one if not running)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services implement ’restart’ by ‘stop + start’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Enable/Disable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Edit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XXX_enable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=“YES” or “NO”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Will automatically launch when booting</a:t>
            </a:r>
          </a:p>
          <a:p>
            <a:pPr marL="0" indent="0" eaLnBrk="1" hangingPunct="1">
              <a:lnSpc>
                <a:spcPct val="90000"/>
              </a:lnSpc>
              <a:spcBef>
                <a:spcPts val="750"/>
              </a:spcBef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37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(3)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Status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Check the service is running or not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 configuration file if the service support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Show the variables used in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C5F96ED-494C-2B4A-9D93-67B3D0AC1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3789040"/>
            <a:ext cx="3259226" cy="116955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kumimoji="0" lang="en-US" altLang="zh-TW" sz="14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service pure-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rcvar</a:t>
            </a:r>
            <a:endParaRPr kumimoji="0" lang="en-US" altLang="zh-TW" sz="1400" dirty="0">
              <a:solidFill>
                <a:srgbClr val="FFFF00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</a:t>
            </a:r>
            <a:endParaRPr kumimoji="0" lang="en-US" altLang="zh-TW" sz="14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="no"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  (default: "")</a:t>
            </a:r>
          </a:p>
        </p:txBody>
      </p:sp>
    </p:spTree>
    <p:extLst>
      <p:ext uri="{BB962C8B-B14F-4D97-AF65-F5344CB8AC3E}">
        <p14:creationId xmlns:p14="http://schemas.microsoft.com/office/powerpoint/2010/main" val="3438144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</a:t>
            </a:r>
            <a:r>
              <a:rPr lang="en-US" sz="3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</a:t>
            </a: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script (4)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[one | fast | force]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of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Start the service even if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XXXX_enable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Force start the service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Ignore any error it encountered (no prerequisite test)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ignore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and set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rc_force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for an existing running process (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pid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check)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Set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rc_fast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dirty="0">
                <a:solidFill>
                  <a:schemeClr val="tx1"/>
                </a:solidFill>
              </a:rPr>
              <a:t>"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38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Local installed service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More about how to use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an installed service, read comments from that script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35696" y="2772013"/>
            <a:ext cx="5347682" cy="33239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pure-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pureftpd_flags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="&lt;set as needed&gt;"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pure-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authd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daemon: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="/full/path/to/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auth_script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pureftpd_authsocket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var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/run/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ftpd.sock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Add the following lines to 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rc.conf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to enable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uploadscript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daemon: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pureftpd_upload_enable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pureftpd_uploadscript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="/full/path/to/</a:t>
            </a:r>
            <a:r>
              <a:rPr kumimoji="0" lang="en-US" altLang="zh-TW" sz="14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upload_script</a:t>
            </a:r>
            <a:r>
              <a:rPr kumimoji="0" lang="en-US" altLang="zh-TW" sz="14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System-V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B8E175-22D8-C347-A537-8C501BB3215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3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Startup Scripts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SystemV</a:t>
            </a:r>
            <a:r>
              <a:rPr lang="en-US" altLang="zh-TW" dirty="0">
                <a:ea typeface="新細明體" panose="02020500000000000000" pitchFamily="18" charset="-120"/>
              </a:rPr>
              <a:t>-style startup scripts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Sun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init.d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r>
              <a:rPr lang="en-US" altLang="zh-TW" i="1" dirty="0" err="1">
                <a:ea typeface="新細明體" panose="02020500000000000000" pitchFamily="18" charset="-120"/>
              </a:rPr>
              <a:t>n</a:t>
            </a:r>
            <a:r>
              <a:rPr lang="en-US" altLang="zh-TW" dirty="0" err="1">
                <a:ea typeface="新細明體" panose="02020500000000000000" pitchFamily="18" charset="-120"/>
              </a:rPr>
              <a:t>.d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Each script is responsible for one </a:t>
            </a:r>
          </a:p>
          <a:p>
            <a:pPr lvl="1" eaLnBrk="1" hangingPunct="1">
              <a:buFontTx/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    daemon or one aspect of system.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352800" y="28194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962400" y="2438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870200" y="2438400"/>
            <a:ext cx="1092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963964" y="245942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Symbolic link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638800" y="2209800"/>
            <a:ext cx="3329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Example: 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in SunOS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5257800" y="2794000"/>
            <a:ext cx="3744913" cy="393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case "$1"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'start')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if [ -x 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/local/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];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        echo "Starting the secure shell daemon"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        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/local/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'stop')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echo "Stopping the secure shell daemon 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pkill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-TERM 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endParaRPr kumimoji="0" lang="en-US" altLang="zh-TW" sz="14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echo "Usage: 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init.d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{ start | stop }"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latin typeface="Times" panose="02020603050405020304" pitchFamily="18" charset="0"/>
                <a:ea typeface="新細明體" panose="02020500000000000000" pitchFamily="18" charset="-120"/>
              </a:rPr>
              <a:t>esac</a:t>
            </a:r>
            <a:endParaRPr kumimoji="0" lang="en-US" altLang="zh-TW" sz="14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Times" panose="02020603050405020304" pitchFamily="18" charset="0"/>
                <a:ea typeface="新細明體" panose="02020500000000000000" pitchFamily="18" charset="-120"/>
              </a:rPr>
              <a:t>exit 0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49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Basic Knowledge about Services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259586" cy="132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For FreeBSD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Startup Scripts </a:t>
            </a:r>
            <a:r>
              <a:rPr lang="en-US" altLang="zh-TW" dirty="0">
                <a:latin typeface="Verdana"/>
                <a:ea typeface="新細明體" pitchFamily="18" charset="-120"/>
              </a:rPr>
              <a:t>–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 err="1">
                <a:ea typeface="新細明體" pitchFamily="18" charset="-120"/>
              </a:rPr>
              <a:t>SystemV</a:t>
            </a:r>
            <a:r>
              <a:rPr lang="en-US" altLang="zh-TW" dirty="0">
                <a:ea typeface="新細明體" pitchFamily="18" charset="-120"/>
              </a:rPr>
              <a:t>-style startup scripts 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/etc/rc.d/rc</a:t>
            </a:r>
            <a:r>
              <a:rPr lang="en-US" altLang="zh-TW" i="1">
                <a:ea typeface="新細明體" panose="02020500000000000000" pitchFamily="18" charset="-120"/>
              </a:rPr>
              <a:t>n</a:t>
            </a:r>
            <a:r>
              <a:rPr lang="en-US" altLang="zh-TW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When init transitions from lower run level to higher one,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S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in ascending order with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start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When init transitions from high run level to lower one,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K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in descending order with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stop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39940" name="Picture 4" descr="rcd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auto">
          <a:xfrm>
            <a:off x="2133600" y="419100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17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Startup Scripts </a:t>
            </a:r>
            <a:r>
              <a:rPr lang="en-US" altLang="zh-TW" dirty="0">
                <a:latin typeface="Verdana"/>
                <a:ea typeface="新細明體" pitchFamily="18" charset="-120"/>
              </a:rPr>
              <a:t>–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 err="1">
                <a:ea typeface="新細明體" pitchFamily="18" charset="-120"/>
              </a:rPr>
              <a:t>SystemV</a:t>
            </a:r>
            <a:r>
              <a:rPr lang="en-US" altLang="zh-TW" dirty="0">
                <a:ea typeface="新細明體" pitchFamily="18" charset="-120"/>
              </a:rPr>
              <a:t>-style startup scripts 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If you write a daemon and want </a:t>
            </a:r>
            <a:r>
              <a:rPr lang="en-US" altLang="zh-TW" dirty="0" err="1">
                <a:ea typeface="新細明體" panose="02020500000000000000" pitchFamily="18" charset="-120"/>
              </a:rPr>
              <a:t>init</a:t>
            </a:r>
            <a:r>
              <a:rPr lang="en-US" altLang="zh-TW" dirty="0">
                <a:ea typeface="新細明體" panose="02020500000000000000" pitchFamily="18" charset="-120"/>
              </a:rPr>
              <a:t> to start/stop it,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write a script and put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init.d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make suitable symbolic link in 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r>
              <a:rPr lang="en-US" altLang="zh-TW" i="1" dirty="0" err="1">
                <a:ea typeface="新細明體" panose="02020500000000000000" pitchFamily="18" charset="-120"/>
              </a:rPr>
              <a:t>n</a:t>
            </a:r>
            <a:r>
              <a:rPr lang="en-US" altLang="zh-TW" dirty="0" err="1">
                <a:ea typeface="新細明體" panose="02020500000000000000" pitchFamily="18" charset="-120"/>
              </a:rPr>
              <a:t>.d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ln </a:t>
            </a:r>
            <a:r>
              <a:rPr lang="en-US" altLang="zh-TW" b="1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b="1" dirty="0">
                <a:ea typeface="新細明體" panose="02020500000000000000" pitchFamily="18" charset="-120"/>
              </a:rPr>
              <a:t>s /</a:t>
            </a:r>
            <a:r>
              <a:rPr lang="en-US" altLang="zh-TW" b="1" dirty="0" err="1">
                <a:ea typeface="新細明體" panose="02020500000000000000" pitchFamily="18" charset="-120"/>
              </a:rPr>
              <a:t>etc</a:t>
            </a:r>
            <a:r>
              <a:rPr lang="en-US" altLang="zh-TW" b="1" dirty="0">
                <a:ea typeface="新細明體" panose="02020500000000000000" pitchFamily="18" charset="-120"/>
              </a:rPr>
              <a:t>/</a:t>
            </a:r>
            <a:r>
              <a:rPr lang="en-US" altLang="zh-TW" b="1" dirty="0" err="1">
                <a:ea typeface="新細明體" panose="02020500000000000000" pitchFamily="18" charset="-120"/>
              </a:rPr>
              <a:t>init.d</a:t>
            </a:r>
            <a:r>
              <a:rPr lang="en-US" altLang="zh-TW" b="1" dirty="0">
                <a:ea typeface="新細明體" panose="02020500000000000000" pitchFamily="18" charset="-120"/>
              </a:rPr>
              <a:t>/</a:t>
            </a:r>
            <a:r>
              <a:rPr lang="en-US" altLang="zh-TW" b="1" dirty="0" err="1">
                <a:ea typeface="新細明體" panose="02020500000000000000" pitchFamily="18" charset="-120"/>
              </a:rPr>
              <a:t>initiald</a:t>
            </a:r>
            <a:r>
              <a:rPr lang="en-US" altLang="zh-TW" b="1" dirty="0">
                <a:ea typeface="新細明體" panose="02020500000000000000" pitchFamily="18" charset="-120"/>
              </a:rPr>
              <a:t> /</a:t>
            </a:r>
            <a:r>
              <a:rPr lang="en-US" altLang="zh-TW" b="1" dirty="0" err="1">
                <a:ea typeface="新細明體" panose="02020500000000000000" pitchFamily="18" charset="-120"/>
              </a:rPr>
              <a:t>etc</a:t>
            </a:r>
            <a:r>
              <a:rPr lang="en-US" altLang="zh-TW" b="1" dirty="0">
                <a:ea typeface="新細明體" panose="02020500000000000000" pitchFamily="18" charset="-120"/>
              </a:rPr>
              <a:t>/rc2.d/S61initiald</a:t>
            </a: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ln </a:t>
            </a:r>
            <a:r>
              <a:rPr lang="en-US" altLang="zh-TW" b="1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b="1" dirty="0">
                <a:ea typeface="新細明體" panose="02020500000000000000" pitchFamily="18" charset="-120"/>
              </a:rPr>
              <a:t>s /</a:t>
            </a:r>
            <a:r>
              <a:rPr lang="en-US" altLang="zh-TW" b="1" dirty="0" err="1">
                <a:ea typeface="新細明體" panose="02020500000000000000" pitchFamily="18" charset="-120"/>
              </a:rPr>
              <a:t>etc</a:t>
            </a:r>
            <a:r>
              <a:rPr lang="en-US" altLang="zh-TW" b="1" dirty="0">
                <a:ea typeface="新細明體" panose="02020500000000000000" pitchFamily="18" charset="-120"/>
              </a:rPr>
              <a:t>/</a:t>
            </a:r>
            <a:r>
              <a:rPr lang="en-US" altLang="zh-TW" b="1" dirty="0" err="1">
                <a:ea typeface="新細明體" panose="02020500000000000000" pitchFamily="18" charset="-120"/>
              </a:rPr>
              <a:t>init.d</a:t>
            </a:r>
            <a:r>
              <a:rPr lang="en-US" altLang="zh-TW" b="1" dirty="0">
                <a:ea typeface="新細明體" panose="02020500000000000000" pitchFamily="18" charset="-120"/>
              </a:rPr>
              <a:t>/</a:t>
            </a:r>
            <a:r>
              <a:rPr lang="en-US" altLang="zh-TW" b="1" dirty="0" err="1">
                <a:ea typeface="新細明體" panose="02020500000000000000" pitchFamily="18" charset="-120"/>
              </a:rPr>
              <a:t>initiald</a:t>
            </a:r>
            <a:r>
              <a:rPr lang="en-US" altLang="zh-TW" b="1" dirty="0">
                <a:ea typeface="新細明體" panose="02020500000000000000" pitchFamily="18" charset="-120"/>
              </a:rPr>
              <a:t> /</a:t>
            </a:r>
            <a:r>
              <a:rPr lang="en-US" altLang="zh-TW" b="1" dirty="0" err="1">
                <a:ea typeface="新細明體" panose="02020500000000000000" pitchFamily="18" charset="-120"/>
              </a:rPr>
              <a:t>etc</a:t>
            </a:r>
            <a:r>
              <a:rPr lang="en-US" altLang="zh-TW" b="1" dirty="0">
                <a:ea typeface="新細明體" panose="02020500000000000000" pitchFamily="18" charset="-120"/>
              </a:rPr>
              <a:t>/rc0.d/K33initiald</a:t>
            </a:r>
          </a:p>
        </p:txBody>
      </p:sp>
    </p:spTree>
    <p:extLst>
      <p:ext uri="{BB962C8B-B14F-4D97-AF65-F5344CB8AC3E}">
        <p14:creationId xmlns:p14="http://schemas.microsoft.com/office/powerpoint/2010/main" val="1574866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Systemd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B8E175-22D8-C347-A537-8C501BB3215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/>
              <a:t>Service management for modern Linux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95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758896-D864-0842-A7A9-7BBBA00E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Systemd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63149E-986F-F14E-B24C-1C38C06EC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Evolved from System-V</a:t>
            </a:r>
          </a:p>
          <a:p>
            <a:pPr lvl="1"/>
            <a:r>
              <a:rPr lang="en-US" dirty="0"/>
              <a:t>Backward </a:t>
            </a:r>
            <a:r>
              <a:rPr lang="en-US" dirty="0" err="1"/>
              <a:t>compability</a:t>
            </a:r>
            <a:endParaRPr lang="en-US" dirty="0"/>
          </a:p>
          <a:p>
            <a:r>
              <a:rPr lang="en-US" dirty="0"/>
              <a:t>Goal: provide a faster booting process</a:t>
            </a:r>
          </a:p>
          <a:p>
            <a:pPr lvl="1"/>
            <a:r>
              <a:rPr lang="en-US" dirty="0"/>
              <a:t>Less processes</a:t>
            </a:r>
          </a:p>
          <a:p>
            <a:pPr lvl="1"/>
            <a:r>
              <a:rPr lang="en-US" dirty="0"/>
              <a:t>Parallel launching</a:t>
            </a:r>
          </a:p>
          <a:p>
            <a:r>
              <a:rPr lang="en-US" dirty="0"/>
              <a:t>Use ‘targets’ replace run-levels</a:t>
            </a:r>
          </a:p>
          <a:p>
            <a:pPr lvl="1"/>
            <a:r>
              <a:rPr lang="en-US" dirty="0"/>
              <a:t>Easier to use</a:t>
            </a:r>
          </a:p>
          <a:p>
            <a:r>
              <a:rPr lang="en-US" dirty="0"/>
              <a:t>Tool</a:t>
            </a:r>
          </a:p>
          <a:p>
            <a:pPr lvl="1"/>
            <a:r>
              <a:rPr lang="en-US" dirty="0" err="1"/>
              <a:t>systemctl</a:t>
            </a:r>
            <a:r>
              <a:rPr lang="en-US" dirty="0"/>
              <a:t> (1)</a:t>
            </a:r>
          </a:p>
          <a:p>
            <a:pPr lvl="1"/>
            <a:r>
              <a:rPr lang="en-US" dirty="0"/>
              <a:t>Similar to ‘service’ tool in FreeBSD</a:t>
            </a:r>
          </a:p>
        </p:txBody>
      </p:sp>
    </p:spTree>
    <p:extLst>
      <p:ext uri="{BB962C8B-B14F-4D97-AF65-F5344CB8AC3E}">
        <p14:creationId xmlns:p14="http://schemas.microsoft.com/office/powerpoint/2010/main" val="2656010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Flow of Running a Service with </a:t>
            </a:r>
            <a:r>
              <a:rPr lang="en-US" sz="3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Systemd</a:t>
            </a:r>
            <a:endParaRPr lang="en-US" sz="34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88246" y="1403350"/>
            <a:ext cx="7772400" cy="5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packages, or source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tarballs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apt install apache2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specific configuration file(s)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/apache2/*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systemctl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enable apache2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systemctl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start apache2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Maintenance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Restarting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CE4B654-B690-3C48-8752-FAFD5A583081}"/>
              </a:ext>
            </a:extLst>
          </p:cNvPr>
          <p:cNvSpPr txBox="1"/>
          <p:nvPr/>
        </p:nvSpPr>
        <p:spPr>
          <a:xfrm>
            <a:off x="5859879" y="83185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Example with Ubuntu 18.04</a:t>
            </a:r>
          </a:p>
        </p:txBody>
      </p:sp>
    </p:spTree>
    <p:extLst>
      <p:ext uri="{BB962C8B-B14F-4D97-AF65-F5344CB8AC3E}">
        <p14:creationId xmlns:p14="http://schemas.microsoft.com/office/powerpoint/2010/main" val="2916989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1F57F60-57CB-D64F-839B-6A241B41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use systemctl</a:t>
            </a:r>
            <a:endParaRPr 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15F1CDB-A626-7848-B9AB-119801457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Usage</a:t>
            </a:r>
          </a:p>
          <a:p>
            <a:pPr lvl="1"/>
            <a:r>
              <a:rPr lang="en-US" altLang="zh-TW"/>
              <a:t>systemctl [OPTIONS…] {COMMAND} …</a:t>
            </a:r>
          </a:p>
          <a:p>
            <a:r>
              <a:rPr lang="en-US"/>
              <a:t>Common commands</a:t>
            </a:r>
          </a:p>
          <a:p>
            <a:pPr lvl="1"/>
            <a:r>
              <a:rPr lang="en-US"/>
              <a:t>enable / disable</a:t>
            </a:r>
          </a:p>
          <a:p>
            <a:pPr lvl="2"/>
            <a:r>
              <a:rPr lang="en-US"/>
              <a:t>Enable/disable launch when booting</a:t>
            </a:r>
          </a:p>
          <a:p>
            <a:pPr lvl="1"/>
            <a:r>
              <a:rPr lang="en-US"/>
              <a:t>start / stop / reload / restart / status</a:t>
            </a:r>
          </a:p>
          <a:p>
            <a:pPr lvl="1"/>
            <a:r>
              <a:rPr lang="en-US" altLang="zh-TW"/>
              <a:t>condrestart</a:t>
            </a:r>
          </a:p>
          <a:p>
            <a:pPr lvl="2"/>
            <a:r>
              <a:rPr lang="en-US"/>
              <a:t>Restart only if service is running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35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1F57F60-57CB-D64F-839B-6A241B41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files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15F1CDB-A626-7848-B9AB-119801457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/>
              <a:t>Define services</a:t>
            </a:r>
          </a:p>
          <a:p>
            <a:pPr lvl="1"/>
            <a:r>
              <a:rPr lang="en-US" altLang="zh-TW" dirty="0"/>
              <a:t>/lib/</a:t>
            </a:r>
            <a:r>
              <a:rPr lang="en-US" altLang="zh-TW" dirty="0" err="1"/>
              <a:t>systemd</a:t>
            </a:r>
            <a:r>
              <a:rPr lang="en-US" altLang="zh-TW" dirty="0"/>
              <a:t>/system/*</a:t>
            </a:r>
          </a:p>
          <a:p>
            <a:pPr lvl="1"/>
            <a:r>
              <a:rPr lang="en-US" altLang="zh-TW" dirty="0"/>
              <a:t>Similar to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rc.d</a:t>
            </a:r>
            <a:r>
              <a:rPr lang="en-US" altLang="zh-TW" dirty="0"/>
              <a:t>/*  </a:t>
            </a:r>
            <a:br>
              <a:rPr lang="en-US" altLang="zh-TW" dirty="0"/>
            </a:br>
            <a:r>
              <a:rPr lang="en-US" altLang="zh-TW" dirty="0"/>
              <a:t>in FreeBSD</a:t>
            </a:r>
          </a:p>
          <a:p>
            <a:r>
              <a:rPr lang="en-US" altLang="zh-TW" dirty="0" err="1"/>
              <a:t>systemd.service</a:t>
            </a:r>
            <a:r>
              <a:rPr lang="en-US" altLang="zh-TW" dirty="0"/>
              <a:t> (5)</a:t>
            </a:r>
          </a:p>
          <a:p>
            <a:r>
              <a:rPr lang="en-US" altLang="zh-TW" dirty="0"/>
              <a:t>Example 1: (simple service)</a:t>
            </a:r>
          </a:p>
          <a:p>
            <a:pPr lvl="1"/>
            <a:r>
              <a:rPr lang="en-US" dirty="0"/>
              <a:t>Type</a:t>
            </a:r>
          </a:p>
          <a:p>
            <a:pPr lvl="2"/>
            <a:r>
              <a:rPr lang="en-US" dirty="0"/>
              <a:t>Simple: main process keeps running</a:t>
            </a:r>
          </a:p>
          <a:p>
            <a:pPr lvl="2"/>
            <a:r>
              <a:rPr lang="en-US" dirty="0"/>
              <a:t>Forking: main process forks and exits</a:t>
            </a:r>
          </a:p>
          <a:p>
            <a:pPr lvl="1"/>
            <a:r>
              <a:rPr lang="en-US" dirty="0" err="1"/>
              <a:t>ExecStart</a:t>
            </a:r>
            <a:endParaRPr lang="en-US" dirty="0"/>
          </a:p>
          <a:p>
            <a:pPr lvl="2"/>
            <a:r>
              <a:rPr lang="en-US" dirty="0"/>
              <a:t>Command to launch the service</a:t>
            </a:r>
          </a:p>
          <a:p>
            <a:pPr lvl="1"/>
            <a:r>
              <a:rPr lang="en-US" dirty="0" err="1"/>
              <a:t>WantedBy</a:t>
            </a:r>
            <a:endParaRPr lang="en-US" dirty="0"/>
          </a:p>
          <a:p>
            <a:pPr lvl="2"/>
            <a:r>
              <a:rPr lang="en-US" dirty="0"/>
              <a:t>Run this service at which target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5EEA4931-1C7F-AF42-AE5C-434CCA213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295" y="1844824"/>
            <a:ext cx="4060727" cy="22467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[Unit]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Description=Some simple daemon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[Service]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Type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=forking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ExecStart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/my-simple-daemon -d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PIDFile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/run/my-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daemon.pid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[Install]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WantedBy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=multi-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user.target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79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1F57F60-57CB-D64F-839B-6A241B41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files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15F1CDB-A626-7848-B9AB-119801457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/>
              <a:t>Example 2:  (apache2.service)</a:t>
            </a:r>
          </a:p>
          <a:p>
            <a:pPr lvl="1"/>
            <a:r>
              <a:rPr lang="en-US" dirty="0"/>
              <a:t>After</a:t>
            </a:r>
          </a:p>
          <a:p>
            <a:pPr lvl="2"/>
            <a:r>
              <a:rPr lang="en-US" dirty="0"/>
              <a:t>Dependency. Start service after dependency is fulfilled</a:t>
            </a:r>
          </a:p>
          <a:p>
            <a:pPr lvl="1"/>
            <a:r>
              <a:rPr lang="en-US" dirty="0" err="1"/>
              <a:t>ExecStop</a:t>
            </a:r>
            <a:r>
              <a:rPr lang="en-US" dirty="0"/>
              <a:t> / </a:t>
            </a:r>
            <a:r>
              <a:rPr lang="en-US" dirty="0" err="1"/>
              <a:t>ExecReload</a:t>
            </a:r>
            <a:endParaRPr lang="en-US" dirty="0"/>
          </a:p>
          <a:p>
            <a:pPr lvl="2"/>
            <a:r>
              <a:rPr lang="en-US" dirty="0"/>
              <a:t>Custom command to stop / reload the service</a:t>
            </a:r>
          </a:p>
          <a:p>
            <a:pPr lvl="2"/>
            <a:endParaRPr lang="en-US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5EEA4931-1C7F-AF42-AE5C-434CCA213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3429000"/>
            <a:ext cx="5650906" cy="3323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[Unit]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Description=The Apache HTTP Server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After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network.target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remote-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fs.target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nss-lookup.target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[Service]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Type=forking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Environment=APACHE_STARTED_BY_SYSTEMD=true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ExecStart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apachectl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start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ExecStop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apachectl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stop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ExecReload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apachectl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graceful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PrivateTmp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=true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Restart=on-abort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[Install]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WantedBy</a:t>
            </a:r>
            <a:r>
              <a:rPr kumimoji="0" lang="en-US" altLang="zh-TW" sz="14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=multi-</a:t>
            </a:r>
            <a:r>
              <a:rPr kumimoji="0" lang="en-US" altLang="zh-TW" sz="14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user.target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1F57F60-57CB-D64F-839B-6A241B41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files</a:t>
            </a:r>
            <a:endParaRPr 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15F1CDB-A626-7848-B9AB-119801457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When enable a service, it will create links from “/lib/systemd/system/*.service” to  “/etc/systemd/system/XXX.target.wants/*”</a:t>
            </a:r>
          </a:p>
          <a:p>
            <a:pPr lvl="1"/>
            <a:r>
              <a:rPr lang="en-US" altLang="zh-TW"/>
              <a:t>/etc/systemd/system/multi-user.target.wants/apache2.service</a:t>
            </a:r>
            <a:br>
              <a:rPr lang="en-US" altLang="zh-TW"/>
            </a:br>
            <a:r>
              <a:rPr lang="en-US" altLang="zh-TW"/>
              <a:t> -&gt; /lib/systemd/system/apache2.service</a:t>
            </a:r>
            <a:endParaRPr lang="en-US" altLang="zh-TW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5B49F72-7790-7B43-A32A-450841D5BF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66" r="20822"/>
          <a:stretch/>
        </p:blipFill>
        <p:spPr>
          <a:xfrm>
            <a:off x="611560" y="3356992"/>
            <a:ext cx="8388424" cy="250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31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Common Flow of Running a Service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99592" y="1196752"/>
            <a:ext cx="7772400" cy="5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ports, packages, or source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tarballs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pkg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install kde4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specific configuration file(s)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kdm4_enable="YES”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kdm4 enable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/kdm4 start 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kdm4 start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Maintenance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Restarting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(1/3)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Local installed programs’ configuration files are located under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Daemon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.conf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user-program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endParaRPr lang="en-US" altLang="zh-TW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vimrc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screenrc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Default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 usually installed with .sample or .default suffix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or different suffix for different purpose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php.ini-recommended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copy and rename before use it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(2/3)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program with multiple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are usually located in 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program-name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apache*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postfix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configuration files have clear comment at the beginning or before each description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popular styles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&lt;space&gt;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Read documents to know each option’s meaning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283968" y="4293096"/>
            <a:ext cx="4716016" cy="1602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FontTx/>
              <a:buNone/>
            </a:pPr>
            <a:r>
              <a:rPr lang="en-US" altLang="zh-TW" sz="1200" dirty="0">
                <a:solidFill>
                  <a:srgbClr val="000000"/>
                </a:solidFill>
              </a:rPr>
              <a:t># </a:t>
            </a:r>
            <a:r>
              <a:rPr lang="en-US" altLang="zh-TW" sz="1400" dirty="0">
                <a:solidFill>
                  <a:srgbClr val="000000"/>
                </a:solidFill>
              </a:rPr>
              <a:t>pure-</a:t>
            </a:r>
            <a:r>
              <a:rPr lang="en-US" altLang="zh-TW" sz="1400" dirty="0" err="1">
                <a:solidFill>
                  <a:srgbClr val="000000"/>
                </a:solidFill>
              </a:rPr>
              <a:t>ftpd.conf</a:t>
            </a: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IP address/port to listen to (default=all IP and port 21)</a:t>
            </a: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Bind                               127.0.0.1,21</a:t>
            </a: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Fork in background</a:t>
            </a:r>
          </a:p>
          <a:p>
            <a:pPr>
              <a:buClrTx/>
              <a:buFontTx/>
              <a:buNone/>
            </a:pPr>
            <a:r>
              <a:rPr lang="en-US" altLang="zh-TW" sz="1400" dirty="0" err="1">
                <a:solidFill>
                  <a:srgbClr val="000000"/>
                </a:solidFill>
              </a:rPr>
              <a:t>Daemonize</a:t>
            </a:r>
            <a:r>
              <a:rPr lang="en-US" altLang="zh-TW" sz="1400" dirty="0">
                <a:solidFill>
                  <a:srgbClr val="000000"/>
                </a:solidFill>
              </a:rPr>
              <a:t>                       yes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(3/3)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with local effectiveness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(e.g. http server)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Markup language-like 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&lt;directory /path&gt;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setting-for-this-path…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&lt;/directory&gt;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Samba</a:t>
            </a:r>
            <a:r>
              <a:rPr lang="zh-TW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rsync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devfs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yyyy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settings….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659287"/>
            <a:ext cx="5245846" cy="72400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r="12857"/>
          <a:stretch/>
        </p:blipFill>
        <p:spPr>
          <a:xfrm>
            <a:off x="4644008" y="1916831"/>
            <a:ext cx="4392488" cy="34438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 bwMode="auto">
          <a:xfrm>
            <a:off x="5076056" y="3284984"/>
            <a:ext cx="3960440" cy="13681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Scripts for starting / stopping a service</a:t>
            </a:r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What does RC means?</a:t>
            </a:r>
          </a:p>
        </p:txBody>
      </p:sp>
      <p:sp>
        <p:nvSpPr>
          <p:cNvPr id="6147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Run Commands (</a:t>
            </a:r>
            <a:r>
              <a:rPr lang="en-US" altLang="zh-TW" dirty="0" err="1">
                <a:ea typeface="新細明體" panose="02020500000000000000" pitchFamily="18" charset="-120"/>
              </a:rPr>
              <a:t>RunCom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Command scripts for auto-reboot and daemon startup</a:t>
            </a: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r>
              <a:rPr lang="en-US" altLang="zh-TW" dirty="0">
                <a:ea typeface="新細明體" panose="02020500000000000000" pitchFamily="18" charset="-120"/>
              </a:rPr>
              <a:t>(8)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r>
              <a:rPr lang="en-US" altLang="zh-TW" dirty="0">
                <a:ea typeface="新細明體" panose="02020500000000000000" pitchFamily="18" charset="-120"/>
                <a:hlinkClick r:id="rId3"/>
              </a:rPr>
              <a:t>https://www.freebsd.org/doc/handbook/configtuning-rcd.html</a:t>
            </a:r>
            <a:endParaRPr lang="zh-TW" altLang="en-US" b="1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789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Why do we need RC Script?</a:t>
            </a:r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Start services on system startup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Starting and Stopping services in a standard way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Without 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/pure-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-g /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/run/pure-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ftpd.pid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-A -c50 -B -C8 -D 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fftp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-H -I15 -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lpam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lunix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-L10000:8 -m4 -s -U133:022 -u100 -k99 -Z</a:t>
            </a:r>
          </a:p>
          <a:p>
            <a:pPr marL="457200" lvl="1" indent="0" eaLnBrk="1" hangingPunct="1"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				</a:t>
            </a:r>
            <a:r>
              <a:rPr lang="en-US" altLang="zh-TW" sz="2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v.s</a:t>
            </a:r>
            <a:r>
              <a:rPr lang="en-US" altLang="zh-TW" sz="2800" dirty="0">
                <a:solidFill>
                  <a:srgbClr val="FF0000"/>
                </a:solidFill>
                <a:ea typeface="新細明體" panose="02020500000000000000" pitchFamily="18" charset="-120"/>
              </a:rPr>
              <a:t>.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With 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service pure-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start</a:t>
            </a:r>
          </a:p>
          <a:p>
            <a:pPr lvl="2"/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Write configuration in the </a:t>
            </a:r>
            <a:r>
              <a:rPr lang="en-US" altLang="zh-TW" dirty="0" err="1">
                <a:ea typeface="新細明體" panose="02020500000000000000" pitchFamily="18" charset="-120"/>
                <a:cs typeface="Consolas" panose="020B0609020204030204" pitchFamily="49" charset="0"/>
              </a:rPr>
              <a:t>rc</a:t>
            </a:r>
            <a:r>
              <a:rPr lang="en-US" altLang="zh-TW" dirty="0">
                <a:ea typeface="新細明體" panose="02020500000000000000" pitchFamily="18" charset="-120"/>
                <a:cs typeface="Consolas" panose="020B0609020204030204" pitchFamily="49" charset="0"/>
              </a:rPr>
              <a:t> script for easy launch</a:t>
            </a:r>
            <a:endParaRPr lang="zh-TW" altLang="en-US" dirty="0"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33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5877</TotalTime>
  <Words>1764</Words>
  <Application>Microsoft Macintosh PowerPoint</Application>
  <PresentationFormat>如螢幕大小 (4:3)</PresentationFormat>
  <Paragraphs>321</Paragraphs>
  <Slides>28</Slides>
  <Notes>22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28</vt:i4>
      </vt:variant>
    </vt:vector>
  </HeadingPairs>
  <TitlesOfParts>
    <vt:vector size="42" baseType="lpstr">
      <vt:lpstr>華康標楷體(P)</vt:lpstr>
      <vt:lpstr>華康儷中黑(P)</vt:lpstr>
      <vt:lpstr>華康儷粗黑(P)</vt:lpstr>
      <vt:lpstr>新細明體</vt:lpstr>
      <vt:lpstr>標楷體</vt:lpstr>
      <vt:lpstr>Arial</vt:lpstr>
      <vt:lpstr>Calibri</vt:lpstr>
      <vt:lpstr>Consolas</vt:lpstr>
      <vt:lpstr>Futura Md BT</vt:lpstr>
      <vt:lpstr>Times</vt:lpstr>
      <vt:lpstr>Times New Roman</vt:lpstr>
      <vt:lpstr>Verdana</vt:lpstr>
      <vt:lpstr>Wingdings</vt:lpstr>
      <vt:lpstr>CSCC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System-V</vt:lpstr>
      <vt:lpstr>Startup Scripts</vt:lpstr>
      <vt:lpstr>Startup Scripts –  SystemV-style startup scripts (1)</vt:lpstr>
      <vt:lpstr>Startup Scripts –  SystemV-style startup scripts (2)</vt:lpstr>
      <vt:lpstr>Systemd</vt:lpstr>
      <vt:lpstr>Systemd</vt:lpstr>
      <vt:lpstr>PowerPoint 簡報</vt:lpstr>
      <vt:lpstr>How to use systemctl</vt:lpstr>
      <vt:lpstr>Unit files</vt:lpstr>
      <vt:lpstr>Unit files</vt:lpstr>
      <vt:lpstr>Unit files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&amp; Settings</dc:title>
  <dc:creator>Tse-Han Wang</dc:creator>
  <cp:lastModifiedBy>Liang-Chi Tseng</cp:lastModifiedBy>
  <cp:revision>706</cp:revision>
  <cp:lastPrinted>2017-10-05T06:05:35Z</cp:lastPrinted>
  <dcterms:created xsi:type="dcterms:W3CDTF">1601-01-01T00:00:00Z</dcterms:created>
  <dcterms:modified xsi:type="dcterms:W3CDTF">2019-10-04T02:43:30Z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