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9874250" cy="6797675"/>
  <p:defaultTextStyle>
    <a:defPPr>
      <a:defRPr lang="en-GB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1pPr>
    <a:lvl2pPr marL="742950" indent="-28575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2pPr>
    <a:lvl3pPr marL="11430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3pPr>
    <a:lvl4pPr marL="16002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4pPr>
    <a:lvl5pPr marL="2057400" indent="-228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panose="020B0604020202020204" pitchFamily="34" charset="0"/>
        <a:ea typeface="新細明體" panose="02020500000000000000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54" userDrawn="1">
          <p15:clr>
            <a:srgbClr val="A4A3A4"/>
          </p15:clr>
        </p15:guide>
        <p15:guide id="2" pos="333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/>
    <p:restoredTop sz="94631"/>
  </p:normalViewPr>
  <p:slideViewPr>
    <p:cSldViewPr>
      <p:cViewPr varScale="1">
        <p:scale>
          <a:sx n="97" d="100"/>
          <a:sy n="97" d="100"/>
        </p:scale>
        <p:origin x="544" y="1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254"/>
        <p:guide pos="33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5592027" y="0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2C1576-659D-4C3E-9089-7E08CD3FEA37}" type="datetimeFigureOut">
              <a:rPr lang="zh-TW" altLang="en-US" smtClean="0"/>
              <a:t>2019/10/17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5592027" y="6456698"/>
            <a:ext cx="4279918" cy="34097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1C3993-8539-4109-94D9-F5A25981D67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5507480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AutoShape 1"/>
          <p:cNvSpPr>
            <a:spLocks noChangeArrowheads="1"/>
          </p:cNvSpPr>
          <p:nvPr/>
        </p:nvSpPr>
        <p:spPr bwMode="auto">
          <a:xfrm>
            <a:off x="1" y="0"/>
            <a:ext cx="98742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1041" tIns="50521" rIns="101041" bIns="505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3075" name="AutoShape 2"/>
          <p:cNvSpPr>
            <a:spLocks noChangeArrowheads="1"/>
          </p:cNvSpPr>
          <p:nvPr/>
        </p:nvSpPr>
        <p:spPr bwMode="auto">
          <a:xfrm>
            <a:off x="1" y="0"/>
            <a:ext cx="98742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1041" tIns="50521" rIns="101041" bIns="505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3076" name="AutoShape 3"/>
          <p:cNvSpPr>
            <a:spLocks noChangeArrowheads="1"/>
          </p:cNvSpPr>
          <p:nvPr/>
        </p:nvSpPr>
        <p:spPr bwMode="auto">
          <a:xfrm>
            <a:off x="1" y="0"/>
            <a:ext cx="9874250" cy="6797675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101041" tIns="50521" rIns="101041" bIns="50521" anchor="ctr"/>
          <a:lstStyle/>
          <a:p>
            <a:pPr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zh-TW" altLang="en-US"/>
          </a:p>
        </p:txBody>
      </p:sp>
      <p:sp>
        <p:nvSpPr>
          <p:cNvPr id="3077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-15600363" y="-9231313"/>
            <a:ext cx="12992100" cy="97440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86936" y="3228648"/>
            <a:ext cx="7888134" cy="3053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zh-TW" altLang="zh-TW" noProof="0"/>
          </a:p>
        </p:txBody>
      </p:sp>
    </p:spTree>
    <p:extLst>
      <p:ext uri="{BB962C8B-B14F-4D97-AF65-F5344CB8AC3E}">
        <p14:creationId xmlns:p14="http://schemas.microsoft.com/office/powerpoint/2010/main" val="440524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13574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355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765220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560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4889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765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024072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717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81270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921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396125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126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24968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331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7192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5363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33531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741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53617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1945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176849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3236913" y="517525"/>
            <a:ext cx="3397250" cy="25479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2150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986936" y="3228648"/>
            <a:ext cx="7897930" cy="3059699"/>
          </a:xfrm>
          <a:noFill/>
          <a:extLs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zh-TW" altLang="zh-TW"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33505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12192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" name="Line 3"/>
          <p:cNvSpPr>
            <a:spLocks noChangeShapeType="1"/>
          </p:cNvSpPr>
          <p:nvPr/>
        </p:nvSpPr>
        <p:spPr bwMode="auto">
          <a:xfrm>
            <a:off x="914400" y="3276600"/>
            <a:ext cx="7543800" cy="0"/>
          </a:xfrm>
          <a:prstGeom prst="line">
            <a:avLst/>
          </a:prstGeom>
          <a:noFill/>
          <a:ln w="28575">
            <a:solidFill>
              <a:srgbClr val="00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zh-TW" altLang="en-US"/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914400" y="609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2514600"/>
            <a:ext cx="1219200" cy="43434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5018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2124075" y="2205038"/>
            <a:ext cx="6553200" cy="966787"/>
          </a:xfrm>
        </p:spPr>
        <p:txBody>
          <a:bodyPr lIns="91440" tIns="45720" rIns="91440" bIns="45720" anchor="ctr"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5018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 lIns="91440" tIns="45720" rIns="91440" bIns="45720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TW" altLang="en-US"/>
              <a:t>按一下以編輯母片副標題樣式</a:t>
            </a:r>
          </a:p>
        </p:txBody>
      </p:sp>
    </p:spTree>
    <p:extLst>
      <p:ext uri="{BB962C8B-B14F-4D97-AF65-F5344CB8AC3E}">
        <p14:creationId xmlns:p14="http://schemas.microsoft.com/office/powerpoint/2010/main" val="7410486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6837882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819900" y="260350"/>
            <a:ext cx="1943100" cy="5835650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90600" y="260350"/>
            <a:ext cx="5676900" cy="5835650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163285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標題，文字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8757371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標題及表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90600" y="260350"/>
            <a:ext cx="7772400" cy="11430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表格版面配置區 2"/>
          <p:cNvSpPr>
            <a:spLocks noGrp="1"/>
          </p:cNvSpPr>
          <p:nvPr>
            <p:ph type="tbl" idx="1"/>
          </p:nvPr>
        </p:nvSpPr>
        <p:spPr>
          <a:xfrm>
            <a:off x="990600" y="1447800"/>
            <a:ext cx="7772400" cy="4648200"/>
          </a:xfrm>
        </p:spPr>
        <p:txBody>
          <a:bodyPr/>
          <a:lstStyle/>
          <a:p>
            <a:pPr lvl="0"/>
            <a:r>
              <a:rPr lang="zh-TW" altLang="en-US" noProof="0"/>
              <a:t>按一下圖示以新增表格</a:t>
            </a:r>
          </a:p>
        </p:txBody>
      </p:sp>
    </p:spTree>
    <p:extLst>
      <p:ext uri="{BB962C8B-B14F-4D97-AF65-F5344CB8AC3E}">
        <p14:creationId xmlns:p14="http://schemas.microsoft.com/office/powerpoint/2010/main" val="17363886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8100726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1601516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9906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953000" y="1447800"/>
            <a:ext cx="3810000" cy="4648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950625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</p:spTree>
    <p:extLst>
      <p:ext uri="{BB962C8B-B14F-4D97-AF65-F5344CB8AC3E}">
        <p14:creationId xmlns:p14="http://schemas.microsoft.com/office/powerpoint/2010/main" val="2532284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</p:spTree>
    <p:extLst>
      <p:ext uri="{BB962C8B-B14F-4D97-AF65-F5344CB8AC3E}">
        <p14:creationId xmlns:p14="http://schemas.microsoft.com/office/powerpoint/2010/main" val="40922272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888565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31305034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TW" altLang="en-US" noProof="0"/>
              <a:t>按一下圖示以新增圖片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</p:spTree>
    <p:extLst>
      <p:ext uri="{BB962C8B-B14F-4D97-AF65-F5344CB8AC3E}">
        <p14:creationId xmlns:p14="http://schemas.microsoft.com/office/powerpoint/2010/main" val="6691154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按一下以編輯母片標題樣式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/>
              <a:t>按一下以編輯母片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609600" cy="6858000"/>
          </a:xfrm>
          <a:prstGeom prst="rect">
            <a:avLst/>
          </a:prstGeom>
          <a:gradFill rotWithShape="0">
            <a:gsLst>
              <a:gs pos="0">
                <a:srgbClr val="0282E2"/>
              </a:gs>
              <a:gs pos="100000">
                <a:srgbClr val="FFFFFF"/>
              </a:gs>
            </a:gsLst>
            <a:lin ang="540000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1029" name="Text Box 5"/>
          <p:cNvSpPr txBox="1">
            <a:spLocks noChangeArrowheads="1"/>
          </p:cNvSpPr>
          <p:nvPr/>
        </p:nvSpPr>
        <p:spPr bwMode="auto">
          <a:xfrm>
            <a:off x="134938" y="90488"/>
            <a:ext cx="365125" cy="466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eaVert" lIns="0" tIns="0" rIns="0" bIns="0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defRPr/>
            </a:pPr>
            <a:r>
              <a:rPr kumimoji="1" lang="en-US" altLang="zh-TW" sz="2400" i="1">
                <a:solidFill>
                  <a:schemeClr val="bg1"/>
                </a:solidFill>
                <a:latin typeface="Futura Md BT" pitchFamily="34" charset="0"/>
              </a:rPr>
              <a:t>Computer Center, CS, NCTU</a:t>
            </a:r>
          </a:p>
        </p:txBody>
      </p:sp>
      <p:sp>
        <p:nvSpPr>
          <p:cNvPr id="1030" name="Oval 6"/>
          <p:cNvSpPr>
            <a:spLocks noChangeArrowheads="1"/>
          </p:cNvSpPr>
          <p:nvPr/>
        </p:nvSpPr>
        <p:spPr bwMode="auto">
          <a:xfrm>
            <a:off x="125413" y="6400800"/>
            <a:ext cx="304800" cy="304800"/>
          </a:xfrm>
          <a:prstGeom prst="ellipse">
            <a:avLst/>
          </a:prstGeom>
          <a:solidFill>
            <a:srgbClr val="99CCFF"/>
          </a:solidFill>
          <a:ln>
            <a:noFill/>
          </a:ln>
          <a:extLst>
            <a:ext uri="{91240B29-F687-4F45-9708-019B960494DF}">
              <a14:hiddenLine xmlns:a14="http://schemas.microsoft.com/office/drawing/2010/main" w="22225" cap="rnd">
                <a:solidFill>
                  <a:srgbClr val="000000"/>
                </a:solidFill>
                <a:prstDash val="sysDot"/>
                <a:round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  <p:sp>
        <p:nvSpPr>
          <p:cNvPr id="49159" name="Rectangle 7"/>
          <p:cNvSpPr>
            <a:spLocks noChangeArrowheads="1"/>
          </p:cNvSpPr>
          <p:nvPr/>
        </p:nvSpPr>
        <p:spPr bwMode="auto">
          <a:xfrm>
            <a:off x="0" y="6248400"/>
            <a:ext cx="533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21600" tIns="0" rIns="0" bIns="46800" anchor="b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 eaLnBrk="1" hangingPunct="1">
              <a:defRPr/>
            </a:pPr>
            <a:fld id="{433F2AA4-A5D6-4DA1-8BEB-F75175D974F2}" type="slidenum">
              <a:rPr lang="en-US" altLang="zh-TW" sz="1400" smtClean="0">
                <a:solidFill>
                  <a:schemeClr val="bg1"/>
                </a:solidFill>
                <a:latin typeface="Futura Md BT" pitchFamily="34" charset="0"/>
              </a:rPr>
              <a:pPr algn="ctr" eaLnBrk="1" hangingPunct="1">
                <a:defRPr/>
              </a:pPr>
              <a:t>‹#›</a:t>
            </a:fld>
            <a:endParaRPr lang="en-US" altLang="zh-TW" sz="1400">
              <a:solidFill>
                <a:schemeClr val="bg1"/>
              </a:solidFill>
              <a:latin typeface="Futura Md BT" pitchFamily="34" charset="0"/>
            </a:endParaRPr>
          </a:p>
        </p:txBody>
      </p:sp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990600" y="1182688"/>
            <a:ext cx="7772400" cy="36512"/>
          </a:xfrm>
          <a:prstGeom prst="rect">
            <a:avLst/>
          </a:prstGeom>
          <a:gradFill rotWithShape="0">
            <a:gsLst>
              <a:gs pos="0">
                <a:srgbClr val="C0C0C0"/>
              </a:gs>
              <a:gs pos="100000">
                <a:srgbClr val="FFFFFF"/>
              </a:gs>
            </a:gsLst>
            <a:lin ang="0" scaled="1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defRPr/>
            </a:pPr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  <p:sldLayoutId id="2147483697" r:id="rId12"/>
    <p:sldLayoutId id="2147483698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2pPr>
      <a:lvl3pPr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3pPr>
      <a:lvl4pPr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4pPr>
      <a:lvl5pPr algn="l" rtl="0" fontAlgn="base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3400">
          <a:solidFill>
            <a:srgbClr val="333399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華康儷粗黑(P)" pitchFamily="34" charset="-120"/>
        </a:defRPr>
      </a:lvl9pPr>
    </p:titleStyle>
    <p:bodyStyle>
      <a:lvl1pPr marL="342900" indent="-342900" algn="l" rtl="0" fontAlgn="base">
        <a:spcBef>
          <a:spcPct val="25000"/>
        </a:spcBef>
        <a:spcAft>
          <a:spcPct val="0"/>
        </a:spcAft>
        <a:buFont typeface="Wingdings" panose="05000000000000000000" pitchFamily="2" charset="2"/>
        <a:buChar char="q"/>
        <a:defRPr kumimoji="1"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5000"/>
        </a:spcBef>
        <a:spcAft>
          <a:spcPct val="0"/>
        </a:spcAft>
        <a:buChar char="•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2pPr>
      <a:lvl3pPr marL="1143000" indent="-228600" algn="l" rtl="0" fontAlgn="base">
        <a:spcBef>
          <a:spcPct val="25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Ø"/>
        <a:defRPr kumimoji="1">
          <a:solidFill>
            <a:schemeClr val="tx1"/>
          </a:solidFill>
          <a:latin typeface="+mn-lt"/>
          <a:ea typeface="華康標楷體(P)" pitchFamily="66" charset="-120"/>
        </a:defRPr>
      </a:lvl3pPr>
      <a:lvl4pPr marL="1600200" indent="-228600" algn="l" rtl="0" fontAlgn="base">
        <a:spcBef>
          <a:spcPct val="25000"/>
        </a:spcBef>
        <a:spcAft>
          <a:spcPct val="0"/>
        </a:spcAft>
        <a:buChar char="–"/>
        <a:defRPr kumimoji="1" sz="1600">
          <a:solidFill>
            <a:schemeClr val="tx1"/>
          </a:solidFill>
          <a:latin typeface="+mn-lt"/>
          <a:ea typeface="華康標楷體(P)" pitchFamily="66" charset="-120"/>
        </a:defRPr>
      </a:lvl4pPr>
      <a:lvl5pPr marL="2057400" indent="-228600" algn="l" rtl="0" fontAlgn="base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5pPr>
      <a:lvl6pPr marL="25146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6pPr>
      <a:lvl7pPr marL="29718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7pPr>
      <a:lvl8pPr marL="34290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8pPr>
      <a:lvl9pPr marL="3886200" indent="-228600" algn="l" rtl="0" eaLnBrk="1" fontAlgn="base" hangingPunct="1">
        <a:spcBef>
          <a:spcPct val="25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華康標楷體(P)" pitchFamily="66" charset="-120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副標題 2"/>
          <p:cNvSpPr>
            <a:spLocks noGrp="1"/>
          </p:cNvSpPr>
          <p:nvPr>
            <p:ph type="subTitle" sz="quarter" idx="1"/>
          </p:nvPr>
        </p:nvSpPr>
        <p:spPr>
          <a:xfrm>
            <a:off x="2128838" y="3400425"/>
            <a:ext cx="6400800" cy="2095500"/>
          </a:xfrm>
        </p:spPr>
        <p:txBody>
          <a:bodyPr/>
          <a:lstStyle/>
          <a:p>
            <a:r>
              <a:rPr lang="en-US" altLang="zh-TW" dirty="0" err="1"/>
              <a:t>jnlin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pPr>
              <a:defRPr/>
            </a:pPr>
            <a:r>
              <a:rPr lang="en-US" altLang="zh-TW" dirty="0"/>
              <a:t>FTP - File Transfer Protocol</a:t>
            </a:r>
            <a:endParaRPr lang="zh-TW" alt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Logs Location</a:t>
            </a:r>
          </a:p>
          <a:p>
            <a:pPr lvl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In default, syslogd keeps ftp logs in /var/log/xferlog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Most frequent problems</a:t>
            </a:r>
          </a:p>
          <a:p>
            <a:pPr lvl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pure-ftpd: (?@?) [ERROR] Unable to find the 'ftp' account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It’s ok, but you may need it for Virtual FTP Account.</a:t>
            </a:r>
          </a:p>
          <a:p>
            <a:pPr lvl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pure-ftpd: (?@?) [ERROR] Sorry, but that file doesn't exist: [/etc/ssl/private/pure-ftpd.pem]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If you set TLS = 2, then this file is needed.</a:t>
            </a:r>
          </a:p>
          <a:p>
            <a:pPr lvl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How to generate a pure-ftpd.pem?</a:t>
            </a:r>
          </a:p>
          <a:p>
            <a:pPr lvl="2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See README.TLS</a:t>
            </a:r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Problem Shooting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Tools</a:t>
            </a:r>
          </a:p>
        </p:txBody>
      </p:sp>
      <p:sp>
        <p:nvSpPr>
          <p:cNvPr id="24579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9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pure-*</a:t>
            </a: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4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pure-ftpwho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List info of users who are currently connecting to the FTP server.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pure-pw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Manage Virtual Users in PureDB format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pure-pw(8)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See README.Virtual-Users</a:t>
            </a:r>
          </a:p>
        </p:txBody>
      </p:sp>
      <p:sp>
        <p:nvSpPr>
          <p:cNvPr id="24580" name="Text Box 4"/>
          <p:cNvSpPr txBox="1">
            <a:spLocks noChangeArrowheads="1"/>
          </p:cNvSpPr>
          <p:nvPr/>
        </p:nvSpPr>
        <p:spPr bwMode="auto">
          <a:xfrm>
            <a:off x="1258888" y="1916113"/>
            <a:ext cx="5591175" cy="2062162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nctucs [</a:t>
            </a:r>
            <a:r>
              <a:rPr lang="en-US" altLang="zh-TW" sz="160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~</a:t>
            </a: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 -wangth- </a:t>
            </a: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ls /usr/local/sbin/pure-*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/usr/local/sbin/pure-alwaysfail    /usr/local/sbin/pure-mrtginfo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/usr/local/sbin/pure-authd           /usr/local/sbin/pure-quotacheck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/usr/local/sbin/pure-ftpd             /usr/local/sbin/pure-uploadscript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/usr/local/sbin/pure-ftpwho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nctucs [</a:t>
            </a:r>
            <a:r>
              <a:rPr lang="en-US" altLang="zh-TW" sz="160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~</a:t>
            </a: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 -wangth- </a:t>
            </a: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ls /usr/local/bin/pure-*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/usr/local/bin/pure-pw               /usr/local/bin/pure-statsdecode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/usr/local/bin/pure-pwconvert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More Tools</a:t>
            </a:r>
          </a:p>
        </p:txBody>
      </p:sp>
      <p:sp>
        <p:nvSpPr>
          <p:cNvPr id="2662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ftp/pureadmin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Management utility for the PureFTPd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ftp/lftp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Shell-like command line ftp client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Support TLS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ftp/wget, ftp/curl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Retrieve files from the Net via HTTP(S) and FTP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ftp/mget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Multithreaded commandline web-download manager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FileZilla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A graphical cross-platform FTP client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Support TLS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Pure-FTPd WebUI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PHP based web interface for ​Pure-FTPd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</a:p>
        </p:txBody>
      </p:sp>
      <p:sp>
        <p:nvSpPr>
          <p:cNvPr id="614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FTP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File Transfer Protocol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Used to transfer data from one computer to another over the internet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Client-Server Architecture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Separated control/data connections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FTP</a:t>
            </a:r>
            <a:r>
              <a:rPr lang="zh-TW" altLang="en-US" sz="240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connections</a:t>
            </a:r>
          </a:p>
          <a:p>
            <a:pPr lvl="1" eaLnBrk="1" hangingPunct="1">
              <a:spcBef>
                <a:spcPts val="625"/>
              </a:spcBef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Control connection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Created when an FTP session is established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Only for passing control information</a:t>
            </a:r>
          </a:p>
          <a:p>
            <a:pPr lvl="1" eaLnBrk="1" hangingPunct="1">
              <a:spcBef>
                <a:spcPts val="625"/>
              </a:spcBef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Data connection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Each time that data is sent, a distinct TCP data connect is established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</a:p>
        </p:txBody>
      </p:sp>
      <p:sp>
        <p:nvSpPr>
          <p:cNvPr id="8195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513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Data connection Modes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Active Mode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Passive Mode</a:t>
            </a:r>
          </a:p>
          <a:p>
            <a:pPr lvl="1" eaLnBrk="1" hangingPunct="1">
              <a:spcBef>
                <a:spcPts val="625"/>
              </a:spcBef>
              <a:buSzPct val="100000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Request For Comments (RFCs):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959 – File Transfer Protocol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2228 – FTP Security Extensions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2428 – FTP Extensions for IPv6 and NATs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2640 – UTF-8 support for file name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RFC 2324 – Hyper Text Coffee Pot Control Protocol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Security concern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As we seen, FTP connections (both command and data) are transmitted in clear text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What if somebody sniffing the network?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We need encryption</a:t>
            </a:r>
          </a:p>
          <a:p>
            <a:pPr eaLnBrk="1" hangingPunct="1">
              <a:lnSpc>
                <a:spcPct val="90000"/>
              </a:lnSpc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Solutions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 over SSH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A normal FTP session tunneled through a SSH channel</a:t>
            </a: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SSH File Transfer Protocol (SFTP)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Both commands and data are encrypted while transmitting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One connection, but poor performance</a:t>
            </a: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lnSpc>
                <a:spcPct val="90000"/>
              </a:lnSpc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 over TLS (ftps, ftpes)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Only commands are encrypted while transmitting</a:t>
            </a:r>
          </a:p>
          <a:p>
            <a:pPr lvl="2" eaLnBrk="1" hangingPunct="1">
              <a:lnSpc>
                <a:spcPct val="90000"/>
              </a:lnSpc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Better performance</a:t>
            </a:r>
          </a:p>
        </p:txBody>
      </p:sp>
      <p:sp>
        <p:nvSpPr>
          <p:cNvPr id="8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 dirty="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(1)</a:t>
            </a:r>
          </a:p>
        </p:txBody>
      </p:sp>
      <p:sp>
        <p:nvSpPr>
          <p:cNvPr id="12291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Introduction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 small, easy to set up, fast and secure FTP server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Support chroot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Restrictions on clients, and system-wide.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Verbose logging with syslog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Anonymous FTP with more restrictions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Virtual Users, and Unix authentication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FXP (File eXchange Protocol)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FTP over TLS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UTF-8 support for filenames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(2)</a:t>
            </a:r>
          </a:p>
        </p:txBody>
      </p:sp>
      <p:sp>
        <p:nvSpPr>
          <p:cNvPr id="14339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Installation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Ports: /usr/ports/ftp/pure-ftpd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Options</a:t>
            </a:r>
          </a:p>
          <a:p>
            <a:pPr eaLnBrk="1" hangingPunct="1">
              <a:spcBef>
                <a:spcPts val="750"/>
              </a:spcBef>
              <a:buSzPct val="100000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</p:txBody>
      </p:sp>
      <p:pic>
        <p:nvPicPr>
          <p:cNvPr id="14340" name="圖片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1475" y="2617788"/>
            <a:ext cx="5861050" cy="4124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(3)</a:t>
            </a:r>
          </a:p>
        </p:txBody>
      </p:sp>
      <p:sp>
        <p:nvSpPr>
          <p:cNvPr id="16387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736600" algn="l"/>
                <a:tab pos="1193800" algn="l"/>
                <a:tab pos="1651000" algn="l"/>
                <a:tab pos="2108200" algn="l"/>
                <a:tab pos="2565400" algn="l"/>
                <a:tab pos="3022600" algn="l"/>
                <a:tab pos="3479800" algn="l"/>
                <a:tab pos="3937000" algn="l"/>
                <a:tab pos="4394200" algn="l"/>
                <a:tab pos="4851400" algn="l"/>
                <a:tab pos="5308600" algn="l"/>
                <a:tab pos="5765800" algn="l"/>
                <a:tab pos="6223000" algn="l"/>
                <a:tab pos="6680200" algn="l"/>
                <a:tab pos="7137400" algn="l"/>
                <a:tab pos="7594600" algn="l"/>
                <a:tab pos="8051800" algn="l"/>
                <a:tab pos="8509000" algn="l"/>
                <a:tab pos="8966200" algn="l"/>
                <a:tab pos="9423400" algn="l"/>
                <a:tab pos="98806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Other options</a:t>
            </a:r>
          </a:p>
          <a:p>
            <a:pPr lvl="1" eaLnBrk="1" hangingPunct="1">
              <a:spcBef>
                <a:spcPts val="625"/>
              </a:spcBef>
              <a:buSzPct val="100000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SzPct val="100000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SzPct val="100000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endParaRPr lang="en-US" altLang="zh-TW" sz="200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LANGUAGE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Change the language of output messages</a:t>
            </a:r>
          </a:p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Startup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Add pureftpd_enable=</a:t>
            </a:r>
            <a:r>
              <a:rPr lang="en-US" altLang="zh-TW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rPr>
              <a:t>"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en-US" altLang="zh-TW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rPr>
              <a:t>"</a:t>
            </a: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 in /etc/rc.conf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1698625" y="1844675"/>
            <a:ext cx="5746750" cy="2554288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nctucs [/usr/ports/ftp/pure-ftpd] -wangth- </a:t>
            </a: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sudo make extract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…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You can use the following additional options:</a:t>
            </a:r>
          </a:p>
          <a:p>
            <a:pPr>
              <a:spcBef>
                <a:spcPct val="0"/>
              </a:spcBef>
              <a:buFontTx/>
              <a:buNone/>
            </a:pPr>
            <a:endParaRPr kumimoji="0" lang="en-US" altLang="zh-TW" sz="1600">
              <a:solidFill>
                <a:schemeClr val="bg1"/>
              </a:solidFill>
              <a:latin typeface="Times" panose="02020603050405020304" pitchFamily="18" charset="0"/>
              <a:ea typeface="新細明體" panose="02020500000000000000" pitchFamily="18" charset="-120"/>
            </a:endParaRP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LANGUAGE</a:t>
            </a: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=lang (default: english)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- Enable compilation of one language support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available lang: brazilian-portuguese, catalan, czech, danish, dutch,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english, french, french-funny, german, hungarian, italian, korean,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norwegian, polish, romanian, russian, simplified-chinese, slovak,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  spanish, swedish, traditional-chinese, Turkish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990600" y="1447800"/>
            <a:ext cx="7772400" cy="464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 marL="336550" indent="-33655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736600" indent="-279400"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336550" algn="l"/>
                <a:tab pos="793750" algn="l"/>
                <a:tab pos="1250950" algn="l"/>
                <a:tab pos="1708150" algn="l"/>
                <a:tab pos="2165350" algn="l"/>
                <a:tab pos="2622550" algn="l"/>
                <a:tab pos="3079750" algn="l"/>
                <a:tab pos="3536950" algn="l"/>
                <a:tab pos="3994150" algn="l"/>
                <a:tab pos="4451350" algn="l"/>
                <a:tab pos="4908550" algn="l"/>
                <a:tab pos="5365750" algn="l"/>
                <a:tab pos="5822950" algn="l"/>
                <a:tab pos="6280150" algn="l"/>
                <a:tab pos="6737350" algn="l"/>
                <a:tab pos="7194550" algn="l"/>
                <a:tab pos="7651750" algn="l"/>
                <a:tab pos="8108950" algn="l"/>
                <a:tab pos="8566150" algn="l"/>
                <a:tab pos="9023350" algn="l"/>
                <a:tab pos="948055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ts val="750"/>
              </a:spcBef>
              <a:buClr>
                <a:srgbClr val="000000"/>
              </a:buClr>
              <a:buSzPct val="100000"/>
              <a:buFont typeface="Wingdings" panose="05000000000000000000" pitchFamily="2" charset="2"/>
              <a:buChar char=""/>
            </a:pPr>
            <a:r>
              <a:rPr lang="en-US" altLang="zh-TW" sz="2400">
                <a:solidFill>
                  <a:srgbClr val="000000"/>
                </a:solidFill>
                <a:latin typeface="Times New Roman" panose="02020603050405020304" pitchFamily="18" charset="0"/>
              </a:rPr>
              <a:t>Configurations: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File: /usr/local/etc/pure-ftpd.conf</a:t>
            </a:r>
          </a:p>
          <a:p>
            <a:pPr lvl="1" eaLnBrk="1" hangingPunct="1">
              <a:spcBef>
                <a:spcPts val="62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</a:pPr>
            <a:r>
              <a:rPr lang="en-US" altLang="zh-TW" sz="2000">
                <a:solidFill>
                  <a:srgbClr val="000000"/>
                </a:solidFill>
                <a:latin typeface="Times New Roman" panose="02020603050405020304" pitchFamily="18" charset="0"/>
              </a:rPr>
              <a:t>Documents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Configuration sample: /usr/local/etc/pure-ftpd.conf.sample</a:t>
            </a:r>
          </a:p>
          <a:p>
            <a:pPr lvl="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</a:pPr>
            <a:r>
              <a:rPr lang="en-US" altLang="zh-TW" sz="1600">
                <a:solidFill>
                  <a:srgbClr val="000000"/>
                </a:solidFill>
                <a:latin typeface="Times New Roman" panose="02020603050405020304" pitchFamily="18" charset="0"/>
              </a:rPr>
              <a:t>All options are explained clearly in this file.</a:t>
            </a:r>
          </a:p>
          <a:p>
            <a:pPr lvl="2" eaLnBrk="1" hangingPunct="1">
              <a:spcBef>
                <a:spcPts val="563"/>
              </a:spcBef>
              <a:buClr>
                <a:srgbClr val="808080"/>
              </a:buClr>
              <a:buSzPct val="100000"/>
              <a:buFont typeface="Wingdings" panose="05000000000000000000" pitchFamily="2" charset="2"/>
              <a:buChar char=""/>
            </a:pPr>
            <a:r>
              <a:rPr lang="en-US" altLang="zh-TW">
                <a:solidFill>
                  <a:srgbClr val="000000"/>
                </a:solidFill>
                <a:latin typeface="Times New Roman" panose="02020603050405020304" pitchFamily="18" charset="0"/>
              </a:rPr>
              <a:t>Other documents</a:t>
            </a:r>
          </a:p>
          <a:p>
            <a:pPr lvl="3" eaLnBrk="1" hangingPunct="1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</a:pPr>
            <a:r>
              <a:rPr lang="en-US" altLang="zh-TW" sz="1600">
                <a:solidFill>
                  <a:srgbClr val="000000"/>
                </a:solidFill>
                <a:latin typeface="Times New Roman" panose="02020603050405020304" pitchFamily="18" charset="0"/>
              </a:rPr>
              <a:t>See /usr/local/share/doc/pure-ftpd/*</a:t>
            </a:r>
          </a:p>
        </p:txBody>
      </p:sp>
      <p:sp>
        <p:nvSpPr>
          <p:cNvPr id="10241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Configurations(1)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692275" y="4005263"/>
            <a:ext cx="5589588" cy="2308225"/>
          </a:xfrm>
          <a:prstGeom prst="rect">
            <a:avLst/>
          </a:prstGeom>
          <a:solidFill>
            <a:schemeClr val="bg2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5000"/>
              </a:spcBef>
              <a:buFont typeface="Wingdings" panose="05000000000000000000" pitchFamily="2" charset="2"/>
              <a:buChar char="q"/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  <a:ea typeface="華康儷中黑(P)" pitchFamily="34" charset="-120"/>
              </a:defRPr>
            </a:lvl1pPr>
            <a:lvl2pPr>
              <a:spcBef>
                <a:spcPct val="25000"/>
              </a:spcBef>
              <a:buChar char="•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2pPr>
            <a:lvl3pPr>
              <a:spcBef>
                <a:spcPct val="25000"/>
              </a:spcBef>
              <a:buClr>
                <a:schemeClr val="bg2"/>
              </a:buClr>
              <a:buFont typeface="Wingdings" panose="05000000000000000000" pitchFamily="2" charset="2"/>
              <a:buChar char="Ø"/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3pPr>
            <a:lvl4pPr>
              <a:spcBef>
                <a:spcPct val="25000"/>
              </a:spcBef>
              <a:buChar char="–"/>
              <a:defRPr kumimoji="1" sz="16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4pPr>
            <a:lvl5pPr>
              <a:spcBef>
                <a:spcPct val="25000"/>
              </a:spcBef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5pPr>
            <a:lvl6pPr marL="25146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6pPr>
            <a:lvl7pPr marL="29718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7pPr>
            <a:lvl8pPr marL="34290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8pPr>
            <a:lvl9pPr marL="3886200" indent="-228600" defTabSz="457200" fontAlgn="base">
              <a:spcBef>
                <a:spcPct val="25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Times New Roman" panose="02020603050405020304" pitchFamily="18" charset="0"/>
                <a:ea typeface="華康標楷體(P)" pitchFamily="66" charset="-12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nctucs [</a:t>
            </a:r>
            <a:r>
              <a:rPr lang="en-US" altLang="zh-TW" sz="1600">
                <a:solidFill>
                  <a:srgbClr val="FFFF00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/usr/ports/ftp/pure-ftpd</a:t>
            </a:r>
            <a:r>
              <a:rPr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] -wangth- </a:t>
            </a: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AUTHORS                                      README.LDAP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CONTACT                                       README.MySQL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COPYING                                        README.PGSQL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HISTORY                                         README.TLS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NEWS                                               README.Virtual-Users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README                                         THANKS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README.Authentication-Modules pure-ftpd.png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kumimoji="0" lang="en-US" altLang="zh-TW" sz="1600">
                <a:solidFill>
                  <a:schemeClr val="bg1"/>
                </a:solidFill>
                <a:latin typeface="Times" panose="02020603050405020304" pitchFamily="18" charset="0"/>
                <a:ea typeface="新細明體" panose="02020500000000000000" pitchFamily="18" charset="-120"/>
              </a:rPr>
              <a:t>README.Configuration-File          pureftpd.schema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Text Box 1"/>
          <p:cNvSpPr txBox="1">
            <a:spLocks noChangeArrowheads="1"/>
          </p:cNvSpPr>
          <p:nvPr/>
        </p:nvSpPr>
        <p:spPr bwMode="auto">
          <a:xfrm>
            <a:off x="990600" y="26035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0" tIns="0" rIns="0" bIns="0"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  <a:tab pos="10515600" algn="l"/>
              </a:tabLst>
              <a:defRPr>
                <a:solidFill>
                  <a:srgbClr val="000000"/>
                </a:solidFill>
                <a:latin typeface="Arial" charset="0"/>
                <a:ea typeface="新細明體" charset="-120"/>
              </a:defRPr>
            </a:lvl9pPr>
          </a:lstStyle>
          <a:p>
            <a:pPr eaLnBrk="1" hangingPunct="1">
              <a:buSzPct val="100000"/>
              <a:defRPr/>
            </a:pP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FTP</a:t>
            </a:r>
            <a:b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</a:br>
            <a:r>
              <a:rPr lang="en-US" sz="3000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6" charset="0"/>
              </a:rPr>
              <a:t>	- Pure-FTPd Configurations(2)</a:t>
            </a:r>
          </a:p>
        </p:txBody>
      </p:sp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295400" y="1219200"/>
            <a:ext cx="7162800" cy="590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>
            <a:lvl1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>
                <a:solidFill>
                  <a:schemeClr val="bg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Restrict users to their home directory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ChrootEveryone		yes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If the previous option is set to "no", members of the following group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won't be restricted. Others will be. If you don't want chroot()ing anyone,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just comment out ChrootEveryone and TrustedGID.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TrustedGID                   0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Disallow authenticated users - Act only as a public FTP server.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AnonymousOnly                no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Disallow anonymous connections. Only accept authenticated users.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NoAnonymous                  yes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If you want simple Unix (/etc/passwd) authentication, uncomment this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UnixAuthentication	yes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Port range for passive connections - keep it as broad as possible.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PassivePortRange	30000 50000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This option accepts three values: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0: disable SSL/TLS encryption layer (default).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1: accept both cleartext and encrypted sessions.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2: refuse connections that don't use the TLS security mechanism,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   including anonymous sessions.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Do _not_ uncomment this blindly. Double check that: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1) The server has been compiled with TLS support (--with-tls),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2) A valid certificate is in place,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3) Only compatible clients will log in.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TLS 2</a:t>
            </a:r>
          </a:p>
          <a:p>
            <a:pPr>
              <a:lnSpc>
                <a:spcPct val="85000"/>
              </a:lnSpc>
              <a:buSzPct val="100000"/>
            </a:pPr>
            <a:endParaRPr lang="en-US" altLang="zh-TW" sz="1200" b="1">
              <a:solidFill>
                <a:srgbClr val="000000"/>
              </a:solidFill>
              <a:latin typeface="Verdana" panose="020B0604030504040204" pitchFamily="34" charset="0"/>
              <a:ea typeface="細明體" panose="02020509000000000000" pitchFamily="49" charset="-120"/>
            </a:endParaRP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UTF-8 support for file names (RFC 2640)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Set the charset of the server filesystem and optionally the default charset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for remote clients that don't use UTF-8.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9999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Works only if pure-ftpd has been compiled with --with-rfc2640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FileSystemCharset	 UTF-8</a:t>
            </a:r>
          </a:p>
          <a:p>
            <a:pPr>
              <a:lnSpc>
                <a:spcPct val="85000"/>
              </a:lnSpc>
              <a:buSzPct val="100000"/>
            </a:pPr>
            <a:r>
              <a:rPr lang="en-US" altLang="zh-TW" sz="1200" b="1">
                <a:solidFill>
                  <a:srgbClr val="000000"/>
                </a:solidFill>
                <a:latin typeface="Verdana" panose="020B0604030504040204" pitchFamily="34" charset="0"/>
                <a:ea typeface="細明體" panose="02020509000000000000" pitchFamily="49" charset="-120"/>
              </a:rPr>
              <a:t># ClientCharset	 UTF-8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NCTUCSCC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FF0000"/>
      </a:hlink>
      <a:folHlink>
        <a:srgbClr val="C0C0C0"/>
      </a:folHlink>
    </a:clrScheme>
    <a:fontScheme name="Computer Center">
      <a:majorFont>
        <a:latin typeface="Times New Roman"/>
        <a:ea typeface="華康儷粗黑(P)"/>
        <a:cs typeface=""/>
      </a:majorFont>
      <a:minorFont>
        <a:latin typeface="Times New Roman"/>
        <a:ea typeface="華康儷中黑(P)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905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zh-TW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新細明體" pitchFamily="18" charset="-120"/>
          </a:defRPr>
        </a:defPPr>
      </a:lstStyle>
    </a:lnDef>
  </a:objectDefaults>
  <a:extraClrSchemeLst>
    <a:extraClrScheme>
      <a:clrScheme name="Computer Center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omputer Center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omputer Center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NCTUCSCC" id="{7A6BFD7D-742E-42F6-861F-FD06ACC8FDEC}" vid="{C938CAA5-DDCF-4748-8BE0-190ADCF122B8}"/>
    </a:ext>
  </a:extLst>
</a:theme>
</file>

<file path=ppt/theme/theme2.xml><?xml version="1.0" encoding="utf-8"?>
<a:theme xmlns:a="http://schemas.openxmlformats.org/drawingml/2006/main" name="Office 佈景主題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3019</TotalTime>
  <Words>779</Words>
  <Application>Microsoft Macintosh PowerPoint</Application>
  <PresentationFormat>如螢幕大小 (4:3)</PresentationFormat>
  <Paragraphs>178</Paragraphs>
  <Slides>12</Slides>
  <Notes>12</Notes>
  <HiddenSlides>0</HiddenSlides>
  <MMClips>0</MMClips>
  <ScaleCrop>false</ScaleCrop>
  <HeadingPairs>
    <vt:vector size="6" baseType="variant">
      <vt:variant>
        <vt:lpstr>使用字型</vt:lpstr>
      </vt:variant>
      <vt:variant>
        <vt:i4>11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24" baseType="lpstr">
      <vt:lpstr>細明體</vt:lpstr>
      <vt:lpstr>華康標楷體(P)</vt:lpstr>
      <vt:lpstr>華康儷中黑(P)</vt:lpstr>
      <vt:lpstr>華康儷粗黑(P)</vt:lpstr>
      <vt:lpstr>新細明體</vt:lpstr>
      <vt:lpstr>Arial</vt:lpstr>
      <vt:lpstr>Futura Md BT</vt:lpstr>
      <vt:lpstr>Times</vt:lpstr>
      <vt:lpstr>Times New Roman</vt:lpstr>
      <vt:lpstr>Verdana</vt:lpstr>
      <vt:lpstr>Wingdings</vt:lpstr>
      <vt:lpstr>NCTUCSCC</vt:lpstr>
      <vt:lpstr>FTP - File Transfer Protocol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FTP</dc:title>
  <dc:creator>Tse-Han Wang</dc:creator>
  <cp:lastModifiedBy>Liang-Chi Tseng</cp:lastModifiedBy>
  <cp:revision>241</cp:revision>
  <cp:lastPrinted>2017-10-05T06:06:18Z</cp:lastPrinted>
  <dcterms:created xsi:type="dcterms:W3CDTF">1601-01-01T00:00:00Z</dcterms:created>
  <dcterms:modified xsi:type="dcterms:W3CDTF">2019-10-17T14:15:24Z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