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7" r:id="rId8"/>
    <p:sldId id="261" r:id="rId9"/>
    <p:sldId id="262" r:id="rId10"/>
    <p:sldId id="263" r:id="rId11"/>
    <p:sldId id="265" r:id="rId12"/>
    <p:sldId id="268" r:id="rId13"/>
    <p:sldId id="269" r:id="rId14"/>
    <p:sldId id="266" r:id="rId15"/>
  </p:sldIdLst>
  <p:sldSz cx="9144000" cy="6858000" type="screen4x3"/>
  <p:notesSz cx="6400800" cy="86868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FF00"/>
    <a:srgbClr val="85FF85"/>
    <a:srgbClr val="71FF71"/>
    <a:srgbClr val="66FF3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 wrap="none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1482339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522189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022417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8912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566792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879980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412376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653368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958353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1189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578456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79894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0" rIns="0" bIns="0">
            <a:spAutoFit/>
          </a:bodyPr>
          <a:lstStyle/>
          <a:p>
            <a:pPr eaLnBrk="1" hangingPunct="1">
              <a:defRPr/>
            </a:pPr>
            <a:r>
              <a:rPr kumimoji="1" lang="en-US" altLang="zh-TW" sz="2400" i="1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 w="2222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fld id="{8F1BCF9A-2CF5-4FF3-9E02-D11353353691}" type="slidenum">
              <a:rPr lang="en-US" altLang="zh-TW" sz="1400">
                <a:solidFill>
                  <a:schemeClr val="bg1"/>
                </a:solidFill>
                <a:latin typeface="Futura Md BT" pitchFamily="34" charset="0"/>
              </a:rPr>
              <a:pPr algn="ctr" eaLnBrk="1" hangingPunct="1"/>
              <a:t>‹#›</a:t>
            </a:fld>
            <a:endParaRPr lang="en-US" altLang="zh-TW" sz="140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>
                <a:ea typeface="新細明體" pitchFamily="18" charset="-120"/>
              </a:rPr>
              <a:t>Periodic Processes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新細明體" panose="02020500000000000000" pitchFamily="18" charset="-120"/>
              </a:rPr>
              <a:t>wangth</a:t>
            </a:r>
            <a:endParaRPr lang="zh-TW" altLang="zh-TW" dirty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>
                <a:ea typeface="新細明體" pitchFamily="18" charset="-120"/>
              </a:rPr>
              <a:t>System crontab: /etc/crontab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System </a:t>
            </a:r>
            <a:r>
              <a:rPr lang="en-US" altLang="zh-TW" dirty="0" err="1">
                <a:ea typeface="新細明體" panose="02020500000000000000" pitchFamily="18" charset="-120"/>
              </a:rPr>
              <a:t>crontab</a:t>
            </a:r>
            <a:endParaRPr lang="en-US" altLang="zh-TW" dirty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>
                <a:ea typeface="新細明體" panose="02020500000000000000" pitchFamily="18" charset="-120"/>
              </a:rPr>
              <a:t>/</a:t>
            </a:r>
            <a:r>
              <a:rPr lang="en-US" altLang="zh-TW" dirty="0" err="1">
                <a:ea typeface="新細明體" panose="02020500000000000000" pitchFamily="18" charset="-120"/>
              </a:rPr>
              <a:t>etc</a:t>
            </a:r>
            <a:r>
              <a:rPr lang="en-US" altLang="zh-TW" dirty="0">
                <a:ea typeface="新細明體" panose="02020500000000000000" pitchFamily="18" charset="-120"/>
              </a:rPr>
              <a:t>/</a:t>
            </a:r>
            <a:r>
              <a:rPr lang="en-US" altLang="zh-TW" dirty="0" err="1">
                <a:ea typeface="新細明體" panose="02020500000000000000" pitchFamily="18" charset="-120"/>
              </a:rPr>
              <a:t>crontab</a:t>
            </a:r>
            <a:endParaRPr lang="en-US" altLang="zh-TW" dirty="0">
              <a:ea typeface="新細明體" panose="02020500000000000000" pitchFamily="18" charset="-12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77477" y="2514600"/>
            <a:ext cx="8466523" cy="3139321"/>
          </a:xfrm>
          <a:prstGeom prst="rect">
            <a:avLst/>
          </a:prstGeom>
          <a:solidFill>
            <a:schemeClr val="bg2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SHELL=/bin/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sh</a:t>
            </a:r>
            <a:endParaRPr lang="en-US" altLang="zh-TW" dirty="0">
              <a:solidFill>
                <a:schemeClr val="bg1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PATH=/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etc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:/bin:/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sbin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:/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usr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/bin:/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usr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sbin</a:t>
            </a:r>
            <a:endParaRPr lang="en-US" altLang="zh-TW" dirty="0">
              <a:solidFill>
                <a:schemeClr val="bg1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HOME=/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var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/log</a:t>
            </a:r>
          </a:p>
          <a:p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#minute hour  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mday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 month 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wday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 </a:t>
            </a:r>
            <a:r>
              <a:rPr lang="en-US" altLang="zh-TW" i="1" dirty="0">
                <a:solidFill>
                  <a:srgbClr val="FFCC00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who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    command</a:t>
            </a:r>
          </a:p>
          <a:p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*/5     *     *     *     *     root    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usr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libexec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atrun</a:t>
            </a:r>
            <a:endParaRPr lang="en-US" altLang="zh-TW" dirty="0">
              <a:solidFill>
                <a:schemeClr val="bg1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*/11    *     *     *     *     operator 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usr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/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libexec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/save-entropy</a:t>
            </a:r>
          </a:p>
          <a:p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0       *     *     *     *     root    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newsyslog</a:t>
            </a:r>
            <a:endParaRPr lang="en-US" altLang="zh-TW" dirty="0">
              <a:solidFill>
                <a:schemeClr val="bg1"/>
              </a:solidFill>
              <a:latin typeface="Consolas" panose="020B0609020204030204" pitchFamily="49" charset="0"/>
              <a:ea typeface="細明體" panose="02020509000000000000" pitchFamily="49" charset="-120"/>
              <a:cs typeface="Consolas" panose="020B0609020204030204" pitchFamily="49" charset="0"/>
            </a:endParaRPr>
          </a:p>
          <a:p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1       3     *     *     *     root    periodic daily</a:t>
            </a:r>
          </a:p>
          <a:p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15      4     *     *     6     root    periodic weekly</a:t>
            </a:r>
          </a:p>
          <a:p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30      5     1     *     *     root    periodic monthly</a:t>
            </a:r>
          </a:p>
          <a:p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1,31    0-5   *     *     *     root    </a:t>
            </a:r>
            <a:r>
              <a:rPr lang="en-US" altLang="zh-TW" dirty="0" err="1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adjkerntz</a:t>
            </a:r>
            <a:r>
              <a:rPr lang="en-US" altLang="zh-TW" dirty="0">
                <a:solidFill>
                  <a:schemeClr val="bg1"/>
                </a:solidFill>
                <a:latin typeface="Consolas" panose="020B0609020204030204" pitchFamily="49" charset="0"/>
                <a:ea typeface="細明體" panose="02020509000000000000" pitchFamily="49" charset="-120"/>
                <a:cs typeface="Consolas" panose="020B0609020204030204" pitchFamily="49" charset="0"/>
              </a:rPr>
              <a:t> -a</a:t>
            </a:r>
          </a:p>
        </p:txBody>
      </p:sp>
      <p:sp>
        <p:nvSpPr>
          <p:cNvPr id="5" name="橢圓 4"/>
          <p:cNvSpPr/>
          <p:nvPr/>
        </p:nvSpPr>
        <p:spPr bwMode="auto">
          <a:xfrm>
            <a:off x="4419600" y="3276600"/>
            <a:ext cx="1219200" cy="2421771"/>
          </a:xfrm>
          <a:prstGeom prst="ellipse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pPr algn="ctr">
              <a:defRPr/>
            </a:pPr>
            <a:endParaRPr lang="zh-TW" altLang="en-US" dirty="0">
              <a:solidFill>
                <a:schemeClr val="tx1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6" name="橢圓 5"/>
          <p:cNvSpPr/>
          <p:nvPr/>
        </p:nvSpPr>
        <p:spPr bwMode="auto">
          <a:xfrm>
            <a:off x="5410200" y="4419600"/>
            <a:ext cx="2743200" cy="1066800"/>
          </a:xfrm>
          <a:prstGeom prst="ellipse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pPr algn="ctr">
              <a:defRPr/>
            </a:pPr>
            <a:endParaRPr lang="zh-TW" altLang="en-US" dirty="0">
              <a:solidFill>
                <a:schemeClr val="tx1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2" name="橢圓 1"/>
          <p:cNvSpPr/>
          <p:nvPr/>
        </p:nvSpPr>
        <p:spPr bwMode="auto">
          <a:xfrm>
            <a:off x="5305425" y="31496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新細明體" pitchFamily="18" charset="-120"/>
              </a:rPr>
              <a:t>1</a:t>
            </a:r>
            <a:endParaRPr kumimoji="0" lang="zh-TW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新細明體" pitchFamily="18" charset="-120"/>
            </a:endParaRPr>
          </a:p>
        </p:txBody>
      </p:sp>
      <p:sp>
        <p:nvSpPr>
          <p:cNvPr id="10" name="橢圓 9"/>
          <p:cNvSpPr/>
          <p:nvPr/>
        </p:nvSpPr>
        <p:spPr bwMode="auto">
          <a:xfrm>
            <a:off x="7772400" y="4267200"/>
            <a:ext cx="304800" cy="304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bg1"/>
                </a:solidFill>
                <a:latin typeface="Calibri" panose="020F0502020204030204" pitchFamily="34" charset="0"/>
                <a:ea typeface="新細明體" pitchFamily="18" charset="-120"/>
              </a:rPr>
              <a:t>2</a:t>
            </a:r>
            <a:endParaRPr kumimoji="0" lang="zh-TW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/>
              <a:t>periodic utility (1)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772400" cy="5257800"/>
          </a:xfrm>
        </p:spPr>
        <p:txBody>
          <a:bodyPr/>
          <a:lstStyle/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periodic utility</a:t>
            </a:r>
          </a:p>
          <a:p>
            <a:pPr lvl="1" eaLnBrk="1" hangingPunct="1"/>
            <a:r>
              <a:rPr lang="en-US" altLang="zh-TW" dirty="0">
                <a:ea typeface="新細明體" panose="02020500000000000000" pitchFamily="18" charset="-120"/>
              </a:rPr>
              <a:t>Run periodic system function under /</a:t>
            </a:r>
            <a:r>
              <a:rPr lang="en-US" altLang="zh-TW" dirty="0" err="1">
                <a:ea typeface="新細明體" panose="02020500000000000000" pitchFamily="18" charset="-120"/>
              </a:rPr>
              <a:t>etc</a:t>
            </a:r>
            <a:r>
              <a:rPr lang="en-US" altLang="zh-TW" dirty="0">
                <a:ea typeface="新細明體" panose="02020500000000000000" pitchFamily="18" charset="-120"/>
              </a:rPr>
              <a:t>/periodic</a:t>
            </a:r>
          </a:p>
          <a:p>
            <a:pPr lvl="1"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>
                <a:ea typeface="新細明體" panose="02020500000000000000" pitchFamily="18" charset="-120"/>
              </a:rPr>
              <a:t>/</a:t>
            </a:r>
            <a:r>
              <a:rPr lang="en-US" altLang="zh-TW" dirty="0" err="1">
                <a:ea typeface="新細明體" panose="02020500000000000000" pitchFamily="18" charset="-120"/>
              </a:rPr>
              <a:t>etc</a:t>
            </a:r>
            <a:r>
              <a:rPr lang="en-US" altLang="zh-TW" dirty="0">
                <a:ea typeface="新細明體" panose="02020500000000000000" pitchFamily="18" charset="-120"/>
              </a:rPr>
              <a:t>/</a:t>
            </a:r>
            <a:r>
              <a:rPr lang="en-US" altLang="zh-TW" dirty="0" err="1">
                <a:ea typeface="新細明體" panose="02020500000000000000" pitchFamily="18" charset="-120"/>
              </a:rPr>
              <a:t>periodic.conf</a:t>
            </a:r>
            <a:endParaRPr lang="en-US" altLang="zh-TW" dirty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>
                <a:ea typeface="新細明體" panose="02020500000000000000" pitchFamily="18" charset="-120"/>
              </a:rPr>
              <a:t>/</a:t>
            </a:r>
            <a:r>
              <a:rPr lang="en-US" altLang="zh-TW" dirty="0" err="1">
                <a:ea typeface="新細明體" panose="02020500000000000000" pitchFamily="18" charset="-120"/>
              </a:rPr>
              <a:t>etc</a:t>
            </a:r>
            <a:r>
              <a:rPr lang="en-US" altLang="zh-TW" dirty="0">
                <a:ea typeface="新細明體" panose="02020500000000000000" pitchFamily="18" charset="-120"/>
              </a:rPr>
              <a:t>/defaults/</a:t>
            </a:r>
            <a:r>
              <a:rPr lang="en-US" altLang="zh-TW" dirty="0" err="1">
                <a:ea typeface="新細明體" panose="02020500000000000000" pitchFamily="18" charset="-120"/>
              </a:rPr>
              <a:t>periodic.conf</a:t>
            </a:r>
            <a:endParaRPr lang="en-US" altLang="zh-TW" dirty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dirty="0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371600" y="2057400"/>
            <a:ext cx="7162800" cy="1169551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sabsd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[/home/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chwong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] 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chwong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 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ls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-ld /etc/periodic/*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2 root  wheel  1024 Sep 26 21:43 /etc/periodic/daily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2 root  wheel   512 Sep 27 03:49 /etc/periodic/monthly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2 root  wheel   512 Sep 27 03:49 /etc/periodic/security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2 root  wheel   512 Sep 27 03:49 /etc/periodic/weekly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90154" y="3285777"/>
            <a:ext cx="7848600" cy="1384995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sabsd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[/home/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chwong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] -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chwong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 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ls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/etc/periodic/daily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100.clean-disks         200.backup-passwd       405.status-ata-raid     430.status-rwho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110.clean-tmps          210.backup-aliases      406.status-gmirror      440.status-mailq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120.clean-preserve      300.calendar            407.status-graid3       450.status-security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130.clean-msgs          310.accounting          408.status-gstripe      470.status-named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140.clean-rwho          330.news                409.status-gconcat      500.queuerun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150.clean-hoststat      400.status-disks        420.status-network      999.local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3700625" y="5562600"/>
            <a:ext cx="5367175" cy="120032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nctucs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[~] -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wangth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 ls -al 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usr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/local/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etc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/periodic/security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total 18</a:t>
            </a:r>
          </a:p>
          <a:p>
            <a:pPr>
              <a:defRPr/>
            </a:pP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2 root  wheel     4 Apr 12  2017 .</a:t>
            </a:r>
          </a:p>
          <a:p>
            <a:pPr>
              <a:defRPr/>
            </a:pP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8 root  wheel     8 Aug 20  2016 ..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-r-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1 root  wheel  4944 Apr  2  2017 410.pkg-audit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-r-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2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2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1 root  wheel  1686 Apr  2  2017 460.pkg-checksum</a:t>
            </a:r>
            <a:endParaRPr lang="zh-TW" altLang="en-US" sz="1200" dirty="0">
              <a:solidFill>
                <a:schemeClr val="bg1"/>
              </a:solidFill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/>
              <a:t>periodic utility (2)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772400" cy="5257800"/>
          </a:xfrm>
        </p:spPr>
        <p:txBody>
          <a:bodyPr/>
          <a:lstStyle/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periodic utility</a:t>
            </a:r>
          </a:p>
          <a:p>
            <a:pPr lvl="1" eaLnBrk="1" hangingPunct="1"/>
            <a:r>
              <a:rPr lang="en-US" altLang="zh-TW" dirty="0">
                <a:ea typeface="新細明體" panose="02020500000000000000" pitchFamily="18" charset="-120"/>
              </a:rPr>
              <a:t>For custom system programs: /</a:t>
            </a:r>
            <a:r>
              <a:rPr lang="en-US" altLang="zh-TW" dirty="0" err="1">
                <a:ea typeface="新細明體" panose="02020500000000000000" pitchFamily="18" charset="-120"/>
              </a:rPr>
              <a:t>usr</a:t>
            </a:r>
            <a:r>
              <a:rPr lang="en-US" altLang="zh-TW" dirty="0">
                <a:ea typeface="新細明體" panose="02020500000000000000" pitchFamily="18" charset="-120"/>
              </a:rPr>
              <a:t>/local/</a:t>
            </a:r>
            <a:r>
              <a:rPr lang="en-US" altLang="zh-TW" dirty="0" err="1">
                <a:ea typeface="新細明體" panose="02020500000000000000" pitchFamily="18" charset="-120"/>
              </a:rPr>
              <a:t>etc</a:t>
            </a:r>
            <a:r>
              <a:rPr lang="en-US" altLang="zh-TW" dirty="0">
                <a:ea typeface="新細明體" panose="02020500000000000000" pitchFamily="18" charset="-120"/>
              </a:rPr>
              <a:t>/periodic</a:t>
            </a:r>
            <a:endParaRPr lang="en-US" altLang="zh-TW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371600" y="2057400"/>
            <a:ext cx="7162800" cy="1815882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nctucs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[~] 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wangth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 ls -l 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/local/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etc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/periodic/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total 19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2 root  wheel  6 Apr 12  2017 daily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2 root  wheel  4 Aug 20  2016 hourly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2 root  wheel  4 Aug 20  2016 monthly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2 root  wheel  3 Aug 20  2016 reboot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2 root  wheel  4 Apr 12  2017 security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drwxr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2 root  wheel  6 Apr 12  2017 weekly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373777" y="4101405"/>
            <a:ext cx="7162800" cy="1384995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nctucs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[~] 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wangth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 ls -l 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/local/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etc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/periodic/daily/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total 18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1 root  wheel  1512 Jul 29  2016 402.zfSnap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1 root  wheel  1073 Jul 29  2016 403.zfSnap_delete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1 root  wheel  2746 Apr  2  2017 411.pkg-backup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-x  1 root  wheel  2506 Apr  2  2017 490.status-pkg-changes</a:t>
            </a:r>
          </a:p>
        </p:txBody>
      </p:sp>
    </p:spTree>
    <p:extLst>
      <p:ext uri="{BB962C8B-B14F-4D97-AF65-F5344CB8AC3E}">
        <p14:creationId xmlns:p14="http://schemas.microsoft.com/office/powerpoint/2010/main" val="3444577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/>
              <a:t>periodic utility (3)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772400" cy="5257800"/>
          </a:xfrm>
        </p:spPr>
        <p:txBody>
          <a:bodyPr/>
          <a:lstStyle/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Execution order depends on filenames</a:t>
            </a:r>
          </a:p>
          <a:p>
            <a:pPr lvl="1" eaLnBrk="1" hangingPunct="1"/>
            <a:r>
              <a:rPr lang="en-US" altLang="zh-TW" dirty="0">
                <a:ea typeface="新細明體" panose="02020500000000000000" pitchFamily="18" charset="-120"/>
              </a:rPr>
              <a:t>Use number as prefix to control the order</a:t>
            </a:r>
          </a:p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All scripts under that directory will be executed</a:t>
            </a:r>
          </a:p>
          <a:p>
            <a:pPr lvl="1" eaLnBrk="1" hangingPunct="1"/>
            <a:r>
              <a:rPr lang="en-US" altLang="zh-TW" dirty="0">
                <a:ea typeface="新細明體" panose="02020500000000000000" pitchFamily="18" charset="-120"/>
              </a:rPr>
              <a:t>Unlike /</a:t>
            </a:r>
            <a:r>
              <a:rPr lang="en-US" altLang="zh-TW" dirty="0" err="1">
                <a:ea typeface="新細明體" panose="02020500000000000000" pitchFamily="18" charset="-120"/>
              </a:rPr>
              <a:t>etc</a:t>
            </a:r>
            <a:r>
              <a:rPr lang="en-US" altLang="zh-TW" dirty="0">
                <a:ea typeface="新細明體" panose="02020500000000000000" pitchFamily="18" charset="-120"/>
              </a:rPr>
              <a:t>/</a:t>
            </a:r>
            <a:r>
              <a:rPr lang="en-US" altLang="zh-TW" dirty="0" err="1">
                <a:ea typeface="新細明體" panose="02020500000000000000" pitchFamily="18" charset="-120"/>
              </a:rPr>
              <a:t>rc.conf</a:t>
            </a:r>
            <a:endParaRPr lang="en-US" altLang="zh-TW" dirty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>
                <a:ea typeface="新細明體" panose="02020500000000000000" pitchFamily="18" charset="-120"/>
              </a:rPr>
              <a:t>Even though there is no “YES” in /</a:t>
            </a:r>
            <a:r>
              <a:rPr lang="en-US" altLang="zh-TW" dirty="0" err="1">
                <a:ea typeface="新細明體" panose="02020500000000000000" pitchFamily="18" charset="-120"/>
              </a:rPr>
              <a:t>etc</a:t>
            </a:r>
            <a:r>
              <a:rPr lang="en-US" altLang="zh-TW" dirty="0">
                <a:ea typeface="新細明體" panose="02020500000000000000" pitchFamily="18" charset="-120"/>
              </a:rPr>
              <a:t>/</a:t>
            </a:r>
            <a:r>
              <a:rPr lang="en-US" altLang="zh-TW" dirty="0" err="1">
                <a:ea typeface="新細明體" panose="02020500000000000000" pitchFamily="18" charset="-120"/>
              </a:rPr>
              <a:t>periodic.conf</a:t>
            </a:r>
            <a:endParaRPr lang="en-US" altLang="zh-TW" dirty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/</a:t>
            </a:r>
            <a:r>
              <a:rPr lang="en-US" altLang="zh-TW" dirty="0" err="1">
                <a:ea typeface="新細明體" panose="02020500000000000000" pitchFamily="18" charset="-120"/>
              </a:rPr>
              <a:t>etc</a:t>
            </a:r>
            <a:r>
              <a:rPr lang="en-US" altLang="zh-TW" dirty="0">
                <a:ea typeface="新細明體" panose="02020500000000000000" pitchFamily="18" charset="-120"/>
              </a:rPr>
              <a:t>/</a:t>
            </a:r>
            <a:r>
              <a:rPr lang="en-US" altLang="zh-TW" dirty="0" err="1">
                <a:ea typeface="新細明體" panose="02020500000000000000" pitchFamily="18" charset="-120"/>
              </a:rPr>
              <a:t>periodic.conf</a:t>
            </a:r>
            <a:endParaRPr lang="en-US" altLang="zh-TW" dirty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Driven by </a:t>
            </a:r>
            <a:r>
              <a:rPr lang="en-US" altLang="zh-TW" dirty="0" err="1">
                <a:ea typeface="新細明體" panose="02020500000000000000" pitchFamily="18" charset="-120"/>
              </a:rPr>
              <a:t>crontab</a:t>
            </a:r>
            <a:r>
              <a:rPr lang="en-US" altLang="zh-TW" dirty="0">
                <a:ea typeface="新細明體" panose="02020500000000000000" pitchFamily="18" charset="-120"/>
              </a:rPr>
              <a:t>(1)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38200" y="3746718"/>
            <a:ext cx="7772400" cy="1815882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nctucs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[~] -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wangth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- cat 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etc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periodic.conf</a:t>
            </a:r>
            <a:endParaRPr lang="en-US" altLang="zh-TW" sz="1400" dirty="0">
              <a:solidFill>
                <a:schemeClr val="bg1"/>
              </a:solidFill>
              <a:latin typeface="Consolas" panose="020B0609020204030204" pitchFamily="49" charset="0"/>
              <a:ea typeface="細明體" pitchFamily="49" charset="-120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daily_clean_tmps_enable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="YES"                           # Delete stuff daily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daily_clean_tmps_dirs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="/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tmp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 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var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tmp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"                   # Delete under here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daily_clean_tmps_days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="3"                               # If not accessed for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daily_status_zfs_enable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="YES"                           # Check ZFS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daily_status_ntpd_enable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="YES"                          # Check NTP status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weekly_dehydrated_enable</a:t>
            </a: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="YES“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nsolas" panose="020B0609020204030204" pitchFamily="49" charset="0"/>
                <a:ea typeface="細明體" pitchFamily="49" charset="-120"/>
                <a:cs typeface="Consolas" panose="020B06090202040302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619755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/>
              <a:t>at command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at command</a:t>
            </a:r>
          </a:p>
          <a:p>
            <a:pPr lvl="1" eaLnBrk="1" hangingPunct="1"/>
            <a:r>
              <a:rPr lang="en-US" altLang="zh-TW" dirty="0"/>
              <a:t>executes commands at a </a:t>
            </a:r>
            <a:r>
              <a:rPr lang="en-US" altLang="zh-TW" u="sng" dirty="0"/>
              <a:t>specified time</a:t>
            </a:r>
          </a:p>
          <a:p>
            <a:pPr lvl="1" eaLnBrk="1" hangingPunct="1">
              <a:buFontTx/>
              <a:buNone/>
            </a:pPr>
            <a:r>
              <a:rPr lang="en-US" altLang="zh-TW" dirty="0"/>
              <a:t>	at [-q queue] [-f file] [-</a:t>
            </a:r>
            <a:r>
              <a:rPr lang="en-US" altLang="zh-TW" dirty="0" err="1"/>
              <a:t>mldbv</a:t>
            </a:r>
            <a:r>
              <a:rPr lang="en-US" altLang="zh-TW" dirty="0"/>
              <a:t>] time</a:t>
            </a:r>
          </a:p>
          <a:p>
            <a:pPr lvl="1" eaLnBrk="1" hangingPunct="1">
              <a:buFontTx/>
              <a:buNone/>
            </a:pPr>
            <a:r>
              <a:rPr lang="en-US" altLang="zh-TW" dirty="0"/>
              <a:t>or at [-q queue] [-f file] [-</a:t>
            </a:r>
            <a:r>
              <a:rPr lang="en-US" altLang="zh-TW" dirty="0" err="1"/>
              <a:t>mldbv</a:t>
            </a:r>
            <a:r>
              <a:rPr lang="en-US" altLang="zh-TW" dirty="0"/>
              <a:t>] -t [[CC]YY]</a:t>
            </a:r>
            <a:r>
              <a:rPr lang="en-US" altLang="zh-TW" dirty="0" err="1"/>
              <a:t>MMDDhhmm</a:t>
            </a:r>
            <a:r>
              <a:rPr lang="en-US" altLang="zh-TW" dirty="0"/>
              <a:t>[.SS]</a:t>
            </a:r>
          </a:p>
          <a:p>
            <a:pPr eaLnBrk="1" hangingPunct="1"/>
            <a:r>
              <a:rPr lang="en-US" altLang="zh-TW" dirty="0"/>
              <a:t>at management</a:t>
            </a:r>
          </a:p>
          <a:p>
            <a:pPr lvl="1" eaLnBrk="1" hangingPunct="1"/>
            <a:r>
              <a:rPr lang="en-US" altLang="zh-TW" dirty="0" err="1"/>
              <a:t>atq</a:t>
            </a:r>
            <a:r>
              <a:rPr lang="en-US" altLang="zh-TW" dirty="0"/>
              <a:t>: View job queue</a:t>
            </a:r>
          </a:p>
          <a:p>
            <a:pPr lvl="1" eaLnBrk="1" hangingPunct="1"/>
            <a:r>
              <a:rPr lang="en-US" altLang="zh-TW" dirty="0" err="1"/>
              <a:t>atrm</a:t>
            </a:r>
            <a:r>
              <a:rPr lang="en-US" altLang="zh-TW" dirty="0"/>
              <a:t>:</a:t>
            </a:r>
            <a:r>
              <a:rPr lang="zh-TW" altLang="en-US" dirty="0"/>
              <a:t> </a:t>
            </a:r>
            <a:r>
              <a:rPr lang="en-US" altLang="zh-TW" dirty="0"/>
              <a:t>Remove jobs</a:t>
            </a:r>
          </a:p>
          <a:p>
            <a:pPr lvl="1" eaLnBrk="1" hangingPunct="1"/>
            <a:r>
              <a:rPr lang="en-US" altLang="zh-TW" dirty="0"/>
              <a:t>/</a:t>
            </a:r>
            <a:r>
              <a:rPr lang="en-US" altLang="zh-TW" dirty="0" err="1"/>
              <a:t>var</a:t>
            </a:r>
            <a:r>
              <a:rPr lang="en-US" altLang="zh-TW" dirty="0"/>
              <a:t>/at/at.{</a:t>
            </a:r>
            <a:r>
              <a:rPr lang="en-US" altLang="zh-TW" dirty="0" err="1"/>
              <a:t>allow,deny</a:t>
            </a:r>
            <a:r>
              <a:rPr lang="en-US" altLang="zh-TW" dirty="0"/>
              <a:t>}</a:t>
            </a:r>
          </a:p>
          <a:p>
            <a:pPr lvl="2" eaLnBrk="1" hangingPunct="1"/>
            <a:r>
              <a:rPr lang="en-US" altLang="zh-TW" dirty="0"/>
              <a:t>By default, only root can execute “at” command</a:t>
            </a:r>
          </a:p>
          <a:p>
            <a:pPr eaLnBrk="1" hangingPunct="1"/>
            <a:r>
              <a:rPr lang="en-US" altLang="zh-TW" dirty="0"/>
              <a:t>Driven by </a:t>
            </a:r>
            <a:r>
              <a:rPr lang="en-US" altLang="zh-TW" dirty="0" err="1"/>
              <a:t>crontab</a:t>
            </a:r>
            <a:r>
              <a:rPr lang="en-US" altLang="zh-TW" dirty="0"/>
              <a:t>(1)</a:t>
            </a:r>
          </a:p>
          <a:p>
            <a:pPr lvl="1" eaLnBrk="1" hangingPunct="1"/>
            <a:r>
              <a:rPr lang="en-US" altLang="zh-TW" dirty="0"/>
              <a:t>Invoked every 5 minutes</a:t>
            </a:r>
          </a:p>
          <a:p>
            <a:pPr eaLnBrk="1" hangingPunct="1"/>
            <a:endParaRPr lang="en-US" altLang="zh-TW" dirty="0"/>
          </a:p>
          <a:p>
            <a:pPr eaLnBrk="1" hangingPunct="1"/>
            <a:endParaRPr lang="en-US" altLang="zh-TW" dirty="0"/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6405563" y="6000750"/>
            <a:ext cx="17319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/>
              <a:t>at(1), atrun(8)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>
                <a:ea typeface="新細明體" pitchFamily="18" charset="-120"/>
              </a:rPr>
              <a:t>CRON </a:t>
            </a:r>
            <a:r>
              <a:rPr lang="en-US" altLang="zh-TW" sz="3000">
                <a:latin typeface="Verdana"/>
                <a:ea typeface="新細明體" pitchFamily="18" charset="-120"/>
              </a:rPr>
              <a:t>–</a:t>
            </a:r>
            <a:r>
              <a:rPr lang="en-US" altLang="zh-TW" sz="3000">
                <a:ea typeface="新細明體" pitchFamily="18" charset="-120"/>
              </a:rPr>
              <a:t> Schedule Commands (1)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What we want?</a:t>
            </a:r>
          </a:p>
          <a:p>
            <a:pPr lvl="1" eaLnBrk="1" hangingPunct="1"/>
            <a:r>
              <a:rPr lang="en-US" altLang="zh-TW" dirty="0">
                <a:ea typeface="新細明體" panose="02020500000000000000" pitchFamily="18" charset="-120"/>
              </a:rPr>
              <a:t>Do things at right time automatically</a:t>
            </a:r>
          </a:p>
          <a:p>
            <a:pPr eaLnBrk="1" hangingPunct="1"/>
            <a:r>
              <a:rPr lang="en-US" altLang="zh-TW" dirty="0" err="1">
                <a:ea typeface="新細明體" panose="02020500000000000000" pitchFamily="18" charset="-120"/>
              </a:rPr>
              <a:t>cron</a:t>
            </a:r>
            <a:r>
              <a:rPr lang="en-US" altLang="zh-TW" dirty="0">
                <a:ea typeface="新細明體" panose="02020500000000000000" pitchFamily="18" charset="-120"/>
              </a:rPr>
              <a:t> daemon</a:t>
            </a:r>
          </a:p>
          <a:p>
            <a:pPr lvl="1" eaLnBrk="1" hangingPunct="1"/>
            <a:r>
              <a:rPr lang="en-US" altLang="zh-TW" dirty="0">
                <a:ea typeface="新細明體" panose="02020500000000000000" pitchFamily="18" charset="-120"/>
              </a:rPr>
              <a:t>The daemon that handles periodic execution</a:t>
            </a:r>
          </a:p>
          <a:p>
            <a:pPr lvl="1" eaLnBrk="1" hangingPunct="1"/>
            <a:r>
              <a:rPr lang="en-US" altLang="zh-TW" dirty="0" err="1">
                <a:ea typeface="新細明體" panose="02020500000000000000" pitchFamily="18" charset="-120"/>
              </a:rPr>
              <a:t>cron</a:t>
            </a:r>
            <a:r>
              <a:rPr lang="en-US" altLang="zh-TW" dirty="0">
                <a:ea typeface="新細明體" panose="02020500000000000000" pitchFamily="18" charset="-120"/>
              </a:rPr>
              <a:t> daemon reads configuration file and executes commands on time</a:t>
            </a: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5105400" y="6019800"/>
            <a:ext cx="3578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/>
              <a:t>cron(8), crontab(1), crontab(5)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>
                <a:ea typeface="新細明體" pitchFamily="18" charset="-120"/>
              </a:rPr>
              <a:t>CRON </a:t>
            </a:r>
            <a:r>
              <a:rPr lang="en-US" altLang="zh-TW" sz="3000">
                <a:latin typeface="Verdana"/>
                <a:ea typeface="新細明體" pitchFamily="18" charset="-120"/>
              </a:rPr>
              <a:t>–</a:t>
            </a:r>
            <a:r>
              <a:rPr lang="en-US" altLang="zh-TW" sz="3000">
                <a:ea typeface="新細明體" pitchFamily="18" charset="-120"/>
              </a:rPr>
              <a:t> Schedule Commands (2)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7315200" cy="4800600"/>
          </a:xfrm>
        </p:spPr>
        <p:txBody>
          <a:bodyPr/>
          <a:lstStyle/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Configuration file</a:t>
            </a:r>
          </a:p>
          <a:p>
            <a:pPr lvl="1" eaLnBrk="1" hangingPunct="1"/>
            <a:r>
              <a:rPr lang="en-US" altLang="zh-TW" dirty="0">
                <a:ea typeface="新細明體" panose="02020500000000000000" pitchFamily="18" charset="-120"/>
              </a:rPr>
              <a:t>So called: </a:t>
            </a:r>
            <a:r>
              <a:rPr lang="en-US" altLang="zh-TW" dirty="0" err="1">
                <a:solidFill>
                  <a:srgbClr val="FF0000"/>
                </a:solidFill>
                <a:ea typeface="新細明體" panose="02020500000000000000" pitchFamily="18" charset="-120"/>
              </a:rPr>
              <a:t>crontab</a:t>
            </a:r>
            <a:r>
              <a:rPr lang="en-US" altLang="zh-TW" dirty="0">
                <a:ea typeface="新細明體" panose="02020500000000000000" pitchFamily="18" charset="-120"/>
              </a:rPr>
              <a:t> (</a:t>
            </a:r>
            <a:r>
              <a:rPr lang="en-US" altLang="zh-TW" dirty="0" err="1">
                <a:ea typeface="新細明體" panose="02020500000000000000" pitchFamily="18" charset="-120"/>
              </a:rPr>
              <a:t>cron</a:t>
            </a:r>
            <a:r>
              <a:rPr lang="en-US" altLang="zh-TW" dirty="0">
                <a:ea typeface="新細明體" panose="02020500000000000000" pitchFamily="18" charset="-120"/>
              </a:rPr>
              <a:t> table)</a:t>
            </a:r>
          </a:p>
          <a:p>
            <a:pPr lvl="1" eaLnBrk="1" hangingPunct="1"/>
            <a:r>
              <a:rPr lang="en-US" altLang="zh-TW" dirty="0">
                <a:ea typeface="新細明體" panose="02020500000000000000" pitchFamily="18" charset="-120"/>
              </a:rPr>
              <a:t>Location of user </a:t>
            </a:r>
            <a:r>
              <a:rPr lang="en-US" altLang="zh-TW" dirty="0" err="1">
                <a:ea typeface="新細明體" panose="02020500000000000000" pitchFamily="18" charset="-120"/>
              </a:rPr>
              <a:t>cron</a:t>
            </a:r>
            <a:r>
              <a:rPr lang="en-US" altLang="zh-TW" dirty="0">
                <a:ea typeface="新細明體" panose="02020500000000000000" pitchFamily="18" charset="-120"/>
              </a:rPr>
              <a:t> configuration file</a:t>
            </a:r>
          </a:p>
          <a:p>
            <a:pPr lvl="2" eaLnBrk="1" hangingPunct="1"/>
            <a:r>
              <a:rPr lang="en-US" altLang="zh-TW" dirty="0">
                <a:ea typeface="新細明體" panose="02020500000000000000" pitchFamily="18" charset="-120"/>
              </a:rPr>
              <a:t>Every user can have at most one </a:t>
            </a:r>
            <a:r>
              <a:rPr lang="en-US" altLang="zh-TW" dirty="0" err="1">
                <a:ea typeface="新細明體" panose="02020500000000000000" pitchFamily="18" charset="-120"/>
              </a:rPr>
              <a:t>crontab</a:t>
            </a:r>
            <a:r>
              <a:rPr lang="en-US" altLang="zh-TW" dirty="0">
                <a:ea typeface="新細明體" panose="02020500000000000000" pitchFamily="18" charset="-120"/>
              </a:rPr>
              <a:t> file and this file will be named the user</a:t>
            </a:r>
            <a:r>
              <a:rPr lang="en-US" altLang="zh-TW" dirty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dirty="0">
                <a:ea typeface="新細明體" panose="02020500000000000000" pitchFamily="18" charset="-120"/>
              </a:rPr>
              <a:t>s login ID</a:t>
            </a:r>
          </a:p>
          <a:p>
            <a:pPr lvl="2" eaLnBrk="1" hangingPunct="1"/>
            <a:r>
              <a:rPr lang="en-US" altLang="zh-TW" dirty="0">
                <a:ea typeface="新細明體" panose="02020500000000000000" pitchFamily="18" charset="-120"/>
              </a:rPr>
              <a:t>Edit using </a:t>
            </a:r>
            <a:r>
              <a:rPr lang="en-US" altLang="zh-TW" dirty="0" err="1">
                <a:ea typeface="新細明體" panose="02020500000000000000" pitchFamily="18" charset="-120"/>
              </a:rPr>
              <a:t>crontab</a:t>
            </a:r>
            <a:r>
              <a:rPr lang="en-US" altLang="zh-TW" dirty="0">
                <a:ea typeface="新細明體" panose="02020500000000000000" pitchFamily="18" charset="-120"/>
              </a:rPr>
              <a:t>(1) command</a:t>
            </a:r>
          </a:p>
          <a:p>
            <a:pPr lvl="1"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>
                <a:ea typeface="新細明體" panose="02020500000000000000" pitchFamily="18" charset="-120"/>
              </a:rPr>
              <a:t>Location of System </a:t>
            </a:r>
            <a:r>
              <a:rPr lang="en-US" altLang="zh-TW" dirty="0" err="1">
                <a:ea typeface="新細明體" panose="02020500000000000000" pitchFamily="18" charset="-120"/>
              </a:rPr>
              <a:t>Cron</a:t>
            </a:r>
            <a:r>
              <a:rPr lang="en-US" altLang="zh-TW" dirty="0">
                <a:ea typeface="新細明體" panose="02020500000000000000" pitchFamily="18" charset="-120"/>
              </a:rPr>
              <a:t> Configuration file</a:t>
            </a:r>
          </a:p>
          <a:p>
            <a:pPr lvl="2" eaLnBrk="1" hangingPunct="1"/>
            <a:r>
              <a:rPr lang="en-US" altLang="zh-TW" dirty="0">
                <a:ea typeface="新細明體" panose="02020500000000000000" pitchFamily="18" charset="-120"/>
              </a:rPr>
              <a:t>/</a:t>
            </a:r>
            <a:r>
              <a:rPr lang="en-US" altLang="zh-TW" dirty="0" err="1">
                <a:ea typeface="新細明體" panose="02020500000000000000" pitchFamily="18" charset="-120"/>
              </a:rPr>
              <a:t>etc</a:t>
            </a:r>
            <a:r>
              <a:rPr lang="en-US" altLang="zh-TW" dirty="0">
                <a:ea typeface="新細明體" panose="02020500000000000000" pitchFamily="18" charset="-120"/>
              </a:rPr>
              <a:t>/</a:t>
            </a:r>
            <a:r>
              <a:rPr lang="en-US" altLang="zh-TW" dirty="0" err="1">
                <a:ea typeface="新細明體" panose="02020500000000000000" pitchFamily="18" charset="-120"/>
              </a:rPr>
              <a:t>crontab</a:t>
            </a:r>
            <a:endParaRPr lang="en-US" altLang="zh-TW" dirty="0">
              <a:ea typeface="新細明體" panose="02020500000000000000" pitchFamily="18" charset="-120"/>
            </a:endParaRPr>
          </a:p>
        </p:txBody>
      </p:sp>
      <p:graphicFrame>
        <p:nvGraphicFramePr>
          <p:cNvPr id="10278" name="Group 3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7628844"/>
              </p:ext>
            </p:extLst>
          </p:nvPr>
        </p:nvGraphicFramePr>
        <p:xfrm>
          <a:off x="2133600" y="3598800"/>
          <a:ext cx="5105400" cy="1887600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System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Cron Dir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FreeBSD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</a:t>
                      </a:r>
                      <a:r>
                        <a:rPr kumimoji="1" lang="en-US" altLang="zh-TW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var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</a:t>
                      </a:r>
                      <a:r>
                        <a:rPr kumimoji="1" lang="en-US" altLang="zh-TW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cron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/tabs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Red Hat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/var/spool/cron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Solaris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/var/spool/cron/crontabs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SunOS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</a:t>
                      </a:r>
                      <a:r>
                        <a:rPr kumimoji="1" lang="en-US" altLang="zh-TW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var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/spool/</a:t>
                      </a:r>
                      <a:r>
                        <a:rPr kumimoji="1" lang="en-US" altLang="zh-TW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cron</a:t>
                      </a: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</a:t>
                      </a:r>
                      <a:r>
                        <a:rPr kumimoji="1" lang="en-US" altLang="zh-TW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crontabs</a:t>
                      </a:r>
                      <a:endParaRPr kumimoji="1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>
                <a:ea typeface="新細明體" pitchFamily="18" charset="-120"/>
              </a:rPr>
              <a:t>CRON </a:t>
            </a:r>
            <a:r>
              <a:rPr lang="en-US" altLang="zh-TW" sz="3000">
                <a:latin typeface="Verdana"/>
                <a:ea typeface="新細明體" pitchFamily="18" charset="-120"/>
              </a:rPr>
              <a:t>–</a:t>
            </a:r>
            <a:r>
              <a:rPr lang="en-US" altLang="zh-TW" sz="3000">
                <a:ea typeface="新細明體" pitchFamily="18" charset="-120"/>
              </a:rPr>
              <a:t> Schedule Commands (3)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Configuration File Format </a:t>
            </a:r>
          </a:p>
          <a:p>
            <a:pPr marL="838200" lvl="1" indent="-381000" eaLnBrk="1" hangingPunct="1">
              <a:buFontTx/>
              <a:buAutoNum type="arabicPeriod"/>
            </a:pPr>
            <a:r>
              <a:rPr lang="en-US" altLang="zh-TW" dirty="0"/>
              <a:t>Ignored</a:t>
            </a:r>
          </a:p>
          <a:p>
            <a:pPr marL="1257300" lvl="2" indent="-342900" eaLnBrk="1" hangingPunct="1">
              <a:buFontTx/>
              <a:buChar char="•"/>
            </a:pPr>
            <a:r>
              <a:rPr lang="en-US" altLang="zh-TW" dirty="0"/>
              <a:t>Blank lines or leading spaces and tabs</a:t>
            </a:r>
          </a:p>
          <a:p>
            <a:pPr marL="838200" lvl="1" indent="-381000" eaLnBrk="1" hangingPunct="1">
              <a:buFontTx/>
              <a:buAutoNum type="arabicPeriod"/>
            </a:pPr>
            <a:r>
              <a:rPr lang="en-US" altLang="zh-TW" dirty="0"/>
              <a:t>Comments</a:t>
            </a:r>
          </a:p>
          <a:p>
            <a:pPr marL="1257300" lvl="2" indent="-342900" eaLnBrk="1" hangingPunct="1">
              <a:buFontTx/>
              <a:buChar char="•"/>
            </a:pPr>
            <a:r>
              <a:rPr lang="en-US" altLang="zh-TW" dirty="0"/>
              <a:t>pound-sign Lines whose first non-space character is a  </a:t>
            </a:r>
            <a:r>
              <a:rPr lang="en-US" altLang="zh-TW" b="1" dirty="0"/>
              <a:t>#</a:t>
            </a:r>
          </a:p>
          <a:p>
            <a:pPr marL="838200" lvl="1" indent="-381000" eaLnBrk="1" hangingPunct="1">
              <a:buFontTx/>
              <a:buAutoNum type="arabicPeriod"/>
            </a:pPr>
            <a:r>
              <a:rPr lang="en-US" altLang="zh-TW" dirty="0"/>
              <a:t>environment setting</a:t>
            </a:r>
          </a:p>
          <a:p>
            <a:pPr marL="1257300" lvl="2" indent="-342900" eaLnBrk="1" hangingPunct="1">
              <a:buFontTx/>
              <a:buChar char="•"/>
            </a:pPr>
            <a:r>
              <a:rPr lang="en-US" altLang="zh-TW" dirty="0"/>
              <a:t>name = value</a:t>
            </a:r>
          </a:p>
          <a:p>
            <a:pPr marL="1257300" lvl="2" indent="-342900" eaLnBrk="1" hangingPunct="1">
              <a:buFontTx/>
              <a:buChar char="•"/>
            </a:pPr>
            <a:r>
              <a:rPr lang="en-US" altLang="zh-TW" dirty="0"/>
              <a:t>Default environment variables</a:t>
            </a:r>
          </a:p>
          <a:p>
            <a:pPr marL="1676400" lvl="3" indent="-304800" eaLnBrk="1" hangingPunct="1">
              <a:buFontTx/>
              <a:buChar char="•"/>
            </a:pPr>
            <a:r>
              <a:rPr lang="en-US" altLang="zh-TW" dirty="0"/>
              <a:t>LOGNAME, </a:t>
            </a:r>
            <a:r>
              <a:rPr lang="en-US" altLang="zh-TW" dirty="0">
                <a:solidFill>
                  <a:schemeClr val="accent2"/>
                </a:solidFill>
              </a:rPr>
              <a:t>SHELL, PATH, HOME, MAILTO</a:t>
            </a:r>
          </a:p>
          <a:p>
            <a:pPr marL="1676400" lvl="3" indent="-304800" eaLnBrk="1" hangingPunct="1">
              <a:buFontTx/>
              <a:buChar char="•"/>
            </a:pPr>
            <a:endParaRPr lang="en-US" altLang="zh-TW" dirty="0">
              <a:solidFill>
                <a:schemeClr val="accent2"/>
              </a:solidFill>
            </a:endParaRPr>
          </a:p>
          <a:p>
            <a:pPr marL="1676400" lvl="3" indent="-304800" eaLnBrk="1" hangingPunct="1">
              <a:buFontTx/>
              <a:buChar char="•"/>
            </a:pPr>
            <a:endParaRPr lang="en-US" altLang="zh-TW" dirty="0"/>
          </a:p>
          <a:p>
            <a:pPr marL="838200" lvl="1" indent="-381000" eaLnBrk="1" hangingPunct="1">
              <a:buFontTx/>
              <a:buAutoNum type="arabicPeriod"/>
            </a:pPr>
            <a:r>
              <a:rPr lang="en-US" altLang="zh-TW" dirty="0" err="1"/>
              <a:t>cron</a:t>
            </a:r>
            <a:r>
              <a:rPr lang="en-US" altLang="zh-TW" dirty="0"/>
              <a:t> command</a:t>
            </a:r>
          </a:p>
          <a:p>
            <a:pPr marL="1257300" lvl="2" indent="-342900" eaLnBrk="1" hangingPunct="1">
              <a:buFontTx/>
              <a:buNone/>
            </a:pPr>
            <a:r>
              <a:rPr lang="en-US" altLang="zh-TW" dirty="0"/>
              <a:t>Format: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990600" y="5982712"/>
            <a:ext cx="7858241" cy="58477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none">
            <a:spAutoFit/>
          </a:bodyPr>
          <a:lstStyle>
            <a:defPPr>
              <a:defRPr lang="zh-TW"/>
            </a:defPPr>
            <a:lvl1pPr>
              <a:defRPr sz="1000">
                <a:solidFill>
                  <a:schemeClr val="bg1"/>
                </a:solidFill>
                <a:latin typeface="Consolas" pitchFamily="49" charset="0"/>
                <a:cs typeface="Consolas" pitchFamily="49" charset="0"/>
              </a:defRPr>
            </a:lvl1pPr>
          </a:lstStyle>
          <a:p>
            <a:r>
              <a:rPr lang="en-US" altLang="zh-TW" sz="1600" dirty="0">
                <a:latin typeface="+mn-lt"/>
              </a:rPr>
              <a:t># </a:t>
            </a:r>
            <a:r>
              <a:rPr lang="en-US" altLang="en-US" sz="1600" dirty="0">
                <a:latin typeface="+mn-lt"/>
              </a:rPr>
              <a:t>minute hour day  month weekday command</a:t>
            </a:r>
          </a:p>
          <a:p>
            <a:r>
              <a:rPr lang="en-US" altLang="zh-TW" sz="1600" dirty="0">
                <a:latin typeface="+mn-lt"/>
              </a:rPr>
              <a:t>  33</a:t>
            </a:r>
            <a:r>
              <a:rPr lang="en-US" altLang="en-US" sz="1600" dirty="0">
                <a:latin typeface="+mn-lt"/>
              </a:rPr>
              <a:t>         7        *      *          *          /</a:t>
            </a:r>
            <a:r>
              <a:rPr lang="en-US" altLang="en-US" sz="1600" dirty="0" err="1">
                <a:latin typeface="+mn-lt"/>
              </a:rPr>
              <a:t>usr</a:t>
            </a:r>
            <a:r>
              <a:rPr lang="en-US" altLang="en-US" sz="1600" dirty="0">
                <a:latin typeface="+mn-lt"/>
              </a:rPr>
              <a:t>/local/bin/</a:t>
            </a:r>
            <a:r>
              <a:rPr lang="en-US" altLang="en-US" sz="1600" dirty="0" err="1">
                <a:latin typeface="+mn-lt"/>
              </a:rPr>
              <a:t>rsync</a:t>
            </a:r>
            <a:r>
              <a:rPr lang="en-US" altLang="en-US" sz="1600" dirty="0">
                <a:latin typeface="+mn-lt"/>
              </a:rPr>
              <a:t> -al -delete /home/ backup:/raid/</a:t>
            </a:r>
            <a:r>
              <a:rPr lang="en-US" altLang="zh-TW" sz="1600" dirty="0">
                <a:latin typeface="+mn-lt"/>
              </a:rPr>
              <a:t>home/</a:t>
            </a:r>
            <a:endParaRPr lang="en-US" altLang="en-US" sz="1600" dirty="0">
              <a:latin typeface="+mn-lt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4724400"/>
            <a:ext cx="4695825" cy="4286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>
                <a:ea typeface="新細明體" pitchFamily="18" charset="-120"/>
              </a:rPr>
              <a:t>CRON </a:t>
            </a:r>
            <a:r>
              <a:rPr lang="en-US" altLang="zh-TW" sz="3000" dirty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>
                <a:ea typeface="新細明體" pitchFamily="18" charset="-120"/>
              </a:rPr>
              <a:t> Schedule Commands (4)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7848600" cy="4267200"/>
          </a:xfrm>
        </p:spPr>
        <p:txBody>
          <a:bodyPr/>
          <a:lstStyle/>
          <a:p>
            <a:pPr eaLnBrk="1" hangingPunct="1"/>
            <a:r>
              <a:rPr lang="en-US" altLang="zh-TW" sz="2000" dirty="0" err="1">
                <a:ea typeface="新細明體" panose="02020500000000000000" pitchFamily="18" charset="-120"/>
              </a:rPr>
              <a:t>cron</a:t>
            </a:r>
            <a:r>
              <a:rPr lang="en-US" altLang="zh-TW" sz="2000" dirty="0">
                <a:ea typeface="新細明體" panose="02020500000000000000" pitchFamily="18" charset="-120"/>
              </a:rPr>
              <a:t> command format </a:t>
            </a:r>
            <a:r>
              <a:rPr lang="en-US" altLang="zh-TW" sz="2000" dirty="0">
                <a:latin typeface="Verdana" panose="020B0604030504040204" pitchFamily="34" charset="0"/>
                <a:ea typeface="新細明體" panose="02020500000000000000" pitchFamily="18" charset="-120"/>
              </a:rPr>
              <a:t>–</a:t>
            </a:r>
            <a:r>
              <a:rPr lang="en-US" altLang="zh-TW" sz="2000" dirty="0">
                <a:ea typeface="新細明體" panose="02020500000000000000" pitchFamily="18" charset="-120"/>
              </a:rPr>
              <a:t> </a:t>
            </a:r>
            <a:r>
              <a:rPr lang="en-US" altLang="zh-TW" sz="2000" i="1" dirty="0">
                <a:ea typeface="新細明體" panose="02020500000000000000" pitchFamily="18" charset="-120"/>
              </a:rPr>
              <a:t>minute  hour  day  month  weekday  command</a:t>
            </a:r>
          </a:p>
        </p:txBody>
      </p:sp>
      <p:graphicFrame>
        <p:nvGraphicFramePr>
          <p:cNvPr id="12350" name="Group 62"/>
          <p:cNvGraphicFramePr>
            <a:graphicFrameLocks noGrp="1"/>
          </p:cNvGraphicFramePr>
          <p:nvPr>
            <p:ph sz="half" idx="2"/>
          </p:nvPr>
        </p:nvGraphicFramePr>
        <p:xfrm>
          <a:off x="1219200" y="1906588"/>
          <a:ext cx="7162800" cy="2057398"/>
        </p:xfrm>
        <a:graphic>
          <a:graphicData uri="http://schemas.openxmlformats.org/drawingml/2006/table">
            <a:tbl>
              <a:tblPr/>
              <a:tblGrid>
                <a:gridCol w="1741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1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84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Field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Description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Range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minute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Minute of the hour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 ~ 59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hour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Hour of the day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 ~ 23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day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Day of the month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 ~ 31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month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Month of the year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 ~ 12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weekday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Day of the week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 ~ 6  (0 = Sunday)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202" name="Rectangle 61"/>
          <p:cNvSpPr>
            <a:spLocks noChangeArrowheads="1"/>
          </p:cNvSpPr>
          <p:nvPr/>
        </p:nvSpPr>
        <p:spPr bwMode="auto">
          <a:xfrm>
            <a:off x="990600" y="4343400"/>
            <a:ext cx="71628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342900" indent="-342900" eaLnBrk="1" hangingPunct="1">
              <a:spcBef>
                <a:spcPct val="25000"/>
              </a:spcBef>
              <a:buFont typeface="Wingdings" panose="05000000000000000000" pitchFamily="2" charset="2"/>
              <a:buChar char="q"/>
            </a:pPr>
            <a:r>
              <a:rPr kumimoji="1" lang="en-US" altLang="zh-TW" sz="2000" dirty="0">
                <a:latin typeface="+mn-lt"/>
              </a:rPr>
              <a:t>Rule Matching</a:t>
            </a:r>
          </a:p>
          <a:p>
            <a:pPr lvl="1" eaLnBrk="1" hangingPunct="1">
              <a:spcBef>
                <a:spcPct val="25000"/>
              </a:spcBef>
              <a:buFontTx/>
              <a:buChar char="•"/>
            </a:pPr>
            <a:r>
              <a:rPr kumimoji="1" lang="en-US" altLang="zh-TW" i="1" dirty="0">
                <a:latin typeface="Times New Roman" panose="02020603050405020304" pitchFamily="18" charset="0"/>
              </a:rPr>
              <a:t>* </a:t>
            </a:r>
            <a:r>
              <a:rPr kumimoji="1" lang="en-US" altLang="zh-TW" dirty="0">
                <a:latin typeface="Times New Roman" panose="02020603050405020304" pitchFamily="18" charset="0"/>
              </a:rPr>
              <a:t>matches everything</a:t>
            </a:r>
          </a:p>
          <a:p>
            <a:pPr lvl="1" eaLnBrk="1" hangingPunct="1">
              <a:spcBef>
                <a:spcPct val="25000"/>
              </a:spcBef>
              <a:buFontTx/>
              <a:buChar char="•"/>
            </a:pPr>
            <a:r>
              <a:rPr kumimoji="1" lang="en-US" altLang="zh-TW" dirty="0">
                <a:latin typeface="Times New Roman" panose="02020603050405020304" pitchFamily="18" charset="0"/>
              </a:rPr>
              <a:t>Single character matches exactly</a:t>
            </a:r>
          </a:p>
          <a:p>
            <a:pPr lvl="1" eaLnBrk="1" hangingPunct="1">
              <a:spcBef>
                <a:spcPct val="25000"/>
              </a:spcBef>
              <a:buFontTx/>
              <a:buChar char="•"/>
            </a:pPr>
            <a:r>
              <a:rPr kumimoji="1" lang="en-US" altLang="zh-TW" dirty="0">
                <a:latin typeface="Times New Roman" panose="02020603050405020304" pitchFamily="18" charset="0"/>
              </a:rPr>
              <a:t>Dash(-) matches range</a:t>
            </a:r>
          </a:p>
          <a:p>
            <a:pPr lvl="1" eaLnBrk="1" hangingPunct="1">
              <a:spcBef>
                <a:spcPct val="25000"/>
              </a:spcBef>
              <a:buFontTx/>
              <a:buChar char="•"/>
            </a:pPr>
            <a:r>
              <a:rPr kumimoji="1" lang="en-US" altLang="zh-TW" dirty="0">
                <a:latin typeface="Times New Roman" panose="02020603050405020304" pitchFamily="18" charset="0"/>
              </a:rPr>
              <a:t>Comma(,) matches any listed value</a:t>
            </a:r>
          </a:p>
          <a:p>
            <a:pPr lvl="1" eaLnBrk="1" hangingPunct="1">
              <a:spcBef>
                <a:spcPct val="25000"/>
              </a:spcBef>
              <a:buFontTx/>
              <a:buChar char="•"/>
            </a:pPr>
            <a:r>
              <a:rPr kumimoji="1" lang="en-US" altLang="zh-TW" dirty="0">
                <a:latin typeface="Times New Roman" panose="02020603050405020304" pitchFamily="18" charset="0"/>
              </a:rPr>
              <a:t>Slash(/) matches </a:t>
            </a:r>
            <a:r>
              <a:rPr kumimoji="1" lang="en-US" altLang="zh-TW" dirty="0">
                <a:latin typeface="Times New Roman" panose="02020603050405020304" pitchFamily="18" charset="0"/>
                <a:ea typeface="華康標楷體(P)" pitchFamily="66" charset="-120"/>
              </a:rPr>
              <a:t>skips of the number's value through the range.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>
                <a:ea typeface="新細明體" pitchFamily="18" charset="-120"/>
              </a:rPr>
              <a:t>CRON </a:t>
            </a:r>
            <a:r>
              <a:rPr lang="en-US" altLang="zh-TW" sz="3000">
                <a:latin typeface="Verdana"/>
                <a:ea typeface="新細明體" pitchFamily="18" charset="-120"/>
              </a:rPr>
              <a:t>–</a:t>
            </a:r>
            <a:r>
              <a:rPr lang="en-US" altLang="zh-TW" sz="3000">
                <a:ea typeface="新細明體" pitchFamily="18" charset="-120"/>
              </a:rPr>
              <a:t> Schedule Commands (5)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848600" cy="4953000"/>
          </a:xfrm>
        </p:spPr>
        <p:txBody>
          <a:bodyPr/>
          <a:lstStyle/>
          <a:p>
            <a:pPr eaLnBrk="1" hangingPunct="1"/>
            <a:r>
              <a:rPr lang="en-US" altLang="zh-TW" sz="2000" dirty="0" err="1">
                <a:ea typeface="新細明體" panose="02020500000000000000" pitchFamily="18" charset="-120"/>
              </a:rPr>
              <a:t>crontab</a:t>
            </a:r>
            <a:r>
              <a:rPr lang="en-US" altLang="zh-TW" sz="2000" dirty="0">
                <a:ea typeface="新細明體" panose="02020500000000000000" pitchFamily="18" charset="-120"/>
              </a:rPr>
              <a:t> time format example</a:t>
            </a:r>
          </a:p>
          <a:p>
            <a:pPr lvl="1" eaLnBrk="1" hangingPunct="1">
              <a:buFontTx/>
              <a:buNone/>
            </a:pPr>
            <a:r>
              <a:rPr lang="en-US" altLang="zh-TW" sz="1800" dirty="0">
                <a:ea typeface="新細明體" panose="02020500000000000000" pitchFamily="18" charset="-120"/>
              </a:rPr>
              <a:t>45	  10   *  *  1-5	</a:t>
            </a:r>
            <a:r>
              <a:rPr lang="en-US" altLang="zh-TW" sz="1800" dirty="0">
                <a:ea typeface="新細明體" panose="02020500000000000000" pitchFamily="18" charset="-120"/>
                <a:sym typeface="Wingdings" panose="05000000000000000000" pitchFamily="2" charset="2"/>
              </a:rPr>
              <a:t> AM 10:45, from Mon. to Fri.</a:t>
            </a:r>
          </a:p>
          <a:p>
            <a:pPr lvl="1" eaLnBrk="1" hangingPunct="1">
              <a:buFontTx/>
              <a:buNone/>
            </a:pPr>
            <a:r>
              <a:rPr lang="en-US" altLang="zh-TW" sz="1800" dirty="0">
                <a:ea typeface="新細明體" panose="02020500000000000000" pitchFamily="18" charset="-120"/>
              </a:rPr>
              <a:t>10    *   *   *  *	</a:t>
            </a:r>
            <a:r>
              <a:rPr lang="en-US" altLang="zh-TW" sz="1800" dirty="0">
                <a:ea typeface="新細明體" panose="02020500000000000000" pitchFamily="18" charset="-120"/>
                <a:sym typeface="Wingdings" panose="05000000000000000000" pitchFamily="2" charset="2"/>
              </a:rPr>
              <a:t> On 10 minutes of each hour</a:t>
            </a:r>
            <a:endParaRPr lang="en-US" altLang="zh-TW" sz="1800" dirty="0">
              <a:ea typeface="新細明體" panose="02020500000000000000" pitchFamily="18" charset="-120"/>
            </a:endParaRPr>
          </a:p>
          <a:p>
            <a:pPr lvl="1" eaLnBrk="1" hangingPunct="1">
              <a:buFontTx/>
              <a:buNone/>
            </a:pPr>
            <a:r>
              <a:rPr lang="en-US" altLang="zh-TW" sz="1800" dirty="0">
                <a:ea typeface="新細明體" panose="02020500000000000000" pitchFamily="18" charset="-120"/>
              </a:rPr>
              <a:t>*/3   *   *   *  *	</a:t>
            </a:r>
            <a:r>
              <a:rPr lang="en-US" altLang="zh-TW" sz="1800" dirty="0">
                <a:ea typeface="新細明體" panose="02020500000000000000" pitchFamily="18" charset="-120"/>
                <a:sym typeface="Wingdings" panose="05000000000000000000" pitchFamily="2" charset="2"/>
              </a:rPr>
              <a:t> Every three minutes</a:t>
            </a:r>
          </a:p>
          <a:p>
            <a:pPr lvl="1" eaLnBrk="1" hangingPunct="1">
              <a:buFontTx/>
              <a:buNone/>
            </a:pPr>
            <a:r>
              <a:rPr lang="en-US" altLang="zh-TW" sz="1800" dirty="0">
                <a:ea typeface="新細明體" panose="02020500000000000000" pitchFamily="18" charset="-120"/>
                <a:sym typeface="Wingdings" panose="05000000000000000000" pitchFamily="2" charset="2"/>
              </a:rPr>
              <a:t>30  15  5   *  *		 PM 3:30 of each 5-th day</a:t>
            </a:r>
          </a:p>
          <a:p>
            <a:pPr lvl="1" eaLnBrk="1" hangingPunct="1">
              <a:buFontTx/>
              <a:buNone/>
            </a:pPr>
            <a:r>
              <a:rPr lang="en-US" altLang="zh-TW" sz="1800" dirty="0">
                <a:ea typeface="新細明體" panose="02020500000000000000" pitchFamily="18" charset="-120"/>
              </a:rPr>
              <a:t>0   0   14   2   *	</a:t>
            </a:r>
            <a:r>
              <a:rPr lang="en-US" altLang="zh-TW" sz="1800" dirty="0">
                <a:ea typeface="新細明體" panose="02020500000000000000" pitchFamily="18" charset="-120"/>
                <a:sym typeface="Wingdings" panose="05000000000000000000" pitchFamily="2" charset="2"/>
              </a:rPr>
              <a:t> On the Midnight of Valentine</a:t>
            </a:r>
            <a:r>
              <a:rPr lang="en-US" altLang="zh-TW" sz="1800" dirty="0">
                <a:latin typeface="Times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’</a:t>
            </a:r>
            <a:r>
              <a:rPr lang="en-US" altLang="zh-TW" sz="1800" dirty="0">
                <a:ea typeface="新細明體" panose="02020500000000000000" pitchFamily="18" charset="-120"/>
                <a:sym typeface="Wingdings" panose="05000000000000000000" pitchFamily="2" charset="2"/>
              </a:rPr>
              <a:t>s day</a:t>
            </a:r>
          </a:p>
          <a:p>
            <a:pPr lvl="1" eaLnBrk="1" hangingPunct="1">
              <a:buFontTx/>
              <a:buNone/>
            </a:pPr>
            <a:r>
              <a:rPr lang="en-US" altLang="zh-TW" sz="1800" dirty="0">
                <a:ea typeface="新細明體" panose="02020500000000000000" pitchFamily="18" charset="-120"/>
                <a:sym typeface="Wingdings" panose="05000000000000000000" pitchFamily="2" charset="2"/>
              </a:rPr>
              <a:t>5  0-6   *   *   *	 On 5 minutes, from 0 to 6 o</a:t>
            </a:r>
            <a:r>
              <a:rPr lang="en-US" altLang="zh-TW" sz="1800" dirty="0">
                <a:latin typeface="Times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’</a:t>
            </a:r>
            <a:r>
              <a:rPr lang="en-US" altLang="zh-TW" sz="1800" dirty="0">
                <a:ea typeface="新細明體" panose="02020500000000000000" pitchFamily="18" charset="-120"/>
                <a:sym typeface="Wingdings" panose="05000000000000000000" pitchFamily="2" charset="2"/>
              </a:rPr>
              <a:t>clock.</a:t>
            </a:r>
          </a:p>
          <a:p>
            <a:pPr lvl="1" eaLnBrk="1" hangingPunct="1">
              <a:buFontTx/>
              <a:buNone/>
            </a:pPr>
            <a:r>
              <a:rPr lang="en-US" altLang="zh-TW" sz="1800" dirty="0">
                <a:ea typeface="新細明體" panose="02020500000000000000" pitchFamily="18" charset="-120"/>
              </a:rPr>
              <a:t>0,30   *  13  *  5	</a:t>
            </a:r>
            <a:r>
              <a:rPr lang="en-US" altLang="zh-TW" sz="1800" dirty="0">
                <a:ea typeface="新細明體" panose="02020500000000000000" pitchFamily="18" charset="-120"/>
                <a:sym typeface="Wingdings" panose="05000000000000000000" pitchFamily="2" charset="2"/>
              </a:rPr>
              <a:t> every half-hour on Fri. and every</a:t>
            </a:r>
          </a:p>
          <a:p>
            <a:pPr lvl="1" eaLnBrk="1" hangingPunct="1">
              <a:buFontTx/>
              <a:buNone/>
            </a:pPr>
            <a:r>
              <a:rPr lang="en-US" altLang="zh-TW" sz="1800" dirty="0">
                <a:ea typeface="新細明體" panose="02020500000000000000" pitchFamily="18" charset="-120"/>
                <a:sym typeface="Wingdings" panose="05000000000000000000" pitchFamily="2" charset="2"/>
              </a:rPr>
              <a:t>				      half-hour on the 13-th day</a:t>
            </a:r>
          </a:p>
          <a:p>
            <a:pPr eaLnBrk="1" hangingPunct="1"/>
            <a:r>
              <a:rPr lang="en-US" altLang="zh-TW" sz="2000" dirty="0" err="1">
                <a:ea typeface="新細明體" panose="02020500000000000000" pitchFamily="18" charset="-120"/>
              </a:rPr>
              <a:t>crontab</a:t>
            </a:r>
            <a:r>
              <a:rPr lang="en-US" altLang="zh-TW" sz="2000" dirty="0">
                <a:ea typeface="新細明體" panose="02020500000000000000" pitchFamily="18" charset="-120"/>
              </a:rPr>
              <a:t> example</a:t>
            </a:r>
          </a:p>
          <a:p>
            <a:pPr lvl="1" eaLnBrk="1" hangingPunct="1">
              <a:buFontTx/>
              <a:buNone/>
            </a:pPr>
            <a:r>
              <a:rPr lang="en-US" altLang="zh-TW" sz="1800" dirty="0">
                <a:ea typeface="新細明體" panose="02020500000000000000" pitchFamily="18" charset="-120"/>
              </a:rPr>
              <a:t>20  1  *  *  *  		find /</a:t>
            </a:r>
            <a:r>
              <a:rPr lang="en-US" altLang="zh-TW" sz="1800" dirty="0" err="1">
                <a:ea typeface="新細明體" panose="02020500000000000000" pitchFamily="18" charset="-120"/>
              </a:rPr>
              <a:t>tmp</a:t>
            </a:r>
            <a:r>
              <a:rPr lang="en-US" altLang="zh-TW" sz="1800" dirty="0">
                <a:ea typeface="新細明體" panose="02020500000000000000" pitchFamily="18" charset="-120"/>
              </a:rPr>
              <a:t> </a:t>
            </a:r>
            <a:r>
              <a:rPr lang="en-US" altLang="zh-TW" sz="1800" dirty="0">
                <a:latin typeface="Times" panose="02020603050405020304" pitchFamily="18" charset="0"/>
                <a:ea typeface="新細明體" panose="02020500000000000000" pitchFamily="18" charset="-120"/>
              </a:rPr>
              <a:t>-</a:t>
            </a:r>
            <a:r>
              <a:rPr lang="en-US" altLang="zh-TW" sz="1800" dirty="0" err="1">
                <a:ea typeface="新細明體" panose="02020500000000000000" pitchFamily="18" charset="-120"/>
              </a:rPr>
              <a:t>atime</a:t>
            </a:r>
            <a:r>
              <a:rPr lang="en-US" altLang="zh-TW" sz="1800" dirty="0">
                <a:ea typeface="新細明體" panose="02020500000000000000" pitchFamily="18" charset="-120"/>
              </a:rPr>
              <a:t> +3 </a:t>
            </a:r>
            <a:r>
              <a:rPr lang="en-US" altLang="zh-TW" sz="1800" dirty="0">
                <a:latin typeface="Times" panose="02020603050405020304" pitchFamily="18" charset="0"/>
                <a:ea typeface="新細明體" panose="02020500000000000000" pitchFamily="18" charset="-120"/>
              </a:rPr>
              <a:t>-</a:t>
            </a:r>
            <a:r>
              <a:rPr lang="en-US" altLang="zh-TW" sz="1800" dirty="0">
                <a:ea typeface="新細明體" panose="02020500000000000000" pitchFamily="18" charset="-120"/>
              </a:rPr>
              <a:t>exec </a:t>
            </a:r>
            <a:r>
              <a:rPr lang="en-US" altLang="zh-TW" sz="1800" dirty="0" err="1">
                <a:ea typeface="新細明體" panose="02020500000000000000" pitchFamily="18" charset="-120"/>
              </a:rPr>
              <a:t>rm</a:t>
            </a:r>
            <a:r>
              <a:rPr lang="en-US" altLang="zh-TW" sz="1800" dirty="0">
                <a:ea typeface="新細明體" panose="02020500000000000000" pitchFamily="18" charset="-120"/>
              </a:rPr>
              <a:t> </a:t>
            </a:r>
            <a:r>
              <a:rPr lang="en-US" altLang="zh-TW" sz="1800" dirty="0">
                <a:latin typeface="Times" panose="02020603050405020304" pitchFamily="18" charset="0"/>
                <a:ea typeface="新細明體" panose="02020500000000000000" pitchFamily="18" charset="-120"/>
              </a:rPr>
              <a:t>-</a:t>
            </a:r>
            <a:r>
              <a:rPr lang="en-US" altLang="zh-TW" sz="1800" dirty="0">
                <a:ea typeface="新細明體" panose="02020500000000000000" pitchFamily="18" charset="-120"/>
              </a:rPr>
              <a:t>f {} </a:t>
            </a:r>
            <a:r>
              <a:rPr lang="en-US" altLang="zh-TW" sz="1800" dirty="0">
                <a:latin typeface="Times" panose="02020603050405020304" pitchFamily="18" charset="0"/>
                <a:ea typeface="新細明體" panose="02020500000000000000" pitchFamily="18" charset="-120"/>
              </a:rPr>
              <a:t>‘</a:t>
            </a:r>
            <a:r>
              <a:rPr lang="en-US" altLang="zh-TW" sz="1800" dirty="0">
                <a:ea typeface="新細明體" panose="02020500000000000000" pitchFamily="18" charset="-120"/>
              </a:rPr>
              <a:t>;</a:t>
            </a:r>
            <a:r>
              <a:rPr lang="en-US" altLang="zh-TW" sz="1800" dirty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endParaRPr lang="en-US" altLang="zh-TW" sz="1800" dirty="0">
              <a:ea typeface="新細明體" panose="02020500000000000000" pitchFamily="18" charset="-120"/>
            </a:endParaRPr>
          </a:p>
          <a:p>
            <a:pPr lvl="1" eaLnBrk="1" hangingPunct="1">
              <a:buFontTx/>
              <a:buNone/>
            </a:pPr>
            <a:r>
              <a:rPr lang="en-US" altLang="zh-TW" sz="1800" dirty="0">
                <a:ea typeface="新細明體" panose="02020500000000000000" pitchFamily="18" charset="-120"/>
              </a:rPr>
              <a:t>55  23  *  *  0-3,6	/home/chwong/cputemp-check.sh</a:t>
            </a:r>
          </a:p>
        </p:txBody>
      </p:sp>
      <p:sp>
        <p:nvSpPr>
          <p:cNvPr id="8196" name="矩形 5"/>
          <p:cNvSpPr>
            <a:spLocks noChangeArrowheads="1"/>
          </p:cNvSpPr>
          <p:nvPr/>
        </p:nvSpPr>
        <p:spPr bwMode="auto">
          <a:xfrm>
            <a:off x="6350000" y="2286000"/>
            <a:ext cx="9413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  <a:latin typeface="Times" panose="02020603050405020304" pitchFamily="18" charset="0"/>
              </a:rPr>
              <a:t>periodic</a:t>
            </a:r>
            <a:endParaRPr lang="zh-TW" altLang="en-US"/>
          </a:p>
        </p:txBody>
      </p:sp>
      <p:sp>
        <p:nvSpPr>
          <p:cNvPr id="8198" name="矩形 8"/>
          <p:cNvSpPr>
            <a:spLocks noChangeArrowheads="1"/>
          </p:cNvSpPr>
          <p:nvPr/>
        </p:nvSpPr>
        <p:spPr bwMode="auto">
          <a:xfrm>
            <a:off x="6654800" y="2590800"/>
            <a:ext cx="210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600">
                <a:solidFill>
                  <a:srgbClr val="FF0000"/>
                </a:solidFill>
                <a:latin typeface="Times" panose="02020603050405020304" pitchFamily="18" charset="0"/>
              </a:rPr>
              <a:t>e.g. 1-59/2 = 1, 3, 5, 7, </a:t>
            </a:r>
            <a:br>
              <a:rPr lang="en-US" altLang="zh-TW" sz="1600">
                <a:solidFill>
                  <a:srgbClr val="FF0000"/>
                </a:solidFill>
                <a:latin typeface="Times" panose="02020603050405020304" pitchFamily="18" charset="0"/>
              </a:rPr>
            </a:br>
            <a:r>
              <a:rPr lang="en-US" altLang="zh-TW" sz="1600">
                <a:solidFill>
                  <a:srgbClr val="FF0000"/>
                </a:solidFill>
                <a:latin typeface="Times" panose="02020603050405020304" pitchFamily="18" charset="0"/>
              </a:rPr>
              <a:t>9, …, 59</a:t>
            </a:r>
            <a:endParaRPr lang="zh-TW" altLang="en-US"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>
                <a:ea typeface="新細明體" pitchFamily="18" charset="-120"/>
              </a:rPr>
              <a:t>CRON </a:t>
            </a:r>
            <a:r>
              <a:rPr lang="en-US" altLang="zh-TW" sz="3000">
                <a:latin typeface="Verdana"/>
                <a:ea typeface="新細明體" pitchFamily="18" charset="-120"/>
              </a:rPr>
              <a:t>–</a:t>
            </a:r>
            <a:r>
              <a:rPr lang="en-US" altLang="zh-TW" sz="3000">
                <a:ea typeface="新細明體" pitchFamily="18" charset="-120"/>
              </a:rPr>
              <a:t> Schedule Commands (6)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Special strings to specify the time</a:t>
            </a:r>
          </a:p>
        </p:txBody>
      </p:sp>
      <p:graphicFrame>
        <p:nvGraphicFramePr>
          <p:cNvPr id="36926" name="Group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963691"/>
              </p:ext>
            </p:extLst>
          </p:nvPr>
        </p:nvGraphicFramePr>
        <p:xfrm>
          <a:off x="1696879" y="1905000"/>
          <a:ext cx="5750243" cy="3995664"/>
        </p:xfrm>
        <a:graphic>
          <a:graphicData uri="http://schemas.openxmlformats.org/drawingml/2006/table">
            <a:tbl>
              <a:tblPr/>
              <a:tblGrid>
                <a:gridCol w="1708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6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82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string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meaning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in 5 fields format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@reboot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Run once, </a:t>
                      </a:r>
                      <a:r>
                        <a:rPr kumimoji="0" lang="en-US" altLang="zh-TW" sz="20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at startup.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N/A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@yearly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Run once a year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0 0 1 1 *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@annually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(same as @yearly)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@monthly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Run once a month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0 0 1 * *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@weekly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Run once a week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0 0 * * 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@daily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Run once a day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0 0 * * *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@midnight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(same as @daily)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@hourly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Run once an hour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0 * * * *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@</a:t>
                      </a:r>
                      <a:r>
                        <a:rPr kumimoji="1" lang="en-US" altLang="zh-TW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every_minute</a:t>
                      </a:r>
                      <a:endParaRPr kumimoji="1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Run once a minute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*/1 * * * *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@</a:t>
                      </a:r>
                      <a:r>
                        <a:rPr kumimoji="1" lang="en-US" altLang="zh-TW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every_second</a:t>
                      </a:r>
                      <a:endParaRPr kumimoji="1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華康儷中黑(P)" pitchFamily="34" charset="-120"/>
                        </a:rPr>
                        <a:t>Run once a second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華康儷中黑(P)" pitchFamily="34" charset="-12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>
                <a:ea typeface="新細明體" pitchFamily="18" charset="-120"/>
              </a:rPr>
              <a:t>crontab command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err="1">
                <a:ea typeface="新細明體" panose="02020500000000000000" pitchFamily="18" charset="-120"/>
              </a:rPr>
              <a:t>crontab</a:t>
            </a:r>
            <a:r>
              <a:rPr lang="en-US" altLang="zh-TW" dirty="0">
                <a:ea typeface="新細明體" panose="02020500000000000000" pitchFamily="18" charset="-120"/>
              </a:rPr>
              <a:t>(1)</a:t>
            </a:r>
          </a:p>
          <a:p>
            <a:pPr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dirty="0">
                <a:ea typeface="新細明體" panose="02020500000000000000" pitchFamily="18" charset="-120"/>
              </a:rPr>
              <a:t>% </a:t>
            </a:r>
            <a:r>
              <a:rPr lang="en-US" altLang="zh-TW" dirty="0" err="1">
                <a:ea typeface="新細明體" panose="02020500000000000000" pitchFamily="18" charset="-120"/>
              </a:rPr>
              <a:t>crontab</a:t>
            </a:r>
            <a:r>
              <a:rPr lang="en-US" altLang="zh-TW" dirty="0">
                <a:ea typeface="新細明體" panose="02020500000000000000" pitchFamily="18" charset="-120"/>
              </a:rPr>
              <a:t> </a:t>
            </a:r>
            <a:r>
              <a:rPr lang="en-US" altLang="zh-TW" dirty="0">
                <a:latin typeface="Verdana" panose="020B0604030504040204" pitchFamily="34" charset="0"/>
                <a:ea typeface="新細明體" panose="02020500000000000000" pitchFamily="18" charset="-120"/>
              </a:rPr>
              <a:t>-</a:t>
            </a:r>
            <a:r>
              <a:rPr lang="en-US" altLang="zh-TW" dirty="0">
                <a:ea typeface="新細明體" panose="02020500000000000000" pitchFamily="18" charset="-120"/>
              </a:rPr>
              <a:t>e [-u user]</a:t>
            </a:r>
          </a:p>
          <a:p>
            <a:pPr lvl="1" eaLnBrk="1" hangingPunct="1"/>
            <a:r>
              <a:rPr lang="en-US" altLang="zh-TW" dirty="0">
                <a:ea typeface="新細明體" panose="02020500000000000000" pitchFamily="18" charset="-120"/>
              </a:rPr>
              <a:t>Edit the [user</a:t>
            </a:r>
            <a:r>
              <a:rPr lang="en-US" altLang="zh-TW" dirty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dirty="0">
                <a:ea typeface="新細明體" panose="02020500000000000000" pitchFamily="18" charset="-120"/>
              </a:rPr>
              <a:t>s] </a:t>
            </a:r>
            <a:r>
              <a:rPr lang="en-US" altLang="zh-TW" dirty="0" err="1">
                <a:ea typeface="新細明體" panose="02020500000000000000" pitchFamily="18" charset="-120"/>
              </a:rPr>
              <a:t>crontab</a:t>
            </a:r>
            <a:r>
              <a:rPr lang="en-US" altLang="zh-TW" dirty="0">
                <a:ea typeface="新細明體" panose="02020500000000000000" pitchFamily="18" charset="-120"/>
              </a:rPr>
              <a:t> using editor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dirty="0">
                <a:ea typeface="新細明體" panose="02020500000000000000" pitchFamily="18" charset="-120"/>
              </a:rPr>
              <a:t>% </a:t>
            </a:r>
            <a:r>
              <a:rPr lang="en-US" altLang="zh-TW" dirty="0" err="1">
                <a:ea typeface="新細明體" panose="02020500000000000000" pitchFamily="18" charset="-120"/>
              </a:rPr>
              <a:t>crontab</a:t>
            </a:r>
            <a:r>
              <a:rPr lang="en-US" altLang="zh-TW" dirty="0">
                <a:ea typeface="新細明體" panose="02020500000000000000" pitchFamily="18" charset="-120"/>
              </a:rPr>
              <a:t> </a:t>
            </a:r>
            <a:r>
              <a:rPr lang="en-US" altLang="zh-TW" dirty="0">
                <a:latin typeface="Verdana" panose="020B0604030504040204" pitchFamily="34" charset="0"/>
                <a:ea typeface="新細明體" panose="02020500000000000000" pitchFamily="18" charset="-120"/>
              </a:rPr>
              <a:t>-</a:t>
            </a:r>
            <a:r>
              <a:rPr lang="en-US" altLang="zh-TW" dirty="0">
                <a:ea typeface="新細明體" panose="02020500000000000000" pitchFamily="18" charset="-120"/>
              </a:rPr>
              <a:t>l</a:t>
            </a:r>
          </a:p>
          <a:p>
            <a:pPr lvl="1" eaLnBrk="1" hangingPunct="1"/>
            <a:r>
              <a:rPr lang="en-US" altLang="zh-TW" dirty="0">
                <a:ea typeface="新細明體" panose="02020500000000000000" pitchFamily="18" charset="-120"/>
              </a:rPr>
              <a:t>List the content of the </a:t>
            </a:r>
            <a:r>
              <a:rPr lang="en-US" altLang="zh-TW" dirty="0" err="1">
                <a:ea typeface="新細明體" panose="02020500000000000000" pitchFamily="18" charset="-120"/>
              </a:rPr>
              <a:t>crontab</a:t>
            </a:r>
            <a:endParaRPr lang="en-US" altLang="zh-TW" dirty="0">
              <a:ea typeface="新細明體" panose="02020500000000000000" pitchFamily="18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dirty="0">
                <a:ea typeface="新細明體" panose="02020500000000000000" pitchFamily="18" charset="-120"/>
              </a:rPr>
              <a:t>% </a:t>
            </a:r>
            <a:r>
              <a:rPr lang="en-US" altLang="zh-TW" dirty="0" err="1">
                <a:ea typeface="新細明體" panose="02020500000000000000" pitchFamily="18" charset="-120"/>
              </a:rPr>
              <a:t>crontab</a:t>
            </a:r>
            <a:r>
              <a:rPr lang="en-US" altLang="zh-TW" dirty="0">
                <a:ea typeface="新細明體" panose="02020500000000000000" pitchFamily="18" charset="-120"/>
              </a:rPr>
              <a:t> -r </a:t>
            </a:r>
          </a:p>
          <a:p>
            <a:pPr lvl="1" eaLnBrk="1" hangingPunct="1"/>
            <a:r>
              <a:rPr lang="en-US" altLang="zh-TW" dirty="0">
                <a:ea typeface="新細明體" panose="02020500000000000000" pitchFamily="18" charset="-120"/>
              </a:rPr>
              <a:t>Remove the current </a:t>
            </a:r>
            <a:r>
              <a:rPr lang="en-US" altLang="zh-TW" dirty="0" err="1">
                <a:ea typeface="新細明體" panose="02020500000000000000" pitchFamily="18" charset="-120"/>
              </a:rPr>
              <a:t>crontab</a:t>
            </a:r>
            <a:endParaRPr lang="en-US" altLang="zh-TW" dirty="0">
              <a:ea typeface="新細明體" panose="02020500000000000000" pitchFamily="18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dirty="0">
                <a:solidFill>
                  <a:schemeClr val="hlink"/>
                </a:solidFill>
                <a:ea typeface="新細明體" panose="02020500000000000000" pitchFamily="18" charset="-120"/>
              </a:rPr>
              <a:t>% </a:t>
            </a:r>
            <a:r>
              <a:rPr lang="en-US" altLang="zh-TW" dirty="0" err="1">
                <a:solidFill>
                  <a:schemeClr val="hlink"/>
                </a:solidFill>
                <a:ea typeface="新細明體" panose="02020500000000000000" pitchFamily="18" charset="-120"/>
              </a:rPr>
              <a:t>crontab</a:t>
            </a:r>
            <a:r>
              <a:rPr lang="en-US" altLang="zh-TW" dirty="0">
                <a:solidFill>
                  <a:schemeClr val="hlink"/>
                </a:solidFill>
                <a:ea typeface="新細明體" panose="02020500000000000000" pitchFamily="18" charset="-120"/>
              </a:rPr>
              <a:t> </a:t>
            </a:r>
            <a:r>
              <a:rPr lang="en-US" altLang="zh-TW" i="1" dirty="0">
                <a:solidFill>
                  <a:schemeClr val="hlink"/>
                </a:solidFill>
                <a:ea typeface="新細明體" panose="02020500000000000000" pitchFamily="18" charset="-120"/>
              </a:rPr>
              <a:t>filename</a:t>
            </a:r>
          </a:p>
          <a:p>
            <a:pPr lvl="1" eaLnBrk="1" hangingPunct="1"/>
            <a:r>
              <a:rPr lang="en-US" altLang="zh-TW" dirty="0">
                <a:solidFill>
                  <a:schemeClr val="hlink"/>
                </a:solidFill>
                <a:ea typeface="新細明體" panose="02020500000000000000" pitchFamily="18" charset="-120"/>
              </a:rPr>
              <a:t>Install </a:t>
            </a:r>
            <a:r>
              <a:rPr lang="en-US" altLang="zh-TW" i="1" dirty="0">
                <a:solidFill>
                  <a:schemeClr val="hlink"/>
                </a:solidFill>
                <a:ea typeface="新細明體" panose="02020500000000000000" pitchFamily="18" charset="-120"/>
              </a:rPr>
              <a:t>filename</a:t>
            </a:r>
            <a:r>
              <a:rPr lang="en-US" altLang="zh-TW" dirty="0">
                <a:solidFill>
                  <a:schemeClr val="hlink"/>
                </a:solidFill>
                <a:ea typeface="新細明體" panose="02020500000000000000" pitchFamily="18" charset="-120"/>
              </a:rPr>
              <a:t> as your </a:t>
            </a:r>
            <a:r>
              <a:rPr lang="en-US" altLang="zh-TW" dirty="0" err="1">
                <a:solidFill>
                  <a:schemeClr val="hlink"/>
                </a:solidFill>
                <a:ea typeface="新細明體" panose="02020500000000000000" pitchFamily="18" charset="-120"/>
              </a:rPr>
              <a:t>crontab</a:t>
            </a:r>
            <a:endParaRPr lang="en-US" altLang="zh-TW" dirty="0">
              <a:solidFill>
                <a:schemeClr val="hlink"/>
              </a:solidFill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>
                <a:ea typeface="新細明體" pitchFamily="18" charset="-120"/>
              </a:rPr>
              <a:t>crontab management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7162800" cy="4267200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ea typeface="新細明體" panose="02020500000000000000" pitchFamily="18" charset="-120"/>
              </a:rPr>
              <a:t>To Allow or </a:t>
            </a:r>
            <a:r>
              <a:rPr lang="en-US" altLang="zh-TW" sz="2000" dirty="0"/>
              <a:t>deny user from using </a:t>
            </a:r>
            <a:r>
              <a:rPr lang="en-US" altLang="zh-TW" sz="2000" dirty="0" err="1"/>
              <a:t>cron</a:t>
            </a:r>
            <a:r>
              <a:rPr lang="en-US" altLang="zh-TW" sz="2000" dirty="0"/>
              <a:t> daemon</a:t>
            </a:r>
            <a:endParaRPr lang="en-US" altLang="zh-TW" sz="2000" dirty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800" dirty="0">
                <a:ea typeface="新細明體" panose="02020500000000000000" pitchFamily="18" charset="-120"/>
              </a:rPr>
              <a:t>By default, all users can have their own </a:t>
            </a:r>
            <a:r>
              <a:rPr lang="en-US" altLang="zh-TW" sz="1800" dirty="0" err="1">
                <a:ea typeface="新細明體" panose="02020500000000000000" pitchFamily="18" charset="-120"/>
              </a:rPr>
              <a:t>crontab</a:t>
            </a:r>
            <a:endParaRPr lang="en-US" altLang="zh-TW" sz="1800" dirty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800" dirty="0">
                <a:ea typeface="新細明體" panose="02020500000000000000" pitchFamily="18" charset="-120"/>
              </a:rPr>
              <a:t>allow file</a:t>
            </a:r>
          </a:p>
          <a:p>
            <a:pPr lvl="2" eaLnBrk="1" hangingPunct="1"/>
            <a:r>
              <a:rPr lang="en-US" altLang="zh-TW" sz="1600" u="sng" dirty="0">
                <a:ea typeface="新細明體" panose="02020500000000000000" pitchFamily="18" charset="-120"/>
              </a:rPr>
              <a:t>A list of users that may use </a:t>
            </a:r>
            <a:r>
              <a:rPr lang="en-US" altLang="zh-TW" sz="1600" u="sng" dirty="0" err="1">
                <a:ea typeface="新細明體" panose="02020500000000000000" pitchFamily="18" charset="-120"/>
              </a:rPr>
              <a:t>crontab</a:t>
            </a:r>
            <a:r>
              <a:rPr lang="en-US" altLang="zh-TW" sz="1600" u="sng" dirty="0">
                <a:ea typeface="新細明體" panose="02020500000000000000" pitchFamily="18" charset="-120"/>
              </a:rPr>
              <a:t>, any other not in the list can not use it</a:t>
            </a:r>
          </a:p>
          <a:p>
            <a:pPr lvl="1" eaLnBrk="1" hangingPunct="1"/>
            <a:r>
              <a:rPr lang="en-US" altLang="zh-TW" sz="1800" dirty="0">
                <a:ea typeface="新細明體" panose="02020500000000000000" pitchFamily="18" charset="-120"/>
              </a:rPr>
              <a:t>deny file</a:t>
            </a:r>
          </a:p>
          <a:p>
            <a:pPr lvl="2" eaLnBrk="1" hangingPunct="1"/>
            <a:r>
              <a:rPr lang="en-US" altLang="zh-TW" sz="1600" dirty="0">
                <a:ea typeface="新細明體" panose="02020500000000000000" pitchFamily="18" charset="-120"/>
              </a:rPr>
              <a:t>Reverse meaning</a:t>
            </a:r>
          </a:p>
          <a:p>
            <a:pPr eaLnBrk="1" hangingPunct="1"/>
            <a:r>
              <a:rPr lang="en-US" altLang="zh-TW" sz="2000" dirty="0">
                <a:ea typeface="新細明體" panose="02020500000000000000" pitchFamily="18" charset="-120"/>
              </a:rPr>
              <a:t>log</a:t>
            </a:r>
          </a:p>
        </p:txBody>
      </p:sp>
      <p:graphicFrame>
        <p:nvGraphicFramePr>
          <p:cNvPr id="20538" name="Group 58"/>
          <p:cNvGraphicFramePr>
            <a:graphicFrameLocks noGrp="1"/>
          </p:cNvGraphicFramePr>
          <p:nvPr>
            <p:ph sz="half" idx="2"/>
          </p:nvPr>
        </p:nvGraphicFramePr>
        <p:xfrm>
          <a:off x="1600200" y="4114800"/>
          <a:ext cx="6019800" cy="1676400"/>
        </p:xfrm>
        <a:graphic>
          <a:graphicData uri="http://schemas.openxmlformats.org/drawingml/2006/table">
            <a:tbl>
              <a:tblPr/>
              <a:tblGrid>
                <a:gridCol w="1308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3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System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Allow or deny file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Log file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FreeBSD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/var/cron/{allow,deny}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By syslogd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Red Hat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/etc/cron.{allow,deny}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/var/log/cron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Solaris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/etc/cron.d/cron.{allow,deny}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/var/cron/log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SunOS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/var/spool/cron/cron.{allow,deny}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By syslogd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564</TotalTime>
  <Words>1339</Words>
  <Application>Microsoft Office PowerPoint</Application>
  <PresentationFormat>如螢幕大小 (4:3)</PresentationFormat>
  <Paragraphs>251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8" baseType="lpstr">
      <vt:lpstr>Futura Md BT</vt:lpstr>
      <vt:lpstr>細明體</vt:lpstr>
      <vt:lpstr>華康標楷體(P)</vt:lpstr>
      <vt:lpstr>華康儷中黑(P)</vt:lpstr>
      <vt:lpstr>華康儷粗黑(P)</vt:lpstr>
      <vt:lpstr>新細明體</vt:lpstr>
      <vt:lpstr>Arial</vt:lpstr>
      <vt:lpstr>Calibri</vt:lpstr>
      <vt:lpstr>Consolas</vt:lpstr>
      <vt:lpstr>Times</vt:lpstr>
      <vt:lpstr>Times New Roman</vt:lpstr>
      <vt:lpstr>Verdana</vt:lpstr>
      <vt:lpstr>Wingdings</vt:lpstr>
      <vt:lpstr>Computer Center</vt:lpstr>
      <vt:lpstr>Periodic Processes</vt:lpstr>
      <vt:lpstr>CRON – Schedule Commands (1)</vt:lpstr>
      <vt:lpstr>CRON – Schedule Commands (2)</vt:lpstr>
      <vt:lpstr>CRON – Schedule Commands (3)</vt:lpstr>
      <vt:lpstr>CRON – Schedule Commands (4)</vt:lpstr>
      <vt:lpstr>CRON – Schedule Commands (5)</vt:lpstr>
      <vt:lpstr>CRON – Schedule Commands (6)</vt:lpstr>
      <vt:lpstr>crontab command </vt:lpstr>
      <vt:lpstr>crontab management</vt:lpstr>
      <vt:lpstr>System crontab: /etc/crontab</vt:lpstr>
      <vt:lpstr>periodic utility (1)</vt:lpstr>
      <vt:lpstr>periodic utility (2)</vt:lpstr>
      <vt:lpstr>periodic utility (3)</vt:lpstr>
      <vt:lpstr>at command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Periodic Processes</dc:title>
  <dc:creator>Tse-Han Wang</dc:creator>
  <cp:lastModifiedBy>則涵 王</cp:lastModifiedBy>
  <cp:revision>218</cp:revision>
  <cp:lastPrinted>2010-10-26T09:21:40Z</cp:lastPrinted>
  <dcterms:created xsi:type="dcterms:W3CDTF">1601-01-01T00:00:00Z</dcterms:created>
  <dcterms:modified xsi:type="dcterms:W3CDTF">2019-10-23T07:16:02Z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