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87" r:id="rId3"/>
    <p:sldId id="288" r:id="rId4"/>
    <p:sldId id="289" r:id="rId5"/>
    <p:sldId id="290" r:id="rId6"/>
    <p:sldId id="291" r:id="rId7"/>
    <p:sldId id="277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7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8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BCCBD6B-BD79-405E-8BDB-F21D8E1306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942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CBD6B-BD79-405E-8BDB-F21D8E13069A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30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45752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454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5861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0743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3785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6821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217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47461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49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3015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7861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BDC210D-BF17-40EF-B069-5629DEE51EE4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Syslog and Log Rotate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wangth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Configuring syslogd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Basic format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configuration file 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/etc/syslog.conf </a:t>
            </a:r>
            <a:r>
              <a:rPr lang="en-US" altLang="zh-TW">
                <a:ea typeface="新細明體" panose="02020500000000000000" pitchFamily="18" charset="-120"/>
              </a:rPr>
              <a:t>controls syslogd’s behavior</a:t>
            </a:r>
          </a:p>
          <a:p>
            <a:pPr lvl="1" eaLnBrk="1" hangingPunct="1"/>
            <a:endParaRPr lang="en-US" altLang="zh-TW" i="1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>
                <a:ea typeface="新細明體" panose="02020500000000000000" pitchFamily="18" charset="-120"/>
              </a:rPr>
              <a:t>selector</a:t>
            </a:r>
            <a:r>
              <a:rPr lang="en-US" altLang="zh-TW">
                <a:ea typeface="新細明體" panose="02020500000000000000" pitchFamily="18" charset="-120"/>
              </a:rPr>
              <a:t>	&lt;Tab&gt;	</a:t>
            </a:r>
            <a:r>
              <a:rPr lang="en-US" altLang="zh-TW" i="1">
                <a:ea typeface="新細明體" panose="02020500000000000000" pitchFamily="18" charset="-120"/>
              </a:rPr>
              <a:t>action</a:t>
            </a:r>
          </a:p>
          <a:p>
            <a:pPr lvl="2" eaLnBrk="1" hangingPunct="1"/>
            <a:r>
              <a:rPr lang="en-US" altLang="zh-TW" b="1">
                <a:ea typeface="新細明體" panose="02020500000000000000" pitchFamily="18" charset="-120"/>
              </a:rPr>
              <a:t>Selector:  program.level</a:t>
            </a:r>
          </a:p>
          <a:p>
            <a:pPr lvl="3" eaLnBrk="1" hangingPunct="1"/>
            <a:r>
              <a:rPr lang="en-US" altLang="zh-TW" b="1">
                <a:ea typeface="新細明體" panose="02020500000000000000" pitchFamily="18" charset="-120"/>
              </a:rPr>
              <a:t>Program: the program that sends the log message</a:t>
            </a:r>
          </a:p>
          <a:p>
            <a:pPr lvl="3" eaLnBrk="1" hangingPunct="1"/>
            <a:r>
              <a:rPr lang="en-US" altLang="zh-TW" b="1">
                <a:ea typeface="新細明體" panose="02020500000000000000" pitchFamily="18" charset="-120"/>
              </a:rPr>
              <a:t>Level: the message severity level</a:t>
            </a:r>
          </a:p>
          <a:p>
            <a:pPr lvl="2" eaLnBrk="1" hangingPunct="1"/>
            <a:r>
              <a:rPr lang="en-US" altLang="zh-TW" b="1">
                <a:ea typeface="新細明體" panose="02020500000000000000" pitchFamily="18" charset="-120"/>
              </a:rPr>
              <a:t>Action: tells what to do with the message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mail.info	/var/log/maillog</a:t>
            </a:r>
          </a:p>
          <a:p>
            <a:pPr lvl="3" eaLnBrk="1" hangingPunct="1"/>
            <a:endParaRPr lang="en-US" altLang="zh-TW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76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Configuring syslogd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selector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Syntax: facility.level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Facility and level are predefined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	(see next page)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Combined selector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facility.level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facility1,facility2.level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facility1.level;facility2.level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*.level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Level indicate the </a:t>
            </a:r>
            <a:r>
              <a:rPr lang="en-US" altLang="zh-TW">
                <a:solidFill>
                  <a:schemeClr val="hlink"/>
                </a:solidFill>
                <a:ea typeface="新細明體" panose="02020500000000000000" pitchFamily="18" charset="-120"/>
              </a:rPr>
              <a:t>minimum importance</a:t>
            </a:r>
            <a:r>
              <a:rPr lang="en-US" altLang="zh-TW">
                <a:ea typeface="新細明體" panose="02020500000000000000" pitchFamily="18" charset="-120"/>
              </a:rPr>
              <a:t> that a message must be logged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 message matching any selector will be subject to the line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action</a:t>
            </a:r>
          </a:p>
        </p:txBody>
      </p:sp>
    </p:spTree>
    <p:extLst>
      <p:ext uri="{BB962C8B-B14F-4D97-AF65-F5344CB8AC3E}">
        <p14:creationId xmlns:p14="http://schemas.microsoft.com/office/powerpoint/2010/main" val="214754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Configuring syslogd (3)</a:t>
            </a:r>
          </a:p>
        </p:txBody>
      </p:sp>
      <p:pic>
        <p:nvPicPr>
          <p:cNvPr id="14339" name="Picture 4" descr="img0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" t="1883" r="6410"/>
          <a:stretch>
            <a:fillRect/>
          </a:stretch>
        </p:blipFill>
        <p:spPr bwMode="auto">
          <a:xfrm>
            <a:off x="609600" y="1590675"/>
            <a:ext cx="5562600" cy="397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5" descr="img0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5704" r="6779" b="5882"/>
          <a:stretch>
            <a:fillRect/>
          </a:stretch>
        </p:blipFill>
        <p:spPr bwMode="auto">
          <a:xfrm>
            <a:off x="5029200" y="914400"/>
            <a:ext cx="3962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文字方塊 1"/>
          <p:cNvSpPr txBox="1">
            <a:spLocks noChangeArrowheads="1"/>
          </p:cNvSpPr>
          <p:nvPr/>
        </p:nvSpPr>
        <p:spPr bwMode="auto">
          <a:xfrm>
            <a:off x="609600" y="5715000"/>
            <a:ext cx="745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facility: auth, authpriv, console, cron, daemon, ftp, kern, lpr, mail, mark, </a:t>
            </a:r>
          </a:p>
          <a:p>
            <a:r>
              <a:rPr lang="en-US" altLang="zh-TW"/>
              <a:t>            news, ntp, security, syslog, user, uucp, and local0 through local7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86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Configuring syslogd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filename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Write the message to a local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@hostname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Forward the message to the syslogd on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@ipaddress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Forwards the message to the host at that IP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user1, user2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Write the message to the user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>
                <a:ea typeface="新細明體" panose="02020500000000000000" pitchFamily="18" charset="-120"/>
              </a:rPr>
              <a:t>s screen if they are logged 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*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Write the message to all user logged in</a:t>
            </a:r>
          </a:p>
        </p:txBody>
      </p:sp>
    </p:spTree>
    <p:extLst>
      <p:ext uri="{BB962C8B-B14F-4D97-AF65-F5344CB8AC3E}">
        <p14:creationId xmlns:p14="http://schemas.microsoft.com/office/powerpoint/2010/main" val="2020894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Configuring </a:t>
            </a:r>
            <a:r>
              <a:rPr lang="en-US" altLang="zh-TW" dirty="0" err="1">
                <a:ea typeface="新細明體" pitchFamily="18" charset="-120"/>
              </a:rPr>
              <a:t>syslogd</a:t>
            </a:r>
            <a:r>
              <a:rPr lang="en-US" altLang="zh-TW" dirty="0">
                <a:ea typeface="新細明體" pitchFamily="18" charset="-120"/>
              </a:rPr>
              <a:t>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Ex: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1927225"/>
            <a:ext cx="7968848" cy="1077218"/>
          </a:xfrm>
          <a:prstGeom prst="rect">
            <a:avLst/>
          </a:prstGeom>
          <a:solidFill>
            <a:srgbClr val="FFFFCC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emerg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					/dev/console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err;kern,mark.debug;auth.notice;user.</a:t>
            </a:r>
            <a:r>
              <a:rPr lang="en-US" altLang="zh-TW" sz="1600" dirty="0" err="1">
                <a:solidFill>
                  <a:srgbClr val="FF0000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none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/log/console.log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info;kern,user,mark,auth.</a:t>
            </a:r>
            <a:r>
              <a:rPr lang="en-US" altLang="zh-TW" sz="1600" dirty="0" err="1">
                <a:solidFill>
                  <a:srgbClr val="FF0000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none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		@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loghost</a:t>
            </a:r>
            <a:endParaRPr lang="en-US" altLang="zh-TW" sz="1600" dirty="0"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*alert;kern.crit;local0,local1,local2.info	root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5618" y="3962400"/>
            <a:ext cx="401424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lpr.err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	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 /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var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/log/console.log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          @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  <a:sym typeface="Wingdings" pitchFamily="2" charset="2"/>
              </a:rPr>
              <a:t>loghost</a:t>
            </a:r>
            <a:endParaRPr lang="en-US" altLang="zh-TW" dirty="0"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  <p:pic>
        <p:nvPicPr>
          <p:cNvPr id="16390" name="Picture 6" descr="img0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3030" r="76271" b="5704"/>
          <a:stretch>
            <a:fillRect/>
          </a:stretch>
        </p:blipFill>
        <p:spPr bwMode="auto">
          <a:xfrm>
            <a:off x="6467329" y="3528318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6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Configuring syslogd (6)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Output of syslogd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838200" y="1981200"/>
            <a:ext cx="8077200" cy="3231654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20:00:00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newsyslog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[37324]: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logfile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turned over due to size&gt;100K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20:01:45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[37338]: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20:01:47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[37338]: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20:07:15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[37376]: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28 20:07:17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sshd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[37376]: error: PAM: authentication error for root from 204.16.125.3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30 09:47:49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/home/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; USER=root ; COMMAND=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30 22:02:02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00:d0:b7:b2:5d:89 to 00:04:e2:10: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Aug 30 22:05:13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00:04:e2:10:11:9c to 00:d0:b7:b2: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1 14:50:11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arplookup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0.0.0.0 failed: host is not on local network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13:16:29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/b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13:18:40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13:25:06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13:27:09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00:d0:b7:b2:5d:89 to 00:04:e2:10: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13:27:14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kernel: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arp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140.113.215.86 moved from 00:04:e2:10:11:9c to 00:d0:b7:b2: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15:27:05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15:27:10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Sep  3 15:27:25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 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: TTY=ttyp4 ; PWD=/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/ports ; USER=root ; COMMAND=/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367238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Software that use </a:t>
            </a:r>
            <a:r>
              <a:rPr lang="en-US" altLang="zh-TW" dirty="0" err="1">
                <a:ea typeface="新細明體" pitchFamily="18" charset="-120"/>
              </a:rPr>
              <a:t>syslog</a:t>
            </a:r>
            <a:endParaRPr lang="en-US" altLang="zh-TW" dirty="0">
              <a:ea typeface="新細明體" pitchFamily="18" charset="-120"/>
            </a:endParaRPr>
          </a:p>
        </p:txBody>
      </p:sp>
      <p:pic>
        <p:nvPicPr>
          <p:cNvPr id="18435" name="Picture 4" descr="img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7818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92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FreeBSD Enhancement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Facility name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FreeBSD allows you to select messages based on the name of the program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Severity level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81200" y="2590800"/>
            <a:ext cx="4862228" cy="584775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!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			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/log/sudo.log</a:t>
            </a:r>
          </a:p>
        </p:txBody>
      </p:sp>
      <p:pic>
        <p:nvPicPr>
          <p:cNvPr id="19461" name="Picture 5" descr="img0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/>
          <a:stretch>
            <a:fillRect/>
          </a:stretch>
        </p:blipFill>
        <p:spPr bwMode="auto">
          <a:xfrm>
            <a:off x="1676400" y="3862388"/>
            <a:ext cx="62484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541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FreeBSD Enhancement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Restriction log messages from remote hosts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syslogd</a:t>
            </a:r>
            <a:r>
              <a:rPr lang="en-US" altLang="zh-TW" dirty="0">
                <a:ea typeface="新細明體" panose="02020500000000000000" pitchFamily="18" charset="-120"/>
              </a:rPr>
              <a:t> -a *.csie.nctu.edu.tw -a 140.113.209.0/24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Use -</a:t>
            </a:r>
            <a:r>
              <a:rPr lang="en-US" altLang="zh-TW" dirty="0" err="1">
                <a:ea typeface="新細明體" panose="02020500000000000000" pitchFamily="18" charset="-120"/>
              </a:rPr>
              <a:t>ss</a:t>
            </a:r>
            <a:r>
              <a:rPr lang="en-US" altLang="zh-TW" dirty="0">
                <a:ea typeface="新細明體" panose="02020500000000000000" pitchFamily="18" charset="-120"/>
              </a:rPr>
              <a:t> option to prevent </a:t>
            </a:r>
            <a:r>
              <a:rPr lang="en-US" altLang="zh-TW" dirty="0" err="1">
                <a:ea typeface="新細明體" panose="02020500000000000000" pitchFamily="18" charset="-120"/>
              </a:rPr>
              <a:t>syslogd</a:t>
            </a:r>
            <a:r>
              <a:rPr lang="en-US" altLang="zh-TW" dirty="0">
                <a:ea typeface="新細明體" panose="02020500000000000000" pitchFamily="18" charset="-120"/>
              </a:rPr>
              <a:t> from opening its network port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30371" y="3124200"/>
            <a:ext cx="6692858" cy="584775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syslogd_enable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syslogd_flags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="-a 140.113.209.0/24:* -a 140.113.17.0/24:*"</a:t>
            </a:r>
          </a:p>
        </p:txBody>
      </p:sp>
    </p:spTree>
    <p:extLst>
      <p:ext uri="{BB962C8B-B14F-4D97-AF65-F5344CB8AC3E}">
        <p14:creationId xmlns:p14="http://schemas.microsoft.com/office/powerpoint/2010/main" val="7748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Debugging </a:t>
            </a:r>
            <a:r>
              <a:rPr lang="en-US" altLang="zh-TW" dirty="0" err="1"/>
              <a:t>syslog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/>
              <a:t>logger </a:t>
            </a:r>
          </a:p>
          <a:p>
            <a:pPr lvl="1" eaLnBrk="1" hangingPunct="1">
              <a:defRPr/>
            </a:pPr>
            <a:r>
              <a:rPr lang="en-US" altLang="zh-TW" dirty="0"/>
              <a:t>It is useful for submitting log from shell </a:t>
            </a:r>
          </a:p>
          <a:p>
            <a:pPr eaLnBrk="1" hangingPunct="1">
              <a:defRPr/>
            </a:pPr>
            <a:r>
              <a:rPr lang="en-US" altLang="zh-TW" dirty="0"/>
              <a:t>For example</a:t>
            </a:r>
          </a:p>
          <a:p>
            <a:pPr lvl="1" eaLnBrk="1" hangingPunct="1">
              <a:defRPr/>
            </a:pPr>
            <a:r>
              <a:rPr lang="en-US" altLang="zh-TW" dirty="0"/>
              <a:t>Add the following line into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syslog.conf</a:t>
            </a:r>
            <a:endParaRPr lang="en-US" altLang="zh-TW" dirty="0"/>
          </a:p>
          <a:p>
            <a:pPr lvl="1" eaLnBrk="1" hangingPunct="1">
              <a:defRPr/>
            </a:pPr>
            <a:endParaRPr lang="en-US" altLang="zh-TW" dirty="0"/>
          </a:p>
          <a:p>
            <a:pPr lvl="1" eaLnBrk="1" hangingPunct="1">
              <a:defRPr/>
            </a:pPr>
            <a:endParaRPr lang="en-US" altLang="zh-TW" dirty="0"/>
          </a:p>
          <a:p>
            <a:pPr lvl="1" eaLnBrk="1" hangingPunct="1">
              <a:defRPr/>
            </a:pPr>
            <a:r>
              <a:rPr lang="en-US" altLang="zh-TW" dirty="0"/>
              <a:t>Use </a:t>
            </a:r>
            <a:r>
              <a:rPr lang="en-US" altLang="zh-TW" dirty="0">
                <a:solidFill>
                  <a:srgbClr val="FF0000"/>
                </a:solidFill>
              </a:rPr>
              <a:t>logger</a:t>
            </a:r>
            <a:r>
              <a:rPr lang="en-US" altLang="zh-TW" dirty="0"/>
              <a:t> to verify</a:t>
            </a:r>
          </a:p>
          <a:p>
            <a:pPr lvl="2" eaLnBrk="1" hangingPunct="1">
              <a:defRPr/>
            </a:pPr>
            <a:r>
              <a:rPr lang="en-US" altLang="zh-TW" dirty="0"/>
              <a:t>logger(1)</a:t>
            </a:r>
          </a:p>
          <a:p>
            <a:pPr lvl="2" eaLnBrk="1" hangingPunct="1">
              <a:defRPr/>
            </a:pPr>
            <a:endParaRPr lang="en-US" altLang="zh-TW" dirty="0"/>
          </a:p>
          <a:p>
            <a:pPr lvl="2" eaLnBrk="1" hangingPunct="1">
              <a:defRPr/>
            </a:pPr>
            <a:endParaRPr lang="en-US" altLang="zh-TW" dirty="0"/>
          </a:p>
          <a:p>
            <a:pPr lvl="2" eaLnBrk="1" hangingPunct="1">
              <a:defRPr/>
            </a:pPr>
            <a:endParaRPr lang="en-US" altLang="zh-TW" dirty="0"/>
          </a:p>
          <a:p>
            <a:pPr lvl="2" eaLnBrk="1" hangingPunct="1">
              <a:defRPr/>
            </a:pPr>
            <a:r>
              <a:rPr lang="en-US" altLang="zh-TW" dirty="0"/>
              <a:t>The default priority is user.info</a:t>
            </a:r>
          </a:p>
          <a:p>
            <a:pPr lvl="2" eaLnBrk="1" hangingPunct="1">
              <a:defRPr/>
            </a:pPr>
            <a:r>
              <a:rPr lang="en-US" altLang="zh-TW" dirty="0"/>
              <a:t>logger -h host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825625" y="3048000"/>
            <a:ext cx="4301177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local5.warning		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/evi.log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825625" y="4325778"/>
            <a:ext cx="4897495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 logger –p local5.warning "test message"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 cat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/evi.log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Nov 22 22:22:50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: test message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4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Log files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43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Execution information of each services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sshd</a:t>
            </a:r>
            <a:r>
              <a:rPr lang="en-US" altLang="zh-TW" dirty="0">
                <a:ea typeface="新細明體" pitchFamily="18" charset="-120"/>
              </a:rPr>
              <a:t> log files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httpd</a:t>
            </a:r>
            <a:r>
              <a:rPr lang="en-US" altLang="zh-TW" dirty="0">
                <a:ea typeface="新細明體" pitchFamily="18" charset="-120"/>
              </a:rPr>
              <a:t> log files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ftpd</a:t>
            </a:r>
            <a:r>
              <a:rPr lang="en-US" altLang="zh-TW" dirty="0">
                <a:ea typeface="新細明體" pitchFamily="18" charset="-120"/>
              </a:rPr>
              <a:t> log files</a:t>
            </a: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Purpose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For post tracking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Like insurance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6418263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264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Using </a:t>
            </a:r>
            <a:r>
              <a:rPr lang="en-US" altLang="zh-TW" dirty="0" err="1"/>
              <a:t>syslog</a:t>
            </a:r>
            <a:r>
              <a:rPr lang="en-US" altLang="zh-TW" dirty="0"/>
              <a:t> in programs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43000" y="1501775"/>
            <a:ext cx="5926138" cy="20928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#include &lt;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syslog.h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&gt;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int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main() {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openlog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("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mydaemon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", LOG_PID, LOG_DAEMON);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(LOG_NOTICE, "test message");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closelog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();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return 0;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}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43000" y="4078288"/>
            <a:ext cx="5570756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tail -1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/log/messages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Nov 22 22:40:28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mydaemon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[4676]: test message</a:t>
            </a:r>
          </a:p>
        </p:txBody>
      </p:sp>
    </p:spTree>
    <p:extLst>
      <p:ext uri="{BB962C8B-B14F-4D97-AF65-F5344CB8AC3E}">
        <p14:creationId xmlns:p14="http://schemas.microsoft.com/office/powerpoint/2010/main" val="3592731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Log rotate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2133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/>
              <a:t>Logs are </a:t>
            </a:r>
            <a:r>
              <a:rPr lang="en-US" altLang="zh-TW" dirty="0">
                <a:solidFill>
                  <a:srgbClr val="FF0000"/>
                </a:solidFill>
              </a:rPr>
              <a:t>rotated</a:t>
            </a:r>
            <a:r>
              <a:rPr lang="en-US" altLang="zh-TW" dirty="0"/>
              <a:t> – because </a:t>
            </a:r>
            <a:r>
              <a:rPr lang="en-US" altLang="zh-TW" dirty="0" err="1">
                <a:solidFill>
                  <a:srgbClr val="FF0000"/>
                </a:solidFill>
              </a:rPr>
              <a:t>newsyslog</a:t>
            </a:r>
            <a:r>
              <a:rPr lang="en-US" altLang="zh-TW" dirty="0"/>
              <a:t> facility</a:t>
            </a:r>
          </a:p>
          <a:p>
            <a:pPr lvl="1" eaLnBrk="1" hangingPunct="1">
              <a:defRPr/>
            </a:pPr>
            <a:r>
              <a:rPr lang="en-US" altLang="zh-TW" dirty="0"/>
              <a:t>In </a:t>
            </a:r>
            <a:r>
              <a:rPr lang="en-US" altLang="zh-TW" dirty="0" err="1"/>
              <a:t>crontab</a:t>
            </a:r>
            <a:endParaRPr lang="en-US" altLang="zh-TW" dirty="0"/>
          </a:p>
          <a:p>
            <a:pPr lvl="1" eaLnBrk="1" hangingPunct="1">
              <a:defRPr/>
            </a:pPr>
            <a:endParaRPr lang="en-US" altLang="zh-TW" dirty="0"/>
          </a:p>
          <a:p>
            <a:pPr lvl="1" eaLnBrk="1" hangingPunct="1">
              <a:defRPr/>
            </a:pPr>
            <a:r>
              <a:rPr lang="en-US" altLang="zh-TW" dirty="0" err="1"/>
              <a:t>newsyslog.conf</a:t>
            </a:r>
            <a:endParaRPr lang="en-US" altLang="zh-TW" dirty="0"/>
          </a:p>
          <a:p>
            <a:pPr lvl="2" eaLnBrk="1" hangingPunct="1">
              <a:defRPr/>
            </a:pPr>
            <a:r>
              <a:rPr lang="en-US" altLang="zh-TW" dirty="0"/>
              <a:t>ISO 8601 restricted time format: [[[[[cc]</a:t>
            </a:r>
            <a:r>
              <a:rPr lang="en-US" altLang="zh-TW" dirty="0" err="1"/>
              <a:t>yy</a:t>
            </a:r>
            <a:r>
              <a:rPr lang="en-US" altLang="zh-TW" dirty="0"/>
              <a:t>]mm]</a:t>
            </a:r>
            <a:r>
              <a:rPr lang="en-US" altLang="zh-TW" dirty="0" err="1"/>
              <a:t>dd</a:t>
            </a:r>
            <a:r>
              <a:rPr lang="en-US" altLang="zh-TW" dirty="0"/>
              <a:t>][T[</a:t>
            </a:r>
            <a:r>
              <a:rPr lang="en-US" altLang="zh-TW" dirty="0" err="1"/>
              <a:t>hh</a:t>
            </a:r>
            <a:r>
              <a:rPr lang="en-US" altLang="zh-TW" dirty="0"/>
              <a:t>[mm[</a:t>
            </a:r>
            <a:r>
              <a:rPr lang="en-US" altLang="zh-TW" dirty="0" err="1"/>
              <a:t>ss</a:t>
            </a:r>
            <a:r>
              <a:rPr lang="en-US" altLang="zh-TW" dirty="0"/>
              <a:t>]]]]]</a:t>
            </a:r>
          </a:p>
          <a:p>
            <a:pPr lvl="2" eaLnBrk="1" hangingPunct="1">
              <a:defRPr/>
            </a:pPr>
            <a:r>
              <a:rPr lang="en-US" altLang="zh-TW" dirty="0"/>
              <a:t>Day, week, and month time format: [</a:t>
            </a:r>
            <a:r>
              <a:rPr lang="en-US" altLang="zh-TW" dirty="0" err="1"/>
              <a:t>Dhh</a:t>
            </a:r>
            <a:r>
              <a:rPr lang="en-US" altLang="zh-TW" dirty="0"/>
              <a:t>], [</a:t>
            </a:r>
            <a:r>
              <a:rPr lang="en-US" altLang="zh-TW" dirty="0" err="1"/>
              <a:t>Ww</a:t>
            </a:r>
            <a:r>
              <a:rPr lang="en-US" altLang="zh-TW" dirty="0"/>
              <a:t>[</a:t>
            </a:r>
            <a:r>
              <a:rPr lang="en-US" altLang="zh-TW" dirty="0" err="1"/>
              <a:t>Dhh</a:t>
            </a:r>
            <a:r>
              <a:rPr lang="en-US" altLang="zh-TW" dirty="0"/>
              <a:t>]], and [</a:t>
            </a:r>
            <a:r>
              <a:rPr lang="en-US" altLang="zh-TW" dirty="0" err="1"/>
              <a:t>Mdd</a:t>
            </a:r>
            <a:r>
              <a:rPr lang="en-US" altLang="zh-TW" dirty="0"/>
              <a:t>[</a:t>
            </a:r>
            <a:r>
              <a:rPr lang="en-US" altLang="zh-TW" dirty="0" err="1"/>
              <a:t>Dhh</a:t>
            </a:r>
            <a:r>
              <a:rPr lang="en-US" altLang="zh-TW" dirty="0"/>
              <a:t>]]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989522" y="1768336"/>
            <a:ext cx="5849678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chbsd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[/etc]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grep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newsyslog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/etc/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crontab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      *       *       *       *       root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newsyslog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90600" y="3429000"/>
            <a:ext cx="7848600" cy="2677656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[/etc]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cat /etc/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newsyslog.conf</a:t>
            </a:r>
            <a:endParaRPr lang="en-US" altLang="zh-TW" sz="12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#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logfilename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[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owner:group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 mode count size when  flags [/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pid_file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[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sig_num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/log/all.log                    600  7     *    @T00  J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/log/amd.log                    644  7     100  *     J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/log/auth.log                   600  7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/log/console.log                600  5     100  *     J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   600  3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/log/daily.log                  640  7     *    @T00  JN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/log/debug.log                  600  7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maillog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640  7     *    @T00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/log/messages                   644  5 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/log/monthly.log                640  12    *    $M1D0 JN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/log/security                   600  10    100  *     JC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/log/sendmail.st                640  10    *    168   B</a:t>
            </a:r>
          </a:p>
        </p:txBody>
      </p:sp>
      <p:sp>
        <p:nvSpPr>
          <p:cNvPr id="23558" name="文字方塊 5"/>
          <p:cNvSpPr txBox="1">
            <a:spLocks noChangeArrowheads="1"/>
          </p:cNvSpPr>
          <p:nvPr/>
        </p:nvSpPr>
        <p:spPr bwMode="auto">
          <a:xfrm>
            <a:off x="6716123" y="6108603"/>
            <a:ext cx="2044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lvl="1"/>
            <a:r>
              <a:rPr lang="en-US" altLang="zh-TW" dirty="0" err="1">
                <a:solidFill>
                  <a:srgbClr val="FF0000"/>
                </a:solidFill>
              </a:rPr>
              <a:t>newsyslog.conf</a:t>
            </a:r>
            <a:r>
              <a:rPr lang="en-US" altLang="zh-TW" dirty="0">
                <a:solidFill>
                  <a:srgbClr val="FF0000"/>
                </a:solidFill>
              </a:rPr>
              <a:t>(5)</a:t>
            </a:r>
          </a:p>
          <a:p>
            <a:pPr marL="0" lvl="1"/>
            <a:r>
              <a:rPr lang="en-US" altLang="zh-TW" dirty="0" err="1">
                <a:solidFill>
                  <a:srgbClr val="FF0000"/>
                </a:solidFill>
              </a:rPr>
              <a:t>newsyslog</a:t>
            </a:r>
            <a:r>
              <a:rPr lang="en-US" altLang="zh-TW" dirty="0">
                <a:solidFill>
                  <a:srgbClr val="FF0000"/>
                </a:solidFill>
              </a:rPr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784088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Vendor Specifics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2209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FreeBSD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newsyslog</a:t>
            </a:r>
            <a:r>
              <a:rPr lang="en-US" altLang="zh-TW" dirty="0">
                <a:ea typeface="新細明體" pitchFamily="18" charset="-120"/>
              </a:rPr>
              <a:t> utility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etc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newsyslog.conf</a:t>
            </a: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/ports/</a:t>
            </a:r>
            <a:r>
              <a:rPr lang="en-US" altLang="zh-TW" dirty="0" err="1">
                <a:ea typeface="新細明體" pitchFamily="18" charset="-120"/>
              </a:rPr>
              <a:t>sysutils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logrotate</a:t>
            </a:r>
            <a:endParaRPr lang="en-US" altLang="zh-TW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Red Hat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logrotate</a:t>
            </a:r>
            <a:r>
              <a:rPr lang="en-US" altLang="zh-TW" dirty="0">
                <a:ea typeface="新細明體" pitchFamily="18" charset="-120"/>
              </a:rPr>
              <a:t> utility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etc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logrotate.conf</a:t>
            </a:r>
            <a:r>
              <a:rPr lang="en-US" altLang="zh-TW" dirty="0">
                <a:ea typeface="新細明體" pitchFamily="18" charset="-120"/>
              </a:rPr>
              <a:t>, /</a:t>
            </a:r>
            <a:r>
              <a:rPr lang="en-US" altLang="zh-TW" dirty="0" err="1">
                <a:ea typeface="新細明體" pitchFamily="18" charset="-120"/>
              </a:rPr>
              <a:t>etc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logrotate.d</a:t>
            </a:r>
            <a:r>
              <a:rPr lang="en-US" altLang="zh-TW" dirty="0">
                <a:ea typeface="新細明體" pitchFamily="18" charset="-120"/>
              </a:rPr>
              <a:t> directory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057400" y="3657600"/>
            <a:ext cx="4876800" cy="310854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linux1[/etc/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logrotate.d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-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 cat mail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/log/mail/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maillog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/log/mail/mail.info 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mail.warn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/log/mail.err {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missingok</a:t>
            </a: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monthly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size=100M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rotate 4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0640 root security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nocompress</a:t>
            </a:r>
            <a:endParaRPr lang="en-US" altLang="zh-TW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244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Logging Policies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Common schemes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Throw away all log files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Rotate log files at periodic intervals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Archiving log files</a:t>
            </a:r>
            <a:endParaRPr lang="en-US" altLang="zh-TW" sz="1800" b="1" dirty="0">
              <a:ea typeface="新細明體" panose="02020500000000000000" pitchFamily="18" charset="-12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267200" y="2711450"/>
            <a:ext cx="4363695" cy="2308324"/>
          </a:xfrm>
          <a:prstGeom prst="rect">
            <a:avLst/>
          </a:prstGeom>
          <a:solidFill>
            <a:srgbClr val="FFFFCC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#!/bin/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endParaRPr lang="en-US" altLang="zh-TW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/log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mv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logfile.2.gz logfile.3.gz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mv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logfile.1.gz logfile.2.gz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mv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logfile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logfile.1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/bin/touch 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logfile</a:t>
            </a:r>
            <a:endParaRPr lang="en-US" altLang="zh-TW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/bin/kill –</a:t>
            </a:r>
            <a:r>
              <a:rPr lang="en-US" altLang="zh-TW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 </a:t>
            </a:r>
            <a:r>
              <a:rPr lang="en-US" altLang="zh-TW" i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pid</a:t>
            </a:r>
            <a:endParaRPr lang="en-US" altLang="zh-TW" i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gzip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logfile.1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90071" y="5510213"/>
            <a:ext cx="8225329" cy="292388"/>
          </a:xfrm>
          <a:prstGeom prst="rect">
            <a:avLst/>
          </a:prstGeom>
          <a:solidFill>
            <a:srgbClr val="FFFFCC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0  3  *  *  *   /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/bin/tar 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czvf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 /backup/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logfile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.`/bin/date +\%Y\%m\%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d`.tar.gz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3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300" b="1" dirty="0">
                <a:latin typeface="Consolas" panose="020B0609020204030204" pitchFamily="49" charset="0"/>
                <a:cs typeface="Consolas" panose="020B0609020204030204" pitchFamily="49" charset="0"/>
              </a:rPr>
              <a:t>/log</a:t>
            </a:r>
          </a:p>
        </p:txBody>
      </p:sp>
      <p:sp>
        <p:nvSpPr>
          <p:cNvPr id="5126" name="Freeform 7"/>
          <p:cNvSpPr>
            <a:spLocks/>
          </p:cNvSpPr>
          <p:nvPr/>
        </p:nvSpPr>
        <p:spPr bwMode="auto">
          <a:xfrm>
            <a:off x="5486400" y="2438400"/>
            <a:ext cx="609600" cy="228600"/>
          </a:xfrm>
          <a:custGeom>
            <a:avLst/>
            <a:gdLst>
              <a:gd name="T0" fmla="*/ 0 w 528"/>
              <a:gd name="T1" fmla="*/ 0 h 192"/>
              <a:gd name="T2" fmla="*/ 2147483647 w 528"/>
              <a:gd name="T3" fmla="*/ 2147483647 h 192"/>
              <a:gd name="T4" fmla="*/ 2147483647 w 528"/>
              <a:gd name="T5" fmla="*/ 2147483647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cubicBezTo>
                  <a:pt x="124" y="8"/>
                  <a:pt x="248" y="16"/>
                  <a:pt x="336" y="48"/>
                </a:cubicBezTo>
                <a:cubicBezTo>
                  <a:pt x="424" y="80"/>
                  <a:pt x="476" y="136"/>
                  <a:pt x="528" y="192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3657600" y="2895600"/>
            <a:ext cx="609600" cy="2590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34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Finding Log Files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Ways and locations 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Common directory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var</a:t>
            </a:r>
            <a:r>
              <a:rPr lang="en-US" altLang="zh-TW" dirty="0">
                <a:ea typeface="新細明體" pitchFamily="18" charset="-120"/>
              </a:rPr>
              <a:t>/log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Read software configuration files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 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/local/</a:t>
            </a:r>
            <a:r>
              <a:rPr lang="en-US" altLang="zh-TW" dirty="0" err="1">
                <a:ea typeface="新細明體" pitchFamily="18" charset="-120"/>
              </a:rPr>
              <a:t>etc</a:t>
            </a:r>
            <a:r>
              <a:rPr lang="en-US" altLang="zh-TW" dirty="0">
                <a:ea typeface="新細明體" pitchFamily="18" charset="-120"/>
              </a:rPr>
              <a:t>/apache22/</a:t>
            </a:r>
            <a:r>
              <a:rPr lang="en-US" altLang="zh-TW" dirty="0" err="1">
                <a:ea typeface="新細明體" pitchFamily="18" charset="-120"/>
              </a:rPr>
              <a:t>httpd.conf</a:t>
            </a:r>
            <a:endParaRPr lang="en-US" altLang="zh-TW" dirty="0">
              <a:ea typeface="新細明體" pitchFamily="18" charset="-120"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b="1" dirty="0">
                <a:ea typeface="新細明體" pitchFamily="18" charset="-120"/>
              </a:rPr>
              <a:t>    </a:t>
            </a:r>
            <a:r>
              <a:rPr lang="en-US" altLang="zh-TW" b="1" dirty="0" err="1">
                <a:ea typeface="新細明體" pitchFamily="18" charset="-120"/>
              </a:rPr>
              <a:t>TransferLog</a:t>
            </a:r>
            <a:r>
              <a:rPr lang="en-US" altLang="zh-TW" b="1" dirty="0">
                <a:ea typeface="新細明體" pitchFamily="18" charset="-120"/>
              </a:rPr>
              <a:t> /home/www/logs/access.log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 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/local/</a:t>
            </a:r>
            <a:r>
              <a:rPr lang="en-US" altLang="zh-TW" dirty="0" err="1">
                <a:ea typeface="新細明體" pitchFamily="18" charset="-120"/>
              </a:rPr>
              <a:t>etc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smb.conf</a:t>
            </a:r>
            <a:endParaRPr lang="en-US" altLang="zh-TW" dirty="0">
              <a:ea typeface="新細明體" pitchFamily="18" charset="-120"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b="1" dirty="0">
                <a:ea typeface="新細明體" pitchFamily="18" charset="-120"/>
              </a:rPr>
              <a:t>    log file = /</a:t>
            </a:r>
            <a:r>
              <a:rPr lang="en-US" altLang="zh-TW" b="1" dirty="0" err="1">
                <a:ea typeface="新細明體" pitchFamily="18" charset="-120"/>
              </a:rPr>
              <a:t>var</a:t>
            </a:r>
            <a:r>
              <a:rPr lang="en-US" altLang="zh-TW" b="1" dirty="0">
                <a:ea typeface="新細明體" pitchFamily="18" charset="-120"/>
              </a:rPr>
              <a:t>/log/samba/%m.log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See /</a:t>
            </a:r>
            <a:r>
              <a:rPr lang="en-US" altLang="zh-TW" dirty="0" err="1">
                <a:ea typeface="新細明體" pitchFamily="18" charset="-120"/>
              </a:rPr>
              <a:t>etc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en-US" altLang="zh-TW" dirty="0" err="1">
                <a:ea typeface="新細明體" pitchFamily="18" charset="-120"/>
              </a:rPr>
              <a:t>syslog.conf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altLang="zh-TW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922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Under /var/log in FreeBSD (1)</a:t>
            </a:r>
          </a:p>
        </p:txBody>
      </p:sp>
      <p:sp>
        <p:nvSpPr>
          <p:cNvPr id="7171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/>
              <a:t>You can see that under /</a:t>
            </a:r>
            <a:r>
              <a:rPr lang="en-US" altLang="zh-TW" dirty="0" err="1"/>
              <a:t>var</a:t>
            </a:r>
            <a:r>
              <a:rPr lang="en-US" altLang="zh-TW" dirty="0"/>
              <a:t>/log …</a:t>
            </a:r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/>
              <a:t>     Lots of logs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Applications 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295400" y="1865313"/>
            <a:ext cx="6553200" cy="255454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zfs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[/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./      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lastlog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maillog.7.bz2    sendmail.st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../     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-errs         messages         sendmail.st.0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auth.log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maillog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messages.0.bz2   sendmail.st.1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maillog.0.bz2    messages.1.bz2   sendmail.st.2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cron.0.bz2       maillog.1.bz2    messages.2.bz2   sendmail.st.3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cron.1.bz2       maillog.2.bz2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mount.today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setuid.today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cron.2.bz2       maillog.3.bz2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mount.yesterday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wtmp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debug.log        maillog.4.bz2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pf.today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xferlog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dmesg.today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maillog.5.bz2    ppp.log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dmesg.yesterday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maillog.6.bz2    security</a:t>
            </a:r>
          </a:p>
          <a:p>
            <a:pPr>
              <a:defRPr/>
            </a:pPr>
            <a:endParaRPr lang="en-US" altLang="zh-TW" sz="6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7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Under /</a:t>
            </a:r>
            <a:r>
              <a:rPr lang="en-US" altLang="zh-TW" dirty="0" err="1">
                <a:ea typeface="新細明體" pitchFamily="18" charset="-120"/>
              </a:rPr>
              <a:t>var</a:t>
            </a:r>
            <a:r>
              <a:rPr lang="en-US" altLang="zh-TW" dirty="0">
                <a:ea typeface="新細明體" pitchFamily="18" charset="-120"/>
              </a:rPr>
              <a:t>/log in FreeBSD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Logs – because of </a:t>
            </a:r>
            <a:r>
              <a:rPr lang="en-US" altLang="zh-TW" dirty="0" err="1"/>
              <a:t>syslogd</a:t>
            </a:r>
            <a:endParaRPr lang="en-US" altLang="zh-TW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09600" y="1866900"/>
            <a:ext cx="8489950" cy="353943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bsd5[~]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cat /etc/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syslog.conf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|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grep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-v ^#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     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/log/all.log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                                             @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loghost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err;kern.warning;auth.notice;mail.crit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/dev/console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notice;authpriv.none;kern.debug;lpr.info;mail.crit;news.err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/log/messages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security.*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auth.info;authpriv.info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/log/auth.log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mail.info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maillog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lpr.info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lpd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-errs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ftp.info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xferlog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cron.*  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cron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*.=debug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/log/debug.log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emerg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                                        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console.info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/log/console.log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!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sudo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*.*                                            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/log/sudo.log</a:t>
            </a:r>
          </a:p>
        </p:txBody>
      </p:sp>
    </p:spTree>
    <p:extLst>
      <p:ext uri="{BB962C8B-B14F-4D97-AF65-F5344CB8AC3E}">
        <p14:creationId xmlns:p14="http://schemas.microsoft.com/office/powerpoint/2010/main" val="247863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/>
              <a:t>Syslogd</a:t>
            </a:r>
            <a:endParaRPr lang="en-US" altLang="zh-TW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Syslog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The system event logger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Two main functions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To release programmers from the tedious of writing log files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To put administrators in control of logging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Three parts: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syslogd, /etc/syslog.conf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logging daemon and configure file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openlog(), syslog(), closelog()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Library routines to use syslogd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logger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A user command that use syslogd from shell</a:t>
            </a:r>
          </a:p>
        </p:txBody>
      </p:sp>
    </p:spTree>
    <p:extLst>
      <p:ext uri="{BB962C8B-B14F-4D97-AF65-F5344CB8AC3E}">
        <p14:creationId xmlns:p14="http://schemas.microsoft.com/office/powerpoint/2010/main" val="104430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Syslog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The system event logger (2)</a:t>
            </a:r>
          </a:p>
        </p:txBody>
      </p:sp>
      <p:pic>
        <p:nvPicPr>
          <p:cNvPr id="11267" name="Picture 4" descr="syslog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98550"/>
            <a:ext cx="72390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255963" y="2743200"/>
            <a:ext cx="162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Times" panose="02020603050405020304" pitchFamily="18" charset="0"/>
              </a:rPr>
              <a:t>/</a:t>
            </a:r>
            <a:r>
              <a:rPr lang="en-US" altLang="zh-TW" sz="2400" dirty="0" err="1">
                <a:latin typeface="Times" panose="02020603050405020304" pitchFamily="18" charset="0"/>
              </a:rPr>
              <a:t>var</a:t>
            </a:r>
            <a:r>
              <a:rPr lang="en-US" altLang="zh-TW" sz="2400" dirty="0">
                <a:latin typeface="Times" panose="02020603050405020304" pitchFamily="18" charset="0"/>
              </a:rPr>
              <a:t>/run/log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3352800"/>
            <a:ext cx="7772400" cy="1077218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ls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-al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/run/log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logpriv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dev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klog</a:t>
            </a:r>
            <a:endParaRPr lang="en-US" altLang="zh-TW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rw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  1 root  wheel  0x17 Sep  9 18:19 /dev/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klog</a:t>
            </a:r>
            <a:endParaRPr lang="en-US" altLang="zh-TW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rw-rw-rw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 1 root  wheel     0 Sep  9 18:20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/run/log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rw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  1 root  wheel     0 Sep  9 18:20 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/run/</a:t>
            </a:r>
            <a:r>
              <a:rPr lang="en-US" altLang="zh-TW" sz="16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logpriv</a:t>
            </a:r>
            <a:endParaRPr lang="en-US" altLang="zh-TW" sz="16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1270" name="Picture 7" descr="uni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0"/>
            <a:ext cx="3297238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717908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1182</TotalTime>
  <Words>1857</Words>
  <Application>Microsoft Office PowerPoint</Application>
  <PresentationFormat>如螢幕大小 (4:3)</PresentationFormat>
  <Paragraphs>245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5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Syslog and Log Rotate</vt:lpstr>
      <vt:lpstr>Log files</vt:lpstr>
      <vt:lpstr>Logging Policies</vt:lpstr>
      <vt:lpstr>Finding Log Files</vt:lpstr>
      <vt:lpstr>Under /var/log in FreeBSD (1)</vt:lpstr>
      <vt:lpstr>Under /var/log in FreeBSD (2)</vt:lpstr>
      <vt:lpstr>Syslogd</vt:lpstr>
      <vt:lpstr>Syslog –  The system event logger (1)</vt:lpstr>
      <vt:lpstr>Syslog –  The system event logger (2)</vt:lpstr>
      <vt:lpstr>Configuring syslogd (1)</vt:lpstr>
      <vt:lpstr>Configuring syslogd (2)</vt:lpstr>
      <vt:lpstr>Configuring syslogd (3)</vt:lpstr>
      <vt:lpstr>Configuring syslogd (4)</vt:lpstr>
      <vt:lpstr>Configuring syslogd (5)</vt:lpstr>
      <vt:lpstr>Configuring syslogd (6)</vt:lpstr>
      <vt:lpstr>Software that use syslog</vt:lpstr>
      <vt:lpstr>FreeBSD Enhancement (1)</vt:lpstr>
      <vt:lpstr>FreeBSD Enhancement (2)</vt:lpstr>
      <vt:lpstr>Debugging syslog</vt:lpstr>
      <vt:lpstr>Using syslog in programs</vt:lpstr>
      <vt:lpstr>Log rotate </vt:lpstr>
      <vt:lpstr>Vendor Specifics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Syslog and Log Rotate</dc:title>
  <dc:creator>Tse-Han Wang</dc:creator>
  <cp:lastModifiedBy>則涵 王</cp:lastModifiedBy>
  <cp:revision>377</cp:revision>
  <cp:lastPrinted>1601-01-01T00:00:00Z</cp:lastPrinted>
  <dcterms:created xsi:type="dcterms:W3CDTF">1601-01-01T00:00:00Z</dcterms:created>
  <dcterms:modified xsi:type="dcterms:W3CDTF">2019-10-23T07:16:17Z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