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4" r:id="rId12"/>
    <p:sldId id="315" r:id="rId13"/>
    <p:sldId id="267" r:id="rId14"/>
    <p:sldId id="268" r:id="rId15"/>
    <p:sldId id="269" r:id="rId16"/>
    <p:sldId id="317" r:id="rId17"/>
    <p:sldId id="318" r:id="rId18"/>
    <p:sldId id="270" r:id="rId19"/>
    <p:sldId id="271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272" r:id="rId29"/>
    <p:sldId id="273" r:id="rId30"/>
    <p:sldId id="274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275" r:id="rId41"/>
    <p:sldId id="276" r:id="rId42"/>
    <p:sldId id="277" r:id="rId43"/>
    <p:sldId id="336" r:id="rId44"/>
    <p:sldId id="33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370" r:id="rId55"/>
    <p:sldId id="287" r:id="rId56"/>
    <p:sldId id="338" r:id="rId57"/>
    <p:sldId id="339" r:id="rId58"/>
    <p:sldId id="340" r:id="rId59"/>
    <p:sldId id="341" r:id="rId60"/>
    <p:sldId id="342" r:id="rId61"/>
    <p:sldId id="343" r:id="rId62"/>
    <p:sldId id="313" r:id="rId63"/>
    <p:sldId id="344" r:id="rId64"/>
    <p:sldId id="357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69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294" r:id="rId88"/>
    <p:sldId id="295" r:id="rId89"/>
    <p:sldId id="296" r:id="rId90"/>
    <p:sldId id="297" r:id="rId91"/>
    <p:sldId id="298" r:id="rId92"/>
    <p:sldId id="299" r:id="rId93"/>
    <p:sldId id="300" r:id="rId94"/>
    <p:sldId id="301" r:id="rId95"/>
    <p:sldId id="302" r:id="rId96"/>
    <p:sldId id="303" r:id="rId97"/>
    <p:sldId id="304" r:id="rId98"/>
    <p:sldId id="305" r:id="rId99"/>
    <p:sldId id="306" r:id="rId100"/>
    <p:sldId id="307" r:id="rId101"/>
    <p:sldId id="308" r:id="rId102"/>
    <p:sldId id="309" r:id="rId103"/>
    <p:sldId id="310" r:id="rId104"/>
    <p:sldId id="311" r:id="rId105"/>
    <p:sldId id="312" r:id="rId106"/>
    <p:sldId id="316" r:id="rId10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8A917F3-3C1F-4671-B7F7-7A65E1FD8E2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314"/>
            <p14:sldId id="315"/>
            <p14:sldId id="267"/>
            <p14:sldId id="268"/>
            <p14:sldId id="269"/>
            <p14:sldId id="317"/>
            <p14:sldId id="318"/>
            <p14:sldId id="270"/>
            <p14:sldId id="271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72"/>
            <p14:sldId id="273"/>
            <p14:sldId id="274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275"/>
            <p14:sldId id="276"/>
            <p14:sldId id="277"/>
            <p14:sldId id="336"/>
            <p14:sldId id="33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70"/>
            <p14:sldId id="287"/>
            <p14:sldId id="338"/>
            <p14:sldId id="339"/>
            <p14:sldId id="340"/>
            <p14:sldId id="341"/>
            <p14:sldId id="342"/>
            <p14:sldId id="343"/>
            <p14:sldId id="313"/>
            <p14:sldId id="344"/>
            <p14:sldId id="357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69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178" autoAdjust="0"/>
  </p:normalViewPr>
  <p:slideViewPr>
    <p:cSldViewPr snapToGrid="0">
      <p:cViewPr varScale="1">
        <p:scale>
          <a:sx n="90" d="100"/>
          <a:sy n="90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12304-ED30-4E03-8B04-79B981EA1809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1A90-D99B-4A95-88CD-FBBC290EB7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0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循序使用硬碟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</a:p>
          <a:p>
            <a:r>
              <a:rPr lang="zh-TW" altLang="en-US" dirty="0"/>
              <a:t>速度：</a:t>
            </a:r>
            <a:r>
              <a:rPr lang="en-US" altLang="zh-TW" dirty="0"/>
              <a:t>1 / 1</a:t>
            </a:r>
          </a:p>
          <a:p>
            <a:r>
              <a:rPr lang="zh-TW" altLang="en-US" dirty="0"/>
              <a:t>容錯：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59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RAID 1 </a:t>
            </a:r>
            <a:r>
              <a:rPr lang="zh-TW" altLang="en-US" dirty="0"/>
              <a:t>的基礎上建立 </a:t>
            </a:r>
            <a:r>
              <a:rPr lang="en-US" altLang="zh-TW" dirty="0"/>
              <a:t>RAID</a:t>
            </a:r>
            <a:r>
              <a:rPr lang="en-US" altLang="zh-TW" baseline="0" dirty="0"/>
              <a:t> 0</a:t>
            </a:r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  <a:r>
              <a:rPr lang="en-US" altLang="zh-TW" baseline="0" dirty="0"/>
              <a:t> / 2</a:t>
            </a:r>
            <a:endParaRPr lang="en-US" altLang="zh-TW" dirty="0"/>
          </a:p>
          <a:p>
            <a:r>
              <a:rPr lang="zh-TW" altLang="en-US" dirty="0"/>
              <a:t>速度：</a:t>
            </a:r>
            <a:r>
              <a:rPr lang="en-US" altLang="zh-TW" dirty="0"/>
              <a:t>(N / 2) /</a:t>
            </a:r>
            <a:r>
              <a:rPr lang="en-US" altLang="zh-TW" baseline="0" dirty="0"/>
              <a:t> (N / 2)</a:t>
            </a:r>
            <a:endParaRPr lang="en-US" altLang="zh-TW" dirty="0"/>
          </a:p>
          <a:p>
            <a:r>
              <a:rPr lang="zh-TW" altLang="en-US" dirty="0"/>
              <a:t>容錯：</a:t>
            </a:r>
            <a:r>
              <a:rPr lang="en-US" altLang="zh-TW" dirty="0"/>
              <a:t>N</a:t>
            </a:r>
            <a:r>
              <a:rPr lang="en-US" altLang="zh-TW" baseline="0" dirty="0"/>
              <a:t> – 1 / per RAID 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06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32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D9D93-D9CE-234B-A27D-0A4D632750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3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62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2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55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580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594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TW" altLang="en-US" dirty="0"/>
              <a:t>大小</a:t>
            </a:r>
            <a:endParaRPr lang="en-US" altLang="zh-TW" dirty="0"/>
          </a:p>
          <a:p>
            <a:pPr>
              <a:spcBef>
                <a:spcPts val="0"/>
              </a:spcBef>
              <a:buNone/>
            </a:pPr>
            <a:r>
              <a:rPr lang="zh-TW" altLang="en-US" dirty="0"/>
              <a:t>使用率</a:t>
            </a:r>
            <a:endParaRPr lang="en-US" altLang="zh-TW" dirty="0"/>
          </a:p>
          <a:p>
            <a:pPr>
              <a:spcBef>
                <a:spcPts val="0"/>
              </a:spcBef>
              <a:buNone/>
            </a:pPr>
            <a:r>
              <a:rPr lang="zh-TW" altLang="en-US" dirty="0"/>
              <a:t>掛載點 </a:t>
            </a:r>
            <a:r>
              <a:rPr lang="en-US" altLang="zh-TW" dirty="0"/>
              <a:t>root</a:t>
            </a:r>
          </a:p>
          <a:p>
            <a:pPr>
              <a:spcBef>
                <a:spcPts val="0"/>
              </a:spcBef>
              <a:buNone/>
            </a:pPr>
            <a:r>
              <a:rPr lang="zh-TW" altLang="en-US" dirty="0"/>
              <a:t>狀態</a:t>
            </a:r>
            <a:endParaRPr lang="en-US" altLang="zh-TW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default bootable dataset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Auto `replace`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698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3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分散資料至不同硬碟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</a:p>
          <a:p>
            <a:r>
              <a:rPr lang="zh-TW" altLang="en-US" dirty="0"/>
              <a:t>速度：</a:t>
            </a:r>
            <a:r>
              <a:rPr lang="en-US" altLang="zh-TW" dirty="0"/>
              <a:t>N / N</a:t>
            </a:r>
          </a:p>
          <a:p>
            <a:r>
              <a:rPr lang="zh-TW" altLang="en-US" dirty="0"/>
              <a:t>容錯：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9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49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508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34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602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/>
              <a:t>filesystem</a:t>
            </a:r>
            <a:r>
              <a:rPr lang="en-US" dirty="0"/>
              <a:t>, volume, or snapshot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8271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54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209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932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369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63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分散資料至不同硬碟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</a:p>
          <a:p>
            <a:r>
              <a:rPr lang="zh-TW" altLang="en-US" dirty="0"/>
              <a:t>速度：</a:t>
            </a:r>
            <a:r>
              <a:rPr lang="en-US" altLang="zh-TW" dirty="0"/>
              <a:t>N / N</a:t>
            </a:r>
          </a:p>
          <a:p>
            <a:r>
              <a:rPr lang="zh-TW" altLang="en-US" dirty="0"/>
              <a:t>容錯：</a:t>
            </a:r>
            <a:r>
              <a:rPr lang="en-US" altLang="zh-TW" dirty="0"/>
              <a:t>0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987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73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32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277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85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560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143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805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043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954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8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完全拷貝資料至所有硬碟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1</a:t>
            </a:r>
          </a:p>
          <a:p>
            <a:r>
              <a:rPr lang="zh-TW" altLang="en-US" dirty="0"/>
              <a:t>速度：</a:t>
            </a:r>
            <a:r>
              <a:rPr lang="en-US" altLang="zh-TW" dirty="0"/>
              <a:t>N / 1</a:t>
            </a:r>
          </a:p>
          <a:p>
            <a:r>
              <a:rPr lang="zh-TW" altLang="en-US" dirty="0"/>
              <a:t>容錯：</a:t>
            </a:r>
            <a:r>
              <a:rPr lang="en-US" altLang="zh-TW" dirty="0"/>
              <a:t>N</a:t>
            </a:r>
            <a:r>
              <a:rPr lang="en-US" altLang="zh-TW" baseline="0" dirty="0"/>
              <a:t> - 1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851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741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786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98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451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22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6264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617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892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3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完全拷貝資料至所有硬碟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1</a:t>
            </a:r>
          </a:p>
          <a:p>
            <a:r>
              <a:rPr lang="zh-TW" altLang="en-US" dirty="0"/>
              <a:t>速度：</a:t>
            </a:r>
            <a:r>
              <a:rPr lang="en-US" altLang="zh-TW" dirty="0"/>
              <a:t>N / 1</a:t>
            </a:r>
          </a:p>
          <a:p>
            <a:r>
              <a:rPr lang="zh-TW" altLang="en-US" dirty="0"/>
              <a:t>容錯：</a:t>
            </a:r>
            <a:r>
              <a:rPr lang="en-US" altLang="zh-TW" dirty="0"/>
              <a:t>N</a:t>
            </a:r>
            <a:r>
              <a:rPr lang="en-US" altLang="zh-TW" baseline="0" dirty="0"/>
              <a:t> - 1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4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分散資料及校驗碼至所有硬碟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  <a:r>
              <a:rPr lang="en-US" altLang="zh-TW" baseline="0" dirty="0"/>
              <a:t> - 1</a:t>
            </a:r>
            <a:endParaRPr lang="en-US" altLang="zh-TW" dirty="0"/>
          </a:p>
          <a:p>
            <a:r>
              <a:rPr lang="zh-TW" altLang="en-US" dirty="0"/>
              <a:t>速度：</a:t>
            </a:r>
            <a:r>
              <a:rPr lang="en-US" altLang="zh-TW" dirty="0"/>
              <a:t>N - 1 /</a:t>
            </a:r>
            <a:r>
              <a:rPr lang="en-US" altLang="zh-TW" baseline="0" dirty="0"/>
              <a:t> N - 1</a:t>
            </a:r>
            <a:endParaRPr lang="en-US" altLang="zh-TW" dirty="0"/>
          </a:p>
          <a:p>
            <a:r>
              <a:rPr lang="zh-TW" altLang="en-US" dirty="0"/>
              <a:t>容錯：</a:t>
            </a:r>
            <a:r>
              <a:rPr lang="en-US" altLang="zh-TW" dirty="0"/>
              <a:t>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69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分散資料及校驗碼至所有硬碟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  <a:r>
              <a:rPr lang="en-US" altLang="zh-TW" baseline="0" dirty="0"/>
              <a:t> - 1</a:t>
            </a:r>
            <a:endParaRPr lang="en-US" altLang="zh-TW" dirty="0"/>
          </a:p>
          <a:p>
            <a:r>
              <a:rPr lang="zh-TW" altLang="en-US" dirty="0"/>
              <a:t>速度：</a:t>
            </a:r>
            <a:r>
              <a:rPr lang="en-US" altLang="zh-TW" dirty="0"/>
              <a:t>N - 1 /</a:t>
            </a:r>
            <a:r>
              <a:rPr lang="en-US" altLang="zh-TW" baseline="0" dirty="0"/>
              <a:t> N - 1</a:t>
            </a:r>
            <a:endParaRPr lang="en-US" altLang="zh-TW" dirty="0"/>
          </a:p>
          <a:p>
            <a:r>
              <a:rPr lang="zh-TW" altLang="en-US" dirty="0"/>
              <a:t>容錯：</a:t>
            </a:r>
            <a:r>
              <a:rPr lang="en-US" altLang="zh-TW" dirty="0"/>
              <a:t>1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66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分散資料及兩種校驗碼至所有硬碟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  <a:r>
              <a:rPr lang="en-US" altLang="zh-TW" baseline="0" dirty="0"/>
              <a:t> - 2</a:t>
            </a:r>
            <a:endParaRPr lang="en-US" altLang="zh-TW" dirty="0"/>
          </a:p>
          <a:p>
            <a:r>
              <a:rPr lang="zh-TW" altLang="en-US" dirty="0"/>
              <a:t>速度：</a:t>
            </a:r>
            <a:r>
              <a:rPr lang="en-US" altLang="zh-TW" dirty="0"/>
              <a:t>N - 2 /</a:t>
            </a:r>
            <a:r>
              <a:rPr lang="en-US" altLang="zh-TW" baseline="0" dirty="0"/>
              <a:t> N - 2</a:t>
            </a:r>
            <a:endParaRPr lang="en-US" altLang="zh-TW" dirty="0"/>
          </a:p>
          <a:p>
            <a:r>
              <a:rPr lang="zh-TW" altLang="en-US" dirty="0"/>
              <a:t>容錯：</a:t>
            </a:r>
            <a:r>
              <a:rPr lang="en-US" altLang="zh-TW" dirty="0"/>
              <a:t>2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31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分散資料及兩種校驗碼至所有硬碟</a:t>
            </a:r>
            <a:endParaRPr lang="en-US" altLang="zh-TW" dirty="0"/>
          </a:p>
          <a:p>
            <a:r>
              <a:rPr lang="zh-TW" altLang="en-US" dirty="0"/>
              <a:t>空間：</a:t>
            </a:r>
            <a:r>
              <a:rPr lang="en-US" altLang="zh-TW" dirty="0"/>
              <a:t>N</a:t>
            </a:r>
            <a:r>
              <a:rPr lang="en-US" altLang="zh-TW" baseline="0" dirty="0"/>
              <a:t> - 2</a:t>
            </a:r>
            <a:endParaRPr lang="en-US" altLang="zh-TW" dirty="0"/>
          </a:p>
          <a:p>
            <a:r>
              <a:rPr lang="zh-TW" altLang="en-US" dirty="0"/>
              <a:t>速度：</a:t>
            </a:r>
            <a:r>
              <a:rPr lang="en-US" altLang="zh-TW" dirty="0"/>
              <a:t>N - 2 /</a:t>
            </a:r>
            <a:r>
              <a:rPr lang="en-US" altLang="zh-TW" baseline="0" dirty="0"/>
              <a:t> N - 2</a:t>
            </a:r>
            <a:endParaRPr lang="en-US" altLang="zh-TW" dirty="0"/>
          </a:p>
          <a:p>
            <a:r>
              <a:rPr lang="zh-TW" altLang="en-US" dirty="0"/>
              <a:t>容錯：</a:t>
            </a:r>
            <a:r>
              <a:rPr lang="en-US" altLang="zh-TW" dirty="0"/>
              <a:t>2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1A90-D99B-4A95-88CD-FBBC290EB7A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8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49765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460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713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0061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429184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3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0419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D5FD-C4FC-F34B-A7B3-84E236435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800000"/>
            <a:ext cx="43038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FE414-6F2D-3E45-8850-ED5D0A75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3800" y="1800000"/>
            <a:ext cx="43038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4E605-EABE-554F-976E-59D0A057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1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B111-6089-A04E-A41E-B8DCD4FF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1800000"/>
            <a:ext cx="86049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2AE68-9661-A44F-B027-D3025F5F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10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D5FD-C4FC-F34B-A7B3-84E236435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800000"/>
            <a:ext cx="43038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FE414-6F2D-3E45-8850-ED5D0A75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3800" y="1800000"/>
            <a:ext cx="4303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4E605-EABE-554F-976E-59D0A057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12B7E7C-4CCC-9144-88B5-283F37EC49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73139"/>
            <a:ext cx="9144000" cy="416589"/>
          </a:xfrm>
          <a:solidFill>
            <a:schemeClr val="tx2"/>
          </a:solidFill>
        </p:spPr>
        <p:txBody>
          <a:bodyPr lIns="180000" rIns="180000" bIns="468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4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 (xt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D5FD-C4FC-F34B-A7B3-84E236435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0" y="1800000"/>
            <a:ext cx="365776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FE414-6F2D-3E45-8850-ED5D0A759D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27763" y="1800000"/>
            <a:ext cx="4949837" cy="4351338"/>
          </a:xfr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>
            <a:lvl1pPr marL="0" indent="0">
              <a:spcBef>
                <a:spcPts val="0"/>
              </a:spcBef>
              <a:buNone/>
              <a:defRPr sz="1350" b="0" i="0">
                <a:latin typeface="Input Mono Narrow" panose="02000509020000090004" pitchFamily="49" charset="0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4E605-EABE-554F-976E-59D0A057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12B7E7C-4CCC-9144-88B5-283F37EC49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73139"/>
            <a:ext cx="9144000" cy="416589"/>
          </a:xfrm>
          <a:solidFill>
            <a:schemeClr val="tx2"/>
          </a:solidFill>
        </p:spPr>
        <p:txBody>
          <a:bodyPr lIns="180000" rIns="180000" bIns="468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1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title (xt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E2AE68-9661-A44F-B027-D3025F5F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D879B9-B4BE-AD47-9BB8-34C31833B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73139"/>
            <a:ext cx="9144000" cy="416589"/>
          </a:xfrm>
          <a:solidFill>
            <a:schemeClr val="tx2"/>
          </a:solidFill>
        </p:spPr>
        <p:txBody>
          <a:bodyPr lIns="180000" rIns="180000" bIns="468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ECF60F-98F6-054D-8E1E-BF814300AB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1710000"/>
            <a:ext cx="8064900" cy="4770000"/>
          </a:xfr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>
            <a:lvl1pPr marL="0" indent="0">
              <a:spcBef>
                <a:spcPts val="0"/>
              </a:spcBef>
              <a:buNone/>
              <a:defRPr sz="1350" b="0" i="0">
                <a:latin typeface="Input Mono Narrow" panose="02000509020000090004" pitchFamily="49" charset="0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0317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1063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B111-6089-A04E-A41E-B8DCD4FF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0" y="1800000"/>
            <a:ext cx="86049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E2AE68-9661-A44F-B027-D3025F5F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D879B9-B4BE-AD47-9BB8-34C31833B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73139"/>
            <a:ext cx="9144000" cy="416589"/>
          </a:xfrm>
          <a:solidFill>
            <a:schemeClr val="tx2"/>
          </a:solidFill>
        </p:spPr>
        <p:txBody>
          <a:bodyPr lIns="180000" rIns="180000" bIns="4680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17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2658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7850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0943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5401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697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5854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63E32057-A15D-4239-B76B-FC7A9A8415D7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77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oG-1U5AI9A&amp;list=PLskKNopggjc6NssLc8GEGSiFYJLYdlTQx&amp;index=20" TargetMode="External"/><Relationship Id="rId7" Type="http://schemas.openxmlformats.org/officeDocument/2006/relationships/hyperlink" Target="https://open-zfs.org/" TargetMode="External"/><Relationship Id="rId2" Type="http://schemas.openxmlformats.org/officeDocument/2006/relationships/hyperlink" Target="https://www.freebsd.org/doc/zh_TW/books/handbook/zfs-zf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sdcan.org/2015/schedule/events/525.en.html" TargetMode="External"/><Relationship Id="rId5" Type="http://schemas.openxmlformats.org/officeDocument/2006/relationships/hyperlink" Target="https://www.bsdcan.org/2019/schedule/events/1073.en.html" TargetMode="External"/><Relationship Id="rId4" Type="http://schemas.openxmlformats.org/officeDocument/2006/relationships/hyperlink" Target="https://www.youtube.com/watch?v=gmaHZBwDKho&amp;list=PLskKNopggjc6NssLc8GEGSiFYJLYdlTQx&amp;index=2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zh-tw/RAI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-usa.com/wp-content/themes/icc_solutions/images/raid-calculator/raid-50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c-usa.com/wp-content/themes/icc_solutions/images/raid-calculator/raid-60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ID#Weakness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zh-tw/RAID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uddletech.com/blog/pivot/entry.php?id=101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dcan.org/2019/schedule/events/1073.e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RA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usam.de/?p=7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ZFS -</a:t>
            </a:r>
            <a:br>
              <a:rPr lang="en-US" altLang="zh-TW" dirty="0"/>
            </a:br>
            <a:r>
              <a:rPr lang="en-US" altLang="zh-TW" dirty="0"/>
              <a:t> The Last Word in Filesystem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>
          <a:xfrm>
            <a:off x="2128837" y="3400425"/>
            <a:ext cx="6738715" cy="2095500"/>
          </a:xfrm>
        </p:spPr>
        <p:txBody>
          <a:bodyPr/>
          <a:lstStyle/>
          <a:p>
            <a:r>
              <a:rPr lang="en-US" altLang="zh-TW" dirty="0" err="1"/>
              <a:t>lwhsu</a:t>
            </a:r>
            <a:r>
              <a:rPr lang="en-US" altLang="zh-TW" dirty="0"/>
              <a:t> (2019, CC-BY)</a:t>
            </a:r>
          </a:p>
          <a:p>
            <a:r>
              <a:rPr lang="en-US" altLang="zh-TW" dirty="0" err="1"/>
              <a:t>tzute</a:t>
            </a:r>
            <a:r>
              <a:rPr lang="en-US" altLang="zh-TW" dirty="0"/>
              <a:t> (2018)</a:t>
            </a:r>
          </a:p>
          <a:p>
            <a:r>
              <a:rPr lang="en-US" altLang="zh-TW" dirty="0"/>
              <a:t>? (?-2018)</a:t>
            </a:r>
          </a:p>
          <a:p>
            <a:r>
              <a:rPr lang="en-US" altLang="zh-TW" dirty="0"/>
              <a:t>Philip </a:t>
            </a:r>
            <a:r>
              <a:rPr lang="en-US" altLang="zh-TW" dirty="0" err="1"/>
              <a:t>Paeps</a:t>
            </a:r>
            <a:r>
              <a:rPr lang="en-US" altLang="zh-TW" dirty="0"/>
              <a:t> &lt;Philip@FreeBSD.org&gt; (CC-BY)</a:t>
            </a:r>
          </a:p>
          <a:p>
            <a:r>
              <a:rPr lang="en-GB" dirty="0"/>
              <a:t>Benedict </a:t>
            </a:r>
            <a:r>
              <a:rPr lang="en-GB" dirty="0" err="1"/>
              <a:t>Reuschling</a:t>
            </a:r>
            <a:r>
              <a:rPr lang="en-GB" dirty="0"/>
              <a:t> &lt;bcr@FreeBSD.org&gt; (CC-BY)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1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Slower than RAID 0 / RAID 1</a:t>
            </a:r>
          </a:p>
          <a:p>
            <a:r>
              <a:rPr lang="en-US" altLang="zh-TW" dirty="0"/>
              <a:t>Higher CPU usage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2714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dirty="0"/>
              <a:t>enable prefetch for streaming or serving of large files</a:t>
            </a:r>
          </a:p>
          <a:p>
            <a:pPr>
              <a:buNone/>
            </a:pPr>
            <a:r>
              <a:rPr lang="en-US" altLang="zh-TW" dirty="0"/>
              <a:t>configurable on per-dataset basis</a:t>
            </a:r>
          </a:p>
          <a:p>
            <a:pPr>
              <a:buNone/>
            </a:pPr>
            <a:r>
              <a:rPr lang="en-US" altLang="zh-TW" dirty="0"/>
              <a:t>turbo warmup phase may require tuning (e.g. set to 16MB)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vfs.zfs.l2arc_noprefetch </a:t>
            </a:r>
          </a:p>
          <a:p>
            <a:pPr>
              <a:buNone/>
            </a:pPr>
            <a:r>
              <a:rPr lang="en-US" altLang="zh-TW" dirty="0"/>
              <a:t>vfs.zfs.l2arc_write_max </a:t>
            </a:r>
          </a:p>
          <a:p>
            <a:pPr>
              <a:buNone/>
            </a:pPr>
            <a:r>
              <a:rPr lang="en-US" altLang="zh-TW" dirty="0"/>
              <a:t>vfs.zfs.l2arc_write_boost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L2ARC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80307"/>
      </p:ext>
    </p:extLst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ZIL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Intent Log</a:t>
            </a:r>
          </a:p>
          <a:p>
            <a:pPr lvl="1"/>
            <a:r>
              <a:rPr lang="en-US" altLang="zh-TW" dirty="0"/>
              <a:t>guarantees data consistency on </a:t>
            </a:r>
            <a:r>
              <a:rPr lang="en-US" altLang="zh-TW" dirty="0" err="1"/>
              <a:t>fsync</a:t>
            </a:r>
            <a:r>
              <a:rPr lang="en-US" altLang="zh-TW" dirty="0"/>
              <a:t>() calls</a:t>
            </a:r>
          </a:p>
          <a:p>
            <a:pPr lvl="1"/>
            <a:r>
              <a:rPr lang="en-US" altLang="zh-TW" dirty="0"/>
              <a:t>replays transaction in case of a panic or power failure</a:t>
            </a:r>
          </a:p>
          <a:p>
            <a:pPr lvl="1"/>
            <a:r>
              <a:rPr lang="en-US" altLang="zh-TW" dirty="0"/>
              <a:t>use small storage space on each pool by default</a:t>
            </a:r>
          </a:p>
          <a:p>
            <a:endParaRPr lang="en-US" altLang="zh-TW" dirty="0"/>
          </a:p>
          <a:p>
            <a:r>
              <a:rPr lang="en-US" altLang="zh-TW" dirty="0"/>
              <a:t>To speed up writes, deploy </a:t>
            </a:r>
            <a:r>
              <a:rPr lang="en-US" altLang="zh-TW" dirty="0" err="1"/>
              <a:t>zil</a:t>
            </a:r>
            <a:r>
              <a:rPr lang="en-US" altLang="zh-TW" dirty="0"/>
              <a:t> on a separate log device(SSD)</a:t>
            </a:r>
          </a:p>
          <a:p>
            <a:r>
              <a:rPr lang="en-US" altLang="zh-TW" dirty="0"/>
              <a:t>Per-dataset </a:t>
            </a:r>
            <a:r>
              <a:rPr lang="en-US" altLang="zh-TW" dirty="0" err="1"/>
              <a:t>synchonocity</a:t>
            </a:r>
            <a:r>
              <a:rPr lang="en-US" altLang="zh-TW" dirty="0"/>
              <a:t> behavior can be configured</a:t>
            </a:r>
          </a:p>
          <a:p>
            <a:pPr lvl="1"/>
            <a:r>
              <a:rPr lang="en-US" altLang="zh-TW" dirty="0"/>
              <a:t># </a:t>
            </a:r>
            <a:r>
              <a:rPr lang="en-US" altLang="zh-TW" dirty="0" err="1"/>
              <a:t>zfs</a:t>
            </a:r>
            <a:r>
              <a:rPr lang="en-US" altLang="zh-TW" dirty="0"/>
              <a:t> set sync=[</a:t>
            </a:r>
            <a:r>
              <a:rPr lang="en-US" altLang="zh-TW" dirty="0" err="1"/>
              <a:t>standard|always|disabled</a:t>
            </a:r>
            <a:r>
              <a:rPr lang="en-US" altLang="zh-TW" dirty="0"/>
              <a:t>] dataset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5558059"/>
      </p:ext>
    </p:extLst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File-level </a:t>
            </a:r>
            <a:r>
              <a:rPr lang="en-US" altLang="zh-TW" dirty="0" err="1"/>
              <a:t>Prefetch</a:t>
            </a:r>
            <a:r>
              <a:rPr lang="en-US" altLang="zh-TW" dirty="0"/>
              <a:t> (</a:t>
            </a:r>
            <a:r>
              <a:rPr lang="en-US" altLang="zh-TW" dirty="0" err="1"/>
              <a:t>zfetch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Analyses read patterns of files</a:t>
            </a:r>
          </a:p>
          <a:p>
            <a:r>
              <a:rPr lang="en-US" altLang="zh-TW" dirty="0"/>
              <a:t>Tries to predict next reads</a:t>
            </a:r>
          </a:p>
          <a:p>
            <a:endParaRPr lang="en-US" altLang="zh-TW" dirty="0"/>
          </a:p>
          <a:p>
            <a:r>
              <a:rPr lang="en-US" altLang="zh-TW" dirty="0"/>
              <a:t>Loader tunable to enable/disable </a:t>
            </a:r>
            <a:r>
              <a:rPr lang="en-US" altLang="zh-TW" dirty="0" err="1"/>
              <a:t>zfetch</a:t>
            </a:r>
            <a:r>
              <a:rPr lang="en-US" altLang="zh-TW" dirty="0"/>
              <a:t>: </a:t>
            </a:r>
            <a:r>
              <a:rPr lang="en-US" altLang="zh-TW" dirty="0" err="1"/>
              <a:t>vfs.zfs.prefetch_disable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408537"/>
      </p:ext>
    </p:extLst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Device-level </a:t>
            </a:r>
            <a:r>
              <a:rPr lang="en-US" altLang="zh-TW" dirty="0" err="1"/>
              <a:t>Prefetch</a:t>
            </a:r>
            <a:r>
              <a:rPr lang="en-US" altLang="zh-TW" dirty="0"/>
              <a:t> (</a:t>
            </a:r>
            <a:r>
              <a:rPr lang="en-US" altLang="zh-TW" dirty="0" err="1"/>
              <a:t>vdev</a:t>
            </a:r>
            <a:r>
              <a:rPr lang="en-US" altLang="zh-TW" dirty="0"/>
              <a:t> </a:t>
            </a:r>
            <a:r>
              <a:rPr lang="en-US" altLang="zh-TW" dirty="0" err="1"/>
              <a:t>prefetch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reads data after small reads from pool devices</a:t>
            </a:r>
          </a:p>
          <a:p>
            <a:r>
              <a:rPr lang="en-US" altLang="zh-TW" dirty="0"/>
              <a:t>useful for drives with higher latency</a:t>
            </a:r>
          </a:p>
          <a:p>
            <a:r>
              <a:rPr lang="en-US" altLang="zh-TW" dirty="0"/>
              <a:t>consumes constant RAM per </a:t>
            </a:r>
            <a:r>
              <a:rPr lang="en-US" altLang="zh-TW" dirty="0" err="1"/>
              <a:t>vdev</a:t>
            </a:r>
            <a:endParaRPr lang="en-US" altLang="zh-TW" dirty="0"/>
          </a:p>
          <a:p>
            <a:r>
              <a:rPr lang="en-US" altLang="zh-TW" dirty="0"/>
              <a:t>is disabled by default</a:t>
            </a:r>
          </a:p>
          <a:p>
            <a:endParaRPr lang="en-US" altLang="zh-TW" dirty="0"/>
          </a:p>
          <a:p>
            <a:r>
              <a:rPr lang="en-US" altLang="zh-TW" dirty="0"/>
              <a:t>Loader tunable to enable/disable </a:t>
            </a:r>
            <a:r>
              <a:rPr lang="en-US" altLang="zh-TW" dirty="0" err="1"/>
              <a:t>vdev</a:t>
            </a:r>
            <a:r>
              <a:rPr lang="en-US" altLang="zh-TW" dirty="0"/>
              <a:t> </a:t>
            </a:r>
            <a:r>
              <a:rPr lang="en-US" altLang="zh-TW" dirty="0" err="1"/>
              <a:t>prefetch</a:t>
            </a:r>
            <a:r>
              <a:rPr lang="en-US" altLang="zh-TW" dirty="0"/>
              <a:t>: </a:t>
            </a:r>
            <a:r>
              <a:rPr lang="en-US" altLang="zh-TW" dirty="0" err="1"/>
              <a:t>vfs.zfs.vdev.cache.size</a:t>
            </a:r>
            <a:r>
              <a:rPr lang="en-US" altLang="zh-TW" dirty="0"/>
              <a:t>=[bytes]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4666914"/>
      </p:ext>
    </p:extLst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zh-TW" dirty="0"/>
              <a:t># sysctl vfs.zfs</a:t>
            </a:r>
          </a:p>
          <a:p>
            <a:pPr>
              <a:buNone/>
            </a:pPr>
            <a:r>
              <a:rPr lang="zh-TW" dirty="0"/>
              <a:t># sysctl kstat.zfs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using tools: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 err="1"/>
              <a:t>zfs</a:t>
            </a:r>
            <a:r>
              <a:rPr lang="en-US" altLang="zh-TW" dirty="0"/>
              <a:t>-stats: analyzes settings and counters since boot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 err="1"/>
              <a:t>zfsf</a:t>
            </a:r>
            <a:r>
              <a:rPr lang="en-US" altLang="zh-TW" dirty="0"/>
              <a:t>-mon: real-time statistics with averages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-US" altLang="zh-TW" dirty="0"/>
              <a:t>Both tools are available in ports under </a:t>
            </a:r>
            <a:r>
              <a:rPr lang="en-US" altLang="zh-TW" dirty="0" err="1"/>
              <a:t>sysutils</a:t>
            </a:r>
            <a:r>
              <a:rPr lang="en-US" altLang="zh-TW" dirty="0"/>
              <a:t>/</a:t>
            </a:r>
            <a:r>
              <a:rPr lang="en-US" altLang="zh-TW" dirty="0" err="1"/>
              <a:t>zfs</a:t>
            </a:r>
            <a:r>
              <a:rPr lang="en-US" altLang="zh-TW" dirty="0"/>
              <a:t>-stats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Statistics Tools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9573842"/>
      </p:ext>
    </p:extLst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90600" y="1447800"/>
            <a:ext cx="8068340" cy="4648200"/>
          </a:xfrm>
        </p:spPr>
        <p:txBody>
          <a:bodyPr/>
          <a:lstStyle/>
          <a:p>
            <a:r>
              <a:rPr lang="en-US" altLang="zh-TW" dirty="0"/>
              <a:t>ZFS: The last word in filesystems (Jeff </a:t>
            </a:r>
            <a:r>
              <a:rPr lang="en-US" altLang="zh-TW" dirty="0" err="1"/>
              <a:t>Bonwick</a:t>
            </a:r>
            <a:r>
              <a:rPr lang="en-US" altLang="zh-TW" dirty="0"/>
              <a:t> &amp; Bill Moore)</a:t>
            </a:r>
          </a:p>
          <a:p>
            <a:r>
              <a:rPr lang="en-US" altLang="zh-TW" dirty="0"/>
              <a:t>ZFS tuning in FreeBSD (Martin </a:t>
            </a:r>
            <a:r>
              <a:rPr lang="en-US" altLang="zh-TW" dirty="0" err="1"/>
              <a:t>Matuˇska</a:t>
            </a:r>
            <a:r>
              <a:rPr lang="en-US" altLang="zh-TW" dirty="0"/>
              <a:t>):</a:t>
            </a:r>
          </a:p>
          <a:p>
            <a:pPr lvl="1"/>
            <a:r>
              <a:rPr lang="en-US" altLang="zh-TW" dirty="0"/>
              <a:t>Slide</a:t>
            </a:r>
          </a:p>
          <a:p>
            <a:pPr lvl="2"/>
            <a:r>
              <a:rPr lang="en-US" altLang="zh-TW" dirty="0"/>
              <a:t>http://blog.vx.sk/uploads/conferences/EuroBSDcon2012/zfs-tuning-handout.pdf</a:t>
            </a:r>
          </a:p>
          <a:p>
            <a:pPr lvl="1"/>
            <a:r>
              <a:rPr lang="en-US" altLang="zh-TW" dirty="0"/>
              <a:t>Video</a:t>
            </a:r>
          </a:p>
          <a:p>
            <a:pPr lvl="2"/>
            <a:r>
              <a:rPr lang="en-US" altLang="zh-TW" dirty="0"/>
              <a:t>https://www.youtube.com/watch?v=PIpI7Ub6yjo</a:t>
            </a:r>
          </a:p>
          <a:p>
            <a:r>
              <a:rPr lang="en-US" altLang="zh-TW" dirty="0"/>
              <a:t>Becoming a ZFS Ninja (Ben Rockwood):</a:t>
            </a:r>
          </a:p>
          <a:p>
            <a:pPr lvl="1"/>
            <a:r>
              <a:rPr lang="en-US" altLang="zh-TW" dirty="0"/>
              <a:t>http://www.cuddletech.com/blog/pivot/entry.php?id=1075</a:t>
            </a:r>
          </a:p>
          <a:p>
            <a:r>
              <a:rPr lang="en-US" altLang="zh-TW" dirty="0"/>
              <a:t>ZFS Administration:</a:t>
            </a:r>
          </a:p>
          <a:p>
            <a:pPr lvl="1"/>
            <a:r>
              <a:rPr lang="en-US" altLang="zh-TW" dirty="0"/>
              <a:t>https://pthree.org/2012/12/14/zfs-administration-part-ix-copy-on-write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983859"/>
      </p:ext>
    </p:extLst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 (c.)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https://www.freebsd.org/doc/zh_TW/books/handbook/zfs-zfs.html</a:t>
            </a:r>
            <a:endParaRPr lang="en-US" dirty="0"/>
          </a:p>
          <a:p>
            <a:r>
              <a:rPr lang="en-US" dirty="0"/>
              <a:t>“ZFS Mastery” books (Michael W. Lucas &amp; Allan Jude)</a:t>
            </a:r>
          </a:p>
          <a:p>
            <a:pPr lvl="1"/>
            <a:r>
              <a:rPr lang="en-US" dirty="0"/>
              <a:t>FreeBSD Mastery: ZFS</a:t>
            </a:r>
          </a:p>
          <a:p>
            <a:pPr lvl="1"/>
            <a:r>
              <a:rPr lang="en-US" dirty="0"/>
              <a:t>FreeBSD Mastery: Advanced ZFS</a:t>
            </a:r>
          </a:p>
          <a:p>
            <a:r>
              <a:rPr lang="en-US" dirty="0"/>
              <a:t>ZFS for Newbies (Dan </a:t>
            </a:r>
            <a:r>
              <a:rPr lang="en-US" dirty="0" err="1"/>
              <a:t>Langille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https://www.youtube.com/watch?v=3oG-1U5AI9A&amp;list=PLskKNopggjc6NssLc8GEGSiFYJLYdlTQx&amp;index=20</a:t>
            </a:r>
            <a:endParaRPr lang="en-US" dirty="0"/>
          </a:p>
          <a:p>
            <a:r>
              <a:rPr lang="en-US" dirty="0"/>
              <a:t>The future of </a:t>
            </a:r>
            <a:r>
              <a:rPr lang="en-US" dirty="0" err="1"/>
              <a:t>OpenZFS</a:t>
            </a:r>
            <a:r>
              <a:rPr lang="en-US" dirty="0"/>
              <a:t> and FreeBSD (Allan Jude)</a:t>
            </a:r>
          </a:p>
          <a:p>
            <a:pPr lvl="1"/>
            <a:r>
              <a:rPr lang="en-US" dirty="0">
                <a:hlinkClick r:id="rId4"/>
              </a:rPr>
              <a:t>https://www.youtube.com/watch?v=gmaHZBwDKho&amp;list=PLskKNopggjc6NssLc8GEGSiFYJLYdlTQx&amp;index=23</a:t>
            </a:r>
            <a:endParaRPr lang="en-US" dirty="0"/>
          </a:p>
          <a:p>
            <a:r>
              <a:rPr lang="en-US" dirty="0"/>
              <a:t>How ZFS snapshots really work (Matt Ahrens)</a:t>
            </a:r>
          </a:p>
          <a:p>
            <a:pPr lvl="1"/>
            <a:r>
              <a:rPr lang="en-US" dirty="0">
                <a:hlinkClick r:id="rId5"/>
              </a:rPr>
              <a:t>https://www.bsdcan.org/2019/schedule/events/1073.en.html</a:t>
            </a:r>
            <a:endParaRPr lang="en-US" dirty="0"/>
          </a:p>
          <a:p>
            <a:r>
              <a:rPr lang="en-US" dirty="0"/>
              <a:t>An Introduction to the Implementation of ZFS (Kirk </a:t>
            </a:r>
            <a:r>
              <a:rPr lang="en-US" dirty="0" err="1"/>
              <a:t>McKusick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6"/>
              </a:rPr>
              <a:t>https://www.bsdcan.org/2015/schedule/events/525.en.html</a:t>
            </a:r>
            <a:endParaRPr lang="en-US" dirty="0"/>
          </a:p>
          <a:p>
            <a:r>
              <a:rPr lang="en-US" dirty="0">
                <a:hlinkClick r:id="rId7"/>
              </a:rPr>
              <a:t>https://open-zfs.org</a:t>
            </a:r>
            <a:endParaRPr lang="en-US" dirty="0"/>
          </a:p>
          <a:p>
            <a:r>
              <a:rPr lang="en-US" dirty="0"/>
              <a:t>Boot environments: </a:t>
            </a:r>
            <a:r>
              <a:rPr lang="en-US" dirty="0" err="1"/>
              <a:t>bectl</a:t>
            </a:r>
            <a:r>
              <a:rPr lang="en-US" dirty="0"/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261218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6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1" y="1403350"/>
            <a:ext cx="6888854" cy="40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Slower than RAID 5</a:t>
            </a:r>
          </a:p>
          <a:p>
            <a:r>
              <a:rPr lang="en-US" altLang="zh-TW" dirty="0"/>
              <a:t>Use two different correcting algorithms</a:t>
            </a:r>
          </a:p>
          <a:p>
            <a:r>
              <a:rPr lang="en-US" altLang="zh-TW" dirty="0"/>
              <a:t>Usually implemented via hardware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13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RAID 1+0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23" y="1403350"/>
            <a:ext cx="4431754" cy="44317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27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50?</a:t>
            </a:r>
            <a:endParaRPr lang="zh-TW" altLang="en-US" dirty="0"/>
          </a:p>
        </p:txBody>
      </p:sp>
      <p:pic>
        <p:nvPicPr>
          <p:cNvPr id="4" name="Shape 1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541" y="2360934"/>
            <a:ext cx="7392919" cy="2136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17488" y="6488668"/>
            <a:ext cx="79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https://www.icc-usa.com/wp-content/themes/icc_solutions/images/raid-calculator/raid-50.png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75730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60?</a:t>
            </a:r>
            <a:endParaRPr lang="zh-TW" altLang="en-US" dirty="0"/>
          </a:p>
        </p:txBody>
      </p:sp>
      <p:pic>
        <p:nvPicPr>
          <p:cNvPr id="4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0910" y="2531133"/>
            <a:ext cx="6582180" cy="183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17488" y="6488668"/>
            <a:ext cx="7909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https://www.icc-usa.com/wp-content/themes/icc_solutions/images/raid-calculator/raid-60.png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68070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B4DD1-9840-4EB8-9B21-BA8BF52B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of RAID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7E91CA-EEC9-4BAB-853F-BD136407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https://en.wikipedia.org/wiki/RAID#Weaknesses</a:t>
            </a:r>
            <a:endParaRPr lang="en-US" dirty="0"/>
          </a:p>
          <a:p>
            <a:pPr lvl="1"/>
            <a:r>
              <a:rPr lang="en-US" dirty="0"/>
              <a:t>Correlated failures</a:t>
            </a:r>
          </a:p>
          <a:p>
            <a:pPr lvl="2"/>
            <a:r>
              <a:rPr lang="en-US" dirty="0"/>
              <a:t>Use different batches of drivers!</a:t>
            </a:r>
          </a:p>
          <a:p>
            <a:pPr lvl="1"/>
            <a:r>
              <a:rPr lang="en-US" dirty="0"/>
              <a:t>Unrecoverable read errors during rebuild</a:t>
            </a:r>
          </a:p>
          <a:p>
            <a:pPr lvl="1"/>
            <a:r>
              <a:rPr lang="en-US" dirty="0"/>
              <a:t>Increasing rebuild time and failure probability</a:t>
            </a:r>
          </a:p>
          <a:p>
            <a:pPr lvl="1"/>
            <a:r>
              <a:rPr lang="en-US" dirty="0"/>
              <a:t>Atomicity: including parity inconsistency due to system crashes</a:t>
            </a:r>
          </a:p>
          <a:p>
            <a:pPr lvl="1"/>
            <a:r>
              <a:rPr lang="en-US" dirty="0"/>
              <a:t>Write-cache reliability</a:t>
            </a:r>
          </a:p>
          <a:p>
            <a:r>
              <a:rPr lang="en-US" dirty="0"/>
              <a:t>Know the limitations and make decision for your scenario</a:t>
            </a:r>
          </a:p>
        </p:txBody>
      </p:sp>
    </p:spTree>
    <p:extLst>
      <p:ext uri="{BB962C8B-B14F-4D97-AF65-F5344CB8AC3E}">
        <p14:creationId xmlns:p14="http://schemas.microsoft.com/office/powerpoint/2010/main" val="315507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C1F1DC-B300-4BA9-B071-ADC022FC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Implementations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B56FB3-7AF5-4CB4-B6AE-5F447304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– </a:t>
            </a:r>
            <a:r>
              <a:rPr lang="en-US" dirty="0" err="1"/>
              <a:t>mdadm</a:t>
            </a:r>
            <a:endParaRPr lang="en-US" dirty="0"/>
          </a:p>
          <a:p>
            <a:r>
              <a:rPr lang="en-US" dirty="0"/>
              <a:t>FreeBSD – GEOM classes</a:t>
            </a:r>
          </a:p>
        </p:txBody>
      </p:sp>
    </p:spTree>
    <p:extLst>
      <p:ext uri="{BB962C8B-B14F-4D97-AF65-F5344CB8AC3E}">
        <p14:creationId xmlns:p14="http://schemas.microsoft.com/office/powerpoint/2010/main" val="317771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Here comes ZFS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92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ZFS?</a:t>
            </a:r>
            <a:endParaRPr lang="zh-TW" altLang="en-US" dirty="0"/>
          </a:p>
        </p:txBody>
      </p:sp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dirty="0"/>
              <a:t>Filesystem is always consistent</a:t>
            </a:r>
          </a:p>
          <a:p>
            <a:pPr lvl="1"/>
            <a:r>
              <a:rPr lang="en-US" altLang="zh-TW" dirty="0"/>
              <a:t>Never overwrite an existing block (transactional Copy-on-Write)</a:t>
            </a:r>
          </a:p>
          <a:p>
            <a:pPr lvl="1"/>
            <a:r>
              <a:rPr lang="en-US" altLang="zh-TW" dirty="0"/>
              <a:t>State atomically advance at checkpoints</a:t>
            </a:r>
          </a:p>
          <a:p>
            <a:pPr lvl="1"/>
            <a:r>
              <a:rPr lang="en-US" altLang="zh-TW" dirty="0"/>
              <a:t>Metadata redundancy and data checksums</a:t>
            </a:r>
          </a:p>
          <a:p>
            <a:r>
              <a:rPr lang="en-US" altLang="zh-TW" dirty="0"/>
              <a:t>Snapshots (</a:t>
            </a:r>
            <a:r>
              <a:rPr lang="en-US" altLang="zh-TW" dirty="0" err="1"/>
              <a:t>ro</a:t>
            </a:r>
            <a:r>
              <a:rPr lang="en-US" altLang="zh-TW" dirty="0"/>
              <a:t>) and clones (</a:t>
            </a:r>
            <a:r>
              <a:rPr lang="en-US" altLang="zh-TW" dirty="0" err="1"/>
              <a:t>rw</a:t>
            </a:r>
            <a:r>
              <a:rPr lang="en-US" altLang="zh-TW" dirty="0"/>
              <a:t>) are cheap and plentiful</a:t>
            </a:r>
          </a:p>
          <a:p>
            <a:r>
              <a:rPr lang="en-US" altLang="zh-TW" dirty="0"/>
              <a:t>Flexible configuration</a:t>
            </a:r>
          </a:p>
          <a:p>
            <a:pPr lvl="1"/>
            <a:r>
              <a:rPr lang="en-US" altLang="zh-TW" dirty="0"/>
              <a:t>Stripe, mirror, single/double/triple parity RAIDZ</a:t>
            </a:r>
          </a:p>
          <a:p>
            <a:r>
              <a:rPr lang="en-US" altLang="zh-TW" dirty="0"/>
              <a:t>Fast remote replication and backups</a:t>
            </a:r>
          </a:p>
          <a:p>
            <a:r>
              <a:rPr lang="en-US" altLang="zh-TW" dirty="0"/>
              <a:t>Scalable (the first 128 bit filesystem)</a:t>
            </a:r>
          </a:p>
          <a:p>
            <a:r>
              <a:rPr lang="en-US" altLang="zh-TW" dirty="0"/>
              <a:t>SSD and memory friendly</a:t>
            </a:r>
          </a:p>
          <a:p>
            <a:r>
              <a:rPr lang="en-US" altLang="zh-TW" dirty="0"/>
              <a:t>Easy administration (2 commands: </a:t>
            </a:r>
            <a:r>
              <a:rPr lang="en-US" altLang="zh-TW" dirty="0" err="1"/>
              <a:t>zpool</a:t>
            </a:r>
            <a:r>
              <a:rPr lang="en-US" altLang="zh-TW" dirty="0"/>
              <a:t> &amp; </a:t>
            </a:r>
            <a:r>
              <a:rPr lang="en-US" altLang="zh-TW" dirty="0" err="1"/>
              <a:t>zfs</a:t>
            </a:r>
            <a:r>
              <a:rPr lang="en-US" altLang="zh-TW" dirty="0"/>
              <a:t>)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564263-F57F-4DA8-A61C-E384C4DF9E59}"/>
              </a:ext>
            </a:extLst>
          </p:cNvPr>
          <p:cNvSpPr txBox="1"/>
          <p:nvPr/>
        </p:nvSpPr>
        <p:spPr>
          <a:xfrm>
            <a:off x="609600" y="6320651"/>
            <a:ext cx="3796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https://www.bsdcan.org/2015/schedule/events/525.en.html</a:t>
            </a:r>
          </a:p>
        </p:txBody>
      </p:sp>
    </p:spTree>
    <p:extLst>
      <p:ext uri="{BB962C8B-B14F-4D97-AF65-F5344CB8AC3E}">
        <p14:creationId xmlns:p14="http://schemas.microsoft.com/office/powerpoint/2010/main" val="2637243346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/>
              <a:t>R</a:t>
            </a:r>
            <a:r>
              <a:rPr lang="en-US" altLang="zh-TW" dirty="0"/>
              <a:t>edundant </a:t>
            </a:r>
            <a:r>
              <a:rPr lang="en-US" altLang="zh-TW" u="sng" dirty="0"/>
              <a:t>A</a:t>
            </a:r>
            <a:r>
              <a:rPr lang="en-US" altLang="zh-TW" dirty="0"/>
              <a:t>rray of </a:t>
            </a:r>
            <a:r>
              <a:rPr lang="en-US" altLang="zh-TW" u="sng" dirty="0"/>
              <a:t>I</a:t>
            </a:r>
            <a:r>
              <a:rPr lang="en-US" altLang="zh-TW" dirty="0"/>
              <a:t>ndependent </a:t>
            </a:r>
            <a:r>
              <a:rPr lang="en-US" altLang="zh-TW" u="sng" dirty="0"/>
              <a:t>D</a:t>
            </a:r>
            <a:r>
              <a:rPr lang="en-US" altLang="zh-TW" dirty="0"/>
              <a:t>isks</a:t>
            </a:r>
          </a:p>
          <a:p>
            <a:r>
              <a:rPr lang="en-US" altLang="zh-TW" dirty="0"/>
              <a:t>A group of drives glue into one</a:t>
            </a:r>
            <a:endParaRPr lang="zh-TW" altLang="en-US" dirty="0"/>
          </a:p>
        </p:txBody>
      </p:sp>
      <p:pic>
        <p:nvPicPr>
          <p:cNvPr id="4" name="Shape 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68876" y="2498027"/>
            <a:ext cx="3193699" cy="242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11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9C11B-A137-5A4F-BE51-814468FB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939" y="1490076"/>
            <a:ext cx="4303800" cy="2677656"/>
          </a:xfrm>
        </p:spPr>
        <p:txBody>
          <a:bodyPr>
            <a:spAutoFit/>
          </a:bodyPr>
          <a:lstStyle/>
          <a:p>
            <a:r>
              <a:rPr lang="en-GB" dirty="0"/>
              <a:t>Disks</a:t>
            </a:r>
          </a:p>
          <a:p>
            <a:r>
              <a:rPr lang="en-GB" dirty="0"/>
              <a:t>Controllers</a:t>
            </a:r>
          </a:p>
          <a:p>
            <a:r>
              <a:rPr lang="en-GB" dirty="0"/>
              <a:t>Cables</a:t>
            </a:r>
          </a:p>
          <a:p>
            <a:r>
              <a:rPr lang="en-GB" dirty="0"/>
              <a:t>Firmware</a:t>
            </a:r>
          </a:p>
          <a:p>
            <a:r>
              <a:rPr lang="en-GB" dirty="0"/>
              <a:t>Device drivers</a:t>
            </a:r>
          </a:p>
          <a:p>
            <a:r>
              <a:rPr lang="en-GB" dirty="0"/>
              <a:t>Non-ECC memory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B46FE2E3-0AEA-DC45-8DF3-BFC3239FF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9478" y="2753321"/>
            <a:ext cx="2752725" cy="21717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FD7550-5799-4042-98C1-3BAD0FD1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End-to-end data integrity</a:t>
            </a:r>
          </a:p>
        </p:txBody>
      </p:sp>
    </p:spTree>
    <p:extLst>
      <p:ext uri="{BB962C8B-B14F-4D97-AF65-F5344CB8AC3E}">
        <p14:creationId xmlns:p14="http://schemas.microsoft.com/office/powerpoint/2010/main" val="12426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AF8CA1-F2B7-0746-B4F0-9D669804D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3" y="1800000"/>
            <a:ext cx="4303800" cy="4351338"/>
          </a:xfrm>
        </p:spPr>
        <p:txBody>
          <a:bodyPr/>
          <a:lstStyle/>
          <a:p>
            <a:r>
              <a:rPr lang="en-GB" dirty="0"/>
              <a:t>Checksums are stored with the data blocks</a:t>
            </a:r>
          </a:p>
          <a:p>
            <a:r>
              <a:rPr lang="en-GB" dirty="0"/>
              <a:t>Any self-consistent block will have a correct checksum</a:t>
            </a:r>
          </a:p>
          <a:p>
            <a:r>
              <a:rPr lang="en-GB" dirty="0"/>
              <a:t>Can’t even detect stray writes</a:t>
            </a:r>
          </a:p>
          <a:p>
            <a:r>
              <a:rPr lang="en-GB" dirty="0"/>
              <a:t>Inherently limited to single filesystems or volumes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96D9-EF3E-7E4F-A0E5-C74C0AA17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6571" y="3838050"/>
            <a:ext cx="4303800" cy="2008242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Bit rot</a:t>
            </a:r>
          </a:p>
          <a:p>
            <a:pPr>
              <a:buFont typeface="Zapf Dingbats"/>
              <a:buChar char="✘"/>
            </a:pPr>
            <a:r>
              <a:rPr lang="en-GB" sz="1800" dirty="0">
                <a:solidFill>
                  <a:schemeClr val="accent2"/>
                </a:solidFill>
              </a:rPr>
              <a:t>Phantom writes</a:t>
            </a:r>
          </a:p>
          <a:p>
            <a:pPr>
              <a:buFont typeface="Zapf Dingbats"/>
              <a:buChar char="✘"/>
            </a:pPr>
            <a:r>
              <a:rPr lang="en-GB" sz="1800" dirty="0">
                <a:solidFill>
                  <a:schemeClr val="accent2"/>
                </a:solidFill>
              </a:rPr>
              <a:t>Misdirected reads and writes</a:t>
            </a:r>
          </a:p>
          <a:p>
            <a:pPr>
              <a:buFont typeface="Zapf Dingbats"/>
              <a:buChar char="✘"/>
            </a:pPr>
            <a:r>
              <a:rPr lang="en-GB" sz="1800" dirty="0">
                <a:solidFill>
                  <a:schemeClr val="accent2"/>
                </a:solidFill>
              </a:rPr>
              <a:t>DMA parity errors</a:t>
            </a:r>
          </a:p>
          <a:p>
            <a:pPr>
              <a:buFont typeface="Zapf Dingbats"/>
              <a:buChar char="✘"/>
            </a:pPr>
            <a:r>
              <a:rPr lang="en-GB" sz="1800" dirty="0">
                <a:solidFill>
                  <a:schemeClr val="accent2"/>
                </a:solidFill>
              </a:rPr>
              <a:t>Driver bugs</a:t>
            </a:r>
          </a:p>
          <a:p>
            <a:pPr>
              <a:buFont typeface="Zapf Dingbats"/>
              <a:buChar char="✘"/>
            </a:pPr>
            <a:r>
              <a:rPr lang="en-GB" sz="1800" dirty="0">
                <a:solidFill>
                  <a:schemeClr val="accent2"/>
                </a:solidFill>
              </a:rPr>
              <a:t>Accidental overwrite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B3B354-787F-8041-A9D5-9AAED7A9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Disk block checksums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254605-EF8B-4646-9184-26B43689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337" y="2512125"/>
            <a:ext cx="3438525" cy="759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590F75-D23F-A047-B7EA-B7DD0A2DCB81}"/>
              </a:ext>
            </a:extLst>
          </p:cNvPr>
          <p:cNvSpPr txBox="1"/>
          <p:nvPr/>
        </p:nvSpPr>
        <p:spPr>
          <a:xfrm>
            <a:off x="1074654" y="4861022"/>
            <a:ext cx="3545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Disk block checksums only validate media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56527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AB321-CFD4-A84A-9FCB-514368443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1" y="1789367"/>
            <a:ext cx="4303800" cy="4351338"/>
          </a:xfrm>
        </p:spPr>
        <p:txBody>
          <a:bodyPr/>
          <a:lstStyle/>
          <a:p>
            <a:r>
              <a:rPr lang="en-GB" dirty="0"/>
              <a:t>Checksums are stored in parent block pointers</a:t>
            </a:r>
          </a:p>
          <a:p>
            <a:r>
              <a:rPr lang="en-GB" dirty="0"/>
              <a:t>Fault isolation between data and checksum</a:t>
            </a:r>
          </a:p>
          <a:p>
            <a:r>
              <a:rPr lang="en-GB" dirty="0"/>
              <a:t>Entire storage pool is a self-validating Merkle tree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4FD4F8-B5DC-3E40-BBB6-48F3D565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7211" y="3839002"/>
            <a:ext cx="4303800" cy="2008242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Bit rot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Phantom writes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Misdirected reads and writes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DMA parity errors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Driver bugs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68BB36"/>
                </a:solidFill>
              </a:rPr>
              <a:t>Accidental overwrite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5AF518-FEAA-4A4E-9FE1-835891B7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ZFS data authentication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9AD86-52F0-ED45-9F00-F05DE9B4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54" y="1835469"/>
            <a:ext cx="2627513" cy="1754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4365D6-7F6C-EB4E-AD9F-36983B0D21C4}"/>
              </a:ext>
            </a:extLst>
          </p:cNvPr>
          <p:cNvSpPr txBox="1"/>
          <p:nvPr/>
        </p:nvSpPr>
        <p:spPr>
          <a:xfrm>
            <a:off x="1009765" y="4861350"/>
            <a:ext cx="4057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/>
              <a:t>ZFS data authentication validates entire I/O path</a:t>
            </a:r>
          </a:p>
        </p:txBody>
      </p:sp>
    </p:spTree>
    <p:extLst>
      <p:ext uri="{BB962C8B-B14F-4D97-AF65-F5344CB8AC3E}">
        <p14:creationId xmlns:p14="http://schemas.microsoft.com/office/powerpoint/2010/main" val="404736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DE028-1C07-C34D-A6A3-99104ECA5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6" y="1800000"/>
            <a:ext cx="4303800" cy="4351338"/>
          </a:xfrm>
        </p:spPr>
        <p:txBody>
          <a:bodyPr/>
          <a:lstStyle/>
          <a:p>
            <a:r>
              <a:rPr lang="en-GB" dirty="0"/>
              <a:t>Single partition or volume per filesystem</a:t>
            </a:r>
          </a:p>
          <a:p>
            <a:r>
              <a:rPr lang="en-GB" dirty="0"/>
              <a:t>Each filesystem has limited I/O bandwidth</a:t>
            </a:r>
          </a:p>
          <a:p>
            <a:r>
              <a:rPr lang="en-GB" dirty="0"/>
              <a:t>Filesystems must be manually resized</a:t>
            </a:r>
          </a:p>
          <a:p>
            <a:r>
              <a:rPr lang="en-GB" dirty="0"/>
              <a:t>Storage is fragmented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FD2D82-3675-6E4A-88C3-7DC47BC96B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4195" y="2207419"/>
            <a:ext cx="3824793" cy="32635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22CE29-F83B-F544-8509-BE6F0175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storage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20652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A364BD-2663-1741-B4F9-28B89DD5E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5" y="1800000"/>
            <a:ext cx="4303800" cy="4351338"/>
          </a:xfrm>
        </p:spPr>
        <p:txBody>
          <a:bodyPr/>
          <a:lstStyle/>
          <a:p>
            <a:r>
              <a:rPr lang="en-GB" dirty="0"/>
              <a:t>No partitions required</a:t>
            </a:r>
          </a:p>
          <a:p>
            <a:r>
              <a:rPr lang="en-GB" dirty="0"/>
              <a:t>Storage pool grows automatically</a:t>
            </a:r>
          </a:p>
          <a:p>
            <a:r>
              <a:rPr lang="en-GB" dirty="0"/>
              <a:t>All I/O bandwidth is always available</a:t>
            </a:r>
          </a:p>
          <a:p>
            <a:r>
              <a:rPr lang="en-GB" dirty="0"/>
              <a:t>All storage in the pool is shared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251811-E40C-4342-BA2E-5D6EA1B3F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310" y="2918311"/>
            <a:ext cx="4248150" cy="18417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B2F5AD-5338-B44F-A2FD-17BA4EB0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ZFS pooled storage</a:t>
            </a:r>
          </a:p>
        </p:txBody>
      </p:sp>
    </p:spTree>
    <p:extLst>
      <p:ext uri="{BB962C8B-B14F-4D97-AF65-F5344CB8AC3E}">
        <p14:creationId xmlns:p14="http://schemas.microsoft.com/office/powerpoint/2010/main" val="144053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593113-2164-784A-8B10-B7AD803DB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788" y="1862201"/>
            <a:ext cx="8237091" cy="36544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43BAEF-B4D8-CD42-ABBE-C2EBF5AE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Copy-on-write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679340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D43F0-2F96-2348-905E-7BD3FA8AB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443" y="1800000"/>
            <a:ext cx="430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Only two commands: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Storage pools: </a:t>
            </a:r>
            <a:r>
              <a:rPr lang="en-GB" dirty="0" err="1">
                <a:latin typeface="Input Mono Narrow" panose="02000509020000090004" pitchFamily="49" charset="0"/>
              </a:rPr>
              <a:t>zpool</a:t>
            </a:r>
            <a:endParaRPr lang="en-GB" dirty="0"/>
          </a:p>
          <a:p>
            <a:pPr lvl="1"/>
            <a:r>
              <a:rPr lang="en-GB" dirty="0"/>
              <a:t>Add and replace disks</a:t>
            </a:r>
          </a:p>
          <a:p>
            <a:pPr lvl="1"/>
            <a:r>
              <a:rPr lang="en-GB" dirty="0"/>
              <a:t>Resize pools</a:t>
            </a:r>
            <a:br>
              <a:rPr lang="en-GB" dirty="0"/>
            </a:br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Filesystems: </a:t>
            </a:r>
            <a:r>
              <a:rPr lang="en-GB" dirty="0" err="1">
                <a:latin typeface="Input Mono Narrow" panose="02000509020000090004" pitchFamily="49" charset="0"/>
              </a:rPr>
              <a:t>zfs</a:t>
            </a:r>
            <a:endParaRPr lang="en-GB" dirty="0"/>
          </a:p>
          <a:p>
            <a:pPr lvl="1"/>
            <a:r>
              <a:rPr lang="en-GB" dirty="0"/>
              <a:t>Quotas, reservations, etc.</a:t>
            </a:r>
          </a:p>
          <a:p>
            <a:pPr lvl="1"/>
            <a:r>
              <a:rPr lang="en-GB" dirty="0"/>
              <a:t>Compression and deduplication</a:t>
            </a:r>
          </a:p>
          <a:p>
            <a:pPr lvl="1"/>
            <a:r>
              <a:rPr lang="en-GB" dirty="0"/>
              <a:t>Snapshots and clones</a:t>
            </a:r>
          </a:p>
          <a:p>
            <a:pPr lvl="1"/>
            <a:r>
              <a:rPr lang="en-GB" dirty="0" err="1"/>
              <a:t>atime</a:t>
            </a:r>
            <a:r>
              <a:rPr lang="en-GB" dirty="0"/>
              <a:t>, </a:t>
            </a:r>
            <a:r>
              <a:rPr lang="en-GB" dirty="0" err="1"/>
              <a:t>readonly</a:t>
            </a:r>
            <a:r>
              <a:rPr lang="en-GB" dirty="0"/>
              <a:t>, etc.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8DC669-026C-0549-BF02-421C5D1A5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4335" y="2207419"/>
            <a:ext cx="1963010" cy="326350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794C5D-BC46-2848-BEC0-D94D6848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041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Storage Pools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318095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Pools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is not just a filesystem</a:t>
            </a:r>
          </a:p>
          <a:p>
            <a:r>
              <a:rPr lang="en-US" altLang="zh-TW" dirty="0"/>
              <a:t>ZFS = filesystem + volume manager</a:t>
            </a:r>
          </a:p>
          <a:p>
            <a:endParaRPr lang="en-US" altLang="zh-TW" dirty="0"/>
          </a:p>
          <a:p>
            <a:r>
              <a:rPr lang="en-US" altLang="zh-TW" dirty="0"/>
              <a:t>Works out of the box</a:t>
            </a:r>
          </a:p>
          <a:p>
            <a:r>
              <a:rPr lang="en-US" altLang="zh-TW" dirty="0"/>
              <a:t>“</a:t>
            </a:r>
            <a:r>
              <a:rPr lang="en-US" altLang="zh-TW" dirty="0" err="1"/>
              <a:t>Z”uper</a:t>
            </a:r>
            <a:r>
              <a:rPr lang="en-US" altLang="zh-TW" dirty="0"/>
              <a:t> “</a:t>
            </a:r>
            <a:r>
              <a:rPr lang="en-US" altLang="zh-TW" dirty="0" err="1"/>
              <a:t>z”imple</a:t>
            </a:r>
            <a:r>
              <a:rPr lang="en-US" altLang="zh-TW" dirty="0"/>
              <a:t> to create</a:t>
            </a:r>
          </a:p>
          <a:p>
            <a:r>
              <a:rPr lang="en-US" altLang="zh-TW" dirty="0"/>
              <a:t>Controlled with single command</a:t>
            </a:r>
          </a:p>
          <a:p>
            <a:pPr lvl="1"/>
            <a:r>
              <a:rPr lang="en-US" altLang="zh-TW" dirty="0" err="1"/>
              <a:t>zpool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733850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Pools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Pool is create from “Virtual Devices” (</a:t>
            </a:r>
            <a:r>
              <a:rPr lang="en-US" altLang="zh-TW" dirty="0" err="1"/>
              <a:t>vdevs</a:t>
            </a:r>
            <a:r>
              <a:rPr lang="en-US" altLang="zh-TW" dirty="0"/>
              <a:t>)</a:t>
            </a:r>
            <a:endParaRPr lang="en-US" altLang="zh-TW" b="1" dirty="0"/>
          </a:p>
          <a:p>
            <a:r>
              <a:rPr lang="en-US" altLang="zh-TW" b="1" dirty="0"/>
              <a:t>disk</a:t>
            </a:r>
            <a:r>
              <a:rPr lang="en-US" altLang="zh-TW" dirty="0"/>
              <a:t>: A real disk (typically under /dev)</a:t>
            </a:r>
          </a:p>
          <a:p>
            <a:r>
              <a:rPr lang="en-US" altLang="zh-TW" b="1" dirty="0"/>
              <a:t>file</a:t>
            </a:r>
            <a:r>
              <a:rPr lang="en-US" altLang="zh-TW" dirty="0"/>
              <a:t>: A file</a:t>
            </a:r>
          </a:p>
          <a:p>
            <a:r>
              <a:rPr lang="en-US" altLang="zh-TW" b="1" dirty="0"/>
              <a:t>mirror</a:t>
            </a:r>
            <a:r>
              <a:rPr lang="en-US" altLang="zh-TW" dirty="0"/>
              <a:t>: Two or more disks mirrored together </a:t>
            </a:r>
          </a:p>
          <a:p>
            <a:r>
              <a:rPr lang="en-US" altLang="zh-TW" b="1" dirty="0"/>
              <a:t>raidz1/2/3</a:t>
            </a:r>
            <a:r>
              <a:rPr lang="en-US" altLang="zh-TW" dirty="0"/>
              <a:t>: Three or more disks in RAID5/6*</a:t>
            </a:r>
          </a:p>
          <a:p>
            <a:r>
              <a:rPr lang="en-US" altLang="zh-TW" b="1" dirty="0"/>
              <a:t>spare</a:t>
            </a:r>
            <a:r>
              <a:rPr lang="en-US" altLang="zh-TW" dirty="0"/>
              <a:t>: A spare drive </a:t>
            </a:r>
          </a:p>
          <a:p>
            <a:r>
              <a:rPr lang="en-US" altLang="zh-TW" b="1" dirty="0"/>
              <a:t>log</a:t>
            </a:r>
            <a:r>
              <a:rPr lang="en-US" altLang="zh-TW" dirty="0"/>
              <a:t>: A write log device (ZIL SLOG; typically SSD) </a:t>
            </a:r>
          </a:p>
          <a:p>
            <a:r>
              <a:rPr lang="en-US" altLang="zh-TW" b="1" dirty="0"/>
              <a:t>cache</a:t>
            </a:r>
            <a:r>
              <a:rPr lang="en-US" altLang="zh-TW" dirty="0"/>
              <a:t>: A read cache device (L2ARC; typically SSD)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30881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RAID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JBOD</a:t>
            </a:r>
          </a:p>
          <a:p>
            <a:r>
              <a:rPr lang="en-US" altLang="zh-TW" dirty="0"/>
              <a:t>RAID 0</a:t>
            </a:r>
          </a:p>
          <a:p>
            <a:r>
              <a:rPr lang="en-US" altLang="zh-TW" dirty="0"/>
              <a:t>RAID 1</a:t>
            </a:r>
          </a:p>
          <a:p>
            <a:r>
              <a:rPr lang="en-US" altLang="zh-TW" dirty="0"/>
              <a:t>RAID 5</a:t>
            </a:r>
          </a:p>
          <a:p>
            <a:r>
              <a:rPr lang="en-US" altLang="zh-TW" dirty="0"/>
              <a:t>RAID 6</a:t>
            </a:r>
          </a:p>
          <a:p>
            <a:r>
              <a:rPr lang="en-US" altLang="zh-TW" dirty="0"/>
              <a:t>RAID 10</a:t>
            </a:r>
          </a:p>
          <a:p>
            <a:r>
              <a:rPr lang="en-US" altLang="zh-TW" dirty="0"/>
              <a:t>RAID 50</a:t>
            </a:r>
          </a:p>
          <a:p>
            <a:r>
              <a:rPr lang="en-US" altLang="zh-TW" dirty="0"/>
              <a:t>RAID 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901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in ZFS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/>
              <a:t>Dynamic</a:t>
            </a:r>
            <a:r>
              <a:rPr lang="en-US" altLang="zh-TW" b="1" dirty="0"/>
              <a:t> Stripe</a:t>
            </a:r>
            <a:r>
              <a:rPr lang="en-US" altLang="zh-TW" dirty="0"/>
              <a:t>: Intelligent RAID 0</a:t>
            </a:r>
          </a:p>
          <a:p>
            <a:pPr lvl="1"/>
            <a:r>
              <a:rPr lang="en-US" altLang="zh-TW" dirty="0" err="1"/>
              <a:t>zfs</a:t>
            </a:r>
            <a:r>
              <a:rPr lang="en-US" altLang="zh-TW" dirty="0"/>
              <a:t> copies=1 | 2 | 3</a:t>
            </a:r>
          </a:p>
          <a:p>
            <a:r>
              <a:rPr lang="en-US" altLang="zh-TW" b="1" dirty="0"/>
              <a:t>Mirror</a:t>
            </a:r>
            <a:r>
              <a:rPr lang="en-US" altLang="zh-TW" dirty="0"/>
              <a:t>: RAID 1</a:t>
            </a:r>
          </a:p>
          <a:p>
            <a:r>
              <a:rPr lang="en-US" altLang="zh-TW" b="1" dirty="0"/>
              <a:t>Raidz1</a:t>
            </a:r>
            <a:r>
              <a:rPr lang="en-US" altLang="zh-TW" dirty="0"/>
              <a:t>: Improved from RAID5 (parity)</a:t>
            </a:r>
          </a:p>
          <a:p>
            <a:r>
              <a:rPr lang="en-US" altLang="zh-TW" b="1" dirty="0"/>
              <a:t>Raidz2</a:t>
            </a:r>
            <a:r>
              <a:rPr lang="en-US" altLang="zh-TW" dirty="0"/>
              <a:t>: Improved from RAID6 (double parity)</a:t>
            </a:r>
          </a:p>
          <a:p>
            <a:r>
              <a:rPr lang="en-US" altLang="zh-TW" b="1" dirty="0"/>
              <a:t>Raidz3</a:t>
            </a:r>
            <a:r>
              <a:rPr lang="en-US" altLang="zh-TW" dirty="0"/>
              <a:t>: triple parity</a:t>
            </a:r>
          </a:p>
        </p:txBody>
      </p:sp>
    </p:spTree>
    <p:extLst>
      <p:ext uri="{BB962C8B-B14F-4D97-AF65-F5344CB8AC3E}">
        <p14:creationId xmlns:p14="http://schemas.microsoft.com/office/powerpoint/2010/main" val="1534706223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811DA-7F5F-184C-8139-E28D67F9A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5" y="2207250"/>
            <a:ext cx="4303800" cy="73866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/>
              <a:t>To create a storage pool named “tank” from a single disk: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AD0FA1-68AB-4C4E-865C-6C6ECD777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193" y="1800000"/>
            <a:ext cx="430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After creating a storage pool, ZFS will automatically:</a:t>
            </a:r>
          </a:p>
          <a:p>
            <a:r>
              <a:rPr lang="en-GB" dirty="0"/>
              <a:t>Create a filesystem with the same name (e.g. </a:t>
            </a:r>
            <a:r>
              <a:rPr lang="en-GB" dirty="0">
                <a:latin typeface="Input Mono Narrow" panose="02000509020000090004" pitchFamily="49" charset="0"/>
              </a:rPr>
              <a:t>tank</a:t>
            </a:r>
            <a:r>
              <a:rPr lang="en-GB" dirty="0"/>
              <a:t>)</a:t>
            </a:r>
          </a:p>
          <a:p>
            <a:r>
              <a:rPr lang="en-GB" dirty="0"/>
              <a:t>Mount the filesystem under that name (e.g. </a:t>
            </a:r>
            <a:r>
              <a:rPr lang="en-GB" dirty="0">
                <a:latin typeface="Input Mono Narrow" panose="02000509020000090004" pitchFamily="49" charset="0"/>
              </a:rPr>
              <a:t>/tank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The storage is immediately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27CED2-48A8-0E43-8640-7A0654D6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storage pools (1/2)</a:t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F1364-1B17-594D-BF60-3DFA8B840C79}"/>
              </a:ext>
            </a:extLst>
          </p:cNvPr>
          <p:cNvSpPr txBox="1"/>
          <p:nvPr/>
        </p:nvSpPr>
        <p:spPr>
          <a:xfrm>
            <a:off x="620875" y="3287313"/>
            <a:ext cx="4033800" cy="346249"/>
          </a:xfrm>
          <a:prstGeom prst="rect">
            <a:avLst/>
          </a:prstGeo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50" dirty="0">
                <a:latin typeface="Input Mono Narrow" panose="02000509020000090004" pitchFamily="49" charset="0"/>
              </a:rPr>
              <a:t># </a:t>
            </a:r>
            <a:r>
              <a:rPr lang="en-GB" sz="1650" dirty="0" err="1">
                <a:latin typeface="Input Mono Narrow" panose="02000509020000090004" pitchFamily="49" charset="0"/>
              </a:rPr>
              <a:t>zpool</a:t>
            </a:r>
            <a:r>
              <a:rPr lang="en-GB" sz="1650" dirty="0">
                <a:latin typeface="Input Mono Narrow" panose="02000509020000090004" pitchFamily="49" charset="0"/>
              </a:rPr>
              <a:t> create tank /dev/md0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1A6FC7E-2999-654C-BF66-D429F2546A97}"/>
              </a:ext>
            </a:extLst>
          </p:cNvPr>
          <p:cNvSpPr txBox="1">
            <a:spLocks/>
          </p:cNvSpPr>
          <p:nvPr/>
        </p:nvSpPr>
        <p:spPr>
          <a:xfrm>
            <a:off x="620875" y="4108843"/>
            <a:ext cx="4303800" cy="941796"/>
          </a:xfrm>
          <a:prstGeom prst="rect">
            <a:avLst/>
          </a:prstGeom>
        </p:spPr>
        <p:txBody>
          <a:bodyPr vert="horz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/>
              <a:t>ZFS can use disks directly.  There is no need to create partitions or volumes.</a:t>
            </a:r>
          </a:p>
        </p:txBody>
      </p:sp>
    </p:spTree>
    <p:extLst>
      <p:ext uri="{BB962C8B-B14F-4D97-AF65-F5344CB8AC3E}">
        <p14:creationId xmlns:p14="http://schemas.microsoft.com/office/powerpoint/2010/main" val="408736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4E7858-F991-DD41-9DAB-3DCBF98B4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4" y="1800000"/>
            <a:ext cx="36577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 configuration is stored with the storage pool and persists across reboots.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 need to edit </a:t>
            </a:r>
            <a:r>
              <a:rPr lang="en-GB" dirty="0">
                <a:latin typeface="Input Mono Narrow" panose="02000509020000090004" pitchFamily="49" charset="0"/>
              </a:rPr>
              <a:t>/etc/</a:t>
            </a:r>
            <a:r>
              <a:rPr lang="en-GB" dirty="0" err="1">
                <a:latin typeface="Input Mono Narrow" panose="02000509020000090004" pitchFamily="49" charset="0"/>
              </a:rPr>
              <a:t>fstab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63CB-5789-DD4B-9B60-2A1F1061D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7842" y="1800000"/>
            <a:ext cx="4901609" cy="4351338"/>
          </a:xfrm>
        </p:spPr>
        <p:txBody>
          <a:bodyPr/>
          <a:lstStyle/>
          <a:p>
            <a:r>
              <a:rPr lang="en-GB" sz="1500" dirty="0">
                <a:latin typeface="Consolas" panose="020B0609020204030204" pitchFamily="49" charset="0"/>
              </a:rPr>
              <a:t># mount | grep tank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# ls -al /tank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ls: /tank: No such file or directory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# </a:t>
            </a:r>
            <a:r>
              <a:rPr lang="en-GB" sz="15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zpool</a:t>
            </a:r>
            <a:r>
              <a:rPr lang="en-GB" sz="1500" dirty="0">
                <a:solidFill>
                  <a:schemeClr val="accent2"/>
                </a:solidFill>
                <a:latin typeface="Consolas" panose="020B0609020204030204" pitchFamily="49" charset="0"/>
              </a:rPr>
              <a:t> create tank /dev/md0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# mount | grep tank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tank on /tank (</a:t>
            </a:r>
            <a:r>
              <a:rPr lang="en-GB" sz="1500" dirty="0" err="1">
                <a:latin typeface="Consolas" panose="020B0609020204030204" pitchFamily="49" charset="0"/>
              </a:rPr>
              <a:t>zfs</a:t>
            </a:r>
            <a:r>
              <a:rPr lang="en-GB" sz="1500" dirty="0">
                <a:latin typeface="Consolas" panose="020B0609020204030204" pitchFamily="49" charset="0"/>
              </a:rPr>
              <a:t>, local, nfsv4acls)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# ls -al /tank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total 9</a:t>
            </a:r>
          </a:p>
          <a:p>
            <a:r>
              <a:rPr lang="en-GB" sz="1500" dirty="0" err="1">
                <a:latin typeface="Consolas" panose="020B0609020204030204" pitchFamily="49" charset="0"/>
              </a:rPr>
              <a:t>drwxr</a:t>
            </a:r>
            <a:r>
              <a:rPr lang="en-GB" sz="1500" dirty="0">
                <a:latin typeface="Consolas" panose="020B0609020204030204" pitchFamily="49" charset="0"/>
              </a:rPr>
              <a:t>-</a:t>
            </a:r>
            <a:r>
              <a:rPr lang="en-GB" sz="1500" dirty="0" err="1">
                <a:latin typeface="Consolas" panose="020B0609020204030204" pitchFamily="49" charset="0"/>
              </a:rPr>
              <a:t>xr</a:t>
            </a:r>
            <a:r>
              <a:rPr lang="en-GB" sz="1500" dirty="0">
                <a:latin typeface="Consolas" panose="020B0609020204030204" pitchFamily="49" charset="0"/>
              </a:rPr>
              <a:t>-x   2 root  wheel   2 Oct 12 12:17 .</a:t>
            </a:r>
          </a:p>
          <a:p>
            <a:r>
              <a:rPr lang="en-GB" sz="1500" dirty="0" err="1">
                <a:latin typeface="Consolas" panose="020B0609020204030204" pitchFamily="49" charset="0"/>
              </a:rPr>
              <a:t>drwxr</a:t>
            </a:r>
            <a:r>
              <a:rPr lang="en-GB" sz="1500" dirty="0">
                <a:latin typeface="Consolas" panose="020B0609020204030204" pitchFamily="49" charset="0"/>
              </a:rPr>
              <a:t>-</a:t>
            </a:r>
            <a:r>
              <a:rPr lang="en-GB" sz="1500" dirty="0" err="1">
                <a:latin typeface="Consolas" panose="020B0609020204030204" pitchFamily="49" charset="0"/>
              </a:rPr>
              <a:t>xr</a:t>
            </a:r>
            <a:r>
              <a:rPr lang="en-GB" sz="1500" dirty="0">
                <a:latin typeface="Consolas" panose="020B0609020204030204" pitchFamily="49" charset="0"/>
              </a:rPr>
              <a:t>-x  23 root  wheel  28 Oct 12 12:17 ..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# reboot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[...]</a:t>
            </a:r>
          </a:p>
          <a:p>
            <a:endParaRPr lang="en-GB" sz="1500" dirty="0">
              <a:latin typeface="Consolas" panose="020B0609020204030204" pitchFamily="49" charset="0"/>
            </a:endParaRPr>
          </a:p>
          <a:p>
            <a:r>
              <a:rPr lang="en-GB" sz="1500" dirty="0">
                <a:latin typeface="Consolas" panose="020B0609020204030204" pitchFamily="49" charset="0"/>
              </a:rPr>
              <a:t># mount | grep tank</a:t>
            </a:r>
          </a:p>
          <a:p>
            <a:r>
              <a:rPr lang="en-GB" sz="1500" dirty="0">
                <a:latin typeface="Consolas" panose="020B0609020204030204" pitchFamily="49" charset="0"/>
              </a:rPr>
              <a:t>tank on /tank (</a:t>
            </a:r>
            <a:r>
              <a:rPr lang="en-GB" sz="1500" dirty="0" err="1">
                <a:latin typeface="Consolas" panose="020B0609020204030204" pitchFamily="49" charset="0"/>
              </a:rPr>
              <a:t>zfs</a:t>
            </a:r>
            <a:r>
              <a:rPr lang="en-GB" sz="1500" dirty="0">
                <a:latin typeface="Consolas" panose="020B0609020204030204" pitchFamily="49" charset="0"/>
              </a:rPr>
              <a:t>, local, nfsv4acls)</a:t>
            </a:r>
          </a:p>
          <a:p>
            <a:endParaRPr lang="en-GB" sz="1500" dirty="0"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3399FD-0737-884A-95A3-19FCD5B9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storage pools (2/2)</a:t>
            </a:r>
          </a:p>
        </p:txBody>
      </p:sp>
    </p:spTree>
    <p:extLst>
      <p:ext uri="{BB962C8B-B14F-4D97-AF65-F5344CB8AC3E}">
        <p14:creationId xmlns:p14="http://schemas.microsoft.com/office/powerpoint/2010/main" val="2663561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654E2D-530C-E64A-A6A0-ACDD694E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Storage pools</a:t>
            </a:r>
            <a:br>
              <a:rPr lang="en-GB" sz="3400" dirty="0"/>
            </a:br>
            <a:r>
              <a:rPr lang="en-GB" sz="3400" dirty="0"/>
              <a:t>  Displaying pool status</a:t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250B76-A685-BE40-B6FD-D7649FAB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11" y="1710000"/>
            <a:ext cx="8064900" cy="47700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zpool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list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1016G    83K  1016G        -         -     0%     0%  1.00x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zpool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md0  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85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AAD098-C893-4E4B-8E83-1B13A9559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78" y="1800000"/>
            <a:ext cx="29835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ZFS contains a built-in tool to display I/O statistics.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IE" dirty="0"/>
              <a:t>Given an interval in seconds, statistics will be displayed continuously until the user interrupts with </a:t>
            </a:r>
            <a:r>
              <a:rPr lang="en-IE" dirty="0" err="1">
                <a:latin typeface="Input Mono Narrow" panose="02000509020000090004" pitchFamily="49" charset="0"/>
              </a:rPr>
              <a:t>Ctrl+C</a:t>
            </a:r>
            <a:r>
              <a:rPr lang="en-IE" dirty="0"/>
              <a:t>.</a:t>
            </a:r>
            <a:endParaRPr lang="en-GB" dirty="0"/>
          </a:p>
          <a:p>
            <a:pPr marL="0" indent="0">
              <a:buNone/>
            </a:pPr>
            <a:br>
              <a:rPr lang="en-IE" dirty="0"/>
            </a:br>
            <a:r>
              <a:rPr lang="en-IE" dirty="0"/>
              <a:t>Use </a:t>
            </a:r>
            <a:r>
              <a:rPr lang="en-IE" dirty="0">
                <a:latin typeface="Input Mono Narrow" panose="02000509020000090004" pitchFamily="49" charset="0"/>
                <a:ea typeface="Source Code Pro Semibold" panose="020B0509030403020204" pitchFamily="49" charset="0"/>
              </a:rPr>
              <a:t>-v</a:t>
            </a:r>
            <a:r>
              <a:rPr lang="en-IE" dirty="0"/>
              <a:t> (verbose) to display more detailed statistics.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98F27E-B5BB-C14C-B065-29DE1D052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8235" y="1800000"/>
            <a:ext cx="5390706" cy="4351338"/>
          </a:xfrm>
        </p:spPr>
        <p:txBody>
          <a:bodyPr wrap="square"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zpool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iostat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5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   capacity     operations    bandwidth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pool        </a:t>
            </a:r>
            <a:r>
              <a:rPr lang="en-GB" sz="1400" dirty="0" err="1">
                <a:latin typeface="Consolas" panose="020B0609020204030204" pitchFamily="49" charset="0"/>
              </a:rPr>
              <a:t>alloc</a:t>
            </a:r>
            <a:r>
              <a:rPr lang="en-GB" sz="1400" dirty="0">
                <a:latin typeface="Consolas" panose="020B0609020204030204" pitchFamily="49" charset="0"/>
              </a:rPr>
              <a:t>   free   read  write   read  write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----------  -----  -----  -----  -----  -----  -----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        83K  1016G      0      0    234    841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        83K  1016G      0      0      0 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 err="1">
                <a:latin typeface="Consolas" panose="020B0609020204030204" pitchFamily="49" charset="0"/>
              </a:rPr>
              <a:t>iostat</a:t>
            </a:r>
            <a:r>
              <a:rPr lang="en-GB" sz="1400" dirty="0">
                <a:latin typeface="Consolas" panose="020B0609020204030204" pitchFamily="49" charset="0"/>
              </a:rPr>
              <a:t> -v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   capacity     operations    bandwidth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pool        </a:t>
            </a:r>
            <a:r>
              <a:rPr lang="en-GB" sz="1400" dirty="0" err="1">
                <a:latin typeface="Consolas" panose="020B0609020204030204" pitchFamily="49" charset="0"/>
              </a:rPr>
              <a:t>alloc</a:t>
            </a:r>
            <a:r>
              <a:rPr lang="en-GB" sz="1400" dirty="0">
                <a:latin typeface="Consolas" panose="020B0609020204030204" pitchFamily="49" charset="0"/>
              </a:rPr>
              <a:t>   free   read  write   read  write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----------  -----  -----  -----  -----  -----  -----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        83K  1016G      0      0    206    739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md0         83K  1016G      0      0    206    739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----------  -----  -----  -----  -----  -----  -----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6CD97-6C62-6043-940B-F0E0CE23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Displaying I/O statistics</a:t>
            </a:r>
          </a:p>
        </p:txBody>
      </p:sp>
    </p:spTree>
    <p:extLst>
      <p:ext uri="{BB962C8B-B14F-4D97-AF65-F5344CB8AC3E}">
        <p14:creationId xmlns:p14="http://schemas.microsoft.com/office/powerpoint/2010/main" val="3988711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75923-7FBD-4248-94C4-6A2439302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409" y="1800000"/>
            <a:ext cx="36577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Destroying storage pools is a constant time operation.  If you want to get rid of your data, ZFS will help you do it very quickly!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data on a destroyed pool will be </a:t>
            </a:r>
            <a:r>
              <a:rPr lang="en-GB" b="1" dirty="0"/>
              <a:t>irretrievably lost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8E5E-A9A8-364B-B9B1-86999FCE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532" y="1800000"/>
            <a:ext cx="3929697" cy="4351338"/>
          </a:xfrm>
        </p:spPr>
        <p:txBody>
          <a:bodyPr/>
          <a:lstStyle/>
          <a:p>
            <a:r>
              <a:rPr lang="en-GB" sz="1600" dirty="0">
                <a:latin typeface="Consolas" panose="020B0609020204030204" pitchFamily="49" charset="0"/>
              </a:rPr>
              <a:t># time </a:t>
            </a:r>
            <a:r>
              <a:rPr lang="en-GB" sz="1600" dirty="0" err="1">
                <a:latin typeface="Consolas" panose="020B0609020204030204" pitchFamily="49" charset="0"/>
              </a:rPr>
              <a:t>zpool</a:t>
            </a:r>
            <a:r>
              <a:rPr lang="en-GB" sz="1600" dirty="0">
                <a:latin typeface="Consolas" panose="020B0609020204030204" pitchFamily="49" charset="0"/>
              </a:rPr>
              <a:t> create tank /dev/md0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    0.06 real  0.00 user  0.02 sys</a:t>
            </a:r>
          </a:p>
          <a:p>
            <a:endParaRPr lang="en-GB" sz="1600" dirty="0">
              <a:latin typeface="Consolas" panose="020B0609020204030204" pitchFamily="49" charset="0"/>
            </a:endParaRPr>
          </a:p>
          <a:p>
            <a:r>
              <a:rPr lang="en-GB" sz="1600" dirty="0">
                <a:latin typeface="Consolas" panose="020B0609020204030204" pitchFamily="49" charset="0"/>
              </a:rPr>
              <a:t># time </a:t>
            </a:r>
            <a:r>
              <a:rPr lang="en-GB" sz="1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zpool</a:t>
            </a:r>
            <a:r>
              <a:rPr lang="en-GB" sz="1600" dirty="0">
                <a:solidFill>
                  <a:schemeClr val="accent2"/>
                </a:solidFill>
                <a:latin typeface="Consolas" panose="020B0609020204030204" pitchFamily="49" charset="0"/>
              </a:rPr>
              <a:t> destroy tank</a:t>
            </a:r>
          </a:p>
          <a:p>
            <a:r>
              <a:rPr lang="en-GB" sz="1600" dirty="0">
                <a:latin typeface="Consolas" panose="020B0609020204030204" pitchFamily="49" charset="0"/>
              </a:rPr>
              <a:t>    0.09 real  0.00 user  0.00 sys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7BFAB-B948-524A-AB18-6BAA312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Destroying storage pools</a:t>
            </a:r>
          </a:p>
        </p:txBody>
      </p:sp>
    </p:spTree>
    <p:extLst>
      <p:ext uri="{BB962C8B-B14F-4D97-AF65-F5344CB8AC3E}">
        <p14:creationId xmlns:p14="http://schemas.microsoft.com/office/powerpoint/2010/main" val="3487109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54162-332E-A241-8A16-B2A0475CE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36" y="1800000"/>
            <a:ext cx="36577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pool with just one disk does not provide any redundancy, capacity or even adequate performance.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Stripes offer higher capacity and better performance (reading will be parallelised) but they provide </a:t>
            </a:r>
            <a:r>
              <a:rPr lang="en-GB" b="1" dirty="0"/>
              <a:t>no redundancy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46223-626B-FF47-ADCF-8439551C9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900" y="1800000"/>
            <a:ext cx="4727142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create tank /dev/md0 /dev/md1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md0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md1  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CAP  DEDUP  HEALTH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</a:t>
            </a:r>
            <a:r>
              <a:rPr lang="en-GB" sz="1400" dirty="0">
                <a:solidFill>
                  <a:schemeClr val="accent6"/>
                </a:solidFill>
                <a:latin typeface="Consolas" panose="020B0609020204030204" pitchFamily="49" charset="0"/>
              </a:rPr>
              <a:t>1.98T</a:t>
            </a:r>
            <a:r>
              <a:rPr lang="en-GB" sz="1400" dirty="0">
                <a:latin typeface="Consolas" panose="020B0609020204030204" pitchFamily="49" charset="0"/>
              </a:rPr>
              <a:t>    86K  1.98T  0%  1.00x  ONLINE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6F2C54-E1B1-A646-B29A-01BA528A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stripes</a:t>
            </a:r>
          </a:p>
        </p:txBody>
      </p:sp>
    </p:spTree>
    <p:extLst>
      <p:ext uri="{BB962C8B-B14F-4D97-AF65-F5344CB8AC3E}">
        <p14:creationId xmlns:p14="http://schemas.microsoft.com/office/powerpoint/2010/main" val="2226032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42440-7A90-1B4C-B9FD-410FFF86C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3413" y="1800000"/>
            <a:ext cx="36577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Mirrored storage pools provide </a:t>
            </a:r>
            <a:r>
              <a:rPr lang="en-GB" b="1" dirty="0"/>
              <a:t>redundancy </a:t>
            </a:r>
            <a:r>
              <a:rPr lang="en-GB" dirty="0"/>
              <a:t>against disk failures and better read performance than single-disk pools.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mirrors only have </a:t>
            </a:r>
            <a:r>
              <a:rPr lang="en-GB" b="1" dirty="0"/>
              <a:t>50% of the capacity</a:t>
            </a:r>
            <a:r>
              <a:rPr lang="en-GB" dirty="0"/>
              <a:t> of the underlying disks.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A2A5-67F2-984D-A036-1E1C3C57F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1177" y="1800000"/>
            <a:ext cx="4727130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create tank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mirror</a:t>
            </a:r>
            <a:r>
              <a:rPr lang="en-GB" sz="1400" dirty="0">
                <a:latin typeface="Consolas" panose="020B0609020204030204" pitchFamily="49" charset="0"/>
              </a:rPr>
              <a:t> /dev/md0 /dev/md1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CAP  DEDUP  HEALTH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1016G</a:t>
            </a:r>
            <a:r>
              <a:rPr lang="en-GB" sz="1400" dirty="0">
                <a:latin typeface="Consolas" panose="020B0609020204030204" pitchFamily="49" charset="0"/>
              </a:rPr>
              <a:t>    93K  1016G  0%  1.00x  ONLINE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ED3DC-EED9-654B-A747-1650E085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mirrors (RAID-1)</a:t>
            </a:r>
          </a:p>
        </p:txBody>
      </p:sp>
    </p:spTree>
    <p:extLst>
      <p:ext uri="{BB962C8B-B14F-4D97-AF65-F5344CB8AC3E}">
        <p14:creationId xmlns:p14="http://schemas.microsoft.com/office/powerpoint/2010/main" val="3988219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DB81-85E7-AA4A-B79B-0C7536CE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3655" y="1800000"/>
            <a:ext cx="4752753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create tank \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raidz1 /dev/md0 /dev/md1 /dev/md2 /dev/md3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raidz1-0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md1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md2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md3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093601-9086-3847-B8A9-0111AA74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</a:t>
            </a:r>
            <a:r>
              <a:rPr lang="en-GB" dirty="0" err="1"/>
              <a:t>raidz</a:t>
            </a:r>
            <a:r>
              <a:rPr lang="en-GB" dirty="0"/>
              <a:t>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B5BD9E6-2E04-4107-89F6-029208DC6A5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7079" y="1803098"/>
                <a:ext cx="3542149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 err="1"/>
                  <a:t>raidz</a:t>
                </a:r>
                <a:r>
                  <a:rPr lang="en-GB" dirty="0"/>
                  <a:t> is a variation on RAID-5 with single-, double-, or triple parity.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</a:t>
                </a:r>
                <a:r>
                  <a:rPr lang="en-GB" dirty="0" err="1"/>
                  <a:t>raidz</a:t>
                </a:r>
                <a:r>
                  <a:rPr lang="en-GB" dirty="0"/>
                  <a:t> group with N disks of size X with P parity disks can hold approximately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bytes and can withstand P device(s) failing before data integrity is compromised.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EB5BD9E6-2E04-4107-89F6-029208DC6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7079" y="1803098"/>
                <a:ext cx="3542149" cy="4351338"/>
              </a:xfrm>
              <a:blipFill>
                <a:blip r:embed="rId2"/>
                <a:stretch>
                  <a:fillRect l="-5164" t="-2241" r="-6024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28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831EBA-6708-D549-AE43-F24F65F84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037" y="1800000"/>
            <a:ext cx="36577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Single disks, stripes, mirrors and </a:t>
            </a:r>
            <a:r>
              <a:rPr lang="en-GB" dirty="0" err="1"/>
              <a:t>raidz</a:t>
            </a:r>
            <a:r>
              <a:rPr lang="en-GB" dirty="0"/>
              <a:t> groups can be combined in a single storage pool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ZFS will complain when adding devices would make the pool less redundant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` </a:t>
            </a:r>
            <a:r>
              <a:rPr lang="en-GB" dirty="0" err="1"/>
              <a:t>zpool</a:t>
            </a:r>
            <a:r>
              <a:rPr lang="en-GB" dirty="0"/>
              <a:t> add log/cache/spare`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54A6-296C-DF42-A4F7-4B9A70F3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1801" y="1800000"/>
            <a:ext cx="4431199" cy="4351338"/>
          </a:xfrm>
        </p:spPr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create tank mirror /dev/md0 /dev/md1</a:t>
            </a:r>
          </a:p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add tank /dev/md2</a:t>
            </a:r>
          </a:p>
          <a:p>
            <a:r>
              <a:rPr lang="en-GB" dirty="0">
                <a:latin typeface="Consolas" panose="020B0609020204030204" pitchFamily="49" charset="0"/>
              </a:rPr>
              <a:t>invalid </a:t>
            </a:r>
            <a:r>
              <a:rPr lang="en-GB" dirty="0" err="1">
                <a:latin typeface="Consolas" panose="020B0609020204030204" pitchFamily="49" charset="0"/>
              </a:rPr>
              <a:t>vdev</a:t>
            </a:r>
            <a:r>
              <a:rPr lang="en-GB" dirty="0">
                <a:latin typeface="Consolas" panose="020B0609020204030204" pitchFamily="49" charset="0"/>
              </a:rPr>
              <a:t> specification</a:t>
            </a:r>
          </a:p>
          <a:p>
            <a:r>
              <a:rPr lang="en-GB" dirty="0">
                <a:latin typeface="Consolas" panose="020B0609020204030204" pitchFamily="49" charset="0"/>
              </a:rPr>
              <a:t>use '-f' to override the following errors:</a:t>
            </a:r>
          </a:p>
          <a:p>
            <a:r>
              <a:rPr lang="en-GB" dirty="0">
                <a:latin typeface="Consolas" panose="020B0609020204030204" pitchFamily="49" charset="0"/>
              </a:rPr>
              <a:t>mismatched replication level:</a:t>
            </a:r>
          </a:p>
          <a:p>
            <a:r>
              <a:rPr lang="en-GB" dirty="0">
                <a:latin typeface="Consolas" panose="020B0609020204030204" pitchFamily="49" charset="0"/>
              </a:rPr>
              <a:t>pool uses mirror and new </a:t>
            </a:r>
            <a:r>
              <a:rPr lang="en-GB" dirty="0" err="1">
                <a:latin typeface="Consolas" panose="020B0609020204030204" pitchFamily="49" charset="0"/>
              </a:rPr>
              <a:t>vdev</a:t>
            </a:r>
            <a:r>
              <a:rPr lang="en-GB" dirty="0">
                <a:latin typeface="Consolas" panose="020B0609020204030204" pitchFamily="49" charset="0"/>
              </a:rPr>
              <a:t> is disk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create tank \</a:t>
            </a:r>
          </a:p>
          <a:p>
            <a:r>
              <a:rPr lang="en-GB" dirty="0">
                <a:latin typeface="Consolas" panose="020B0609020204030204" pitchFamily="49" charset="0"/>
              </a:rPr>
              <a:t>&gt; raidz2 /dev/md0 /dev/md1 /dev/md2 /dev/md3</a:t>
            </a:r>
          </a:p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add tank \</a:t>
            </a:r>
          </a:p>
          <a:p>
            <a:r>
              <a:rPr lang="en-GB" dirty="0">
                <a:latin typeface="Consolas" panose="020B0609020204030204" pitchFamily="49" charset="0"/>
              </a:rPr>
              <a:t>&gt; </a:t>
            </a:r>
            <a:r>
              <a:rPr lang="en-GB" dirty="0" err="1">
                <a:latin typeface="Consolas" panose="020B0609020204030204" pitchFamily="49" charset="0"/>
              </a:rPr>
              <a:t>raidz</a:t>
            </a:r>
            <a:r>
              <a:rPr lang="en-GB" dirty="0">
                <a:latin typeface="Consolas" panose="020B0609020204030204" pitchFamily="49" charset="0"/>
              </a:rPr>
              <a:t> /dev/md4 /dev/md5 /dev/md6</a:t>
            </a:r>
          </a:p>
          <a:p>
            <a:r>
              <a:rPr lang="en-GB" dirty="0">
                <a:latin typeface="Consolas" panose="020B0609020204030204" pitchFamily="49" charset="0"/>
              </a:rPr>
              <a:t>invalid </a:t>
            </a:r>
            <a:r>
              <a:rPr lang="en-GB" dirty="0" err="1">
                <a:latin typeface="Consolas" panose="020B0609020204030204" pitchFamily="49" charset="0"/>
              </a:rPr>
              <a:t>vdev</a:t>
            </a:r>
            <a:r>
              <a:rPr lang="en-GB" dirty="0">
                <a:latin typeface="Consolas" panose="020B0609020204030204" pitchFamily="49" charset="0"/>
              </a:rPr>
              <a:t> specification</a:t>
            </a:r>
          </a:p>
          <a:p>
            <a:r>
              <a:rPr lang="en-GB" dirty="0">
                <a:latin typeface="Consolas" panose="020B0609020204030204" pitchFamily="49" charset="0"/>
              </a:rPr>
              <a:t>use '-f' to override the following errors:</a:t>
            </a:r>
          </a:p>
          <a:p>
            <a:r>
              <a:rPr lang="en-GB" dirty="0">
                <a:latin typeface="Consolas" panose="020B0609020204030204" pitchFamily="49" charset="0"/>
              </a:rPr>
              <a:t>mismatched replication level:</a:t>
            </a:r>
          </a:p>
          <a:p>
            <a:r>
              <a:rPr lang="en-GB" dirty="0">
                <a:latin typeface="Consolas" panose="020B0609020204030204" pitchFamily="49" charset="0"/>
              </a:rPr>
              <a:t>pool uses 2 device parity and new </a:t>
            </a:r>
            <a:r>
              <a:rPr lang="en-GB" dirty="0" err="1">
                <a:latin typeface="Consolas" panose="020B0609020204030204" pitchFamily="49" charset="0"/>
              </a:rPr>
              <a:t>vdev</a:t>
            </a:r>
            <a:r>
              <a:rPr lang="en-GB" dirty="0">
                <a:latin typeface="Consolas" panose="020B0609020204030204" pitchFamily="49" charset="0"/>
              </a:rPr>
              <a:t> uses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B2028-BB09-5E46-AFC1-E7D97B0F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Combining </a:t>
            </a:r>
            <a:r>
              <a:rPr lang="en-GB" dirty="0" err="1"/>
              <a:t>vdev</a:t>
            </a:r>
            <a:r>
              <a:rPr lang="en-GB" dirty="0"/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400773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JBOD (Just a Bunch Of Disks)</a:t>
            </a:r>
            <a:endParaRPr lang="zh-TW" altLang="en-US" dirty="0"/>
          </a:p>
        </p:txBody>
      </p:sp>
      <p:pic>
        <p:nvPicPr>
          <p:cNvPr id="4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151" y="1613526"/>
            <a:ext cx="3725699" cy="37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4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697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283DF-6B72-C742-B0D1-9BD4BD39A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952" y="1800000"/>
            <a:ext cx="365776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More devices can be added to a storage pool to increase capacity without downtime.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Data will be striped across the disks, increasing performance, but there will be </a:t>
            </a:r>
            <a:r>
              <a:rPr lang="en-GB" b="1" dirty="0"/>
              <a:t>no redundancy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</a:t>
            </a:r>
            <a:r>
              <a:rPr lang="en-GB" i="1" dirty="0"/>
              <a:t>any</a:t>
            </a:r>
            <a:r>
              <a:rPr lang="en-GB" dirty="0"/>
              <a:t> disk fails, </a:t>
            </a:r>
            <a:r>
              <a:rPr lang="en-GB" b="1" dirty="0"/>
              <a:t>all data is lost!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FA1D-45C9-F946-9DBB-CA148DBA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229" y="1803098"/>
            <a:ext cx="4578284" cy="4351338"/>
          </a:xfrm>
        </p:spPr>
        <p:txBody>
          <a:bodyPr/>
          <a:lstStyle/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create tank /dev/md0</a:t>
            </a:r>
          </a:p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# </a:t>
            </a:r>
            <a:r>
              <a:rPr lang="en-GB" dirty="0" err="1">
                <a:solidFill>
                  <a:schemeClr val="tx1"/>
                </a:solidFill>
                <a:latin typeface="Consolas" panose="020B0609020204030204" pitchFamily="49" charset="0"/>
              </a:rPr>
              <a:t>zpool</a:t>
            </a:r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chemeClr val="accent2"/>
                </a:solidFill>
                <a:latin typeface="Consolas" panose="020B0609020204030204" pitchFamily="49" charset="0"/>
              </a:rPr>
              <a:t>add tank /dev/md1</a:t>
            </a:r>
          </a:p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list</a:t>
            </a:r>
          </a:p>
          <a:p>
            <a:r>
              <a:rPr lang="en-GB" dirty="0">
                <a:latin typeface="Consolas" panose="020B0609020204030204" pitchFamily="49" charset="0"/>
              </a:rPr>
              <a:t>NAME   SIZE  ALLOC   FREE CAP  DEDUP  HEALTH</a:t>
            </a:r>
          </a:p>
          <a:p>
            <a:r>
              <a:rPr lang="en-GB" dirty="0">
                <a:latin typeface="Consolas" panose="020B0609020204030204" pitchFamily="49" charset="0"/>
              </a:rPr>
              <a:t>tank  1.98T   233K  1.98T  0%  1.00x  ONLINE</a:t>
            </a:r>
          </a:p>
          <a:p>
            <a:r>
              <a:rPr lang="en-GB" dirty="0">
                <a:latin typeface="Consolas" panose="020B0609020204030204" pitchFamily="49" charset="0"/>
              </a:rPr>
              <a:t># </a:t>
            </a:r>
            <a:r>
              <a:rPr lang="en-GB" dirty="0" err="1">
                <a:latin typeface="Consolas" panose="020B0609020204030204" pitchFamily="49" charset="0"/>
              </a:rPr>
              <a:t>zpool</a:t>
            </a:r>
            <a:r>
              <a:rPr lang="en-GB" dirty="0">
                <a:latin typeface="Consolas" panose="020B0609020204030204" pitchFamily="49" charset="0"/>
              </a:rPr>
              <a:t> status</a:t>
            </a:r>
          </a:p>
          <a:p>
            <a:r>
              <a:rPr lang="en-GB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dirty="0">
                <a:latin typeface="Consolas" panose="020B0609020204030204" pitchFamily="49" charset="0"/>
              </a:rPr>
              <a:t>config: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dirty="0">
                <a:latin typeface="Consolas" panose="020B0609020204030204" pitchFamily="49" charset="0"/>
              </a:rPr>
              <a:t>	  md0       ONLINE       0     0     0</a:t>
            </a:r>
          </a:p>
          <a:p>
            <a:r>
              <a:rPr lang="en-GB" dirty="0">
                <a:latin typeface="Consolas" panose="020B0609020204030204" pitchFamily="49" charset="0"/>
              </a:rPr>
              <a:t>	  md1       ONLINE       0     0     0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errors: No known data errors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168796-AA9D-3C46-BC46-E75C6565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Increasing storage pool capacity</a:t>
            </a:r>
          </a:p>
        </p:txBody>
      </p:sp>
    </p:spTree>
    <p:extLst>
      <p:ext uri="{BB962C8B-B14F-4D97-AF65-F5344CB8AC3E}">
        <p14:creationId xmlns:p14="http://schemas.microsoft.com/office/powerpoint/2010/main" val="2880401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8DD72-5F47-7A42-9EB8-F3A368AB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236" y="1800000"/>
            <a:ext cx="80136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storage pool consisting of only one device can be converted to a mirror.</a:t>
            </a:r>
          </a:p>
          <a:p>
            <a:pPr marL="0" indent="0">
              <a:buNone/>
            </a:pPr>
            <a:r>
              <a:rPr lang="en-IE" dirty="0"/>
              <a:t>In order for the new device to mirror the data of the already existing device, the pool needs to be “</a:t>
            </a:r>
            <a:r>
              <a:rPr lang="en-IE" dirty="0" err="1"/>
              <a:t>resilvered</a:t>
            </a:r>
            <a:r>
              <a:rPr lang="en-IE" dirty="0"/>
              <a:t>”.</a:t>
            </a:r>
          </a:p>
          <a:p>
            <a:pPr marL="0" indent="0">
              <a:buNone/>
            </a:pPr>
            <a:r>
              <a:rPr lang="en-IE" dirty="0"/>
              <a:t>This means that the pool synchronises both devices to contain the same data at the end of the resilver operation.</a:t>
            </a:r>
          </a:p>
          <a:p>
            <a:pPr marL="0" indent="0">
              <a:buNone/>
            </a:pPr>
            <a:r>
              <a:rPr lang="en-IE" dirty="0"/>
              <a:t>During </a:t>
            </a:r>
            <a:r>
              <a:rPr lang="en-IE" dirty="0" err="1"/>
              <a:t>resilvering</a:t>
            </a:r>
            <a:r>
              <a:rPr lang="en-IE" dirty="0"/>
              <a:t>, access to the pool will be slower, but there will be </a:t>
            </a:r>
            <a:r>
              <a:rPr lang="en-IE" u="sng" dirty="0"/>
              <a:t>no downtime</a:t>
            </a:r>
            <a:r>
              <a:rPr lang="en-IE" dirty="0"/>
              <a:t>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A27A8E-64B8-2645-8BCE-F3CDDE65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a mirror from a single-disk pool (1/4)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914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23CA-0035-9F42-B4A6-5234EB0F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a mirror from a single-disk pool (2/4)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DA1A-E470-4C4E-9E77-2479CA19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09" y="1710000"/>
            <a:ext cx="8168067" cy="3531851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create tank /dev/md0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md0  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1016G    93K  1016G        -         -     0%     0%  1.00x  ONLINE  -</a:t>
            </a:r>
          </a:p>
        </p:txBody>
      </p:sp>
    </p:spTree>
    <p:extLst>
      <p:ext uri="{BB962C8B-B14F-4D97-AF65-F5344CB8AC3E}">
        <p14:creationId xmlns:p14="http://schemas.microsoft.com/office/powerpoint/2010/main" val="751379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23CA-0035-9F42-B4A6-5234EB0F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a mirror from a single-disk pool (3/4)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DA1A-E470-4C4E-9E77-2479CA19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50" y="2139750"/>
            <a:ext cx="8064900" cy="426105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attach tank /dev/md0 /dev/md1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is currently being </a:t>
            </a:r>
            <a:r>
              <a:rPr lang="en-GB" sz="1400" dirty="0" err="1">
                <a:latin typeface="Consolas" panose="020B0609020204030204" pitchFamily="49" charset="0"/>
              </a:rPr>
              <a:t>resilvered</a:t>
            </a:r>
            <a:r>
              <a:rPr lang="en-GB" sz="1400" dirty="0">
                <a:latin typeface="Consolas" panose="020B0609020204030204" pitchFamily="49" charset="0"/>
              </a:rPr>
              <a:t>.  The pool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will continue to function, possibly in a degraded state.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Wait for the resilver to complete.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resilver in progress since Fri Oct 12 13:55:56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5.03M scanned out of 44.1M at 396K/s, 0h1m to go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5.03M </a:t>
            </a:r>
            <a:r>
              <a:rPr lang="en-GB" sz="1400" dirty="0" err="1">
                <a:latin typeface="Consolas" panose="020B0609020204030204" pitchFamily="49" charset="0"/>
              </a:rPr>
              <a:t>resilvered</a:t>
            </a:r>
            <a:r>
              <a:rPr lang="en-GB" sz="1400" dirty="0">
                <a:latin typeface="Consolas" panose="020B0609020204030204" pitchFamily="49" charset="0"/>
              </a:rPr>
              <a:t>, 11.39% done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md1     ONLINE       0     0     0 (</a:t>
            </a:r>
            <a:r>
              <a:rPr lang="en-GB" sz="1400" dirty="0" err="1">
                <a:latin typeface="Consolas" panose="020B0609020204030204" pitchFamily="49" charset="0"/>
              </a:rPr>
              <a:t>resilvering</a:t>
            </a:r>
            <a:r>
              <a:rPr lang="en-GB" sz="1400" dirty="0">
                <a:latin typeface="Consolas" panose="020B0609020204030204" pitchFamily="49" charset="0"/>
              </a:rPr>
              <a:t>)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6548E6A3-6836-487F-9B76-E5DFA3F2BD35}"/>
              </a:ext>
            </a:extLst>
          </p:cNvPr>
          <p:cNvSpPr txBox="1">
            <a:spLocks/>
          </p:cNvSpPr>
          <p:nvPr/>
        </p:nvSpPr>
        <p:spPr>
          <a:xfrm>
            <a:off x="990600" y="14478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華康標楷體(P)" pitchFamily="66" charset="-120"/>
              </a:defRPr>
            </a:lvl9pPr>
          </a:lstStyle>
          <a:p>
            <a:r>
              <a:rPr lang="en-US" altLang="zh-TW" kern="0" dirty="0"/>
              <a:t>`</a:t>
            </a:r>
            <a:r>
              <a:rPr lang="en-US" altLang="zh-TW" kern="0" dirty="0" err="1"/>
              <a:t>zpool</a:t>
            </a:r>
            <a:r>
              <a:rPr lang="en-US" altLang="zh-TW" kern="0" dirty="0"/>
              <a:t> attach`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689381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23CA-0035-9F42-B4A6-5234EB0F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pools</a:t>
            </a:r>
            <a:br>
              <a:rPr lang="en-GB" dirty="0"/>
            </a:br>
            <a:r>
              <a:rPr lang="en-GB" dirty="0"/>
              <a:t>  Creating a mirror from a single-disk pool (4/4)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BDA1A-E470-4C4E-9E77-2479CA19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50" y="1688735"/>
            <a:ext cx="8140162" cy="37764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</a:t>
            </a:r>
            <a:r>
              <a:rPr lang="en-GB" sz="1400" dirty="0" err="1">
                <a:latin typeface="Consolas" panose="020B0609020204030204" pitchFamily="49" charset="0"/>
              </a:rPr>
              <a:t>resilvered</a:t>
            </a:r>
            <a:r>
              <a:rPr lang="en-GB" sz="1400" dirty="0">
                <a:latin typeface="Consolas" panose="020B0609020204030204" pitchFamily="49" charset="0"/>
              </a:rPr>
              <a:t> 44.2M in 0h1m with 0 errors on Fri Oct 12 13:56:29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	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	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1016G  99.5K  1016G        -         -     0%     0%  1.00x  ONLINE  -</a:t>
            </a:r>
          </a:p>
        </p:txBody>
      </p:sp>
    </p:spTree>
    <p:extLst>
      <p:ext uri="{BB962C8B-B14F-4D97-AF65-F5344CB8AC3E}">
        <p14:creationId xmlns:p14="http://schemas.microsoft.com/office/powerpoint/2010/main" val="3393048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sz="3200" dirty="0" err="1"/>
              <a:t>zpool</a:t>
            </a:r>
            <a:r>
              <a:rPr lang="en-US" altLang="zh-TW" sz="3200" dirty="0"/>
              <a:t>(8)</a:t>
            </a:r>
            <a:endParaRPr lang="en-US" altLang="zh-TW" sz="3200" b="1" dirty="0"/>
          </a:p>
          <a:p>
            <a:pPr>
              <a:buNone/>
            </a:pPr>
            <a:r>
              <a:rPr lang="en-US" altLang="zh-TW" sz="1600" b="1" dirty="0" err="1"/>
              <a:t>zpool</a:t>
            </a:r>
            <a:r>
              <a:rPr lang="en-US" altLang="zh-TW" sz="1600" b="1" dirty="0"/>
              <a:t> list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list all the zpool</a:t>
            </a:r>
          </a:p>
          <a:p>
            <a:pPr>
              <a:buNone/>
            </a:pPr>
            <a:r>
              <a:rPr lang="en-US" altLang="zh-TW" sz="1600" b="1" dirty="0"/>
              <a:t>zpool status [pool name]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show status of zpool</a:t>
            </a:r>
          </a:p>
          <a:p>
            <a:pPr>
              <a:buNone/>
            </a:pPr>
            <a:r>
              <a:rPr lang="en-US" altLang="zh-TW" sz="1600" b="1" dirty="0"/>
              <a:t>zpool export/import [pool name]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export or import given pool</a:t>
            </a:r>
          </a:p>
          <a:p>
            <a:pPr>
              <a:buNone/>
            </a:pPr>
            <a:r>
              <a:rPr lang="en-US" altLang="zh-TW" sz="1600" b="1" dirty="0"/>
              <a:t>zpool set/get &lt;properties/all&gt;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set or show zpool properties</a:t>
            </a:r>
          </a:p>
          <a:p>
            <a:pPr>
              <a:buNone/>
            </a:pPr>
            <a:r>
              <a:rPr lang="en-US" altLang="zh-TW" sz="1600" b="1" dirty="0"/>
              <a:t>zpool online/offline &lt;pool name&gt; &lt;vdev&gt;</a:t>
            </a:r>
          </a:p>
          <a:p>
            <a:pPr>
              <a:buNone/>
            </a:pPr>
            <a:r>
              <a:rPr lang="zh-TW" altLang="en-US" sz="1600" dirty="0"/>
              <a:t>	</a:t>
            </a:r>
            <a:r>
              <a:rPr lang="en-US" altLang="zh-TW" sz="1600" dirty="0"/>
              <a:t>set an device in zpool to online/offline state</a:t>
            </a:r>
          </a:p>
          <a:p>
            <a:pPr>
              <a:buNone/>
            </a:pPr>
            <a:r>
              <a:rPr lang="en-US" altLang="zh-TW" sz="1600" b="1" dirty="0"/>
              <a:t>zpool attach/detach &lt;pool name&gt; &lt;device&gt; &lt;new device&gt;</a:t>
            </a:r>
          </a:p>
          <a:p>
            <a:pPr>
              <a:buNone/>
            </a:pPr>
            <a:r>
              <a:rPr lang="zh-TW" altLang="en-US" sz="1600" b="1" dirty="0"/>
              <a:t>	</a:t>
            </a:r>
            <a:r>
              <a:rPr lang="en-US" altLang="zh-TW" sz="1600" dirty="0"/>
              <a:t>attach a new device to an zpool/detach a device from zpool</a:t>
            </a:r>
          </a:p>
          <a:p>
            <a:pPr>
              <a:buNone/>
            </a:pPr>
            <a:r>
              <a:rPr lang="en-US" altLang="zh-TW" sz="1600" b="1" dirty="0"/>
              <a:t>zpool replace &lt;pool name&gt; &lt;old device&gt; &lt;new device&gt;</a:t>
            </a:r>
          </a:p>
          <a:p>
            <a:pPr>
              <a:buNone/>
            </a:pPr>
            <a:r>
              <a:rPr lang="zh-TW" altLang="en-US" sz="1600" dirty="0"/>
              <a:t>	</a:t>
            </a:r>
            <a:r>
              <a:rPr lang="en-US" altLang="zh-TW" sz="1600" dirty="0"/>
              <a:t>replace old device with new device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813016" y="2000694"/>
            <a:ext cx="4561499" cy="15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zh-TW" sz="1600" b="1" dirty="0"/>
              <a:t>zpool scrub</a:t>
            </a:r>
          </a:p>
          <a:p>
            <a:r>
              <a:rPr lang="zh-TW" altLang="en-US" sz="1600" b="1" dirty="0"/>
              <a:t>      </a:t>
            </a:r>
            <a:r>
              <a:rPr lang="en-US" altLang="zh-TW" sz="1600" dirty="0"/>
              <a:t>try to discover silent error or hardware failure</a:t>
            </a:r>
          </a:p>
          <a:p>
            <a:r>
              <a:rPr lang="en-US" altLang="zh-TW" sz="1600" b="1" dirty="0"/>
              <a:t>zpool history [pool name]</a:t>
            </a:r>
          </a:p>
          <a:p>
            <a:r>
              <a:rPr lang="zh-TW" altLang="en-US" sz="1600" b="1" dirty="0"/>
              <a:t>      </a:t>
            </a:r>
            <a:r>
              <a:rPr lang="en-US" altLang="zh-TW" sz="1600" dirty="0"/>
              <a:t>show all the history of zpool</a:t>
            </a:r>
          </a:p>
          <a:p>
            <a:r>
              <a:rPr lang="en-US" altLang="zh-TW" sz="1600" b="1" dirty="0"/>
              <a:t>zpool add &lt;pool name&gt; &lt;vdev&gt;</a:t>
            </a:r>
          </a:p>
          <a:p>
            <a:r>
              <a:rPr lang="zh-TW" altLang="en-US" sz="1600" dirty="0"/>
              <a:t>      </a:t>
            </a:r>
            <a:r>
              <a:rPr lang="en-US" altLang="zh-TW" sz="1600" dirty="0"/>
              <a:t>add additional capacity into pool</a:t>
            </a:r>
          </a:p>
          <a:p>
            <a:r>
              <a:rPr lang="en-US" altLang="zh-TW" sz="1600" b="1" dirty="0"/>
              <a:t>zpool create/destroy</a:t>
            </a:r>
          </a:p>
          <a:p>
            <a:r>
              <a:rPr lang="zh-TW" altLang="en-US" sz="1600" dirty="0"/>
              <a:t>      </a:t>
            </a:r>
            <a:r>
              <a:rPr lang="en-US" altLang="zh-TW" sz="1600" dirty="0"/>
              <a:t>create/destory zpool</a:t>
            </a:r>
          </a:p>
          <a:p>
            <a:endParaRPr sz="1600" dirty="0"/>
          </a:p>
          <a:p>
            <a:r>
              <a:rPr lang="zh-TW" altLang="en-US" sz="1600" dirty="0"/>
              <a:t>	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command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175797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sz="3200" dirty="0"/>
              <a:t>`</a:t>
            </a:r>
            <a:r>
              <a:rPr lang="en-US" altLang="zh-TW" sz="3200" dirty="0" err="1"/>
              <a:t>zpool</a:t>
            </a:r>
            <a:r>
              <a:rPr lang="en-US" altLang="zh-TW" sz="3200" dirty="0"/>
              <a:t> get all </a:t>
            </a:r>
            <a:r>
              <a:rPr lang="en-US" altLang="zh-TW" sz="3200" dirty="0" err="1"/>
              <a:t>zroot</a:t>
            </a:r>
            <a:r>
              <a:rPr lang="en-US" altLang="zh-TW" sz="3200" dirty="0"/>
              <a:t>`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NAME   PROPERTY                       VALUE                          SOURCE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size                           460G  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capacity                       4%    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altroot  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health                         ONLINE     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guid                           13063928643765267585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version  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bootfs                         zroot/ROOT/default             local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delegation                     on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autoreplace                    off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cachefile                      -  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failmode                       wait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zroot  listsnapshots                  off          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 err="1">
                <a:latin typeface="Consolas" panose="020B0609020204030204" pitchFamily="49" charset="0"/>
              </a:rPr>
              <a:t>zroot</a:t>
            </a:r>
            <a:r>
              <a:rPr lang="en-US" altLang="zh-TW" sz="1400" dirty="0">
                <a:latin typeface="Consolas" panose="020B0609020204030204" pitchFamily="49" charset="0"/>
              </a:rPr>
              <a:t>  </a:t>
            </a:r>
            <a:r>
              <a:rPr lang="en-US" altLang="zh-TW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feature@</a:t>
            </a:r>
            <a:r>
              <a:rPr lang="en-US" altLang="zh-TW" sz="1400" dirty="0" err="1">
                <a:latin typeface="Consolas" panose="020B0609020204030204" pitchFamily="49" charset="0"/>
              </a:rPr>
              <a:t>async_destroy</a:t>
            </a:r>
            <a:r>
              <a:rPr lang="en-US" altLang="zh-TW" sz="1400" dirty="0">
                <a:latin typeface="Consolas" panose="020B0609020204030204" pitchFamily="49" charset="0"/>
              </a:rPr>
              <a:t>          enabled                        local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sz="1400" dirty="0" err="1">
                <a:latin typeface="Consolas" panose="020B0609020204030204" pitchFamily="49" charset="0"/>
              </a:rPr>
              <a:t>zroot</a:t>
            </a:r>
            <a:r>
              <a:rPr lang="en-US" altLang="zh-TW" sz="1400" dirty="0">
                <a:latin typeface="Consolas" panose="020B0609020204030204" pitchFamily="49" charset="0"/>
              </a:rPr>
              <a:t>  </a:t>
            </a:r>
            <a:r>
              <a:rPr lang="en-US" altLang="zh-TW" sz="1400" dirty="0" err="1">
                <a:solidFill>
                  <a:srgbClr val="FF0000"/>
                </a:solidFill>
                <a:latin typeface="Consolas" panose="020B0609020204030204" pitchFamily="49" charset="0"/>
              </a:rPr>
              <a:t>feature@</a:t>
            </a:r>
            <a:r>
              <a:rPr lang="en-US" altLang="zh-TW" sz="1400" dirty="0" err="1">
                <a:latin typeface="Consolas" panose="020B0609020204030204" pitchFamily="49" charset="0"/>
              </a:rPr>
              <a:t>device_removal</a:t>
            </a:r>
            <a:r>
              <a:rPr lang="en-US" altLang="zh-TW" sz="1400" dirty="0">
                <a:latin typeface="Consolas" panose="020B0609020204030204" pitchFamily="49" charset="0"/>
              </a:rPr>
              <a:t>         enabled                        local</a:t>
            </a:r>
          </a:p>
          <a:p>
            <a:pPr>
              <a:buClr>
                <a:schemeClr val="dk1"/>
              </a:buClr>
              <a:buSzPct val="110000"/>
              <a:buNone/>
            </a:pPr>
            <a:endParaRPr lang="en-US" altLang="zh-TW" sz="1400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None/>
            </a:pPr>
            <a:endParaRPr sz="1400" dirty="0"/>
          </a:p>
          <a:p>
            <a:pPr>
              <a:buNone/>
            </a:pPr>
            <a:endParaRPr sz="1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properties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2298309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Zpool</a:t>
            </a:r>
            <a:r>
              <a:rPr lang="en-US" altLang="zh-TW" dirty="0"/>
              <a:t> Sizing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reserve 1/64 of pool capacity for safe-guard to protect </a:t>
            </a:r>
            <a:r>
              <a:rPr lang="en-US" altLang="zh-TW" dirty="0" err="1"/>
              <a:t>CoW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RAIDZ1 Space = Total Drive Capacity -1 Drive</a:t>
            </a:r>
          </a:p>
          <a:p>
            <a:r>
              <a:rPr lang="en-US" altLang="zh-TW" dirty="0"/>
              <a:t>RAIDZ2 Space = Total Drive Capacity -2 Drives</a:t>
            </a:r>
          </a:p>
          <a:p>
            <a:r>
              <a:rPr lang="en-US" altLang="zh-TW" dirty="0"/>
              <a:t>RAIDZ3 Space = Total Drive Capacity -3 Drives</a:t>
            </a:r>
          </a:p>
          <a:p>
            <a:r>
              <a:rPr lang="en-US" altLang="zh-TW" dirty="0"/>
              <a:t>Dynamic Stripe of 4* 100GB= 400 / 1.016= ~390GB </a:t>
            </a:r>
          </a:p>
          <a:p>
            <a:r>
              <a:rPr lang="en-US" altLang="zh-TW" dirty="0"/>
              <a:t>RAIDZ1 of 4* 100GB = 300GB - 1/64th= ~295GB </a:t>
            </a:r>
          </a:p>
          <a:p>
            <a:r>
              <a:rPr lang="en-US" altLang="zh-TW" dirty="0"/>
              <a:t>RAIDZ2 of 4* 100GB = 200GB - 1/64th= ~195GB </a:t>
            </a:r>
          </a:p>
          <a:p>
            <a:r>
              <a:rPr lang="en-US" altLang="zh-TW" dirty="0"/>
              <a:t>RAIDZ2 of 10* 100GB = 800GB - 1/64th= ~780GB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http://cuddletech.com/blog/pivot/entry.php?id=1013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788108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zh-TW" dirty="0"/>
              <a:t>ZFS Dataset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0444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Three forms:</a:t>
            </a:r>
          </a:p>
          <a:p>
            <a:pPr lvl="1"/>
            <a:r>
              <a:rPr lang="en-US" altLang="zh-TW" dirty="0"/>
              <a:t>filesystem: just like traditional filesystem</a:t>
            </a:r>
          </a:p>
          <a:p>
            <a:pPr lvl="1"/>
            <a:r>
              <a:rPr lang="en-US" altLang="zh-TW" dirty="0"/>
              <a:t>volume: block device</a:t>
            </a:r>
          </a:p>
          <a:p>
            <a:pPr lvl="1"/>
            <a:r>
              <a:rPr lang="en-US" altLang="zh-TW" dirty="0"/>
              <a:t>snapshot: read-only version of a file system or volume at a given point of time.</a:t>
            </a:r>
          </a:p>
          <a:p>
            <a:r>
              <a:rPr lang="en-US" altLang="zh-TW" dirty="0"/>
              <a:t>Nested</a:t>
            </a:r>
          </a:p>
          <a:p>
            <a:r>
              <a:rPr lang="en-US" altLang="zh-TW" dirty="0"/>
              <a:t>Each dataset has associated properties that can be inherited by sub-filesystems</a:t>
            </a:r>
          </a:p>
          <a:p>
            <a:r>
              <a:rPr lang="en-US" altLang="zh-TW" dirty="0"/>
              <a:t>Controlled with single command:</a:t>
            </a:r>
          </a:p>
          <a:p>
            <a:pPr lvl="1"/>
            <a:r>
              <a:rPr lang="en-US" altLang="zh-TW" dirty="0" err="1"/>
              <a:t>zfs</a:t>
            </a:r>
            <a:r>
              <a:rPr lang="en-US" altLang="zh-TW" dirty="0"/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381869360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0 (Stripe)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403350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1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Filesystem 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Create new dataset with</a:t>
            </a:r>
          </a:p>
          <a:p>
            <a:pPr lvl="1"/>
            <a:r>
              <a:rPr lang="en-US" altLang="zh-TW" dirty="0" err="1"/>
              <a:t>zfs</a:t>
            </a:r>
            <a:r>
              <a:rPr lang="en-US" altLang="zh-TW" dirty="0"/>
              <a:t> create &lt;pool name&gt;/&lt;dataset name&gt;(/&lt;dataset name&gt;/…)</a:t>
            </a:r>
          </a:p>
          <a:p>
            <a:endParaRPr lang="en-US" altLang="zh-TW" dirty="0"/>
          </a:p>
          <a:p>
            <a:r>
              <a:rPr lang="en-US" altLang="zh-TW" dirty="0"/>
              <a:t>New dataset inherits properties of parent dataset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63250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Volumn</a:t>
            </a:r>
            <a:r>
              <a:rPr lang="en-US" altLang="zh-TW" dirty="0"/>
              <a:t> Datasets (</a:t>
            </a:r>
            <a:r>
              <a:rPr lang="en-US" altLang="zh-TW" dirty="0" err="1"/>
              <a:t>ZVols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Block storage</a:t>
            </a:r>
          </a:p>
          <a:p>
            <a:r>
              <a:rPr lang="en-US" altLang="zh-TW" dirty="0"/>
              <a:t>Located at /dev/</a:t>
            </a:r>
            <a:r>
              <a:rPr lang="en-US" altLang="zh-TW" dirty="0" err="1"/>
              <a:t>zvol</a:t>
            </a:r>
            <a:r>
              <a:rPr lang="en-US" altLang="zh-TW" dirty="0"/>
              <a:t>/&lt;pool name&gt;/&lt;dataset&gt;</a:t>
            </a:r>
          </a:p>
          <a:p>
            <a:r>
              <a:rPr lang="en-US" altLang="zh-TW" dirty="0"/>
              <a:t>Useful for</a:t>
            </a:r>
          </a:p>
          <a:p>
            <a:pPr lvl="1"/>
            <a:r>
              <a:rPr lang="en-US" altLang="zh-TW" dirty="0"/>
              <a:t>iSCSI</a:t>
            </a:r>
          </a:p>
          <a:p>
            <a:pPr lvl="1"/>
            <a:r>
              <a:rPr lang="en-US" altLang="zh-TW" dirty="0"/>
              <a:t>Other non-</a:t>
            </a:r>
            <a:r>
              <a:rPr lang="en-US" altLang="zh-TW" dirty="0" err="1"/>
              <a:t>zfs</a:t>
            </a:r>
            <a:r>
              <a:rPr lang="en-US" altLang="zh-TW" dirty="0"/>
              <a:t> local filesystem</a:t>
            </a:r>
          </a:p>
          <a:p>
            <a:pPr lvl="1"/>
            <a:r>
              <a:rPr lang="en-US" altLang="zh-TW" dirty="0"/>
              <a:t>Virtual Machine image</a:t>
            </a:r>
          </a:p>
          <a:p>
            <a:r>
              <a:rPr lang="en-US" altLang="zh-TW" dirty="0"/>
              <a:t>Support “thin provisioning” (“sparse volume”)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4408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properties</a:t>
            </a:r>
            <a:endParaRPr lang="zh-TW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1514056"/>
            <a:ext cx="7550465" cy="3970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>
                <a:latin typeface="Consolas" panose="020B0609020204030204" pitchFamily="49" charset="0"/>
              </a:rPr>
              <a:t>$ </a:t>
            </a:r>
            <a:r>
              <a:rPr lang="en-US" altLang="zh-TW" dirty="0" err="1">
                <a:latin typeface="Consolas" panose="020B0609020204030204" pitchFamily="49" charset="0"/>
              </a:rPr>
              <a:t>zfs</a:t>
            </a:r>
            <a:r>
              <a:rPr lang="en-US" altLang="zh-TW" dirty="0">
                <a:latin typeface="Consolas" panose="020B0609020204030204" pitchFamily="49" charset="0"/>
              </a:rPr>
              <a:t> get all </a:t>
            </a: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endParaRPr lang="en-US" altLang="zh-TW" dirty="0">
              <a:latin typeface="Consolas" panose="020B0609020204030204" pitchFamily="49" charset="0"/>
            </a:endParaRP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>
                <a:latin typeface="Consolas" panose="020B0609020204030204" pitchFamily="49" charset="0"/>
              </a:rPr>
              <a:t>NAME	PROPERTY              VALUE             	SOURCE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type                	filesystem           	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creation             	Mon Jul 21 23:13 2014 -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used                 	22.6G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available            	423G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referenced           	144K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</a:t>
            </a:r>
            <a:r>
              <a:rPr lang="en-US" altLang="zh-TW" dirty="0" err="1">
                <a:latin typeface="Consolas" panose="020B0609020204030204" pitchFamily="49" charset="0"/>
              </a:rPr>
              <a:t>compressratio</a:t>
            </a:r>
            <a:r>
              <a:rPr lang="en-US" altLang="zh-TW" dirty="0">
                <a:latin typeface="Consolas" panose="020B0609020204030204" pitchFamily="49" charset="0"/>
              </a:rPr>
              <a:t>         1.07x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mounted               no                    -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quota                	none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	reservation          	none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	</a:t>
            </a:r>
            <a:r>
              <a:rPr lang="en-US" altLang="zh-TW" dirty="0" err="1">
                <a:latin typeface="Consolas" panose="020B0609020204030204" pitchFamily="49" charset="0"/>
              </a:rPr>
              <a:t>recordsize</a:t>
            </a:r>
            <a:r>
              <a:rPr lang="en-US" altLang="zh-TW" dirty="0">
                <a:latin typeface="Consolas" panose="020B0609020204030204" pitchFamily="49" charset="0"/>
              </a:rPr>
              <a:t>           	128K                  default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</a:t>
            </a:r>
            <a:r>
              <a:rPr lang="en-US" altLang="zh-TW" dirty="0" err="1">
                <a:latin typeface="Consolas" panose="020B0609020204030204" pitchFamily="49" charset="0"/>
              </a:rPr>
              <a:t>mountpoint</a:t>
            </a:r>
            <a:r>
              <a:rPr lang="en-US" altLang="zh-TW" dirty="0">
                <a:latin typeface="Consolas" panose="020B0609020204030204" pitchFamily="49" charset="0"/>
              </a:rPr>
              <a:t>            	none                  local</a:t>
            </a:r>
          </a:p>
          <a:p>
            <a:pPr>
              <a:buClr>
                <a:schemeClr val="dk1"/>
              </a:buClr>
              <a:buSzPct val="110000"/>
              <a:buNone/>
            </a:pPr>
            <a:r>
              <a:rPr lang="en-US" altLang="zh-TW" dirty="0" err="1">
                <a:latin typeface="Consolas" panose="020B0609020204030204" pitchFamily="49" charset="0"/>
              </a:rPr>
              <a:t>zroot</a:t>
            </a:r>
            <a:r>
              <a:rPr lang="en-US" altLang="zh-TW" dirty="0">
                <a:latin typeface="Consolas" panose="020B0609020204030204" pitchFamily="49" charset="0"/>
              </a:rPr>
              <a:t>  </a:t>
            </a:r>
            <a:r>
              <a:rPr lang="en-US" altLang="zh-TW" dirty="0" err="1">
                <a:latin typeface="Consolas" panose="020B0609020204030204" pitchFamily="49" charset="0"/>
              </a:rPr>
              <a:t>sharenfs</a:t>
            </a:r>
            <a:r>
              <a:rPr lang="en-US" altLang="zh-TW" dirty="0">
                <a:latin typeface="Consolas" panose="020B0609020204030204" pitchFamily="49" charset="0"/>
              </a:rPr>
              <a:t>             	off                   default</a:t>
            </a:r>
          </a:p>
        </p:txBody>
      </p:sp>
    </p:spTree>
    <p:extLst>
      <p:ext uri="{BB962C8B-B14F-4D97-AF65-F5344CB8AC3E}">
        <p14:creationId xmlns:p14="http://schemas.microsoft.com/office/powerpoint/2010/main" val="2429394693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idx="1"/>
          </p:nvPr>
        </p:nvSpPr>
        <p:spPr>
          <a:xfrm>
            <a:off x="628128" y="1447800"/>
            <a:ext cx="7772400" cy="46482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sz="3200" b="1" dirty="0" err="1"/>
              <a:t>zfs</a:t>
            </a:r>
            <a:r>
              <a:rPr lang="en-US" altLang="zh-TW" sz="3200" b="1" dirty="0"/>
              <a:t>(8)</a:t>
            </a:r>
          </a:p>
          <a:p>
            <a:pPr>
              <a:buNone/>
            </a:pPr>
            <a:r>
              <a:rPr lang="en-US" altLang="zh-TW" b="1" dirty="0" err="1"/>
              <a:t>zfs</a:t>
            </a:r>
            <a:r>
              <a:rPr lang="en-US" altLang="zh-TW" b="1" dirty="0"/>
              <a:t> set/get &lt;prop. / all&gt; &lt;dataset&gt;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set properties of datasets</a:t>
            </a:r>
          </a:p>
          <a:p>
            <a:pPr>
              <a:buNone/>
            </a:pPr>
            <a:r>
              <a:rPr lang="en-US" altLang="zh-TW" b="1" dirty="0"/>
              <a:t>zfs create &lt;dataset&gt;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create new dataset</a:t>
            </a:r>
          </a:p>
          <a:p>
            <a:pPr>
              <a:buNone/>
            </a:pPr>
            <a:r>
              <a:rPr lang="en-US" altLang="zh-TW" b="1" dirty="0"/>
              <a:t>zfs destroy 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destroy datasets/snapshots/clones..</a:t>
            </a:r>
          </a:p>
          <a:p>
            <a:pPr>
              <a:buNone/>
            </a:pPr>
            <a:r>
              <a:rPr lang="en-US" altLang="zh-TW" b="1" dirty="0"/>
              <a:t>zfs snapshot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create snapshots</a:t>
            </a:r>
          </a:p>
          <a:p>
            <a:pPr>
              <a:buNone/>
            </a:pPr>
            <a:r>
              <a:rPr lang="en-US" altLang="zh-TW" b="1" dirty="0"/>
              <a:t>zfs rollback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rollback to given snapshot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282942" y="1447800"/>
            <a:ext cx="4034052" cy="338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kumimoji="1" lang="en-US" altLang="zh-TW" sz="3200" b="1" dirty="0"/>
          </a:p>
          <a:p>
            <a:r>
              <a:rPr kumimoji="1" lang="en-US" altLang="zh-TW" sz="2400" b="1" dirty="0" err="1"/>
              <a:t>zfs</a:t>
            </a:r>
            <a:r>
              <a:rPr lang="zh-TW" altLang="en-US" sz="2400" b="1" dirty="0"/>
              <a:t> </a:t>
            </a:r>
            <a:r>
              <a:rPr kumimoji="1" lang="en-US" altLang="zh-TW" sz="2400" b="1" dirty="0"/>
              <a:t>promote</a:t>
            </a:r>
          </a:p>
          <a:p>
            <a:r>
              <a:rPr lang="en-US" altLang="zh-TW" sz="2400" dirty="0"/>
              <a:t>  </a:t>
            </a:r>
            <a:r>
              <a:rPr kumimoji="1" lang="en-US" altLang="zh-TW" sz="2400" dirty="0"/>
              <a:t>promote clone to the orgin of the filesystem</a:t>
            </a:r>
          </a:p>
          <a:p>
            <a:r>
              <a:rPr kumimoji="1" lang="en-US" altLang="zh-TW" sz="2400" b="1" dirty="0"/>
              <a:t>zfs send/receive</a:t>
            </a:r>
          </a:p>
          <a:p>
            <a:r>
              <a:rPr lang="en-US" altLang="zh-TW" sz="2400" dirty="0"/>
              <a:t>  </a:t>
            </a:r>
            <a:r>
              <a:rPr kumimoji="1" lang="en-US" altLang="zh-TW" sz="2400" dirty="0"/>
              <a:t>send/receive data stream of the snapshot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zfs</a:t>
            </a:r>
            <a:r>
              <a:rPr lang="en-US" altLang="zh-TW" dirty="0"/>
              <a:t> command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092698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Snapshots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541003"/>
      </p:ext>
    </p:extLst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Snapshot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Read-only copy of a dataset or volume</a:t>
            </a:r>
          </a:p>
          <a:p>
            <a:r>
              <a:rPr lang="en-US" altLang="zh-TW" sz="2000" dirty="0"/>
              <a:t>Useful for file recovery or full dataset rollback</a:t>
            </a:r>
          </a:p>
          <a:p>
            <a:r>
              <a:rPr lang="en-US" altLang="zh-TW" sz="2000" dirty="0"/>
              <a:t>Denoted by @ symbol</a:t>
            </a:r>
          </a:p>
          <a:p>
            <a:r>
              <a:rPr lang="en-US" altLang="zh-TW" sz="2000" dirty="0"/>
              <a:t>Snapshots are extremely fast (-</a:t>
            </a:r>
            <a:r>
              <a:rPr lang="en-US" altLang="zh-TW" sz="2000" dirty="0" err="1"/>
              <a:t>er</a:t>
            </a:r>
            <a:r>
              <a:rPr lang="en-US" altLang="zh-TW" sz="2000" dirty="0"/>
              <a:t> than deleting data!)</a:t>
            </a:r>
          </a:p>
          <a:p>
            <a:r>
              <a:rPr lang="en-US" altLang="zh-TW" sz="2000" dirty="0"/>
              <a:t>Snapshots occupy (almost) no space until the original data start to diverge</a:t>
            </a:r>
          </a:p>
          <a:p>
            <a:r>
              <a:rPr lang="en-US" sz="2000" dirty="0"/>
              <a:t>How ZFS snapshots really work (Matt Ahrens)</a:t>
            </a:r>
          </a:p>
          <a:p>
            <a:pPr lvl="1"/>
            <a:r>
              <a:rPr lang="en-US" sz="1600" dirty="0">
                <a:hlinkClick r:id="rId3"/>
              </a:rPr>
              <a:t>https://www.bsdcan.org/2019/schedule/events/1073.en.html</a:t>
            </a:r>
            <a:endParaRPr lang="en-US" sz="1600" dirty="0"/>
          </a:p>
          <a:p>
            <a:endParaRPr lang="zh-TW" altLang="en-US" sz="20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36F8600-0BC2-4082-AC9C-2DDA9A91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7" y="4348637"/>
            <a:ext cx="5737225" cy="22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136"/>
      </p:ext>
    </p:extLst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75" y="1800000"/>
            <a:ext cx="8604900" cy="4351338"/>
          </a:xfrm>
        </p:spPr>
        <p:txBody>
          <a:bodyPr/>
          <a:lstStyle/>
          <a:p>
            <a:r>
              <a:rPr lang="en-GB" dirty="0"/>
              <a:t>A snapshot only needs an identifier</a:t>
            </a:r>
          </a:p>
          <a:p>
            <a:pPr lvl="1"/>
            <a:r>
              <a:rPr lang="en-GB" dirty="0"/>
              <a:t>Can be anything you like!</a:t>
            </a:r>
          </a:p>
          <a:p>
            <a:pPr lvl="1"/>
            <a:r>
              <a:rPr lang="en-GB" dirty="0"/>
              <a:t>A timestamp is traditional</a:t>
            </a:r>
          </a:p>
          <a:p>
            <a:pPr lvl="1"/>
            <a:r>
              <a:rPr lang="en-GB" dirty="0"/>
              <a:t>But you can use more memorable identifiers too…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Creating and listing snapshots (1/2)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851F-9744-E54E-9E2D-9D8F153581E6}"/>
              </a:ext>
            </a:extLst>
          </p:cNvPr>
          <p:cNvSpPr txBox="1"/>
          <p:nvPr/>
        </p:nvSpPr>
        <p:spPr>
          <a:xfrm>
            <a:off x="790995" y="3531869"/>
            <a:ext cx="7385442" cy="2135283"/>
          </a:xfrm>
          <a:prstGeom prst="rect">
            <a:avLst/>
          </a:prstGeo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snapshot tank/users/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alice@myfirstbackup</a:t>
            </a:r>
            <a:endParaRPr lang="en-GB" sz="1400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-t snapshot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              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r>
              <a:rPr lang="en-GB" sz="1400" dirty="0">
                <a:latin typeface="Consolas" panose="020B0609020204030204" pitchFamily="49" charset="0"/>
              </a:rPr>
              <a:t>       0      -    23K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-</a:t>
            </a:r>
            <a:r>
              <a:rPr lang="en-GB" sz="1400" dirty="0" err="1">
                <a:latin typeface="Consolas" panose="020B0609020204030204" pitchFamily="49" charset="0"/>
              </a:rPr>
              <a:t>rt</a:t>
            </a:r>
            <a:r>
              <a:rPr lang="en-GB" sz="1400" dirty="0">
                <a:latin typeface="Consolas" panose="020B0609020204030204" pitchFamily="49" charset="0"/>
              </a:rPr>
              <a:t> all 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NAME                 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                   23K   984G    23K 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r>
              <a:rPr lang="en-GB" sz="1400" dirty="0">
                <a:latin typeface="Consolas" panose="020B0609020204030204" pitchFamily="49" charset="0"/>
              </a:rPr>
              <a:t>       0      -    23K  -</a:t>
            </a:r>
          </a:p>
        </p:txBody>
      </p:sp>
    </p:spTree>
    <p:extLst>
      <p:ext uri="{BB962C8B-B14F-4D97-AF65-F5344CB8AC3E}">
        <p14:creationId xmlns:p14="http://schemas.microsoft.com/office/powerpoint/2010/main" val="24307718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2" y="1800000"/>
            <a:ext cx="8604900" cy="4351338"/>
          </a:xfrm>
        </p:spPr>
        <p:txBody>
          <a:bodyPr/>
          <a:lstStyle/>
          <a:p>
            <a:r>
              <a:rPr lang="en-GB" dirty="0"/>
              <a:t>Snapshots save only the changes between the time they were created and the previous (if any) snapshot</a:t>
            </a:r>
          </a:p>
          <a:p>
            <a:r>
              <a:rPr lang="en-GB" dirty="0"/>
              <a:t>If data doesn’t change, snapshots occupy zero space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Creating and listing snapshots (2/2)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2851F-9744-E54E-9E2D-9D8F153581E6}"/>
              </a:ext>
            </a:extLst>
          </p:cNvPr>
          <p:cNvSpPr txBox="1"/>
          <p:nvPr/>
        </p:nvSpPr>
        <p:spPr>
          <a:xfrm>
            <a:off x="833528" y="3361817"/>
            <a:ext cx="7279114" cy="1590776"/>
          </a:xfrm>
          <a:prstGeom prst="rect">
            <a:avLst/>
          </a:prstGeo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echo hello world &gt;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important_data.txt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snapshot 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-</a:t>
            </a:r>
            <a:r>
              <a:rPr lang="en-GB" sz="1400" dirty="0" err="1">
                <a:latin typeface="Consolas" panose="020B0609020204030204" pitchFamily="49" charset="0"/>
              </a:rPr>
              <a:t>rt</a:t>
            </a:r>
            <a:r>
              <a:rPr lang="en-GB" sz="1400" dirty="0">
                <a:latin typeface="Consolas" panose="020B0609020204030204" pitchFamily="49" charset="0"/>
              </a:rPr>
              <a:t> all 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NAME                 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                 36.5K   984G  23.5K 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r>
              <a:rPr lang="en-GB" sz="1400" dirty="0">
                <a:latin typeface="Consolas" panose="020B0609020204030204" pitchFamily="49" charset="0"/>
              </a:rPr>
              <a:t>     13K      -    23K  -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r>
              <a:rPr lang="en-GB" sz="1400" dirty="0">
                <a:latin typeface="Consolas" panose="020B0609020204030204" pitchFamily="49" charset="0"/>
              </a:rPr>
              <a:t>      0      -  23.5K  -</a:t>
            </a:r>
          </a:p>
        </p:txBody>
      </p:sp>
    </p:spTree>
    <p:extLst>
      <p:ext uri="{BB962C8B-B14F-4D97-AF65-F5344CB8AC3E}">
        <p14:creationId xmlns:p14="http://schemas.microsoft.com/office/powerpoint/2010/main" val="3966349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119" y="1800000"/>
            <a:ext cx="6758117" cy="4351338"/>
          </a:xfrm>
        </p:spPr>
        <p:txBody>
          <a:bodyPr/>
          <a:lstStyle/>
          <a:p>
            <a:r>
              <a:rPr lang="en-GB" dirty="0"/>
              <a:t>ZFS can display the differences between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B7D2-C186-9D40-A31C-B8198FCA8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4381" y="2565969"/>
            <a:ext cx="4835237" cy="14097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touch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/empty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rm</a:t>
            </a:r>
            <a:r>
              <a:rPr lang="en-GB" sz="1400" dirty="0">
                <a:latin typeface="Consolas" panose="020B0609020204030204" pitchFamily="49" charset="0"/>
              </a:rPr>
              <a:t>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important_data.txt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diff</a:t>
            </a:r>
            <a:r>
              <a:rPr lang="en-GB" sz="1400" dirty="0">
                <a:latin typeface="Consolas" panose="020B0609020204030204" pitchFamily="49" charset="0"/>
              </a:rPr>
              <a:t> 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M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important_data.txt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+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/empty</a:t>
            </a: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Differences between snapshots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C0391E-504D-B243-99E3-9F49839E4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43363"/>
              </p:ext>
            </p:extLst>
          </p:nvPr>
        </p:nvGraphicFramePr>
        <p:xfrm>
          <a:off x="2154381" y="4382256"/>
          <a:ext cx="3159000" cy="14097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9500">
                  <a:extLst>
                    <a:ext uri="{9D8B030D-6E8A-4147-A177-3AD203B41FA5}">
                      <a16:colId xmlns:a16="http://schemas.microsoft.com/office/drawing/2014/main" val="3997915026"/>
                    </a:ext>
                  </a:extLst>
                </a:gridCol>
                <a:gridCol w="1579500">
                  <a:extLst>
                    <a:ext uri="{9D8B030D-6E8A-4147-A177-3AD203B41FA5}">
                      <a16:colId xmlns:a16="http://schemas.microsoft.com/office/drawing/2014/main" val="25515736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Character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 of change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74742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File was added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00874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File was deleted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1282094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File was modified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13522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File was renamed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762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14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7" y="1800000"/>
            <a:ext cx="3657764" cy="4351338"/>
          </a:xfrm>
        </p:spPr>
        <p:txBody>
          <a:bodyPr/>
          <a:lstStyle/>
          <a:p>
            <a:r>
              <a:rPr lang="en-GB" dirty="0"/>
              <a:t>Snapshots can be rolled back to undo changes</a:t>
            </a:r>
          </a:p>
          <a:p>
            <a:r>
              <a:rPr lang="en-GB" dirty="0"/>
              <a:t>All files changed since the snapshot was created will be discarded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3FA6-0BB2-EA4E-9231-E1CB8BA5F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8641" y="1803098"/>
            <a:ext cx="4695242" cy="2633777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echo </a:t>
            </a:r>
            <a:r>
              <a:rPr lang="en-GB" sz="1400" dirty="0" err="1">
                <a:latin typeface="Consolas" panose="020B0609020204030204" pitchFamily="49" charset="0"/>
              </a:rPr>
              <a:t>hello_world</a:t>
            </a:r>
            <a:r>
              <a:rPr lang="en-GB" sz="1400" dirty="0">
                <a:latin typeface="Consolas" panose="020B0609020204030204" pitchFamily="49" charset="0"/>
              </a:rPr>
              <a:t> &gt; 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echo </a:t>
            </a:r>
            <a:r>
              <a:rPr lang="en-GB" sz="1400" dirty="0" err="1">
                <a:latin typeface="Consolas" panose="020B0609020204030204" pitchFamily="49" charset="0"/>
              </a:rPr>
              <a:t>goodbye_cruel_world</a:t>
            </a:r>
            <a:r>
              <a:rPr lang="en-GB" sz="1400" dirty="0">
                <a:latin typeface="Consolas" panose="020B0609020204030204" pitchFamily="49" charset="0"/>
              </a:rPr>
              <a:t> &gt; </a:t>
            </a:r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snapshot 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rm</a:t>
            </a:r>
            <a:r>
              <a:rPr lang="en-GB" sz="1400" dirty="0">
                <a:latin typeface="Consolas" panose="020B0609020204030204" pitchFamily="49" charset="0"/>
              </a:rPr>
              <a:t> *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rollback</a:t>
            </a:r>
            <a:r>
              <a:rPr lang="en-GB" sz="1400" dirty="0">
                <a:latin typeface="Consolas" panose="020B0609020204030204" pitchFamily="49" charset="0"/>
              </a:rPr>
              <a:t> 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Rolling back snapshots (1/2)</a:t>
            </a:r>
          </a:p>
        </p:txBody>
      </p:sp>
    </p:spTree>
    <p:extLst>
      <p:ext uri="{BB962C8B-B14F-4D97-AF65-F5344CB8AC3E}">
        <p14:creationId xmlns:p14="http://schemas.microsoft.com/office/powerpoint/2010/main" val="120438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0 (Stripe)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Striping data onto multiple devices</a:t>
            </a:r>
          </a:p>
          <a:p>
            <a:r>
              <a:rPr lang="en-US" altLang="zh-TW" dirty="0"/>
              <a:t>Increase write/read speed</a:t>
            </a:r>
          </a:p>
          <a:p>
            <a:endParaRPr lang="en-US" altLang="zh-TW" dirty="0"/>
          </a:p>
          <a:p>
            <a:r>
              <a:rPr lang="en-US" altLang="zh-TW" dirty="0"/>
              <a:t>Data corrupt if ANY of the device fails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3412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875" y="1800000"/>
            <a:ext cx="3657764" cy="4351338"/>
          </a:xfrm>
        </p:spPr>
        <p:txBody>
          <a:bodyPr/>
          <a:lstStyle/>
          <a:p>
            <a:r>
              <a:rPr lang="en-GB" dirty="0"/>
              <a:t>By default, the latest snapshot is rolled back.  To roll back an older snapshot, use </a:t>
            </a:r>
            <a:r>
              <a:rPr lang="en-GB" dirty="0">
                <a:latin typeface="Input Mono Narrow" panose="02000509020000090004" pitchFamily="49" charset="0"/>
              </a:rPr>
              <a:t>-r</a:t>
            </a:r>
            <a:endParaRPr lang="en-GB" dirty="0"/>
          </a:p>
          <a:p>
            <a:r>
              <a:rPr lang="en-GB" dirty="0"/>
              <a:t>Note that intermediate snapshots will be destroyed</a:t>
            </a:r>
          </a:p>
          <a:p>
            <a:r>
              <a:rPr lang="en-GB" dirty="0"/>
              <a:t>ZFS will warn about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3FA6-0BB2-EA4E-9231-E1CB8BA5F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7252" y="1800000"/>
            <a:ext cx="4949837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touch </a:t>
            </a:r>
            <a:r>
              <a:rPr lang="en-GB" sz="1400" dirty="0" err="1">
                <a:latin typeface="Consolas" panose="020B0609020204030204" pitchFamily="49" charset="0"/>
              </a:rPr>
              <a:t>not_very_important.txt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touch </a:t>
            </a:r>
            <a:r>
              <a:rPr lang="en-GB" sz="1400" dirty="0" err="1">
                <a:latin typeface="Consolas" panose="020B0609020204030204" pitchFamily="49" charset="0"/>
              </a:rPr>
              <a:t>also_not_important.txt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also_important.txt	     important_file.txt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also_not_important.txt  not_very_important.txt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snapshot 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diff 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r>
              <a:rPr lang="en-GB" sz="1400" dirty="0">
                <a:latin typeface="Consolas" panose="020B0609020204030204" pitchFamily="49" charset="0"/>
              </a:rPr>
              <a:t> \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M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+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not_very_important.txt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+	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also_not_important.txt</a:t>
            </a:r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rollback 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rollback -r tank/users/</a:t>
            </a:r>
            <a:r>
              <a:rPr lang="en-GB" sz="1400" dirty="0" err="1">
                <a:latin typeface="Consolas" panose="020B0609020204030204" pitchFamily="49" charset="0"/>
              </a:rPr>
              <a:t>alice@myfirstbackup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Rolling back snapshots (2/2)</a:t>
            </a:r>
          </a:p>
        </p:txBody>
      </p:sp>
    </p:spTree>
    <p:extLst>
      <p:ext uri="{BB962C8B-B14F-4D97-AF65-F5344CB8AC3E}">
        <p14:creationId xmlns:p14="http://schemas.microsoft.com/office/powerpoint/2010/main" val="224300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E9ADB0-AC50-414F-8DBA-BBB7B0E6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43" y="1800000"/>
            <a:ext cx="3657764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Sometimes, we only want to restore a single file, rather than rolling back an entire snapshot</a:t>
            </a:r>
          </a:p>
          <a:p>
            <a:r>
              <a:rPr lang="en-GB" dirty="0"/>
              <a:t>ZFS keeps snapshots in a very hidden </a:t>
            </a:r>
            <a:r>
              <a:rPr lang="en-GB" dirty="0">
                <a:latin typeface="Input Mono Narrow" panose="02000509020000090004" pitchFamily="49" charset="0"/>
              </a:rPr>
              <a:t>.</a:t>
            </a:r>
            <a:r>
              <a:rPr lang="en-GB" dirty="0" err="1">
                <a:latin typeface="Input Mono Narrow" panose="02000509020000090004" pitchFamily="49" charset="0"/>
              </a:rPr>
              <a:t>zfs</a:t>
            </a:r>
            <a:r>
              <a:rPr lang="en-GB" dirty="0">
                <a:latin typeface="Input Mono Narrow" panose="02000509020000090004" pitchFamily="49" charset="0"/>
              </a:rPr>
              <a:t>/snapshots</a:t>
            </a:r>
            <a:r>
              <a:rPr lang="en-GB" dirty="0"/>
              <a:t> directory</a:t>
            </a:r>
          </a:p>
          <a:p>
            <a:pPr lvl="1"/>
            <a:r>
              <a:rPr lang="en-GB" dirty="0"/>
              <a:t>It’s like magic :-)</a:t>
            </a:r>
          </a:p>
          <a:p>
            <a:pPr lvl="1"/>
            <a:r>
              <a:rPr lang="en-GB" dirty="0"/>
              <a:t>Set </a:t>
            </a:r>
            <a:r>
              <a:rPr lang="en-GB" dirty="0" err="1">
                <a:latin typeface="Input Mono Narrow" panose="02000509020000090004" pitchFamily="49" charset="0"/>
              </a:rPr>
              <a:t>snapdir</a:t>
            </a:r>
            <a:r>
              <a:rPr lang="en-GB" dirty="0">
                <a:latin typeface="Input Mono Narrow" panose="02000509020000090004" pitchFamily="49" charset="0"/>
              </a:rPr>
              <a:t>=visible</a:t>
            </a:r>
            <a:r>
              <a:rPr lang="en-GB" dirty="0"/>
              <a:t> to unhide it</a:t>
            </a:r>
          </a:p>
          <a:p>
            <a:r>
              <a:rPr lang="en-GB" dirty="0"/>
              <a:t>Remember: </a:t>
            </a:r>
            <a:r>
              <a:rPr lang="en-GB" dirty="0" err="1"/>
              <a:t>snaphots</a:t>
            </a:r>
            <a:r>
              <a:rPr lang="en-GB" dirty="0"/>
              <a:t> are read-only.  Copying data to the magic directory won’t work!</a:t>
            </a:r>
          </a:p>
          <a:p>
            <a:pPr lvl="1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43FA6-0BB2-EA4E-9231-E1CB8BA5F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131716" cy="3888419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rm</a:t>
            </a:r>
            <a:r>
              <a:rPr lang="en-GB" sz="1400" dirty="0">
                <a:latin typeface="Consolas" panose="020B0609020204030204" pitchFamily="49" charset="0"/>
              </a:rPr>
              <a:t> *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 .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/snapshot/</a:t>
            </a:r>
            <a:r>
              <a:rPr lang="en-GB" sz="1400" dirty="0" err="1">
                <a:latin typeface="Consolas" panose="020B0609020204030204" pitchFamily="49" charset="0"/>
              </a:rPr>
              <a:t>myfirstbackup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cp</a:t>
            </a:r>
            <a:r>
              <a:rPr lang="en-GB" sz="1400" dirty="0">
                <a:latin typeface="Consolas" panose="020B0609020204030204" pitchFamily="49" charset="0"/>
              </a:rPr>
              <a:t> .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/snapshot/</a:t>
            </a:r>
            <a:r>
              <a:rPr lang="en-GB" sz="1400" dirty="0" err="1">
                <a:latin typeface="Consolas" panose="020B0609020204030204" pitchFamily="49" charset="0"/>
              </a:rPr>
              <a:t>myfirstbackup</a:t>
            </a:r>
            <a:r>
              <a:rPr lang="en-GB" sz="1400" dirty="0">
                <a:latin typeface="Consolas" panose="020B0609020204030204" pitchFamily="49" charset="0"/>
              </a:rPr>
              <a:t>/* .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ls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also_important.txt</a:t>
            </a:r>
            <a:r>
              <a:rPr lang="en-GB" sz="1400" dirty="0">
                <a:latin typeface="Consolas" panose="020B0609020204030204" pitchFamily="49" charset="0"/>
              </a:rPr>
              <a:t>	</a:t>
            </a:r>
            <a:r>
              <a:rPr lang="en-GB" sz="1400" dirty="0" err="1">
                <a:latin typeface="Consolas" panose="020B0609020204030204" pitchFamily="49" charset="0"/>
              </a:rPr>
              <a:t>important_file.txt</a:t>
            </a:r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4F9CB4-B10A-4542-80A3-8EFC4688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Restoring individual files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369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7D0901-A92A-FB43-A33A-589AEF58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42" y="1800000"/>
            <a:ext cx="8604900" cy="4351338"/>
          </a:xfrm>
        </p:spPr>
        <p:txBody>
          <a:bodyPr/>
          <a:lstStyle/>
          <a:p>
            <a:r>
              <a:rPr lang="en-GB" dirty="0"/>
              <a:t>Clones represent a </a:t>
            </a:r>
            <a:r>
              <a:rPr lang="en-GB" i="1" dirty="0"/>
              <a:t>writeable</a:t>
            </a:r>
            <a:r>
              <a:rPr lang="en-GB" dirty="0"/>
              <a:t> copy of a read-only snapshot</a:t>
            </a:r>
          </a:p>
          <a:p>
            <a:r>
              <a:rPr lang="en-GB" dirty="0"/>
              <a:t>Like snapshots, they occupy no space until they start to diverge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936720-7070-234A-A664-4F65170C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Cloning snapshots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B6518-599D-5C44-B770-B13115216F5B}"/>
              </a:ext>
            </a:extLst>
          </p:cNvPr>
          <p:cNvSpPr txBox="1"/>
          <p:nvPr/>
        </p:nvSpPr>
        <p:spPr>
          <a:xfrm>
            <a:off x="879280" y="3146262"/>
            <a:ext cx="7385440" cy="2332642"/>
          </a:xfrm>
          <a:prstGeom prst="rect">
            <a:avLst/>
          </a:prstGeom>
          <a:solidFill>
            <a:srgbClr val="E5E6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-</a:t>
            </a:r>
            <a:r>
              <a:rPr lang="en-GB" sz="1400" dirty="0" err="1">
                <a:latin typeface="Consolas" panose="020B0609020204030204" pitchFamily="49" charset="0"/>
              </a:rPr>
              <a:t>rt</a:t>
            </a:r>
            <a:r>
              <a:rPr lang="en-GB" sz="1400" dirty="0">
                <a:latin typeface="Consolas" panose="020B0609020204030204" pitchFamily="49" charset="0"/>
              </a:rPr>
              <a:t> all 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NAME                 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r>
              <a:rPr lang="en-GB" sz="1400" dirty="0">
                <a:latin typeface="Consolas" panose="020B0609020204030204" pitchFamily="49" charset="0"/>
              </a:rPr>
              <a:t>                  189M   984G   105M  /tank/users/</a:t>
            </a:r>
            <a:r>
              <a:rPr lang="en-GB" sz="1400" dirty="0" err="1">
                <a:latin typeface="Consolas" panose="020B0609020204030204" pitchFamily="49" charset="0"/>
              </a:rPr>
              <a:t>alice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r>
              <a:rPr lang="en-GB" sz="1400" dirty="0">
                <a:latin typeface="Consolas" panose="020B0609020204030204" pitchFamily="49" charset="0"/>
              </a:rPr>
              <a:t>      0      -   105M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clone tank/users/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alice@mysecondbackup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tank/users/eve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tank/users/eve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tank/users/eve        0   984G   105M  /tank/users/eve</a:t>
            </a:r>
          </a:p>
        </p:txBody>
      </p:sp>
    </p:spTree>
    <p:extLst>
      <p:ext uri="{BB962C8B-B14F-4D97-AF65-F5344CB8AC3E}">
        <p14:creationId xmlns:p14="http://schemas.microsoft.com/office/powerpoint/2010/main" val="2582772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7D0901-A92A-FB43-A33A-589AEF585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205" y="1372291"/>
            <a:ext cx="7863901" cy="2306574"/>
          </a:xfrm>
        </p:spPr>
        <p:txBody>
          <a:bodyPr/>
          <a:lstStyle/>
          <a:p>
            <a:r>
              <a:rPr lang="en-GB" dirty="0"/>
              <a:t>Snapshots cannot be deleted while clones exist</a:t>
            </a:r>
          </a:p>
          <a:p>
            <a:r>
              <a:rPr lang="en-GB" dirty="0"/>
              <a:t>To remove this dependency, clones can be </a:t>
            </a:r>
            <a:r>
              <a:rPr lang="en-GB" i="1" dirty="0"/>
              <a:t>promoted</a:t>
            </a:r>
            <a:r>
              <a:rPr lang="en-GB" dirty="0"/>
              <a:t> to ”ordinary” datasets</a:t>
            </a:r>
          </a:p>
          <a:p>
            <a:r>
              <a:rPr lang="en-GB" dirty="0"/>
              <a:t>Note that by promoting the clone, it immediately starts occupying space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E69E-7AC1-DB4F-8D31-C9F845599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016" y="3429000"/>
            <a:ext cx="6313967" cy="3263504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destroy 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cannot destroy 'tank/users/</a:t>
            </a:r>
            <a:r>
              <a:rPr lang="en-GB" sz="1400" dirty="0" err="1">
                <a:latin typeface="Consolas" panose="020B0609020204030204" pitchFamily="49" charset="0"/>
              </a:rPr>
              <a:t>alice@mysecondbackup</a:t>
            </a:r>
            <a:r>
              <a:rPr lang="en-GB" sz="1400" dirty="0">
                <a:latin typeface="Consolas" panose="020B0609020204030204" pitchFamily="49" charset="0"/>
              </a:rPr>
              <a:t>’: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snapshot has dependent clones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use '-R' to destroy the following datasets: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tank/users/eve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tank/users/eve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tank/users/eve      0   984G   105M  /tank/users/eve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promote tank/users/eve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tank/users/eve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       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tank/users/eve   189M   984G   105M  /tank/users/eve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936720-7070-234A-A664-4F65170C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Snapshots</a:t>
            </a:r>
            <a:br>
              <a:rPr lang="en-GB" dirty="0"/>
            </a:br>
            <a:r>
              <a:rPr lang="en-GB" dirty="0"/>
              <a:t>  Promoting clones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394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Self-healing data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464579"/>
      </p:ext>
    </p:extLst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91DC9-6DD0-DE4C-B046-2F167500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mirroring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6E0D57-268C-3B4C-8D1A-429139D5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09" y="1856355"/>
            <a:ext cx="8597206" cy="3819616"/>
          </a:xfrm>
        </p:spPr>
      </p:pic>
    </p:spTree>
    <p:extLst>
      <p:ext uri="{BB962C8B-B14F-4D97-AF65-F5344CB8AC3E}">
        <p14:creationId xmlns:p14="http://schemas.microsoft.com/office/powerpoint/2010/main" val="1702847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91DC9-6DD0-DE4C-B046-2F167500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in ZFS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56E0D57-268C-3B4C-8D1A-429139D5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94" y="1856357"/>
            <a:ext cx="8597206" cy="3819616"/>
          </a:xfrm>
        </p:spPr>
      </p:pic>
    </p:spTree>
    <p:extLst>
      <p:ext uri="{BB962C8B-B14F-4D97-AF65-F5344CB8AC3E}">
        <p14:creationId xmlns:p14="http://schemas.microsoft.com/office/powerpoint/2010/main" val="33642998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CCD05-7F7D-8C47-B386-747CAA4C9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07" y="1800000"/>
            <a:ext cx="3657764" cy="4351338"/>
          </a:xfrm>
        </p:spPr>
        <p:txBody>
          <a:bodyPr>
            <a:normAutofit/>
          </a:bodyPr>
          <a:lstStyle/>
          <a:p>
            <a:r>
              <a:rPr lang="en-GB" dirty="0"/>
              <a:t>We have created a redundant pool with two mirrored disks and stored some important data on it</a:t>
            </a:r>
          </a:p>
          <a:p>
            <a:endParaRPr lang="en-GB" dirty="0"/>
          </a:p>
          <a:p>
            <a:r>
              <a:rPr lang="en-GB" dirty="0"/>
              <a:t>We will be very sad if the data gets lost! :-(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63E272-BC08-E84B-966B-4DE0805FE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265" y="1803098"/>
            <a:ext cx="4333735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  74K   984G    23K  /tank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cp</a:t>
            </a:r>
            <a:r>
              <a:rPr lang="en-GB" sz="1400" dirty="0">
                <a:latin typeface="Consolas" panose="020B0609020204030204" pitchFamily="49" charset="0"/>
              </a:rPr>
              <a:t> -a /some/important/data/ /tank/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USED  AVAIL  REFER  MOUNTPOINT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3.23G   981G  3.23G  /tank</a:t>
            </a: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801BA-1CEE-0B46-AB26-9A408887CC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3000" dirty="0"/>
              <a:t>Self-healing data demo</a:t>
            </a:r>
            <a:br>
              <a:rPr lang="en-GB" sz="3000" dirty="0"/>
            </a:br>
            <a:r>
              <a:rPr lang="en-GB" sz="3000" dirty="0"/>
              <a:t>  Store some important data (1/2)</a:t>
            </a:r>
          </a:p>
        </p:txBody>
      </p:sp>
    </p:spTree>
    <p:extLst>
      <p:ext uri="{BB962C8B-B14F-4D97-AF65-F5344CB8AC3E}">
        <p14:creationId xmlns:p14="http://schemas.microsoft.com/office/powerpoint/2010/main" val="14447020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01BA-1CEE-0B46-AB26-9A408887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Store some important data (2/2)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CCD05-7F7D-8C47-B386-747CAA4C9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300" y="1720632"/>
            <a:ext cx="8223000" cy="47700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1016G  3.51G  1012G        -         -     0%     0%  1.00x  ONLINE  -</a:t>
            </a:r>
          </a:p>
        </p:txBody>
      </p:sp>
    </p:spTree>
    <p:extLst>
      <p:ext uri="{BB962C8B-B14F-4D97-AF65-F5344CB8AC3E}">
        <p14:creationId xmlns:p14="http://schemas.microsoft.com/office/powerpoint/2010/main" val="1068986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CCD05-7F7D-8C47-B386-747CAA4C9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507" y="1800000"/>
            <a:ext cx="3657764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Caution!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This example can destroy data when used on the wrong device or a non-ZFS filesystem!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Always check your backups!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A236C-98D8-4048-890F-84A1E4BA2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537" y="1800000"/>
            <a:ext cx="4642078" cy="4351338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export tank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dd</a:t>
            </a:r>
            <a:r>
              <a:rPr lang="en-GB" sz="1400" dirty="0">
                <a:latin typeface="Consolas" panose="020B0609020204030204" pitchFamily="49" charset="0"/>
              </a:rPr>
              <a:t> if=/dev/random of=/dev/md1 </a:t>
            </a:r>
            <a:r>
              <a:rPr lang="en-GB" sz="1400" dirty="0" err="1">
                <a:latin typeface="Consolas" panose="020B0609020204030204" pitchFamily="49" charset="0"/>
              </a:rPr>
              <a:t>bs</a:t>
            </a:r>
            <a:r>
              <a:rPr lang="en-GB" sz="1400" dirty="0">
                <a:latin typeface="Consolas" panose="020B0609020204030204" pitchFamily="49" charset="0"/>
              </a:rPr>
              <a:t>=1m count=200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import tank</a:t>
            </a: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801BA-1CEE-0B46-AB26-9A408887CC2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3000" dirty="0"/>
              <a:t>Self-healing data demo</a:t>
            </a:r>
            <a:br>
              <a:rPr lang="en-GB" sz="3000" dirty="0"/>
            </a:br>
            <a:r>
              <a:rPr lang="en-GB" sz="3000" dirty="0"/>
              <a:t>  Destroy one of the disks (1/2)</a:t>
            </a:r>
          </a:p>
        </p:txBody>
      </p:sp>
    </p:spTree>
    <p:extLst>
      <p:ext uri="{BB962C8B-B14F-4D97-AF65-F5344CB8AC3E}">
        <p14:creationId xmlns:p14="http://schemas.microsoft.com/office/powerpoint/2010/main" val="68076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1 (Mirror)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5" y="1403350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93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Destroy one of the disks (2/2)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50" y="1820772"/>
            <a:ext cx="8064900" cy="4037767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has experienced an unrecoverable error.  An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attempt was made to correct the error.  Applications are unaffected.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Determine if the device needs to be replaced, and clear the errors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using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clear' or replace the device with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replace'.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see: http://</a:t>
            </a:r>
            <a:r>
              <a:rPr lang="en-GB" sz="1400" dirty="0" err="1">
                <a:latin typeface="Consolas" panose="020B0609020204030204" pitchFamily="49" charset="0"/>
              </a:rPr>
              <a:t>illumos.org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msg</a:t>
            </a:r>
            <a:r>
              <a:rPr lang="en-GB" sz="1400" dirty="0">
                <a:latin typeface="Consolas" panose="020B0609020204030204" pitchFamily="49" charset="0"/>
              </a:rPr>
              <a:t>/ZFS-8000-9P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none requested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    5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</p:spTree>
    <p:extLst>
      <p:ext uri="{BB962C8B-B14F-4D97-AF65-F5344CB8AC3E}">
        <p14:creationId xmlns:p14="http://schemas.microsoft.com/office/powerpoint/2010/main" val="32844513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Make sure everything is okay (1/3)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50" y="1688735"/>
            <a:ext cx="8064900" cy="4770000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scrub</a:t>
            </a:r>
            <a:r>
              <a:rPr lang="en-GB" sz="1400" dirty="0">
                <a:latin typeface="Consolas" panose="020B0609020204030204" pitchFamily="49" charset="0"/>
              </a:rPr>
              <a:t>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has experienced an unrecoverable error.  An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attempt was made to correct the error.  Applications are unaffected.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Determine if the device needs to be replaced, and clear the errors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using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clear' or replace the device with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replace'.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see: http://</a:t>
            </a:r>
            <a:r>
              <a:rPr lang="en-GB" sz="1400" dirty="0" err="1">
                <a:latin typeface="Consolas" panose="020B0609020204030204" pitchFamily="49" charset="0"/>
              </a:rPr>
              <a:t>illumos.org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msg</a:t>
            </a:r>
            <a:r>
              <a:rPr lang="en-GB" sz="1400" dirty="0">
                <a:latin typeface="Consolas" panose="020B0609020204030204" pitchFamily="49" charset="0"/>
              </a:rPr>
              <a:t>/ZFS-8000-9P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scrub in progress since Fri Oct 12 22:57:36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191M scanned out of 3.51G at 23.9M/s, 0h2m to go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186M repaired, 5.32% done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1.49K  (repairing)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</p:spTree>
    <p:extLst>
      <p:ext uri="{BB962C8B-B14F-4D97-AF65-F5344CB8AC3E}">
        <p14:creationId xmlns:p14="http://schemas.microsoft.com/office/powerpoint/2010/main" val="20875532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Make sure everything is okay (2/3)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00" y="1863303"/>
            <a:ext cx="8064900" cy="4069663"/>
          </a:xfrm>
        </p:spPr>
        <p:txBody>
          <a:bodyPr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has experienced an unrecoverable error.  An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attempt was made to correct the error.  Applications are unaffected.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Determine if the device needs to be replaced, and clear the errors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using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clear' or replace the device with '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replace'.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see: http://</a:t>
            </a:r>
            <a:r>
              <a:rPr lang="en-GB" sz="1400" dirty="0" err="1">
                <a:latin typeface="Consolas" panose="020B0609020204030204" pitchFamily="49" charset="0"/>
              </a:rPr>
              <a:t>illumos.org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msg</a:t>
            </a:r>
            <a:r>
              <a:rPr lang="en-GB" sz="1400" dirty="0">
                <a:latin typeface="Consolas" panose="020B0609020204030204" pitchFamily="49" charset="0"/>
              </a:rPr>
              <a:t>/ZFS-8000-9P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scrub repaired 196M in 0h0m with 0 errors on Fri Oct 12 22:58:14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1.54K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</p:spTree>
    <p:extLst>
      <p:ext uri="{BB962C8B-B14F-4D97-AF65-F5344CB8AC3E}">
        <p14:creationId xmlns:p14="http://schemas.microsoft.com/office/powerpoint/2010/main" val="4029335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Make sure everything is okay (3/3)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00" y="2139750"/>
            <a:ext cx="8064900" cy="3577500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clear tank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scrub repaired 196M in 0h0m with 0 errors on Fri Oct 12 22:58:14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    0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    0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No known data errors</a:t>
            </a:r>
          </a:p>
        </p:txBody>
      </p:sp>
    </p:spTree>
    <p:extLst>
      <p:ext uri="{BB962C8B-B14F-4D97-AF65-F5344CB8AC3E}">
        <p14:creationId xmlns:p14="http://schemas.microsoft.com/office/powerpoint/2010/main" val="187022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But what if it goes very wrong? (1/2)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93" y="1714448"/>
            <a:ext cx="8051107" cy="4457900"/>
          </a:xfrm>
        </p:spPr>
        <p:txBody>
          <a:bodyPr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has experienced an error resulting in data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corruption.  Applications may be affected.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Restore the file in question if possible.  Otherwise restore the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entire pool from backup.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see: http://</a:t>
            </a:r>
            <a:r>
              <a:rPr lang="en-GB" sz="1400" dirty="0" err="1">
                <a:latin typeface="Consolas" panose="020B0609020204030204" pitchFamily="49" charset="0"/>
              </a:rPr>
              <a:t>illumos.org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msg</a:t>
            </a:r>
            <a:r>
              <a:rPr lang="en-GB" sz="1400" dirty="0">
                <a:latin typeface="Consolas" panose="020B0609020204030204" pitchFamily="49" charset="0"/>
              </a:rPr>
              <a:t>/ZFS-8000-8A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scrub in progress since Fri Oct 12 22:46:01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498M scanned out of 3.51G at 99.6M/s, 0h0m to go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19K repaired, 13.87% done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1.48K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2.97K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2.97K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2.97K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1515 data errors, use '-v' for a list</a:t>
            </a:r>
          </a:p>
        </p:txBody>
      </p:sp>
    </p:spTree>
    <p:extLst>
      <p:ext uri="{BB962C8B-B14F-4D97-AF65-F5344CB8AC3E}">
        <p14:creationId xmlns:p14="http://schemas.microsoft.com/office/powerpoint/2010/main" val="8419654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B5DB3A-1A12-9E4C-A8E6-A6E49647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Self-healing data demo</a:t>
            </a:r>
            <a:br>
              <a:rPr lang="en-GB" dirty="0"/>
            </a:br>
            <a:r>
              <a:rPr lang="en-GB" dirty="0"/>
              <a:t>  But what if it goes very wrong? (2/2)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7141D-006A-2348-87DB-FC2E5E0E1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100" y="1403350"/>
            <a:ext cx="8064900" cy="5194300"/>
          </a:xfrm>
        </p:spPr>
        <p:txBody>
          <a:bodyPr>
            <a:no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status –v 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pool: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state: ONLINE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status: One or more devices has experienced an error resulting in data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corruption.  Applications may be affected.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action: Restore the file in question if possible.  Otherwise restore the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entire pool from backup.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see: http://</a:t>
            </a:r>
            <a:r>
              <a:rPr lang="en-GB" sz="1400" dirty="0" err="1">
                <a:latin typeface="Consolas" panose="020B0609020204030204" pitchFamily="49" charset="0"/>
              </a:rPr>
              <a:t>illumos.org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msg</a:t>
            </a:r>
            <a:r>
              <a:rPr lang="en-GB" sz="1400" dirty="0">
                <a:latin typeface="Consolas" panose="020B0609020204030204" pitchFamily="49" charset="0"/>
              </a:rPr>
              <a:t>/ZFS-8000-8A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scan: scrub repaired 19K in 0h0m with 1568 errors on Fri Oct 12 22:46:25 2018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config: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NAME        STATE     READ WRITE CKSUM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tank        ONLINE       0     0 1.53K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mirror-0  ONLINE       0     0 3.07K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md0     ONLINE       0     0 3.07K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    md1     ONLINE       0     0 3.07K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errors: Permanent errors have been detected in the following files: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        /tank/FreeBSD-11.2-RELEASE-amd64.vhd.xz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/tank/base-amd64.txz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/tank/FreeBSD-11.2-RELEASE-amd64-disc1.iso.xz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   /tank/</a:t>
            </a:r>
            <a:r>
              <a:rPr lang="en-GB" sz="1400" dirty="0" err="1">
                <a:latin typeface="Consolas" panose="020B0609020204030204" pitchFamily="49" charset="0"/>
              </a:rPr>
              <a:t>intro_slides.pdf</a:t>
            </a:r>
            <a:endParaRPr lang="en-GB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159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Deduplication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525972"/>
      </p:ext>
    </p:extLst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D140098-D56D-514C-8609-B517A13F6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8389" y="2296121"/>
            <a:ext cx="2047875" cy="3086100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1EEE434-C034-3B42-BBA8-44839BDDF0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Intentional duplication</a:t>
            </a:r>
          </a:p>
          <a:p>
            <a:r>
              <a:rPr lang="en-GB" dirty="0"/>
              <a:t>Backups, redundancy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Unintentional duplication</a:t>
            </a:r>
          </a:p>
          <a:p>
            <a:r>
              <a:rPr lang="en-GB" dirty="0"/>
              <a:t>Application caches</a:t>
            </a:r>
          </a:p>
          <a:p>
            <a:r>
              <a:rPr lang="en-GB" dirty="0"/>
              <a:t>Temporary files</a:t>
            </a:r>
          </a:p>
          <a:p>
            <a:endParaRPr lang="en-GB" dirty="0"/>
          </a:p>
          <a:p>
            <a:r>
              <a:rPr lang="en-GB" dirty="0"/>
              <a:t>Node.js (</a:t>
            </a:r>
            <a:r>
              <a:rPr lang="en-GB" dirty="0" err="1"/>
              <a:t>Grrr</a:t>
            </a:r>
            <a:r>
              <a:rPr lang="en-GB" dirty="0"/>
              <a:t>!)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3DB2508-20CD-9E47-8206-0358F571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Duplication</a:t>
            </a:r>
          </a:p>
        </p:txBody>
      </p:sp>
    </p:spTree>
    <p:extLst>
      <p:ext uri="{BB962C8B-B14F-4D97-AF65-F5344CB8AC3E}">
        <p14:creationId xmlns:p14="http://schemas.microsoft.com/office/powerpoint/2010/main" val="9553432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8D10A-E000-964D-AE2A-DBB479D1D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020" y="1800000"/>
            <a:ext cx="4303800" cy="4351338"/>
          </a:xfrm>
        </p:spPr>
        <p:txBody>
          <a:bodyPr/>
          <a:lstStyle/>
          <a:p>
            <a:r>
              <a:rPr lang="en-GB" dirty="0"/>
              <a:t>Implemented at the block layer</a:t>
            </a:r>
          </a:p>
          <a:p>
            <a:r>
              <a:rPr lang="en-GB" dirty="0"/>
              <a:t>ZFS detects when it needs to store an exact copy of a block</a:t>
            </a:r>
          </a:p>
          <a:p>
            <a:r>
              <a:rPr lang="en-GB" dirty="0"/>
              <a:t>Only a reference is written rather than the entire block</a:t>
            </a:r>
          </a:p>
          <a:p>
            <a:r>
              <a:rPr lang="en-GB" dirty="0"/>
              <a:t>Can save a lot of disk space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C15892A-40EC-E545-9929-20025FFE8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2507" y="2211764"/>
            <a:ext cx="1386666" cy="32548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B3DF58E-4175-D046-A0D7-7AED6E42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</a:t>
            </a:r>
          </a:p>
        </p:txBody>
      </p:sp>
    </p:spTree>
    <p:extLst>
      <p:ext uri="{BB962C8B-B14F-4D97-AF65-F5344CB8AC3E}">
        <p14:creationId xmlns:p14="http://schemas.microsoft.com/office/powerpoint/2010/main" val="21623603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8C2CC4F-1AEE-454E-87D3-526BA8617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74" y="1800000"/>
            <a:ext cx="8604900" cy="4351338"/>
          </a:xfrm>
        </p:spPr>
        <p:txBody>
          <a:bodyPr/>
          <a:lstStyle/>
          <a:p>
            <a:r>
              <a:rPr lang="en-GB" dirty="0"/>
              <a:t>ZFS must keep a table of the checksums of every block it stores</a:t>
            </a:r>
          </a:p>
          <a:p>
            <a:r>
              <a:rPr lang="en-GB" dirty="0"/>
              <a:t>Depending on the </a:t>
            </a:r>
            <a:r>
              <a:rPr lang="en-GB" dirty="0" err="1"/>
              <a:t>blocksize</a:t>
            </a:r>
            <a:r>
              <a:rPr lang="en-GB" dirty="0"/>
              <a:t>, this table can grow very quickly</a:t>
            </a:r>
          </a:p>
          <a:p>
            <a:r>
              <a:rPr lang="en-GB" dirty="0"/>
              <a:t>Deduplication table must be fast to access or writes slow down</a:t>
            </a:r>
          </a:p>
          <a:p>
            <a:r>
              <a:rPr lang="en-GB" dirty="0"/>
              <a:t>Ideally, the deduplication table should fit in RAM</a:t>
            </a:r>
          </a:p>
          <a:p>
            <a:r>
              <a:rPr lang="en-GB" dirty="0"/>
              <a:t>Keeping a L2ARC on fast SSDs can reduce the cost somewhat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/>
              <a:t>Rule of thumb:</a:t>
            </a:r>
          </a:p>
          <a:p>
            <a:pPr marL="0" indent="0" algn="ctr">
              <a:buNone/>
            </a:pPr>
            <a:r>
              <a:rPr lang="en-GB" b="1" dirty="0"/>
              <a:t>5GB of RAM for each TB of data stored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D83C26-0FA8-9E49-9AB1-008543D2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</a:t>
            </a:r>
            <a:br>
              <a:rPr lang="en-GB" dirty="0"/>
            </a:br>
            <a:r>
              <a:rPr lang="en-GB" dirty="0"/>
              <a:t>  Memory cost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1 (Mirror)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Devices contain identical data</a:t>
            </a:r>
          </a:p>
          <a:p>
            <a:r>
              <a:rPr lang="en-US" altLang="zh-TW" dirty="0"/>
              <a:t>100% redundancy</a:t>
            </a:r>
          </a:p>
          <a:p>
            <a:r>
              <a:rPr lang="en-US" altLang="zh-TW" dirty="0"/>
              <a:t>Faster read (but might be slower write)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96271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F7D7BA0-1E2D-8547-BE45-EF50608D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79" y="1800000"/>
            <a:ext cx="8604900" cy="4351338"/>
          </a:xfrm>
        </p:spPr>
        <p:txBody>
          <a:bodyPr/>
          <a:lstStyle/>
          <a:p>
            <a:r>
              <a:rPr lang="en-GB" dirty="0"/>
              <a:t>The ZFS debugger (</a:t>
            </a:r>
            <a:r>
              <a:rPr lang="en-GB" dirty="0" err="1">
                <a:latin typeface="Input Mono Narrow" panose="02000509020000090004" pitchFamily="49" charset="0"/>
              </a:rPr>
              <a:t>zdb</a:t>
            </a:r>
            <a:r>
              <a:rPr lang="en-GB" dirty="0"/>
              <a:t>) can be used to evaluate if turning on deduplication will save space in a pool</a:t>
            </a:r>
          </a:p>
          <a:p>
            <a:r>
              <a:rPr lang="en-GB" dirty="0"/>
              <a:t>In most workloads, compression will provide much more significant savings than deduplication</a:t>
            </a:r>
          </a:p>
          <a:p>
            <a:r>
              <a:rPr lang="en-GB" dirty="0"/>
              <a:t>Consider whether the cost of RAM is worth it</a:t>
            </a:r>
          </a:p>
          <a:p>
            <a:r>
              <a:rPr lang="en-GB" dirty="0"/>
              <a:t>Also keep in mind that it is a lot easier and cheaper to add disks to a system than it is to add memory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20CE93-0DF5-0346-AB2C-52DB0560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</a:t>
            </a:r>
            <a:br>
              <a:rPr lang="en-GB" dirty="0"/>
            </a:br>
            <a:r>
              <a:rPr lang="en-GB" dirty="0"/>
              <a:t>  Is it worth it? (1/2)</a:t>
            </a:r>
          </a:p>
        </p:txBody>
      </p:sp>
    </p:spTree>
    <p:extLst>
      <p:ext uri="{BB962C8B-B14F-4D97-AF65-F5344CB8AC3E}">
        <p14:creationId xmlns:p14="http://schemas.microsoft.com/office/powerpoint/2010/main" val="38213410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42BE-1610-1349-A6A1-8B165307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 demo</a:t>
            </a:r>
            <a:br>
              <a:rPr lang="en-GB" dirty="0"/>
            </a:br>
            <a:r>
              <a:rPr lang="en-GB" dirty="0"/>
              <a:t>  Is it worth it? (2/2)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6CD83-3536-7842-A848-17E0F37F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551" y="1710000"/>
            <a:ext cx="8064900" cy="4770000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solidFill>
                  <a:schemeClr val="accent2"/>
                </a:solidFill>
                <a:latin typeface="Consolas" panose="020B0609020204030204" pitchFamily="49" charset="0"/>
              </a:rPr>
              <a:t>zdb</a:t>
            </a:r>
            <a:r>
              <a:rPr lang="en-GB" sz="1400" dirty="0">
                <a:solidFill>
                  <a:schemeClr val="accent2"/>
                </a:solidFill>
                <a:latin typeface="Consolas" panose="020B0609020204030204" pitchFamily="49" charset="0"/>
              </a:rPr>
              <a:t> -S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Simulated DDT histogram: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bucket              allocated                       referenced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______   ______________________________   ______________________________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refcnt</a:t>
            </a:r>
            <a:r>
              <a:rPr lang="en-GB" sz="1400" dirty="0">
                <a:latin typeface="Consolas" panose="020B0609020204030204" pitchFamily="49" charset="0"/>
              </a:rPr>
              <a:t>   blocks   LSIZE   PSIZE   DSIZE   blocks   LSIZE   PSIZE   DSIZE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------   ------   -----   -----   -----   ------   -----   -----   -----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1    25.1K   3.13G   3.13G   3.13G    25.1K   3.13G   3.13G   3.13G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2    1.48K    189M    189M    189M    2.96K    378M    378M    378M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Total    26.5K   3.32G   3.32G   3.32G    28.0K   3.50G   3.50G   3.50G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= 1.06, compress = 1.00, copies = 1.00, </a:t>
            </a:r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* compress / copies = 1.06</a:t>
            </a:r>
          </a:p>
        </p:txBody>
      </p:sp>
    </p:spTree>
    <p:extLst>
      <p:ext uri="{BB962C8B-B14F-4D97-AF65-F5344CB8AC3E}">
        <p14:creationId xmlns:p14="http://schemas.microsoft.com/office/powerpoint/2010/main" val="37837867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7EA1-9703-984B-A686-6C6DCF7A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 demo</a:t>
            </a:r>
            <a:br>
              <a:rPr lang="en-GB" dirty="0"/>
            </a:br>
            <a:r>
              <a:rPr lang="en-GB" dirty="0"/>
              <a:t>  Control experiment (1/2)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8D331-C340-C94E-9274-1066E98A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21" y="1710000"/>
            <a:ext cx="8274386" cy="47700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79.5K  7.50G        -         -     0%     0%  1.00x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get </a:t>
            </a:r>
            <a:r>
              <a:rPr lang="en-GB" sz="1400" dirty="0" err="1">
                <a:latin typeface="Consolas" panose="020B0609020204030204" pitchFamily="49" charset="0"/>
              </a:rPr>
              <a:t>compression,dedup</a:t>
            </a:r>
            <a:r>
              <a:rPr lang="en-GB" sz="1400" dirty="0">
                <a:latin typeface="Consolas" panose="020B0609020204030204" pitchFamily="49" charset="0"/>
              </a:rPr>
              <a:t>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PROPERTY     VALUE          SOURCE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compression  off            default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</a:t>
            </a:r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       off            default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for p in `</a:t>
            </a:r>
            <a:r>
              <a:rPr lang="en-GB" sz="1400" dirty="0" err="1">
                <a:latin typeface="Consolas" panose="020B0609020204030204" pitchFamily="49" charset="0"/>
              </a:rPr>
              <a:t>seq</a:t>
            </a:r>
            <a:r>
              <a:rPr lang="en-GB" sz="1400" dirty="0">
                <a:latin typeface="Consolas" panose="020B0609020204030204" pitchFamily="49" charset="0"/>
              </a:rPr>
              <a:t> 0 4`; do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create tank/ports/$p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-d /</a:t>
            </a:r>
            <a:r>
              <a:rPr lang="en-GB" sz="1400" dirty="0" err="1">
                <a:latin typeface="Consolas" panose="020B0609020204030204" pitchFamily="49" charset="0"/>
              </a:rPr>
              <a:t>tmp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-p /tank/ports/$p extract &amp;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done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2.14G  5.36G        -         -     3%    28%  1.00x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044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42BE-1610-1349-A6A1-8B165307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 demo</a:t>
            </a:r>
            <a:br>
              <a:rPr lang="en-GB" dirty="0"/>
            </a:br>
            <a:r>
              <a:rPr lang="en-GB" dirty="0"/>
              <a:t>  Control experiment (2/2)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6CD83-3536-7842-A848-17E0F37F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17" y="1710000"/>
            <a:ext cx="8064900" cy="4770000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zdb</a:t>
            </a:r>
            <a:r>
              <a:rPr lang="en-GB" sz="1400" dirty="0">
                <a:latin typeface="Consolas" panose="020B0609020204030204" pitchFamily="49" charset="0"/>
              </a:rPr>
              <a:t> -S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Simulated DDT histogram: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bucket              allocated                       referenced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______   ______________________________   ______________________________</a:t>
            </a:r>
          </a:p>
          <a:p>
            <a:r>
              <a:rPr lang="en-GB" sz="1400" dirty="0" err="1">
                <a:latin typeface="Consolas" panose="020B0609020204030204" pitchFamily="49" charset="0"/>
              </a:rPr>
              <a:t>refcnt</a:t>
            </a:r>
            <a:r>
              <a:rPr lang="en-GB" sz="1400" dirty="0">
                <a:latin typeface="Consolas" panose="020B0609020204030204" pitchFamily="49" charset="0"/>
              </a:rPr>
              <a:t>   blocks   LSIZE   PSIZE   DSIZE   blocks   LSIZE   PSIZE   DSIZE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------   ------   -----   -----   -----   ------   -----   -----   -----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4     131K    374M    374M    374M     656K   1.82G   1.82G   1.82G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 8    2.28K   4.60M   4.60M   4.60M    23.9K   48.0M   48.0M   48.0M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16      144    526K    526K    526K    3.12K   10.5M   10.5M   10.5M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32       22   23.5K   23.5K   23.5K      920    978K    978K    978K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 64        2   1.50K   1.50K   1.50K      135    100K    100K    100K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  256        1     512     512     512      265    132K    132K    132K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 Total     134K    379M    379M    379M     685K   1.88G   1.88G   1.88G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= 5.09, compress = 1.00, copies = 1.00, </a:t>
            </a:r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* compress / copies = 5.09</a:t>
            </a:r>
          </a:p>
        </p:txBody>
      </p:sp>
    </p:spTree>
    <p:extLst>
      <p:ext uri="{BB962C8B-B14F-4D97-AF65-F5344CB8AC3E}">
        <p14:creationId xmlns:p14="http://schemas.microsoft.com/office/powerpoint/2010/main" val="17050340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7EA1-9703-984B-A686-6C6DCF7A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 demo</a:t>
            </a:r>
            <a:br>
              <a:rPr lang="en-GB" dirty="0"/>
            </a:br>
            <a:r>
              <a:rPr lang="en-GB" dirty="0"/>
              <a:t>  Enabling deduplication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8D331-C340-C94E-9274-1066E98A5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22" y="1710000"/>
            <a:ext cx="8146794" cy="47700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79.5K  7.50G        -         -     0%     0%  1.00x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get </a:t>
            </a:r>
            <a:r>
              <a:rPr lang="en-GB" sz="1400" dirty="0" err="1">
                <a:latin typeface="Consolas" panose="020B0609020204030204" pitchFamily="49" charset="0"/>
              </a:rPr>
              <a:t>compression,dedup</a:t>
            </a:r>
            <a:r>
              <a:rPr lang="en-GB" sz="1400" dirty="0">
                <a:latin typeface="Consolas" panose="020B0609020204030204" pitchFamily="49" charset="0"/>
              </a:rPr>
              <a:t>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PROPERTY     VALUE          SOURCE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compression  off            default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</a:t>
            </a:r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       on             default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for p in `</a:t>
            </a:r>
            <a:r>
              <a:rPr lang="en-GB" sz="1400" dirty="0" err="1">
                <a:latin typeface="Consolas" panose="020B0609020204030204" pitchFamily="49" charset="0"/>
              </a:rPr>
              <a:t>seq</a:t>
            </a:r>
            <a:r>
              <a:rPr lang="en-GB" sz="1400" dirty="0">
                <a:latin typeface="Consolas" panose="020B0609020204030204" pitchFamily="49" charset="0"/>
              </a:rPr>
              <a:t> 0 4`; do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create tank/ports/$p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-d /</a:t>
            </a:r>
            <a:r>
              <a:rPr lang="en-GB" sz="1400" dirty="0" err="1">
                <a:latin typeface="Consolas" panose="020B0609020204030204" pitchFamily="49" charset="0"/>
              </a:rPr>
              <a:t>tmp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-p /tank/ports/$p extract &amp;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done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 670M  6.85G        -         -     6%     8%  5.08x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280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1F72-EE3B-9C48-A694-4DDE49E6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 demo</a:t>
            </a:r>
            <a:br>
              <a:rPr lang="en-GB" dirty="0"/>
            </a:br>
            <a:r>
              <a:rPr lang="en-GB" dirty="0"/>
              <a:t>  Compare with compression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F761B-C506-6A46-8F29-664948405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287" y="1710000"/>
            <a:ext cx="8064900" cy="4770000"/>
          </a:xfrm>
        </p:spPr>
        <p:txBody>
          <a:bodyPr/>
          <a:lstStyle/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79.5K  7.50G        -         -     0%     0%  1.00x  ONLINE  -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get </a:t>
            </a:r>
            <a:r>
              <a:rPr lang="en-GB" sz="1400" dirty="0" err="1">
                <a:latin typeface="Consolas" panose="020B0609020204030204" pitchFamily="49" charset="0"/>
              </a:rPr>
              <a:t>compression,dedup</a:t>
            </a:r>
            <a:r>
              <a:rPr lang="en-GB" sz="1400" dirty="0">
                <a:latin typeface="Consolas" panose="020B0609020204030204" pitchFamily="49" charset="0"/>
              </a:rPr>
              <a:t>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PROPERTY     VALUE          SOURCE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compression  gzip-9         local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</a:t>
            </a:r>
            <a:r>
              <a:rPr lang="en-GB" sz="1400" dirty="0" err="1">
                <a:latin typeface="Consolas" panose="020B0609020204030204" pitchFamily="49" charset="0"/>
              </a:rPr>
              <a:t>dedup</a:t>
            </a:r>
            <a:r>
              <a:rPr lang="en-GB" sz="1400" dirty="0">
                <a:latin typeface="Consolas" panose="020B0609020204030204" pitchFamily="49" charset="0"/>
              </a:rPr>
              <a:t>        off            default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for p in `</a:t>
            </a:r>
            <a:r>
              <a:rPr lang="en-GB" sz="1400" dirty="0" err="1">
                <a:latin typeface="Consolas" panose="020B0609020204030204" pitchFamily="49" charset="0"/>
              </a:rPr>
              <a:t>seq</a:t>
            </a:r>
            <a:r>
              <a:rPr lang="en-GB" sz="1400" dirty="0">
                <a:latin typeface="Consolas" panose="020B0609020204030204" pitchFamily="49" charset="0"/>
              </a:rPr>
              <a:t> 0 4`; do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zfs</a:t>
            </a:r>
            <a:r>
              <a:rPr lang="en-GB" sz="1400" dirty="0">
                <a:latin typeface="Consolas" panose="020B0609020204030204" pitchFamily="49" charset="0"/>
              </a:rPr>
              <a:t> create tank/ports/$p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-d /</a:t>
            </a:r>
            <a:r>
              <a:rPr lang="en-GB" sz="1400" dirty="0" err="1">
                <a:latin typeface="Consolas" panose="020B0609020204030204" pitchFamily="49" charset="0"/>
              </a:rPr>
              <a:t>tmp</a:t>
            </a:r>
            <a:r>
              <a:rPr lang="en-GB" sz="1400" dirty="0">
                <a:latin typeface="Consolas" panose="020B0609020204030204" pitchFamily="49" charset="0"/>
              </a:rPr>
              <a:t>/</a:t>
            </a:r>
            <a:r>
              <a:rPr lang="en-GB" sz="1400" dirty="0" err="1">
                <a:latin typeface="Consolas" panose="020B0609020204030204" pitchFamily="49" charset="0"/>
              </a:rPr>
              <a:t>portsnap</a:t>
            </a:r>
            <a:r>
              <a:rPr lang="en-GB" sz="1400" dirty="0">
                <a:latin typeface="Consolas" panose="020B0609020204030204" pitchFamily="49" charset="0"/>
              </a:rPr>
              <a:t> -p /tank/ports/$p extract &amp;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&gt; done</a:t>
            </a:r>
          </a:p>
          <a:p>
            <a:endParaRPr lang="en-GB" sz="1400" dirty="0">
              <a:latin typeface="Consolas" panose="020B0609020204030204" pitchFamily="49" charset="0"/>
            </a:endParaRPr>
          </a:p>
          <a:p>
            <a:r>
              <a:rPr lang="en-GB" sz="1400" dirty="0">
                <a:latin typeface="Consolas" panose="020B0609020204030204" pitchFamily="49" charset="0"/>
              </a:rPr>
              <a:t># </a:t>
            </a:r>
            <a:r>
              <a:rPr lang="en-GB" sz="1400" dirty="0" err="1">
                <a:latin typeface="Consolas" panose="020B0609020204030204" pitchFamily="49" charset="0"/>
              </a:rPr>
              <a:t>zpool</a:t>
            </a:r>
            <a:r>
              <a:rPr lang="en-GB" sz="1400" dirty="0">
                <a:latin typeface="Consolas" panose="020B0609020204030204" pitchFamily="49" charset="0"/>
              </a:rPr>
              <a:t> list tank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NAME   SIZE  ALLOC   FREE  CKPOINT  EXPANDSZ   FRAG    CAP  DEDUP  HEALTH  ALTROOT</a:t>
            </a:r>
          </a:p>
          <a:p>
            <a:r>
              <a:rPr lang="en-GB" sz="1400" dirty="0">
                <a:latin typeface="Consolas" panose="020B0609020204030204" pitchFamily="49" charset="0"/>
              </a:rPr>
              <a:t>tank  7.50G   752M  6.77G        -         -     3%     9%  1.00x  ONLINE  -</a:t>
            </a:r>
          </a:p>
        </p:txBody>
      </p:sp>
    </p:spTree>
    <p:extLst>
      <p:ext uri="{BB962C8B-B14F-4D97-AF65-F5344CB8AC3E}">
        <p14:creationId xmlns:p14="http://schemas.microsoft.com/office/powerpoint/2010/main" val="1037053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6F6BF-B4B6-6841-85D4-C855C91EE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43" y="1800000"/>
            <a:ext cx="4303800" cy="4351338"/>
          </a:xfrm>
        </p:spPr>
        <p:txBody>
          <a:bodyPr/>
          <a:lstStyle/>
          <a:p>
            <a:r>
              <a:rPr lang="en-GB" dirty="0"/>
              <a:t>ZFS deduplication can save a lot of space under some workloads but at the expense of a lot of memory</a:t>
            </a:r>
          </a:p>
          <a:p>
            <a:r>
              <a:rPr lang="en-GB" dirty="0"/>
              <a:t>Often, compression will give similar or better results</a:t>
            </a:r>
          </a:p>
          <a:p>
            <a:r>
              <a:rPr lang="en-GB" dirty="0"/>
              <a:t>Always check with </a:t>
            </a:r>
            <a:r>
              <a:rPr lang="en-GB" dirty="0" err="1">
                <a:latin typeface="Input Mono Narrow" panose="02000509020000090004" pitchFamily="49" charset="0"/>
              </a:rPr>
              <a:t>zdb</a:t>
            </a:r>
            <a:r>
              <a:rPr lang="en-GB" dirty="0">
                <a:latin typeface="Input Mono Narrow" panose="02000509020000090004" pitchFamily="49" charset="0"/>
              </a:rPr>
              <a:t> -S</a:t>
            </a:r>
            <a:r>
              <a:rPr lang="en-GB" dirty="0"/>
              <a:t> whether deduplication would be worth it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E2602D-172D-7A49-BE34-E8E5CD73978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364542" y="3421807"/>
          <a:ext cx="2789819" cy="845820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1960947">
                  <a:extLst>
                    <a:ext uri="{9D8B030D-6E8A-4147-A177-3AD203B41FA5}">
                      <a16:colId xmlns:a16="http://schemas.microsoft.com/office/drawing/2014/main" val="353071029"/>
                    </a:ext>
                  </a:extLst>
                </a:gridCol>
                <a:gridCol w="828872">
                  <a:extLst>
                    <a:ext uri="{9D8B030D-6E8A-4147-A177-3AD203B41FA5}">
                      <a16:colId xmlns:a16="http://schemas.microsoft.com/office/drawing/2014/main" val="161079727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Control experiment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2.14G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85526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Deduplication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670M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36422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Compression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752M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891826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408D2B7-1026-9641-B058-D547B6F0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Deduplication</a:t>
            </a:r>
            <a:br>
              <a:rPr lang="en-GB" dirty="0"/>
            </a:br>
            <a:r>
              <a:rPr lang="en-GB" dirty="0"/>
              <a:t>  Summary</a:t>
            </a:r>
          </a:p>
        </p:txBody>
      </p:sp>
    </p:spTree>
    <p:extLst>
      <p:ext uri="{BB962C8B-B14F-4D97-AF65-F5344CB8AC3E}">
        <p14:creationId xmlns:p14="http://schemas.microsoft.com/office/powerpoint/2010/main" val="26328730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Performance</a:t>
            </a:r>
            <a:r>
              <a:rPr lang="zh-TW" dirty="0"/>
              <a:t> Tuning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299442"/>
      </p:ext>
    </p:extLst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tuning tips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System memory</a:t>
            </a:r>
          </a:p>
          <a:p>
            <a:r>
              <a:rPr lang="en-US" altLang="zh-TW" dirty="0"/>
              <a:t>Access time</a:t>
            </a:r>
          </a:p>
          <a:p>
            <a:r>
              <a:rPr lang="en-US" altLang="zh-TW" dirty="0"/>
              <a:t>Dataset compression</a:t>
            </a:r>
          </a:p>
          <a:p>
            <a:r>
              <a:rPr lang="en-US" altLang="zh-TW" dirty="0"/>
              <a:t>Deduplication</a:t>
            </a:r>
          </a:p>
          <a:p>
            <a:r>
              <a:rPr lang="en-US" altLang="zh-TW" dirty="0"/>
              <a:t>ZFS send and receive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275663"/>
      </p:ext>
    </p:extLst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Random Access Memory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ZFS performance depends on the amount of system</a:t>
            </a:r>
          </a:p>
          <a:p>
            <a:pPr lvl="1"/>
            <a:r>
              <a:rPr lang="en-US" altLang="zh-TW" dirty="0"/>
              <a:t>recommended minimum: 1GB</a:t>
            </a:r>
          </a:p>
          <a:p>
            <a:pPr lvl="1"/>
            <a:r>
              <a:rPr lang="en-US" altLang="zh-TW" dirty="0"/>
              <a:t>4GB is ok</a:t>
            </a:r>
          </a:p>
          <a:p>
            <a:pPr lvl="1"/>
            <a:r>
              <a:rPr lang="en-US" altLang="zh-TW" dirty="0"/>
              <a:t>8GB and more is good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266427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47300" y="6488668"/>
            <a:ext cx="364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https://zh.wikipedia.org/zh-tw/RAID</a:t>
            </a:r>
            <a:r>
              <a:rPr lang="en-US" altLang="zh-TW" dirty="0"/>
              <a:t>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96" y="1403350"/>
            <a:ext cx="5946404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843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Dataset compression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Save space</a:t>
            </a:r>
          </a:p>
          <a:p>
            <a:r>
              <a:rPr lang="en-US" altLang="zh-TW" dirty="0"/>
              <a:t>Increase CPU usage</a:t>
            </a:r>
          </a:p>
          <a:p>
            <a:r>
              <a:rPr lang="en-US" altLang="zh-TW" dirty="0"/>
              <a:t>Increase data throughput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574737"/>
      </p:ext>
    </p:extLst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Deduplication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requires even more memory</a:t>
            </a:r>
          </a:p>
          <a:p>
            <a:r>
              <a:rPr lang="en-US" altLang="zh-TW" dirty="0"/>
              <a:t>increases CPU usage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9301456"/>
      </p:ext>
    </p:extLst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ZFS send/</a:t>
            </a:r>
            <a:r>
              <a:rPr lang="en-US" altLang="zh-TW" dirty="0" err="1"/>
              <a:t>recv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buffer for large streams</a:t>
            </a:r>
          </a:p>
          <a:p>
            <a:pPr lvl="1"/>
            <a:r>
              <a:rPr lang="en-US" altLang="zh-TW" dirty="0" err="1"/>
              <a:t>misc</a:t>
            </a:r>
            <a:r>
              <a:rPr lang="en-US" altLang="zh-TW" dirty="0"/>
              <a:t>/buffer</a:t>
            </a:r>
          </a:p>
          <a:p>
            <a:pPr lvl="1"/>
            <a:r>
              <a:rPr lang="en-US" altLang="zh-TW" dirty="0" err="1"/>
              <a:t>misc</a:t>
            </a:r>
            <a:r>
              <a:rPr lang="en-US" altLang="zh-TW" dirty="0"/>
              <a:t>/</a:t>
            </a:r>
            <a:r>
              <a:rPr lang="en-US" altLang="zh-TW" dirty="0" err="1"/>
              <a:t>mbuffer</a:t>
            </a:r>
            <a:r>
              <a:rPr lang="en-US" altLang="zh-TW" dirty="0"/>
              <a:t> (network capable)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2082798"/>
      </p:ext>
    </p:extLst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Database tuning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PostgreSQL and MySQL users recommend using a different </a:t>
            </a:r>
            <a:r>
              <a:rPr lang="en-US" altLang="zh-TW" dirty="0" err="1"/>
              <a:t>recordsize</a:t>
            </a:r>
            <a:r>
              <a:rPr lang="en-US" altLang="zh-TW" dirty="0"/>
              <a:t> than default 128k.</a:t>
            </a:r>
          </a:p>
          <a:p>
            <a:endParaRPr lang="en-US" altLang="zh-TW" dirty="0"/>
          </a:p>
          <a:p>
            <a:r>
              <a:rPr lang="en-US" altLang="zh-TW" dirty="0"/>
              <a:t>PostgreSQL: 8k</a:t>
            </a:r>
          </a:p>
          <a:p>
            <a:r>
              <a:rPr lang="en-US" altLang="zh-TW" dirty="0"/>
              <a:t>MySQL </a:t>
            </a:r>
            <a:r>
              <a:rPr lang="en-US" altLang="zh-TW" dirty="0" err="1"/>
              <a:t>MyISAM</a:t>
            </a:r>
            <a:r>
              <a:rPr lang="en-US" altLang="zh-TW" dirty="0"/>
              <a:t> storage: 8k</a:t>
            </a:r>
          </a:p>
          <a:p>
            <a:r>
              <a:rPr lang="en-US" altLang="zh-TW" dirty="0"/>
              <a:t>MySQL </a:t>
            </a:r>
            <a:r>
              <a:rPr lang="en-US" altLang="zh-TW" dirty="0" err="1"/>
              <a:t>InnoDB</a:t>
            </a:r>
            <a:r>
              <a:rPr lang="en-US" altLang="zh-TW" dirty="0"/>
              <a:t> storage: 16k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4492858"/>
      </p:ext>
    </p:extLst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File Servers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Disable access time</a:t>
            </a:r>
          </a:p>
          <a:p>
            <a:r>
              <a:rPr lang="en-US" altLang="zh-TW" dirty="0"/>
              <a:t>keep number of snapshots low</a:t>
            </a:r>
          </a:p>
          <a:p>
            <a:r>
              <a:rPr lang="en-US" altLang="zh-TW" dirty="0" err="1"/>
              <a:t>dedup</a:t>
            </a:r>
            <a:r>
              <a:rPr lang="en-US" altLang="zh-TW" dirty="0"/>
              <a:t> only if you have lots of RAM</a:t>
            </a:r>
          </a:p>
          <a:p>
            <a:r>
              <a:rPr lang="en-US" altLang="zh-TW" dirty="0"/>
              <a:t>for heavy write workloads move ZIL to separate SSD drives</a:t>
            </a:r>
          </a:p>
          <a:p>
            <a:r>
              <a:rPr lang="en-US" altLang="zh-TW" dirty="0"/>
              <a:t>optionally disable ZIL for datasets (beware consequences)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938468"/>
      </p:ext>
    </p:extLst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Webservers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Disable redundant data caching</a:t>
            </a:r>
          </a:p>
          <a:p>
            <a:pPr lvl="1"/>
            <a:r>
              <a:rPr lang="en-US" altLang="zh-TW" dirty="0"/>
              <a:t>Apache </a:t>
            </a:r>
          </a:p>
          <a:p>
            <a:pPr lvl="2"/>
            <a:r>
              <a:rPr lang="en-US" altLang="zh-TW" dirty="0" err="1"/>
              <a:t>EnableMMAP</a:t>
            </a:r>
            <a:r>
              <a:rPr lang="en-US" altLang="zh-TW" dirty="0"/>
              <a:t> Off </a:t>
            </a:r>
          </a:p>
          <a:p>
            <a:pPr lvl="2"/>
            <a:r>
              <a:rPr lang="en-US" altLang="zh-TW" dirty="0" err="1"/>
              <a:t>EnableSendfile</a:t>
            </a:r>
            <a:r>
              <a:rPr lang="en-US" altLang="zh-TW" dirty="0"/>
              <a:t> Off</a:t>
            </a:r>
          </a:p>
          <a:p>
            <a:pPr lvl="1"/>
            <a:r>
              <a:rPr lang="en-US" altLang="zh-TW" dirty="0"/>
              <a:t>Nginx </a:t>
            </a:r>
          </a:p>
          <a:p>
            <a:pPr lvl="2"/>
            <a:r>
              <a:rPr lang="en-US" altLang="zh-TW" dirty="0" err="1"/>
              <a:t>Sendfile</a:t>
            </a:r>
            <a:r>
              <a:rPr lang="en-US" altLang="zh-TW" dirty="0"/>
              <a:t> off</a:t>
            </a:r>
          </a:p>
          <a:p>
            <a:pPr lvl="1"/>
            <a:r>
              <a:rPr lang="en-US" altLang="zh-TW" dirty="0" err="1"/>
              <a:t>Lighttpd</a:t>
            </a:r>
            <a:r>
              <a:rPr lang="en-US" altLang="zh-TW" dirty="0"/>
              <a:t> </a:t>
            </a:r>
          </a:p>
          <a:p>
            <a:pPr lvl="2"/>
            <a:r>
              <a:rPr lang="en-US" altLang="zh-TW" dirty="0" err="1"/>
              <a:t>server.network</a:t>
            </a:r>
            <a:r>
              <a:rPr lang="en-US" altLang="zh-TW" dirty="0"/>
              <a:t>-backend="</a:t>
            </a:r>
            <a:r>
              <a:rPr lang="en-US" altLang="zh-TW" dirty="0" err="1"/>
              <a:t>writev</a:t>
            </a:r>
            <a:r>
              <a:rPr lang="en-US" altLang="zh-TW" dirty="0"/>
              <a:t>"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8398077"/>
      </p:ext>
    </p:extLst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ctrTitle" sz="quarter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dirty="0"/>
              <a:t>Cache</a:t>
            </a:r>
            <a:r>
              <a:rPr lang="zh-TW" dirty="0"/>
              <a:t> and Prefetch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072810"/>
      </p:ext>
    </p:extLst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lang="en-US" altLang="zh-TW" dirty="0"/>
              <a:t>Adaptive Replacement Cache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Resides in system RAM</a:t>
            </a:r>
          </a:p>
          <a:p>
            <a:pPr indent="457189">
              <a:buNone/>
            </a:pPr>
            <a:r>
              <a:rPr lang="en-US" altLang="zh-TW" dirty="0"/>
              <a:t>major speedup to ZFS</a:t>
            </a:r>
          </a:p>
          <a:p>
            <a:pPr indent="457189">
              <a:buNone/>
            </a:pPr>
            <a:r>
              <a:rPr lang="en-US" altLang="zh-TW" dirty="0"/>
              <a:t>the size is auto-tuned</a:t>
            </a:r>
          </a:p>
          <a:p>
            <a:pPr>
              <a:buNone/>
            </a:pPr>
            <a:r>
              <a:rPr lang="en-US" altLang="zh-TW" dirty="0"/>
              <a:t>Default: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arc max: memory size - 1GB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metadata limit: ¼ of arc_max</a:t>
            </a:r>
          </a:p>
          <a:p>
            <a:pPr>
              <a:buNone/>
            </a:pPr>
            <a:r>
              <a:rPr lang="zh-TW" altLang="en-US" dirty="0"/>
              <a:t>	</a:t>
            </a:r>
            <a:r>
              <a:rPr lang="en-US" altLang="zh-TW" dirty="0"/>
              <a:t>arc min: ½ of arc_meta_limit (but at least 16MB)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1877872"/>
      </p:ext>
    </p:extLst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Disable ARC on per-dataset level</a:t>
            </a:r>
          </a:p>
          <a:p>
            <a:r>
              <a:rPr lang="en-US" altLang="zh-TW" dirty="0"/>
              <a:t>maximum can be limited</a:t>
            </a:r>
          </a:p>
          <a:p>
            <a:r>
              <a:rPr lang="en-US" altLang="zh-TW" dirty="0"/>
              <a:t>increasing </a:t>
            </a:r>
            <a:r>
              <a:rPr lang="en-US" altLang="zh-TW" dirty="0" err="1"/>
              <a:t>arc_meta_limit</a:t>
            </a:r>
            <a:r>
              <a:rPr lang="en-US" altLang="zh-TW" dirty="0"/>
              <a:t> may help if working with many files</a:t>
            </a:r>
          </a:p>
          <a:p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kstat.zfs.misc.arcstats.size</a:t>
            </a:r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vfs.zfs.arc_meta_used</a:t>
            </a:r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sysctl</a:t>
            </a:r>
            <a:r>
              <a:rPr lang="en-US" altLang="zh-TW" dirty="0"/>
              <a:t> </a:t>
            </a:r>
            <a:r>
              <a:rPr lang="en-US" altLang="zh-TW" dirty="0" err="1"/>
              <a:t>vfs.zfs.arc_meta_limit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http://www.krausam.de/?p=70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903601"/>
      </p:ext>
    </p:extLst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L2ARC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L2 Adaptive Replacement Cache</a:t>
            </a:r>
          </a:p>
          <a:p>
            <a:pPr lvl="1"/>
            <a:r>
              <a:rPr lang="en-US" altLang="zh-TW" dirty="0"/>
              <a:t>is designed to run on fast block devices (SSD)</a:t>
            </a:r>
          </a:p>
          <a:p>
            <a:pPr lvl="1"/>
            <a:r>
              <a:rPr lang="en-US" altLang="zh-TW" dirty="0"/>
              <a:t>helps primarily read-intensive workloads</a:t>
            </a:r>
          </a:p>
          <a:p>
            <a:pPr lvl="1"/>
            <a:r>
              <a:rPr lang="en-US" altLang="zh-TW" dirty="0"/>
              <a:t>each device can be attached to only one ZFS pool</a:t>
            </a:r>
          </a:p>
          <a:p>
            <a:endParaRPr lang="en-US" altLang="zh-TW" dirty="0"/>
          </a:p>
          <a:p>
            <a:r>
              <a:rPr lang="en-US" altLang="zh-TW" dirty="0"/>
              <a:t># </a:t>
            </a:r>
            <a:r>
              <a:rPr lang="en-US" altLang="zh-TW" dirty="0" err="1"/>
              <a:t>zpool</a:t>
            </a:r>
            <a:r>
              <a:rPr lang="en-US" altLang="zh-TW" dirty="0"/>
              <a:t> add &lt;pool name&gt; cache &lt;</a:t>
            </a:r>
            <a:r>
              <a:rPr lang="en-US" altLang="zh-TW" dirty="0" err="1"/>
              <a:t>vdevs</a:t>
            </a:r>
            <a:r>
              <a:rPr lang="en-US" altLang="zh-TW" dirty="0"/>
              <a:t>&gt;</a:t>
            </a:r>
          </a:p>
          <a:p>
            <a:r>
              <a:rPr lang="en-US" altLang="zh-TW" dirty="0"/>
              <a:t># </a:t>
            </a:r>
            <a:r>
              <a:rPr lang="en-US" altLang="zh-TW" dirty="0" err="1"/>
              <a:t>zpool</a:t>
            </a:r>
            <a:r>
              <a:rPr lang="en-US" altLang="zh-TW" dirty="0"/>
              <a:t> add remove &lt;pool name&gt; &lt;</a:t>
            </a:r>
            <a:r>
              <a:rPr lang="en-US" altLang="zh-TW" dirty="0" err="1"/>
              <a:t>vdevs</a:t>
            </a:r>
            <a:r>
              <a:rPr lang="en-US" altLang="zh-TW" dirty="0"/>
              <a:t>&gt;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6282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CTU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CTUCSCC" id="{7A6BFD7D-742E-42F6-861F-FD06ACC8FDEC}" vid="{C938CAA5-DDCF-4748-8BE0-190ADCF122B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NCTUCSCC</Template>
  <TotalTime>1290</TotalTime>
  <Words>5942</Words>
  <Application>Microsoft Office PowerPoint</Application>
  <PresentationFormat>如螢幕大小 (4:3)</PresentationFormat>
  <Paragraphs>1123</Paragraphs>
  <Slides>106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106</vt:i4>
      </vt:variant>
    </vt:vector>
  </HeadingPairs>
  <TitlesOfParts>
    <vt:vector size="116" baseType="lpstr">
      <vt:lpstr>Futura Md BT</vt:lpstr>
      <vt:lpstr>Input Mono Narrow</vt:lpstr>
      <vt:lpstr>Zapf Dingbats</vt:lpstr>
      <vt:lpstr>Arial</vt:lpstr>
      <vt:lpstr>Calibri</vt:lpstr>
      <vt:lpstr>Cambria Math</vt:lpstr>
      <vt:lpstr>Consolas</vt:lpstr>
      <vt:lpstr>Times New Roman</vt:lpstr>
      <vt:lpstr>Wingdings</vt:lpstr>
      <vt:lpstr>NCTUCSCC</vt:lpstr>
      <vt:lpstr>ZFS -  The Last Word in Filesystem</vt:lpstr>
      <vt:lpstr>RAID</vt:lpstr>
      <vt:lpstr>Common RAID types</vt:lpstr>
      <vt:lpstr>JBOD (Just a Bunch Of Disks)</vt:lpstr>
      <vt:lpstr>RAID 0 (Stripe)</vt:lpstr>
      <vt:lpstr>RAID 0 (Stripe)</vt:lpstr>
      <vt:lpstr>RAID 1 (Mirror)</vt:lpstr>
      <vt:lpstr>RAID 1 (Mirror)</vt:lpstr>
      <vt:lpstr>RAID 5</vt:lpstr>
      <vt:lpstr>RAID 5</vt:lpstr>
      <vt:lpstr>RAID 6</vt:lpstr>
      <vt:lpstr>RAID 6</vt:lpstr>
      <vt:lpstr>RAID 10</vt:lpstr>
      <vt:lpstr>RAID 50?</vt:lpstr>
      <vt:lpstr>RAID 60?</vt:lpstr>
      <vt:lpstr>Issues of RAID</vt:lpstr>
      <vt:lpstr>Software Implementations</vt:lpstr>
      <vt:lpstr>Here comes ZFS</vt:lpstr>
      <vt:lpstr>Why ZFS?</vt:lpstr>
      <vt:lpstr>End-to-end data integrity</vt:lpstr>
      <vt:lpstr>Disk block checksums</vt:lpstr>
      <vt:lpstr>ZFS data authentication</vt:lpstr>
      <vt:lpstr>Traditional storage architecture</vt:lpstr>
      <vt:lpstr>ZFS pooled storage</vt:lpstr>
      <vt:lpstr>Copy-on-write transactions</vt:lpstr>
      <vt:lpstr>Simple administration</vt:lpstr>
      <vt:lpstr>Storage Pools</vt:lpstr>
      <vt:lpstr>ZFS Pools</vt:lpstr>
      <vt:lpstr>ZFS Pools Components</vt:lpstr>
      <vt:lpstr>RAID in ZFS</vt:lpstr>
      <vt:lpstr>Storage pools   Creating storage pools (1/2) </vt:lpstr>
      <vt:lpstr>Storage pools   Creating storage pools (2/2)</vt:lpstr>
      <vt:lpstr>Storage pools   Displaying pool status </vt:lpstr>
      <vt:lpstr>Storage pools   Displaying I/O statistics</vt:lpstr>
      <vt:lpstr>Storage pools   Destroying storage pools</vt:lpstr>
      <vt:lpstr>Storage pools   Creating stripes</vt:lpstr>
      <vt:lpstr>Storage pools   Creating mirrors (RAID-1)</vt:lpstr>
      <vt:lpstr>Storage pools   Creating raidz groups</vt:lpstr>
      <vt:lpstr>Storage pools   Combining vdev types</vt:lpstr>
      <vt:lpstr>Storage pools   Increasing storage pool capacity</vt:lpstr>
      <vt:lpstr>Storage pools   Creating a mirror from a single-disk pool (1/4) </vt:lpstr>
      <vt:lpstr>Storage pools   Creating a mirror from a single-disk pool (2/4)</vt:lpstr>
      <vt:lpstr>Storage pools   Creating a mirror from a single-disk pool (3/4)</vt:lpstr>
      <vt:lpstr>Storage pools   Creating a mirror from a single-disk pool (4/4)</vt:lpstr>
      <vt:lpstr>Zpool command</vt:lpstr>
      <vt:lpstr>Zpool properties</vt:lpstr>
      <vt:lpstr>Zpool Sizing</vt:lpstr>
      <vt:lpstr>ZFS Dataset</vt:lpstr>
      <vt:lpstr>ZFS Datasets</vt:lpstr>
      <vt:lpstr>Filesystem Datasets</vt:lpstr>
      <vt:lpstr>Volumn Datasets (ZVols)</vt:lpstr>
      <vt:lpstr>Dataset properties</vt:lpstr>
      <vt:lpstr>zfs command</vt:lpstr>
      <vt:lpstr>Snapshots</vt:lpstr>
      <vt:lpstr>Snapshot</vt:lpstr>
      <vt:lpstr>Snapshots   Creating and listing snapshots (1/2) </vt:lpstr>
      <vt:lpstr>Snapshots   Creating and listing snapshots (2/2) </vt:lpstr>
      <vt:lpstr>Snapshots   Differences between snapshots</vt:lpstr>
      <vt:lpstr>Snapshots   Rolling back snapshots (1/2)</vt:lpstr>
      <vt:lpstr>Snapshots   Rolling back snapshots (2/2)</vt:lpstr>
      <vt:lpstr>Snapshots   Restoring individual files </vt:lpstr>
      <vt:lpstr>Snapshots   Cloning snapshots</vt:lpstr>
      <vt:lpstr>Snapshots   Promoting clones </vt:lpstr>
      <vt:lpstr>Self-healing data</vt:lpstr>
      <vt:lpstr>Traditional mirroring</vt:lpstr>
      <vt:lpstr>Self-healing data in ZFS</vt:lpstr>
      <vt:lpstr>Self-healing data demo   Store some important data (1/2)</vt:lpstr>
      <vt:lpstr>Self-healing data demo   Store some important data (2/2)</vt:lpstr>
      <vt:lpstr>Self-healing data demo   Destroy one of the disks (1/2)</vt:lpstr>
      <vt:lpstr>Self-healing data demo   Destroy one of the disks (2/2) </vt:lpstr>
      <vt:lpstr>Self-healing data demo   Make sure everything is okay (1/3)</vt:lpstr>
      <vt:lpstr>Self-healing data demo   Make sure everything is okay (2/3) </vt:lpstr>
      <vt:lpstr>Self-healing data demo   Make sure everything is okay (3/3) </vt:lpstr>
      <vt:lpstr>Self-healing data demo   But what if it goes very wrong? (1/2) </vt:lpstr>
      <vt:lpstr>Self-healing data demo   But what if it goes very wrong? (2/2) </vt:lpstr>
      <vt:lpstr>Deduplication</vt:lpstr>
      <vt:lpstr>Duplication</vt:lpstr>
      <vt:lpstr>Deduplication</vt:lpstr>
      <vt:lpstr>Deduplication   Memory cost </vt:lpstr>
      <vt:lpstr>Deduplication   Is it worth it? (1/2)</vt:lpstr>
      <vt:lpstr>Deduplication demo   Is it worth it? (2/2) </vt:lpstr>
      <vt:lpstr>Deduplication demo   Control experiment (1/2) </vt:lpstr>
      <vt:lpstr>Deduplication demo   Control experiment (2/2) </vt:lpstr>
      <vt:lpstr>Deduplication demo   Enabling deduplication </vt:lpstr>
      <vt:lpstr>Deduplication demo   Compare with compression </vt:lpstr>
      <vt:lpstr>Deduplication   Summary</vt:lpstr>
      <vt:lpstr>Performance Tuning</vt:lpstr>
      <vt:lpstr>General tuning tips</vt:lpstr>
      <vt:lpstr>Random Access Memory</vt:lpstr>
      <vt:lpstr>Dataset compression</vt:lpstr>
      <vt:lpstr>Deduplication</vt:lpstr>
      <vt:lpstr>ZFS send/recv</vt:lpstr>
      <vt:lpstr>Database tuning</vt:lpstr>
      <vt:lpstr>File Servers</vt:lpstr>
      <vt:lpstr>Webservers</vt:lpstr>
      <vt:lpstr>Cache and Prefetch</vt:lpstr>
      <vt:lpstr>ARC</vt:lpstr>
      <vt:lpstr>Tuning ARC</vt:lpstr>
      <vt:lpstr>L2ARC</vt:lpstr>
      <vt:lpstr>Tuning L2ARC</vt:lpstr>
      <vt:lpstr>ZIL</vt:lpstr>
      <vt:lpstr>File-level Prefetch (zfetch)</vt:lpstr>
      <vt:lpstr>Device-level Prefetch (vdev prefetch)</vt:lpstr>
      <vt:lpstr>ZFS Statistics Tools</vt:lpstr>
      <vt:lpstr>References</vt:lpstr>
      <vt:lpstr>References (c.)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ZFS</dc:title>
  <dc:creator>Tse-Han Wang</dc:creator>
  <cp:lastModifiedBy>Li-Wen Hsu</cp:lastModifiedBy>
  <cp:revision>195</cp:revision>
  <dcterms:created xsi:type="dcterms:W3CDTF">2017-10-11T15:25:54Z</dcterms:created>
  <dcterms:modified xsi:type="dcterms:W3CDTF">2019-10-31T03:14:47Z</dcterms:modified>
</cp:coreProperties>
</file>