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6" r:id="rId3"/>
    <p:sldId id="369" r:id="rId4"/>
    <p:sldId id="376" r:id="rId5"/>
    <p:sldId id="370" r:id="rId6"/>
    <p:sldId id="410" r:id="rId7"/>
    <p:sldId id="371" r:id="rId8"/>
    <p:sldId id="412" r:id="rId9"/>
    <p:sldId id="411" r:id="rId10"/>
    <p:sldId id="372" r:id="rId11"/>
    <p:sldId id="404" r:id="rId12"/>
    <p:sldId id="377" r:id="rId13"/>
    <p:sldId id="378" r:id="rId14"/>
    <p:sldId id="414" r:id="rId15"/>
    <p:sldId id="380" r:id="rId16"/>
    <p:sldId id="379" r:id="rId17"/>
    <p:sldId id="381" r:id="rId18"/>
    <p:sldId id="385" r:id="rId19"/>
    <p:sldId id="386" r:id="rId20"/>
    <p:sldId id="382" r:id="rId21"/>
    <p:sldId id="383" r:id="rId22"/>
    <p:sldId id="384" r:id="rId23"/>
    <p:sldId id="387" r:id="rId24"/>
    <p:sldId id="388" r:id="rId25"/>
    <p:sldId id="373" r:id="rId26"/>
    <p:sldId id="389" r:id="rId27"/>
    <p:sldId id="391" r:id="rId28"/>
    <p:sldId id="390" r:id="rId29"/>
    <p:sldId id="392" r:id="rId30"/>
    <p:sldId id="393" r:id="rId31"/>
    <p:sldId id="394" r:id="rId32"/>
    <p:sldId id="395" r:id="rId33"/>
    <p:sldId id="396" r:id="rId34"/>
    <p:sldId id="397" r:id="rId35"/>
    <p:sldId id="374" r:id="rId36"/>
    <p:sldId id="401" r:id="rId37"/>
    <p:sldId id="398" r:id="rId38"/>
    <p:sldId id="399" r:id="rId39"/>
    <p:sldId id="400" r:id="rId40"/>
    <p:sldId id="375" r:id="rId41"/>
    <p:sldId id="402" r:id="rId42"/>
    <p:sldId id="403" r:id="rId43"/>
    <p:sldId id="405" r:id="rId44"/>
    <p:sldId id="406" r:id="rId45"/>
    <p:sldId id="407" r:id="rId46"/>
    <p:sldId id="413" r:id="rId47"/>
    <p:sldId id="408" r:id="rId48"/>
    <p:sldId id="409" r:id="rId49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55"/>
  </p:normalViewPr>
  <p:slideViewPr>
    <p:cSldViewPr>
      <p:cViewPr varScale="1">
        <p:scale>
          <a:sx n="110" d="100"/>
          <a:sy n="110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9AAE275-EC6F-40AD-A8EA-62BB88B5EC28}" type="datetimeFigureOut">
              <a:rPr lang="zh-TW" altLang="en-US"/>
              <a:pPr>
                <a:defRPr/>
              </a:pPr>
              <a:t>2019/10/31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8DBB338-A7CB-400F-B7EE-221A85D447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7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651D763-08F6-41B6-83DE-AA69F83DAD89}" type="datetimeFigureOut">
              <a:rPr lang="zh-TW" altLang="en-US"/>
              <a:pPr>
                <a:defRPr/>
              </a:pPr>
              <a:t>2019/10/31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B8AB628-B241-4751-89DB-41956CC402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9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5440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8950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608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72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047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81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724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226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80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838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fld id="{1762310D-1AF8-428E-93DD-A9DE58DCFA98}" type="slidenum">
              <a:rPr lang="en-US" altLang="zh-TW" sz="1400" smtClean="0">
                <a:solidFill>
                  <a:schemeClr val="bg1"/>
                </a:solidFill>
                <a:latin typeface="Futura Md BT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zswu@cs.nctu.edu.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book.tw/chapters/using-git/reset-commi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emver.org/lang/zh-TW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louie.lu/2017/03/21/&#22914;&#20309;&#23531;&#19968;&#20491;-git-commit-message/" TargetMode="External"/><Relationship Id="rId2" Type="http://schemas.openxmlformats.org/officeDocument/2006/relationships/hyperlink" Target="https://chris.beams.io/posts/git-comm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fourdesire.com/2018/07/03/&#25776;&#23531;&#26377;&#25928;&#30340;-git-commit-messag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hatthecommit.com/" TargetMode="External"/><Relationship Id="rId2" Type="http://schemas.openxmlformats.org/officeDocument/2006/relationships/hyperlink" Target="http://www.commitlogsfromlastnigh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anshu.com/p/e4ca3030a9d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eveloper.atlassian.com/blog/2015/12/tips-tools-to-solve-git-confli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it-scm.com/book/en/v2/Git-Tools-Debugging-with-Gi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" TargetMode="External"/><Relationship Id="rId2" Type="http://schemas.openxmlformats.org/officeDocument/2006/relationships/hyperlink" Target="https://gitbook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itignore.io/" TargetMode="External"/><Relationship Id="rId4" Type="http://schemas.openxmlformats.org/officeDocument/2006/relationships/hyperlink" Target="https://marklodato.github.io/visual-git-guide/index-en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nvie.com/posts/a-successful-git-branching-model/" TargetMode="External"/><Relationship Id="rId2" Type="http://schemas.openxmlformats.org/officeDocument/2006/relationships/hyperlink" Target="https://guides.github.com/introduction/flo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wu-boy.com/2017/12/github-flow-vs-git-flow/" TargetMode="External"/><Relationship Id="rId4" Type="http://schemas.openxmlformats.org/officeDocument/2006/relationships/hyperlink" Target="https://gitbook.tw/chapters/gitflow/why-need-git-flow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version-control_softwa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Version Control System - </a:t>
            </a:r>
            <a:r>
              <a:rPr lang="en-US" altLang="zh-TW" sz="2800" dirty="0" err="1"/>
              <a:t>Git</a:t>
            </a:r>
            <a:endParaRPr lang="zh-TW" altLang="en-US" sz="2800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lwhsu</a:t>
            </a:r>
            <a:r>
              <a:rPr lang="en-US" altLang="zh-TW" dirty="0"/>
              <a:t> (2019, CC-BY)</a:t>
            </a:r>
          </a:p>
          <a:p>
            <a:pPr eaLnBrk="1" hangingPunct="1"/>
            <a:r>
              <a:rPr lang="en-US" altLang="zh-TW" dirty="0" err="1"/>
              <a:t>zswu</a:t>
            </a:r>
            <a:r>
              <a:rPr lang="en-US" altLang="zh-TW" dirty="0"/>
              <a:t> (2018)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Personally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Help</a:t>
            </a:r>
          </a:p>
          <a:p>
            <a:pPr lvl="1"/>
            <a:r>
              <a:rPr lang="en-US" altLang="zh-TW" dirty="0">
                <a:latin typeface="Consolas" panose="020B0609020204030204" pitchFamily="49" charset="0"/>
              </a:rPr>
              <a:t>`git help`</a:t>
            </a:r>
          </a:p>
          <a:p>
            <a:r>
              <a:rPr lang="en-US" altLang="zh-TW" dirty="0"/>
              <a:t>Base version control</a:t>
            </a:r>
          </a:p>
          <a:p>
            <a:pPr lvl="1"/>
            <a:r>
              <a:rPr lang="en-US" altLang="zh-TW" dirty="0" err="1"/>
              <a:t>init</a:t>
            </a:r>
            <a:endParaRPr lang="en-US" altLang="zh-TW" dirty="0"/>
          </a:p>
          <a:p>
            <a:pPr lvl="1"/>
            <a:r>
              <a:rPr lang="en-US" altLang="zh-TW" dirty="0"/>
              <a:t>status</a:t>
            </a:r>
          </a:p>
          <a:p>
            <a:pPr lvl="1"/>
            <a:r>
              <a:rPr lang="en-US" altLang="zh-TW" dirty="0"/>
              <a:t>add, commit</a:t>
            </a:r>
          </a:p>
          <a:p>
            <a:pPr lvl="1"/>
            <a:r>
              <a:rPr lang="en-US" altLang="zh-TW" dirty="0"/>
              <a:t>reset</a:t>
            </a:r>
          </a:p>
          <a:p>
            <a:r>
              <a:rPr lang="en-US" altLang="zh-TW" dirty="0"/>
              <a:t>View history</a:t>
            </a:r>
          </a:p>
          <a:p>
            <a:pPr lvl="1"/>
            <a:r>
              <a:rPr lang="en-US" altLang="zh-TW" dirty="0"/>
              <a:t>log</a:t>
            </a:r>
          </a:p>
          <a:p>
            <a:pPr lvl="1"/>
            <a:r>
              <a:rPr lang="en-US" altLang="zh-TW" dirty="0"/>
              <a:t>blame</a:t>
            </a:r>
          </a:p>
          <a:p>
            <a:r>
              <a:rPr lang="en-US" altLang="zh-TW" dirty="0"/>
              <a:t>Develop different feature</a:t>
            </a:r>
          </a:p>
          <a:p>
            <a:pPr lvl="1"/>
            <a:r>
              <a:rPr lang="en-US" altLang="zh-TW" dirty="0"/>
              <a:t>branch, tag, checkout</a:t>
            </a:r>
          </a:p>
          <a:p>
            <a:pPr lvl="1"/>
            <a:r>
              <a:rPr lang="en-US" altLang="zh-TW" dirty="0"/>
              <a:t>rebase, merge</a:t>
            </a:r>
          </a:p>
        </p:txBody>
      </p:sp>
    </p:spTree>
    <p:extLst>
      <p:ext uri="{BB962C8B-B14F-4D97-AF65-F5344CB8AC3E}">
        <p14:creationId xmlns:p14="http://schemas.microsoft.com/office/powerpoint/2010/main" val="241013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Config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Set basic config before using git</a:t>
            </a:r>
          </a:p>
          <a:p>
            <a:pPr lvl="1"/>
            <a:r>
              <a:rPr lang="en-US" altLang="zh-TW" dirty="0"/>
              <a:t>Position</a:t>
            </a:r>
          </a:p>
          <a:p>
            <a:pPr lvl="2"/>
            <a:r>
              <a:rPr lang="en-US" altLang="zh-TW" dirty="0"/>
              <a:t>System (/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gitconfig</a:t>
            </a:r>
            <a:r>
              <a:rPr lang="en-US" altLang="zh-TW" dirty="0"/>
              <a:t> or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gitconfig</a:t>
            </a:r>
            <a:r>
              <a:rPr lang="en-US" altLang="zh-TW" dirty="0"/>
              <a:t>)</a:t>
            </a:r>
          </a:p>
          <a:p>
            <a:pPr lvl="2"/>
            <a:r>
              <a:rPr lang="en-US" altLang="zh-TW" dirty="0"/>
              <a:t>Personal (~/.</a:t>
            </a:r>
            <a:r>
              <a:rPr lang="en-US" altLang="zh-TW" dirty="0" err="1"/>
              <a:t>gitconfig</a:t>
            </a:r>
            <a:r>
              <a:rPr lang="en-US" altLang="zh-TW" dirty="0"/>
              <a:t> or ~/.config/git/config)</a:t>
            </a:r>
          </a:p>
          <a:p>
            <a:pPr lvl="2"/>
            <a:r>
              <a:rPr lang="en-US" altLang="zh-TW" dirty="0"/>
              <a:t>Repository (project-root/.git/config)</a:t>
            </a:r>
          </a:p>
          <a:p>
            <a:pPr marL="914400" lvl="2" indent="0">
              <a:buNone/>
            </a:pPr>
            <a:r>
              <a:rPr lang="en-US" altLang="zh-TW" dirty="0"/>
              <a:t>Try: </a:t>
            </a:r>
            <a:r>
              <a:rPr lang="en-US" altLang="zh-TW" dirty="0">
                <a:latin typeface="Consolas" panose="020B0609020204030204" pitchFamily="49" charset="0"/>
              </a:rPr>
              <a:t>`truss git 2&gt;&amp;1 | grep config`</a:t>
            </a:r>
          </a:p>
          <a:p>
            <a:pPr lvl="1"/>
            <a:r>
              <a:rPr lang="en-US" altLang="zh-TW" dirty="0"/>
              <a:t>Basic config</a:t>
            </a:r>
          </a:p>
          <a:p>
            <a:pPr lvl="2"/>
            <a:r>
              <a:rPr lang="en-US" altLang="zh-TW" dirty="0"/>
              <a:t>$ git config --global user.name "</a:t>
            </a:r>
            <a:r>
              <a:rPr lang="en-US" altLang="zh-TW" dirty="0" err="1"/>
              <a:t>zswu</a:t>
            </a:r>
            <a:r>
              <a:rPr lang="en-US" altLang="zh-TW" dirty="0"/>
              <a:t>"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</a:t>
            </a:r>
            <a:r>
              <a:rPr lang="en-US" altLang="zh-TW" dirty="0" err="1"/>
              <a:t>user.email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zswu@cs.nctu.edu.tw</a:t>
            </a:r>
            <a:endParaRPr lang="en-US" altLang="zh-TW" dirty="0"/>
          </a:p>
          <a:p>
            <a:pPr lvl="1"/>
            <a:r>
              <a:rPr lang="en-US" altLang="zh-TW" dirty="0"/>
              <a:t>Other useful config options</a:t>
            </a:r>
          </a:p>
          <a:p>
            <a:pPr lvl="2"/>
            <a:r>
              <a:rPr lang="en-US" altLang="zh-TW" dirty="0" err="1"/>
              <a:t>core.editor</a:t>
            </a:r>
            <a:r>
              <a:rPr lang="en-US" altLang="zh-TW" dirty="0"/>
              <a:t> vim</a:t>
            </a:r>
          </a:p>
          <a:p>
            <a:pPr lvl="2"/>
            <a:r>
              <a:rPr lang="en-US" altLang="zh-TW" dirty="0" err="1"/>
              <a:t>merge.tool</a:t>
            </a:r>
            <a:r>
              <a:rPr lang="en-US" altLang="zh-TW" dirty="0"/>
              <a:t> </a:t>
            </a:r>
            <a:r>
              <a:rPr lang="en-US" altLang="zh-TW" dirty="0" err="1"/>
              <a:t>vimdiff</a:t>
            </a:r>
            <a:endParaRPr lang="en-US" altLang="zh-TW" dirty="0"/>
          </a:p>
          <a:p>
            <a:pPr lvl="2"/>
            <a:r>
              <a:rPr lang="en-US" altLang="zh-TW" dirty="0" err="1"/>
              <a:t>user.signkey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896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Initialize an empty repository (or reinitialize)</a:t>
            </a:r>
          </a:p>
          <a:p>
            <a:pPr lvl="1"/>
            <a:r>
              <a:rPr lang="en-US" altLang="zh-TW" dirty="0"/>
              <a:t>Create a .git directory to store metadata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21951"/>
          <a:stretch/>
        </p:blipFill>
        <p:spPr>
          <a:xfrm>
            <a:off x="1219341" y="2590801"/>
            <a:ext cx="7314917" cy="16763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03" y="4545792"/>
            <a:ext cx="6591300" cy="6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1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Show the working tree status</a:t>
            </a:r>
          </a:p>
          <a:p>
            <a:pPr lvl="1"/>
            <a:r>
              <a:rPr lang="en-US" altLang="zh-TW" dirty="0"/>
              <a:t>Untracked files</a:t>
            </a:r>
          </a:p>
          <a:p>
            <a:pPr lvl="1"/>
            <a:r>
              <a:rPr lang="en-US" altLang="zh-TW" dirty="0"/>
              <a:t>Modified files</a:t>
            </a:r>
          </a:p>
          <a:p>
            <a:pPr lvl="1"/>
            <a:r>
              <a:rPr lang="en-US" altLang="zh-TW" dirty="0"/>
              <a:t>Deleted files</a:t>
            </a:r>
          </a:p>
          <a:p>
            <a:r>
              <a:rPr lang="en-US" altLang="zh-TW" dirty="0"/>
              <a:t>See “Short Format” section of </a:t>
            </a:r>
            <a:r>
              <a:rPr lang="en-US" altLang="zh-TW" dirty="0">
                <a:latin typeface="Consolas" panose="020B0609020204030204" pitchFamily="49" charset="0"/>
              </a:rPr>
              <a:t>`git help status`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39075"/>
            <a:ext cx="6496050" cy="1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0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BEB81-F551-463E-A15F-24086E81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A5083D0-8032-425C-8498-9478B6D92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77" y="1447800"/>
            <a:ext cx="568804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F7DFDA2-F889-4A2E-97C1-E9CEC08150AE}"/>
              </a:ext>
            </a:extLst>
          </p:cNvPr>
          <p:cNvSpPr txBox="1"/>
          <p:nvPr/>
        </p:nvSpPr>
        <p:spPr>
          <a:xfrm>
            <a:off x="609600" y="6320651"/>
            <a:ext cx="444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https://zh.wikipedia.org/wiki/Git#/media/File:Git_operations.svg</a:t>
            </a:r>
          </a:p>
        </p:txBody>
      </p:sp>
    </p:spTree>
    <p:extLst>
      <p:ext uri="{BB962C8B-B14F-4D97-AF65-F5344CB8AC3E}">
        <p14:creationId xmlns:p14="http://schemas.microsoft.com/office/powerpoint/2010/main" val="84464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Add files to the staging area (to be committed)</a:t>
            </a:r>
          </a:p>
          <a:p>
            <a:pPr lvl="1"/>
            <a:r>
              <a:rPr lang="en-US" altLang="zh-TW" dirty="0"/>
              <a:t>You don’t need to commit all the thing at the same time</a:t>
            </a:r>
          </a:p>
          <a:p>
            <a:pPr lvl="1"/>
            <a:r>
              <a:rPr lang="en-US" altLang="zh-TW" dirty="0"/>
              <a:t>Use a </a:t>
            </a:r>
            <a:r>
              <a:rPr lang="en-US" altLang="zh-TW" dirty="0">
                <a:latin typeface="Consolas" panose="020B0609020204030204" pitchFamily="49" charset="0"/>
              </a:rPr>
              <a:t>.</a:t>
            </a:r>
            <a:r>
              <a:rPr lang="en-US" altLang="zh-TW" dirty="0" err="1">
                <a:latin typeface="Consolas" panose="020B0609020204030204" pitchFamily="49" charset="0"/>
              </a:rPr>
              <a:t>gitignore</a:t>
            </a: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/>
              <a:t>file to prevent some files to be added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838906"/>
            <a:ext cx="6296025" cy="32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Save your current state</a:t>
            </a:r>
          </a:p>
          <a:p>
            <a:pPr lvl="1"/>
            <a:r>
              <a:rPr lang="en-US" altLang="zh-TW" dirty="0"/>
              <a:t>Has a hash ID</a:t>
            </a:r>
          </a:p>
          <a:p>
            <a:pPr lvl="1"/>
            <a:r>
              <a:rPr lang="en-US" altLang="zh-TW" dirty="0"/>
              <a:t>Parent hash ID</a:t>
            </a:r>
          </a:p>
          <a:p>
            <a:pPr lvl="1"/>
            <a:r>
              <a:rPr lang="en-US" altLang="zh-TW" dirty="0"/>
              <a:t>What you modified</a:t>
            </a:r>
          </a:p>
          <a:p>
            <a:pPr lvl="1"/>
            <a:r>
              <a:rPr lang="en-US" altLang="zh-TW" dirty="0"/>
              <a:t>Write some log message to help people know </a:t>
            </a:r>
            <a:r>
              <a:rPr lang="en-US" altLang="zh-TW" u="sng" dirty="0"/>
              <a:t>what</a:t>
            </a:r>
            <a:r>
              <a:rPr lang="en-US" altLang="zh-TW" dirty="0"/>
              <a:t> and </a:t>
            </a:r>
            <a:r>
              <a:rPr lang="en-US" altLang="zh-TW" u="sng" dirty="0"/>
              <a:t>why</a:t>
            </a:r>
            <a:r>
              <a:rPr lang="en-US" altLang="zh-TW" dirty="0"/>
              <a:t> have you done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3894291"/>
            <a:ext cx="6791325" cy="13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Reset a commit or reset temporary area</a:t>
            </a:r>
          </a:p>
          <a:p>
            <a:pPr lvl="1"/>
            <a:r>
              <a:rPr lang="en-US" altLang="zh-TW" dirty="0"/>
              <a:t>If you regret, you can remove all the changes from temporary area, or remove a commit</a:t>
            </a:r>
          </a:p>
          <a:p>
            <a:pPr lvl="1"/>
            <a:r>
              <a:rPr lang="en-US" altLang="zh-TW" dirty="0"/>
              <a:t>HEAD^ / HEAD~1, the previous commit of HEAD</a:t>
            </a:r>
          </a:p>
          <a:p>
            <a:pPr lvl="1"/>
            <a:r>
              <a:rPr lang="en-US" altLang="zh-TW" dirty="0">
                <a:hlinkClick r:id="rId2"/>
              </a:rPr>
              <a:t>https://gitbook.tw/chapters/using-git/reset-commit.html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19505"/>
          <a:stretch/>
        </p:blipFill>
        <p:spPr>
          <a:xfrm>
            <a:off x="1600200" y="3505200"/>
            <a:ext cx="58769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2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List history of the repository</a:t>
            </a:r>
          </a:p>
          <a:p>
            <a:pPr lvl="1"/>
            <a:r>
              <a:rPr lang="en-US" altLang="zh-TW" dirty="0"/>
              <a:t>Commit message</a:t>
            </a:r>
          </a:p>
          <a:p>
            <a:pPr lvl="1"/>
            <a:r>
              <a:rPr lang="en-US" altLang="zh-TW" dirty="0"/>
              <a:t>Commit hash ID</a:t>
            </a:r>
          </a:p>
          <a:p>
            <a:pPr lvl="1"/>
            <a:r>
              <a:rPr lang="en-US" altLang="zh-TW" dirty="0"/>
              <a:t>Commit author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62300"/>
            <a:ext cx="379980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Detailed history of a file</a:t>
            </a:r>
          </a:p>
          <a:p>
            <a:pPr lvl="1"/>
            <a:r>
              <a:rPr lang="en-US" altLang="zh-TW" dirty="0"/>
              <a:t>To show the latest commit of each line</a:t>
            </a:r>
          </a:p>
          <a:p>
            <a:pPr lvl="1"/>
            <a:r>
              <a:rPr lang="en-US" altLang="zh-TW" dirty="0"/>
              <a:t>To find the last one edited this line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373702"/>
            <a:ext cx="4667250" cy="7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VCS ?</a:t>
            </a:r>
          </a:p>
          <a:p>
            <a:r>
              <a:rPr lang="en-US" altLang="zh-TW" dirty="0"/>
              <a:t>Why </a:t>
            </a:r>
            <a:r>
              <a:rPr lang="en-US" altLang="zh-TW" dirty="0" err="1"/>
              <a:t>Git</a:t>
            </a:r>
            <a:r>
              <a:rPr lang="en-US" altLang="zh-TW" dirty="0"/>
              <a:t> ?</a:t>
            </a:r>
          </a:p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Personally</a:t>
            </a:r>
          </a:p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with Others</a:t>
            </a:r>
          </a:p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endParaRPr lang="en-US" altLang="zh-TW" dirty="0"/>
          </a:p>
          <a:p>
            <a:r>
              <a:rPr lang="en-US" altLang="zh-TW" dirty="0"/>
              <a:t>Tools &amp; Services</a:t>
            </a:r>
          </a:p>
          <a:p>
            <a:r>
              <a:rPr lang="en-US" altLang="zh-TW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37259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Branch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Work on multiple thing at the same time</a:t>
            </a:r>
          </a:p>
          <a:p>
            <a:pPr lvl="1"/>
            <a:r>
              <a:rPr lang="en-US" altLang="zh-TW" dirty="0"/>
              <a:t>Add feature or debug individually</a:t>
            </a:r>
          </a:p>
          <a:p>
            <a:pPr lvl="1"/>
            <a:r>
              <a:rPr lang="en-US" altLang="zh-TW" dirty="0"/>
              <a:t>Keep master branch stable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638800" cy="23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Tag specific commit</a:t>
            </a:r>
          </a:p>
          <a:p>
            <a:pPr lvl="1"/>
            <a:r>
              <a:rPr lang="en-US" altLang="zh-TW" dirty="0"/>
              <a:t>Release commit, e.g., v1.0.1, v1.2.3rc, v2.5b3</a:t>
            </a:r>
          </a:p>
          <a:p>
            <a:pPr lvl="1"/>
            <a:r>
              <a:rPr lang="en-US" altLang="zh-TW" dirty="0"/>
              <a:t>Tag point to only one commit</a:t>
            </a:r>
          </a:p>
          <a:p>
            <a:r>
              <a:rPr lang="en-US" altLang="zh-TW" dirty="0"/>
              <a:t>Ref: Semantic Versioning</a:t>
            </a:r>
          </a:p>
          <a:p>
            <a:pPr lvl="1"/>
            <a:r>
              <a:rPr lang="en-US" dirty="0">
                <a:hlinkClick r:id="rId2"/>
              </a:rPr>
              <a:t>https://semver.org/lang/zh-TW/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3914775"/>
            <a:ext cx="63341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Checkout something</a:t>
            </a:r>
          </a:p>
          <a:p>
            <a:pPr lvl="1"/>
            <a:r>
              <a:rPr lang="en-US" altLang="zh-TW" dirty="0"/>
              <a:t>Branch, Tag</a:t>
            </a:r>
          </a:p>
          <a:p>
            <a:pPr lvl="1"/>
            <a:r>
              <a:rPr lang="en-US" altLang="zh-TW" dirty="0"/>
              <a:t>Commit (by Hash ID)</a:t>
            </a:r>
          </a:p>
          <a:p>
            <a:pPr lvl="1"/>
            <a:r>
              <a:rPr lang="en-US" altLang="zh-TW" dirty="0"/>
              <a:t>A file / directory (to revert the local modification)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3314700"/>
            <a:ext cx="6391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8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Merge branch B to branch A</a:t>
            </a:r>
          </a:p>
          <a:p>
            <a:pPr lvl="1"/>
            <a:r>
              <a:rPr lang="en-US" altLang="zh-TW" dirty="0"/>
              <a:t>If B is based on A, Fast-forward is applied</a:t>
            </a:r>
          </a:p>
          <a:p>
            <a:pPr lvl="2"/>
            <a:r>
              <a:rPr lang="en-US" altLang="zh-TW" dirty="0"/>
              <a:t>by default or can be turned off by </a:t>
            </a:r>
            <a:r>
              <a:rPr lang="en-US" altLang="zh-TW" dirty="0">
                <a:latin typeface="Consolas" panose="020B0609020204030204" pitchFamily="49" charset="0"/>
              </a:rPr>
              <a:t>--no-ff</a:t>
            </a:r>
          </a:p>
          <a:p>
            <a:pPr lvl="1"/>
            <a:r>
              <a:rPr lang="en-US" altLang="zh-TW" dirty="0"/>
              <a:t>If both A and B are changed, a merge commit is created</a:t>
            </a:r>
          </a:p>
          <a:p>
            <a:pPr lvl="1"/>
            <a:r>
              <a:rPr lang="en-US" altLang="zh-TW" dirty="0"/>
              <a:t>If auto merge failed, you need to resolve the conflict by yourself</a:t>
            </a:r>
            <a:endParaRPr lang="zh-TW" altLang="en-US" dirty="0"/>
          </a:p>
        </p:txBody>
      </p:sp>
      <p:pic>
        <p:nvPicPr>
          <p:cNvPr id="2050" name="Picture 2" descr="ä¸ååä½µæäº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97" y="3897066"/>
            <a:ext cx="44369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3" y="3704590"/>
            <a:ext cx="2631271" cy="2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it-scm.com/figures/18333fig0329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838200"/>
            <a:ext cx="32127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Rebase branch B onto branch A</a:t>
            </a:r>
          </a:p>
          <a:p>
            <a:pPr lvl="1"/>
            <a:r>
              <a:rPr lang="en-US" altLang="zh-TW" dirty="0"/>
              <a:t>Apply each commit (diff) of branch B onto branch A</a:t>
            </a:r>
          </a:p>
          <a:p>
            <a:pPr lvl="1"/>
            <a:r>
              <a:rPr lang="en-US" altLang="zh-TW" dirty="0"/>
              <a:t>No merge commit (because it is not merge!)</a:t>
            </a:r>
          </a:p>
          <a:p>
            <a:pPr lvl="1"/>
            <a:r>
              <a:rPr lang="en-US" altLang="zh-TW" dirty="0"/>
              <a:t>If your branch B is forked from branch A, you can use rebase to apply the latest branch A commits</a:t>
            </a:r>
          </a:p>
          <a:p>
            <a:pPr lvl="1"/>
            <a:r>
              <a:rPr lang="en-US" altLang="zh-TW" dirty="0"/>
              <a:t>History is modified!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71925"/>
            <a:ext cx="3196550" cy="24288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71925"/>
            <a:ext cx="307817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with Others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Remote repository</a:t>
            </a:r>
          </a:p>
          <a:p>
            <a:pPr lvl="1"/>
            <a:r>
              <a:rPr lang="en-US" altLang="zh-TW" dirty="0"/>
              <a:t>Clone</a:t>
            </a:r>
          </a:p>
          <a:p>
            <a:pPr lvl="1"/>
            <a:r>
              <a:rPr lang="en-US" altLang="zh-TW" dirty="0"/>
              <a:t>Remote</a:t>
            </a:r>
          </a:p>
          <a:p>
            <a:pPr lvl="1"/>
            <a:r>
              <a:rPr lang="en-US" altLang="zh-TW" dirty="0"/>
              <a:t>Fetch</a:t>
            </a:r>
          </a:p>
          <a:p>
            <a:pPr lvl="1"/>
            <a:r>
              <a:rPr lang="en-US" altLang="zh-TW" dirty="0"/>
              <a:t>Push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strike="sngStrike" dirty="0"/>
              <a:t>Pull</a:t>
            </a:r>
            <a:r>
              <a:rPr lang="en-US" altLang="zh-TW" dirty="0"/>
              <a:t>  =&gt; Fetch + Merge </a:t>
            </a:r>
            <a:r>
              <a:rPr lang="zh-TW" altLang="en-US" dirty="0"/>
              <a:t>、</a:t>
            </a:r>
            <a:r>
              <a:rPr lang="en-US" altLang="zh-TW" dirty="0"/>
              <a:t>Fetch + Rebase</a:t>
            </a:r>
          </a:p>
          <a:p>
            <a:r>
              <a:rPr lang="en-US" altLang="zh-TW" dirty="0"/>
              <a:t>Conflict</a:t>
            </a:r>
          </a:p>
          <a:p>
            <a:pPr lvl="1"/>
            <a:r>
              <a:rPr lang="en-US" altLang="zh-TW" dirty="0"/>
              <a:t>Rebase/Merge --about/--skip/--continue</a:t>
            </a:r>
          </a:p>
          <a:p>
            <a:pPr lvl="1"/>
            <a:r>
              <a:rPr lang="en-US" altLang="zh-TW" dirty="0"/>
              <a:t>Stash / Stash pop</a:t>
            </a:r>
          </a:p>
          <a:p>
            <a:pPr lvl="1"/>
            <a:r>
              <a:rPr lang="en-US" altLang="zh-TW" dirty="0"/>
              <a:t>Revert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09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Clone a </a:t>
            </a:r>
            <a:r>
              <a:rPr lang="en-US" altLang="zh-TW" dirty="0" err="1"/>
              <a:t>git</a:t>
            </a:r>
            <a:r>
              <a:rPr lang="en-US" altLang="zh-TW" dirty="0"/>
              <a:t> repository</a:t>
            </a:r>
          </a:p>
          <a:p>
            <a:pPr lvl="1"/>
            <a:r>
              <a:rPr lang="en-US" altLang="zh-TW" dirty="0"/>
              <a:t>Copy all things including history, branches, tags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2514600"/>
            <a:ext cx="7396162" cy="11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Remote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Manage remote (tracked) repositories</a:t>
            </a:r>
          </a:p>
          <a:p>
            <a:pPr lvl="1"/>
            <a:r>
              <a:rPr lang="en-US" altLang="zh-TW" dirty="0"/>
              <a:t>You can add many remote repositories</a:t>
            </a:r>
          </a:p>
          <a:p>
            <a:pPr lvl="1"/>
            <a:r>
              <a:rPr lang="en-US" altLang="zh-TW" dirty="0"/>
              <a:t>Usually, origin is your default remote repository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2819400"/>
            <a:ext cx="6486525" cy="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Fetch new commits from remote</a:t>
            </a:r>
          </a:p>
          <a:p>
            <a:pPr lvl="1"/>
            <a:r>
              <a:rPr lang="en-US" altLang="zh-TW" dirty="0"/>
              <a:t>Remote branch will be placed at remote-name/branch-name</a:t>
            </a:r>
          </a:p>
          <a:p>
            <a:pPr lvl="2"/>
            <a:r>
              <a:rPr lang="en-US" altLang="zh-TW" dirty="0"/>
              <a:t>origin/master</a:t>
            </a:r>
          </a:p>
          <a:p>
            <a:pPr lvl="2"/>
            <a:r>
              <a:rPr lang="en-US" altLang="zh-TW" dirty="0"/>
              <a:t>origin/debug1</a:t>
            </a:r>
          </a:p>
          <a:p>
            <a:pPr lvl="1"/>
            <a:r>
              <a:rPr lang="en-US" altLang="zh-TW" dirty="0"/>
              <a:t>Usually, we will do this after fetch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rebase origin/master</a:t>
            </a:r>
          </a:p>
          <a:p>
            <a:pPr lvl="2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4038600"/>
            <a:ext cx="6638925" cy="8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Push things to remote branch</a:t>
            </a:r>
          </a:p>
          <a:p>
            <a:pPr lvl="1"/>
            <a:r>
              <a:rPr lang="en-US" altLang="zh-TW" dirty="0"/>
              <a:t>You must have write permission on the remote server</a:t>
            </a:r>
          </a:p>
          <a:p>
            <a:pPr lvl="1"/>
            <a:r>
              <a:rPr lang="en-US" altLang="zh-TW" dirty="0"/>
              <a:t>Push a branch to remote repository</a:t>
            </a:r>
          </a:p>
          <a:p>
            <a:pPr lvl="2"/>
            <a:r>
              <a:rPr lang="en-US" altLang="zh-TW" dirty="0"/>
              <a:t>If exists, update it</a:t>
            </a:r>
          </a:p>
          <a:p>
            <a:pPr lvl="2"/>
            <a:r>
              <a:rPr lang="en-US" altLang="zh-TW" dirty="0"/>
              <a:t>Can also be used to delete a remote repository (push an empty branch)</a:t>
            </a:r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80" y="3429000"/>
            <a:ext cx="60438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VCS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do you manage your homework ?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641121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799"/>
            <a:ext cx="7772400" cy="4648200"/>
          </a:xfrm>
        </p:spPr>
        <p:txBody>
          <a:bodyPr/>
          <a:lstStyle/>
          <a:p>
            <a:r>
              <a:rPr lang="en-US" altLang="zh-TW" dirty="0"/>
              <a:t>Pull is equal to fetch + merge, or fetch + rebase</a:t>
            </a:r>
          </a:p>
          <a:p>
            <a:pPr lvl="1"/>
            <a:r>
              <a:rPr lang="en-US" altLang="zh-TW" dirty="0"/>
              <a:t>Defaults to fetch + merge</a:t>
            </a:r>
          </a:p>
          <a:p>
            <a:pPr lvl="1"/>
            <a:r>
              <a:rPr lang="en-US" altLang="zh-TW" dirty="0"/>
              <a:t>Pull something adds a lots of merge message into your project</a:t>
            </a:r>
          </a:p>
          <a:p>
            <a:pPr lvl="2"/>
            <a:r>
              <a:rPr lang="en-US" altLang="zh-TW" dirty="0"/>
              <a:t>Use fetch + rebase instead</a:t>
            </a:r>
          </a:p>
          <a:p>
            <a:pPr lvl="2"/>
            <a:r>
              <a:rPr lang="en-US" altLang="zh-TW" dirty="0"/>
              <a:t>Still depends on your (team’s) workflow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68283"/>
            <a:ext cx="5153025" cy="11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2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Conflict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</a:t>
            </a:r>
          </a:p>
          <a:p>
            <a:pPr lvl="1"/>
            <a:r>
              <a:rPr lang="en-US" altLang="zh-TW" dirty="0"/>
              <a:t>Modify the same file</a:t>
            </a:r>
          </a:p>
          <a:p>
            <a:pPr lvl="2"/>
            <a:r>
              <a:rPr lang="en-US" altLang="zh-TW" dirty="0"/>
              <a:t>Auto merge failed</a:t>
            </a:r>
          </a:p>
          <a:p>
            <a:pPr lvl="1"/>
            <a:r>
              <a:rPr lang="en-US" altLang="zh-TW" dirty="0"/>
              <a:t>Squash commits</a:t>
            </a:r>
          </a:p>
          <a:p>
            <a:pPr lvl="2"/>
            <a:r>
              <a:rPr lang="en-US" altLang="zh-TW" dirty="0"/>
              <a:t>Squash will change commits history</a:t>
            </a:r>
          </a:p>
          <a:p>
            <a:pPr lvl="1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push -f</a:t>
            </a:r>
          </a:p>
          <a:p>
            <a:pPr lvl="2"/>
            <a:r>
              <a:rPr lang="en-US" altLang="zh-TW" dirty="0"/>
              <a:t>Try to not do this (to master branch)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69" y="4343400"/>
            <a:ext cx="7053262" cy="14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5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Merge/Rebase Conflict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Continue</a:t>
            </a:r>
          </a:p>
          <a:p>
            <a:pPr lvl="1"/>
            <a:r>
              <a:rPr lang="en-US" altLang="zh-TW" dirty="0"/>
              <a:t>After you fixed the conflict, continue the action (Merge/Rebase)</a:t>
            </a:r>
          </a:p>
          <a:p>
            <a:r>
              <a:rPr lang="en-US" altLang="zh-TW" dirty="0"/>
              <a:t>Skip</a:t>
            </a:r>
          </a:p>
          <a:p>
            <a:pPr lvl="1"/>
            <a:r>
              <a:rPr lang="en-US" altLang="zh-TW" dirty="0"/>
              <a:t>Skip this commit, it won’t be merge into target branch</a:t>
            </a:r>
          </a:p>
          <a:p>
            <a:r>
              <a:rPr lang="en-US" altLang="zh-TW" dirty="0"/>
              <a:t>Abort</a:t>
            </a:r>
          </a:p>
          <a:p>
            <a:pPr lvl="1"/>
            <a:r>
              <a:rPr lang="en-US" altLang="zh-TW" dirty="0"/>
              <a:t>Abort, nothing will change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1739438" cy="1181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23095"/>
          <a:stretch/>
        </p:blipFill>
        <p:spPr>
          <a:xfrm>
            <a:off x="761999" y="4091261"/>
            <a:ext cx="3470559" cy="1623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42" y="4091260"/>
            <a:ext cx="4468741" cy="19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4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Stash / Stash Pop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r>
              <a:rPr lang="en-US" altLang="zh-TW" dirty="0"/>
              <a:t>Stash things not yet commit</a:t>
            </a:r>
          </a:p>
          <a:p>
            <a:pPr lvl="1"/>
            <a:r>
              <a:rPr lang="en-US" altLang="zh-TW" dirty="0"/>
              <a:t>Like a stack, first in last out</a:t>
            </a:r>
          </a:p>
          <a:p>
            <a:pPr lvl="1"/>
            <a:r>
              <a:rPr lang="en-US" altLang="zh-TW" dirty="0"/>
              <a:t>Convenient when rebasing/merging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03" y="1447800"/>
            <a:ext cx="3765597" cy="4362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124200"/>
            <a:ext cx="3838575" cy="7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Revert a commit</a:t>
            </a:r>
          </a:p>
          <a:p>
            <a:pPr lvl="1"/>
            <a:r>
              <a:rPr lang="en-US" altLang="zh-TW" dirty="0"/>
              <a:t>Revert a commit by adding a new commit</a:t>
            </a:r>
          </a:p>
          <a:p>
            <a:pPr lvl="2"/>
            <a:r>
              <a:rPr lang="en-US" altLang="zh-TW" dirty="0"/>
              <a:t>Won’t break the history</a:t>
            </a:r>
          </a:p>
          <a:p>
            <a:pPr lvl="1"/>
            <a:r>
              <a:rPr lang="en-US" altLang="zh-TW" dirty="0"/>
              <a:t>The new commit is applying the negative version of the old commit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86" y="3124200"/>
            <a:ext cx="5556827" cy="2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5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Commit Message</a:t>
            </a:r>
          </a:p>
          <a:p>
            <a:pPr lvl="1"/>
            <a:r>
              <a:rPr lang="en-US" altLang="zh-TW" dirty="0"/>
              <a:t>What you done</a:t>
            </a:r>
          </a:p>
          <a:p>
            <a:pPr lvl="1"/>
            <a:r>
              <a:rPr lang="en-US" altLang="zh-TW" dirty="0"/>
              <a:t>Why</a:t>
            </a:r>
          </a:p>
          <a:p>
            <a:pPr lvl="1"/>
            <a:r>
              <a:rPr lang="en-US" altLang="zh-TW" dirty="0"/>
              <a:t>How</a:t>
            </a:r>
          </a:p>
          <a:p>
            <a:pPr lvl="1"/>
            <a:r>
              <a:rPr lang="en-US" altLang="zh-TW" dirty="0"/>
              <a:t>Format is important</a:t>
            </a:r>
          </a:p>
          <a:p>
            <a:pPr lvl="1"/>
            <a:r>
              <a:rPr lang="en-US" altLang="zh-TW" dirty="0">
                <a:latin typeface="Consolas" panose="020B0609020204030204" pitchFamily="49" charset="0"/>
              </a:rPr>
              <a:t>`git --amend` / `git rebase -</a:t>
            </a:r>
            <a:r>
              <a:rPr lang="en-US" altLang="zh-TW" dirty="0" err="1"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latin typeface="Consolas" panose="020B0609020204030204" pitchFamily="49" charset="0"/>
              </a:rPr>
              <a:t>HEAD~x</a:t>
            </a:r>
            <a:r>
              <a:rPr lang="en-US" altLang="zh-TW" dirty="0">
                <a:latin typeface="Consolas" panose="020B0609020204030204" pitchFamily="49" charset="0"/>
              </a:rPr>
              <a:t>`</a:t>
            </a:r>
          </a:p>
          <a:p>
            <a:r>
              <a:rPr lang="en-US" altLang="zh-TW" dirty="0"/>
              <a:t>Don’t modify master directly (after pushing)</a:t>
            </a:r>
          </a:p>
          <a:p>
            <a:pPr lvl="1"/>
            <a:r>
              <a:rPr lang="en-US" altLang="zh-TW" dirty="0"/>
              <a:t>Master branch may become unstable</a:t>
            </a:r>
          </a:p>
          <a:p>
            <a:pPr lvl="1"/>
            <a:r>
              <a:rPr lang="en-US" altLang="zh-TW" dirty="0"/>
              <a:t>Others need to solve the conflict that cause by your temporary code</a:t>
            </a:r>
          </a:p>
          <a:p>
            <a:pPr lvl="1"/>
            <a:r>
              <a:rPr lang="en-US" altLang="zh-TW" dirty="0"/>
              <a:t>To keep the history untouched</a:t>
            </a:r>
          </a:p>
        </p:txBody>
      </p:sp>
    </p:spTree>
    <p:extLst>
      <p:ext uri="{BB962C8B-B14F-4D97-AF65-F5344CB8AC3E}">
        <p14:creationId xmlns:p14="http://schemas.microsoft.com/office/powerpoint/2010/main" val="2998108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Keep history clean</a:t>
            </a:r>
          </a:p>
          <a:p>
            <a:pPr lvl="1"/>
            <a:r>
              <a:rPr lang="en-US" altLang="zh-TW" dirty="0"/>
              <a:t>Don’t change the history if you share the branch with others</a:t>
            </a:r>
          </a:p>
          <a:p>
            <a:pPr lvl="2"/>
            <a:r>
              <a:rPr lang="en-US" altLang="zh-TW" dirty="0"/>
              <a:t>Unnecessary conflicts</a:t>
            </a:r>
          </a:p>
          <a:p>
            <a:pPr lvl="1"/>
            <a:r>
              <a:rPr lang="en-US" altLang="zh-TW" dirty="0"/>
              <a:t>Try not to use `git push -f`</a:t>
            </a:r>
          </a:p>
          <a:p>
            <a:pPr lvl="2"/>
            <a:r>
              <a:rPr lang="en-US" altLang="zh-TW" dirty="0"/>
              <a:t>Unnecessary conflicts</a:t>
            </a:r>
          </a:p>
          <a:p>
            <a:pPr lvl="1"/>
            <a:r>
              <a:rPr lang="en-US" altLang="zh-TW" dirty="0"/>
              <a:t>Try not to use merge except you are on the master branch</a:t>
            </a:r>
          </a:p>
          <a:p>
            <a:pPr lvl="2"/>
            <a:r>
              <a:rPr lang="en-US" altLang="zh-TW" dirty="0"/>
              <a:t>Use </a:t>
            </a:r>
            <a:r>
              <a:rPr lang="en-US" altLang="zh-TW" dirty="0">
                <a:latin typeface="Consolas" panose="020B0609020204030204" pitchFamily="49" charset="0"/>
              </a:rPr>
              <a:t>`rebase`</a:t>
            </a:r>
            <a:r>
              <a:rPr lang="en-US" altLang="zh-TW" dirty="0"/>
              <a:t> instead</a:t>
            </a:r>
          </a:p>
          <a:p>
            <a:pPr lvl="2"/>
            <a:r>
              <a:rPr lang="en-US" altLang="zh-TW" dirty="0"/>
              <a:t>Branch may become incapable when being merged</a:t>
            </a:r>
          </a:p>
          <a:p>
            <a:pPr lvl="2"/>
            <a:r>
              <a:rPr lang="en-US" altLang="zh-TW" dirty="0"/>
              <a:t>unnecessary merge commit(s)</a:t>
            </a:r>
          </a:p>
          <a:p>
            <a:pPr lvl="1"/>
            <a:r>
              <a:rPr lang="en-US" altLang="zh-TW" dirty="0"/>
              <a:t>Try not to do </a:t>
            </a:r>
            <a:r>
              <a:rPr lang="en-US" altLang="zh-TW" dirty="0">
                <a:latin typeface="Consolas" panose="020B0609020204030204" pitchFamily="49" charset="0"/>
              </a:rPr>
              <a:t>`git pull` </a:t>
            </a:r>
            <a:r>
              <a:rPr lang="en-US" altLang="zh-TW" dirty="0"/>
              <a:t>(fetch + merge)</a:t>
            </a:r>
          </a:p>
          <a:p>
            <a:pPr lvl="2"/>
            <a:r>
              <a:rPr lang="en-US" altLang="zh-TW" dirty="0"/>
              <a:t>Might add an unnecessary merge commit</a:t>
            </a:r>
          </a:p>
          <a:p>
            <a:pPr lvl="1"/>
            <a:r>
              <a:rPr lang="en-US" altLang="zh-TW" dirty="0"/>
              <a:t>Use </a:t>
            </a:r>
            <a:r>
              <a:rPr lang="en-US" altLang="zh-TW" dirty="0">
                <a:latin typeface="Consolas" panose="020B0609020204030204" pitchFamily="49" charset="0"/>
              </a:rPr>
              <a:t>`rebase -</a:t>
            </a:r>
            <a:r>
              <a:rPr lang="en-US" altLang="zh-TW" dirty="0" err="1"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` </a:t>
            </a:r>
          </a:p>
          <a:p>
            <a:pPr lvl="2"/>
            <a:r>
              <a:rPr lang="en-US" altLang="zh-TW" dirty="0"/>
              <a:t>Shape your commits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2359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r>
              <a:rPr lang="en-US" altLang="zh-TW" dirty="0"/>
              <a:t>Good commit message</a:t>
            </a:r>
          </a:p>
          <a:p>
            <a:pPr lvl="1"/>
            <a:r>
              <a:rPr lang="en-US" altLang="zh-TW" dirty="0"/>
              <a:t>Help others (including future you!)</a:t>
            </a:r>
          </a:p>
          <a:p>
            <a:pPr lvl="1"/>
            <a:r>
              <a:rPr lang="en-US" altLang="zh-TW" dirty="0"/>
              <a:t>Again, “what and why”</a:t>
            </a:r>
          </a:p>
          <a:p>
            <a:r>
              <a:rPr lang="en-US" altLang="zh-TW" dirty="0"/>
              <a:t>Ref:</a:t>
            </a:r>
          </a:p>
          <a:p>
            <a:pPr lvl="1"/>
            <a:r>
              <a:rPr lang="en-US" altLang="zh-TW" dirty="0">
                <a:hlinkClick r:id="rId2"/>
              </a:rPr>
              <a:t>https://chris.beams.io/posts/git-commit/</a:t>
            </a:r>
            <a:endParaRPr lang="en-US" altLang="zh-TW" dirty="0"/>
          </a:p>
          <a:p>
            <a:pPr lvl="2"/>
            <a:r>
              <a:rPr lang="en-US" altLang="zh-TW" dirty="0">
                <a:hlinkClick r:id="rId3"/>
              </a:rPr>
              <a:t>https://blog.louie.lu/2017/03/21/</a:t>
            </a:r>
            <a:r>
              <a:rPr lang="zh-TW" altLang="en-US" dirty="0">
                <a:hlinkClick r:id="rId3"/>
              </a:rPr>
              <a:t>如何寫一個</a:t>
            </a:r>
            <a:r>
              <a:rPr lang="en-US" altLang="zh-TW" dirty="0">
                <a:hlinkClick r:id="rId3"/>
              </a:rPr>
              <a:t>-git-commit-message/</a:t>
            </a:r>
            <a:endParaRPr lang="en-US" altLang="zh-TW" dirty="0"/>
          </a:p>
          <a:p>
            <a:pPr lvl="1"/>
            <a:r>
              <a:rPr lang="en-US" dirty="0">
                <a:hlinkClick r:id="rId4"/>
              </a:rPr>
              <a:t>http://blog.fourdesire.com/2018/07/03/</a:t>
            </a:r>
            <a:r>
              <a:rPr lang="zh-TW" altLang="en-US" dirty="0">
                <a:hlinkClick r:id="rId4"/>
              </a:rPr>
              <a:t>撰寫有效的</a:t>
            </a:r>
            <a:r>
              <a:rPr lang="en-US" altLang="zh-TW" dirty="0">
                <a:hlinkClick r:id="rId4"/>
              </a:rPr>
              <a:t>-g</a:t>
            </a:r>
            <a:r>
              <a:rPr lang="en-US" dirty="0">
                <a:hlinkClick r:id="rId4"/>
              </a:rPr>
              <a:t>it-commit-message</a:t>
            </a:r>
            <a:endParaRPr lang="en-US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55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5257800" cy="4648200"/>
          </a:xfrm>
        </p:spPr>
        <p:txBody>
          <a:bodyPr/>
          <a:lstStyle/>
          <a:p>
            <a:r>
              <a:rPr lang="en-US" altLang="zh-TW" dirty="0"/>
              <a:t>Bad commit message</a:t>
            </a:r>
          </a:p>
          <a:p>
            <a:r>
              <a:rPr lang="en-US" altLang="zh-TW" dirty="0"/>
              <a:t>Ref:</a:t>
            </a:r>
          </a:p>
          <a:p>
            <a:pPr lvl="1"/>
            <a:r>
              <a:rPr lang="en-US" dirty="0">
                <a:hlinkClick r:id="rId2"/>
              </a:rPr>
              <a:t>http://www.commitlogsfromlastnight.com/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http://whatthecommit.com/</a:t>
            </a:r>
            <a:endParaRPr lang="en-US" altLang="zh-TW" dirty="0"/>
          </a:p>
        </p:txBody>
      </p:sp>
      <p:pic>
        <p:nvPicPr>
          <p:cNvPr id="5122" name="Picture 2" descr="Git Commit">
            <a:extLst>
              <a:ext uri="{FF2B5EF4-FFF2-40B4-BE49-F238E27FC236}">
                <a16:creationId xmlns:a16="http://schemas.microsoft.com/office/drawing/2014/main" id="{7ECB04D4-F7F7-4BE3-8275-B3364C6A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3429000"/>
            <a:ext cx="4181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446E0B8-9B6B-429B-91A4-5854CDCEA559}"/>
              </a:ext>
            </a:extLst>
          </p:cNvPr>
          <p:cNvSpPr txBox="1"/>
          <p:nvPr/>
        </p:nvSpPr>
        <p:spPr>
          <a:xfrm>
            <a:off x="609600" y="632065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https://xkcd.com/1296/</a:t>
            </a:r>
          </a:p>
        </p:txBody>
      </p:sp>
    </p:spTree>
    <p:extLst>
      <p:ext uri="{BB962C8B-B14F-4D97-AF65-F5344CB8AC3E}">
        <p14:creationId xmlns:p14="http://schemas.microsoft.com/office/powerpoint/2010/main" val="1152801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rebase -</a:t>
            </a:r>
            <a:r>
              <a:rPr lang="en-US" altLang="zh-TW" dirty="0" err="1"/>
              <a:t>i</a:t>
            </a:r>
            <a:r>
              <a:rPr lang="en-US" altLang="zh-TW" dirty="0"/>
              <a:t> to create clean history</a:t>
            </a:r>
          </a:p>
          <a:p>
            <a:pPr lvl="1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rebase -</a:t>
            </a:r>
            <a:r>
              <a:rPr lang="en-US" altLang="zh-TW" dirty="0" err="1"/>
              <a:t>i</a:t>
            </a:r>
            <a:r>
              <a:rPr lang="en-US" altLang="zh-TW" dirty="0"/>
              <a:t> HEAD~10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479179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VCS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did people do version control ?</a:t>
            </a:r>
          </a:p>
          <a:p>
            <a:pPr lvl="1"/>
            <a:r>
              <a:rPr lang="en-US" altLang="zh-TW" dirty="0"/>
              <a:t>Share files or archivers through CD, USB or Network</a:t>
            </a:r>
          </a:p>
          <a:p>
            <a:pPr lvl="1"/>
            <a:r>
              <a:rPr lang="en-US" altLang="zh-TW" dirty="0"/>
              <a:t>Patch</a:t>
            </a:r>
          </a:p>
          <a:p>
            <a:r>
              <a:rPr lang="en-US" altLang="zh-TW" dirty="0"/>
              <a:t>What’s wrong with this?</a:t>
            </a:r>
          </a:p>
          <a:p>
            <a:pPr lvl="1"/>
            <a:r>
              <a:rPr lang="en-US" altLang="zh-TW" dirty="0"/>
              <a:t>Hard to maintain &amp; debug</a:t>
            </a:r>
          </a:p>
          <a:p>
            <a:pPr lvl="1"/>
            <a:r>
              <a:rPr lang="en-US" altLang="zh-TW" dirty="0"/>
              <a:t>Hard for integrity checking</a:t>
            </a:r>
          </a:p>
          <a:p>
            <a:pPr lvl="1"/>
            <a:r>
              <a:rPr lang="en-US" altLang="zh-TW" dirty="0"/>
              <a:t>Hard for collaboration</a:t>
            </a:r>
          </a:p>
          <a:p>
            <a:pPr lvl="1"/>
            <a:r>
              <a:rPr lang="en-US" altLang="zh-TW" dirty="0"/>
              <a:t>Bad thing always happens</a:t>
            </a:r>
          </a:p>
        </p:txBody>
      </p:sp>
    </p:spTree>
    <p:extLst>
      <p:ext uri="{BB962C8B-B14F-4D97-AF65-F5344CB8AC3E}">
        <p14:creationId xmlns:p14="http://schemas.microsoft.com/office/powerpoint/2010/main" val="360997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Tools &amp; Services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Online </a:t>
            </a:r>
            <a:r>
              <a:rPr lang="en-US" altLang="zh-TW" dirty="0" err="1"/>
              <a:t>Git</a:t>
            </a:r>
            <a:r>
              <a:rPr lang="en-US" altLang="zh-TW" dirty="0"/>
              <a:t> Service</a:t>
            </a:r>
          </a:p>
          <a:p>
            <a:pPr lvl="1"/>
            <a:r>
              <a:rPr lang="en-US" altLang="zh-TW" dirty="0"/>
              <a:t>Web interface</a:t>
            </a:r>
          </a:p>
          <a:p>
            <a:pPr lvl="1"/>
            <a:r>
              <a:rPr lang="en-US" altLang="zh-TW" dirty="0"/>
              <a:t>Remote repository</a:t>
            </a:r>
          </a:p>
          <a:p>
            <a:pPr lvl="1"/>
            <a:r>
              <a:rPr lang="en-US" altLang="zh-TW" dirty="0"/>
              <a:t>Issue, Pull Requests (or Merge Requests… etc.)</a:t>
            </a:r>
          </a:p>
          <a:p>
            <a:pPr lvl="1"/>
            <a:r>
              <a:rPr lang="en-US" altLang="zh-TW" dirty="0"/>
              <a:t>Code Review</a:t>
            </a:r>
          </a:p>
          <a:p>
            <a:pPr lvl="1"/>
            <a:r>
              <a:rPr lang="en-US" altLang="zh-TW" dirty="0"/>
              <a:t>Community</a:t>
            </a:r>
          </a:p>
          <a:p>
            <a:pPr lvl="1"/>
            <a:r>
              <a:rPr lang="en-US" altLang="zh-TW" dirty="0"/>
              <a:t>CI/CD</a:t>
            </a:r>
          </a:p>
          <a:p>
            <a:pPr lvl="1"/>
            <a:r>
              <a:rPr lang="en-US" altLang="zh-TW" dirty="0"/>
              <a:t>Example</a:t>
            </a:r>
          </a:p>
          <a:p>
            <a:pPr lvl="2"/>
            <a:r>
              <a:rPr lang="en-US" altLang="zh-TW" dirty="0"/>
              <a:t>GitHub</a:t>
            </a:r>
          </a:p>
          <a:p>
            <a:pPr lvl="2"/>
            <a:r>
              <a:rPr lang="en-US" altLang="zh-TW" dirty="0" err="1"/>
              <a:t>GitLab</a:t>
            </a:r>
            <a:endParaRPr lang="en-US" altLang="zh-TW" dirty="0"/>
          </a:p>
          <a:p>
            <a:pPr lvl="2"/>
            <a:r>
              <a:rPr lang="en-US" altLang="zh-TW" dirty="0" err="1"/>
              <a:t>Bitbucket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753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Tools &amp; Services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Tools</a:t>
            </a:r>
          </a:p>
          <a:p>
            <a:pPr lvl="1"/>
            <a:r>
              <a:rPr lang="en-US" altLang="zh-TW" dirty="0" err="1"/>
              <a:t>Gerrit</a:t>
            </a:r>
            <a:endParaRPr lang="en-US" altLang="zh-TW" dirty="0"/>
          </a:p>
          <a:p>
            <a:pPr lvl="2"/>
            <a:r>
              <a:rPr lang="en-US" altLang="zh-TW" dirty="0"/>
              <a:t>Web-based code review tool</a:t>
            </a:r>
          </a:p>
          <a:p>
            <a:pPr lvl="1"/>
            <a:r>
              <a:rPr lang="en-US" altLang="zh-TW" dirty="0" err="1"/>
              <a:t>Tig</a:t>
            </a:r>
            <a:endParaRPr lang="en-US" altLang="zh-TW" dirty="0"/>
          </a:p>
          <a:p>
            <a:pPr lvl="2"/>
            <a:r>
              <a:rPr lang="en-US" altLang="zh-TW" dirty="0" err="1"/>
              <a:t>ncurses</a:t>
            </a:r>
            <a:r>
              <a:rPr lang="en-US" altLang="zh-TW" dirty="0"/>
              <a:t>-based text-mode interface for </a:t>
            </a:r>
            <a:r>
              <a:rPr lang="en-US" altLang="zh-TW" dirty="0" err="1"/>
              <a:t>Git</a:t>
            </a:r>
            <a:endParaRPr lang="en-US" altLang="zh-TW" dirty="0"/>
          </a:p>
          <a:p>
            <a:pPr lvl="2"/>
            <a:r>
              <a:rPr lang="en-US" altLang="zh-TW" dirty="0">
                <a:hlinkClick r:id="rId2"/>
              </a:rPr>
              <a:t>https://www.jianshu.com/p/e4ca3030a9d5</a:t>
            </a:r>
            <a:endParaRPr lang="en-US" altLang="zh-TW" dirty="0"/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GUI</a:t>
            </a:r>
          </a:p>
          <a:p>
            <a:pPr lvl="2"/>
            <a:r>
              <a:rPr lang="en-US" altLang="zh-TW" dirty="0"/>
              <a:t>GUI-based interface for </a:t>
            </a:r>
            <a:r>
              <a:rPr lang="en-US" altLang="zh-TW" dirty="0" err="1"/>
              <a:t>Git</a:t>
            </a:r>
            <a:endParaRPr lang="en-US" altLang="zh-TW" dirty="0"/>
          </a:p>
          <a:p>
            <a:pPr lvl="1"/>
            <a:r>
              <a:rPr lang="en-US" altLang="zh-TW" dirty="0"/>
              <a:t>KDiff3 / </a:t>
            </a:r>
            <a:r>
              <a:rPr lang="en-US" altLang="zh-TW" dirty="0" err="1"/>
              <a:t>vimdiff</a:t>
            </a:r>
            <a:r>
              <a:rPr lang="en-US" altLang="zh-TW" dirty="0"/>
              <a:t> / meld</a:t>
            </a:r>
          </a:p>
          <a:p>
            <a:pPr lvl="2"/>
            <a:r>
              <a:rPr lang="en-US" altLang="zh-TW" dirty="0"/>
              <a:t>Help users to solve conflict</a:t>
            </a:r>
          </a:p>
          <a:p>
            <a:pPr lvl="1"/>
            <a:r>
              <a:rPr lang="en-US" altLang="zh-TW" dirty="0"/>
              <a:t>etc.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46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r>
              <a:rPr lang="en-US" altLang="zh-TW" dirty="0"/>
              <a:t>Conflict Solving</a:t>
            </a:r>
          </a:p>
          <a:p>
            <a:pPr lvl="1"/>
            <a:r>
              <a:rPr lang="en-US" altLang="zh-TW" dirty="0"/>
              <a:t>Use merge tools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</a:t>
            </a:r>
            <a:r>
              <a:rPr lang="en-US" altLang="zh-TW" dirty="0" err="1"/>
              <a:t>merge.tool</a:t>
            </a:r>
            <a:r>
              <a:rPr lang="en-US" altLang="zh-TW" dirty="0"/>
              <a:t> kdiff3</a:t>
            </a:r>
          </a:p>
          <a:p>
            <a:pPr lvl="1"/>
            <a:r>
              <a:rPr lang="en-US" altLang="zh-TW" dirty="0"/>
              <a:t>Show common ancestor</a:t>
            </a:r>
          </a:p>
          <a:p>
            <a:pPr lvl="2"/>
            <a:r>
              <a:rPr lang="en-US" altLang="zh-TW" dirty="0"/>
              <a:t>$ git config --global </a:t>
            </a:r>
            <a:r>
              <a:rPr lang="en-US" altLang="zh-TW" dirty="0" err="1"/>
              <a:t>merge.conflictstyle</a:t>
            </a:r>
            <a:r>
              <a:rPr lang="en-US" altLang="zh-TW" dirty="0"/>
              <a:t> diff3</a:t>
            </a:r>
          </a:p>
          <a:p>
            <a:pPr lvl="1"/>
            <a:r>
              <a:rPr lang="en-US" altLang="zh-TW" dirty="0"/>
              <a:t>Change merge algorithm</a:t>
            </a:r>
          </a:p>
          <a:p>
            <a:pPr lvl="2"/>
            <a:r>
              <a:rPr lang="en-US" altLang="zh-TW" dirty="0"/>
              <a:t>$ git merge --strategy-option=patience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r>
              <a:rPr lang="en-US" altLang="zh-TW" dirty="0"/>
              <a:t>More...</a:t>
            </a:r>
            <a:endParaRPr lang="en-US" altLang="zh-TW" dirty="0">
              <a:hlinkClick r:id="rId2"/>
            </a:endParaRPr>
          </a:p>
          <a:p>
            <a:pPr lvl="2"/>
            <a:r>
              <a:rPr lang="en-US" altLang="zh-TW" dirty="0">
                <a:hlinkClick r:id="rId2"/>
              </a:rPr>
              <a:t>https://developer.atlassian.com/blog/2015/12/tips-tools-to-solve-git-conflicts/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448050"/>
            <a:ext cx="2381250" cy="1581150"/>
          </a:xfrm>
          <a:prstGeom prst="rect">
            <a:avLst/>
          </a:prstGeom>
        </p:spPr>
      </p:pic>
      <p:pic>
        <p:nvPicPr>
          <p:cNvPr id="3074" name="Picture 2" descr="ãvimdiff3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155975" cy="1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46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47800"/>
            <a:ext cx="5105400" cy="4648200"/>
          </a:xfrm>
        </p:spPr>
        <p:txBody>
          <a:bodyPr/>
          <a:lstStyle/>
          <a:p>
            <a:r>
              <a:rPr lang="en-US" altLang="zh-TW" dirty="0"/>
              <a:t>History visualize</a:t>
            </a:r>
          </a:p>
          <a:p>
            <a:pPr lvl="1"/>
            <a:r>
              <a:rPr lang="en-US" altLang="zh-TW" dirty="0"/>
              <a:t>Use </a:t>
            </a:r>
            <a:r>
              <a:rPr lang="en-US" altLang="zh-TW" dirty="0" err="1"/>
              <a:t>git</a:t>
            </a:r>
            <a:r>
              <a:rPr lang="en-US" altLang="zh-TW" dirty="0"/>
              <a:t> log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log --decorate --graph [--</a:t>
            </a:r>
            <a:r>
              <a:rPr lang="en-US" altLang="zh-TW" dirty="0" err="1"/>
              <a:t>oneline</a:t>
            </a:r>
            <a:r>
              <a:rPr lang="en-US" altLang="zh-TW" dirty="0"/>
              <a:t>]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log --graph --abbrev-commit --decorate --format=format:'%C(bold blue)%</a:t>
            </a:r>
            <a:r>
              <a:rPr lang="en-US" altLang="zh-TW" dirty="0" err="1"/>
              <a:t>h%C</a:t>
            </a:r>
            <a:r>
              <a:rPr lang="en-US" altLang="zh-TW" dirty="0"/>
              <a:t>(reset) - %C(bold green)(%</a:t>
            </a:r>
            <a:r>
              <a:rPr lang="en-US" altLang="zh-TW" dirty="0" err="1"/>
              <a:t>ar</a:t>
            </a:r>
            <a:r>
              <a:rPr lang="en-US" altLang="zh-TW" dirty="0"/>
              <a:t>)%C(reset) %C(white)%</a:t>
            </a:r>
            <a:r>
              <a:rPr lang="en-US" altLang="zh-TW" dirty="0" err="1"/>
              <a:t>s%C</a:t>
            </a:r>
            <a:r>
              <a:rPr lang="en-US" altLang="zh-TW" dirty="0"/>
              <a:t>(reset) %C(dim white)- %</a:t>
            </a:r>
            <a:r>
              <a:rPr lang="en-US" altLang="zh-TW" dirty="0" err="1"/>
              <a:t>an%C</a:t>
            </a:r>
            <a:r>
              <a:rPr lang="en-US" altLang="zh-TW" dirty="0"/>
              <a:t>(reset)%C(bold yellow)%</a:t>
            </a:r>
            <a:r>
              <a:rPr lang="en-US" altLang="zh-TW" dirty="0" err="1"/>
              <a:t>d%C</a:t>
            </a:r>
            <a:r>
              <a:rPr lang="en-US" altLang="zh-TW" dirty="0"/>
              <a:t>(reset)' --all</a:t>
            </a:r>
          </a:p>
          <a:p>
            <a:pPr lvl="2"/>
            <a:r>
              <a:rPr lang="en-US" altLang="zh-TW" dirty="0"/>
              <a:t>$ man git-log</a:t>
            </a:r>
          </a:p>
          <a:p>
            <a:pPr lvl="1"/>
            <a:r>
              <a:rPr lang="en-US" altLang="zh-TW" dirty="0"/>
              <a:t>~/.</a:t>
            </a:r>
            <a:r>
              <a:rPr lang="en-US" altLang="zh-TW" dirty="0" err="1"/>
              <a:t>gitconfig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sz="1600" dirty="0">
                <a:latin typeface="Consolas" panose="020B0609020204030204" pitchFamily="49" charset="0"/>
              </a:rPr>
              <a:t>[alias]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  </a:t>
            </a:r>
            <a:r>
              <a:rPr lang="en-US" altLang="zh-TW" sz="1600" dirty="0" err="1">
                <a:latin typeface="Consolas" panose="020B0609020204030204" pitchFamily="49" charset="0"/>
              </a:rPr>
              <a:t>gl</a:t>
            </a:r>
            <a:r>
              <a:rPr lang="en-US" altLang="zh-TW" sz="1600" dirty="0">
                <a:latin typeface="Consolas" panose="020B0609020204030204" pitchFamily="49" charset="0"/>
              </a:rPr>
              <a:t> = log --graph --pretty=</a:t>
            </a:r>
            <a:r>
              <a:rPr lang="en-US" altLang="zh-TW" sz="1600" dirty="0" err="1">
                <a:latin typeface="Consolas" panose="020B0609020204030204" pitchFamily="49" charset="0"/>
              </a:rPr>
              <a:t>oneline</a:t>
            </a:r>
            <a:r>
              <a:rPr lang="en-US" altLang="zh-TW" sz="1600" dirty="0">
                <a:latin typeface="Consolas" panose="020B0609020204030204" pitchFamily="49" charset="0"/>
              </a:rPr>
              <a:t> --</a:t>
            </a:r>
          </a:p>
          <a:p>
            <a:pPr lvl="1"/>
            <a:endParaRPr lang="en-US" altLang="zh-TW" dirty="0"/>
          </a:p>
          <a:p>
            <a:pPr lvl="2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69309"/>
          <a:stretch/>
        </p:blipFill>
        <p:spPr>
          <a:xfrm>
            <a:off x="5943600" y="290830"/>
            <a:ext cx="2438400" cy="5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6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History visualize (cont.)</a:t>
            </a:r>
          </a:p>
          <a:p>
            <a:pPr lvl="1"/>
            <a:r>
              <a:rPr lang="en-US" altLang="zh-TW" dirty="0"/>
              <a:t>GitHub / Online tools</a:t>
            </a:r>
          </a:p>
          <a:p>
            <a:pPr lvl="1"/>
            <a:r>
              <a:rPr lang="en-US" altLang="zh-TW" dirty="0" err="1"/>
              <a:t>Git</a:t>
            </a:r>
            <a:r>
              <a:rPr lang="en-US" altLang="zh-TW" dirty="0"/>
              <a:t> GUI</a:t>
            </a:r>
            <a:endParaRPr lang="zh-TW" altLang="en-US" dirty="0"/>
          </a:p>
        </p:txBody>
      </p:sp>
      <p:pic>
        <p:nvPicPr>
          <p:cNvPr id="2052" name="Picture 4" descr="Repository network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2"/>
          <a:stretch/>
        </p:blipFill>
        <p:spPr bwMode="auto">
          <a:xfrm>
            <a:off x="4343400" y="1468582"/>
            <a:ext cx="4495800" cy="15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git gui graph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63471"/>
            <a:ext cx="4225849" cy="2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92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bisect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binary search to find the commit that introduced a bug</a:t>
            </a:r>
          </a:p>
          <a:p>
            <a:pPr lvl="1"/>
            <a:r>
              <a:rPr lang="en-US" dirty="0"/>
              <a:t>git bisect start</a:t>
            </a:r>
          </a:p>
          <a:p>
            <a:pPr lvl="1"/>
            <a:r>
              <a:rPr lang="en-US" dirty="0"/>
              <a:t>git bisect good/bad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Ref:</a:t>
            </a:r>
          </a:p>
          <a:p>
            <a:pPr lvl="1"/>
            <a:r>
              <a:rPr lang="en-US" dirty="0">
                <a:hlinkClick r:id="rId2"/>
              </a:rPr>
              <a:t>https://git-scm.com/book/en/v2/Git-Tools-Debugging-with-Git</a:t>
            </a:r>
            <a:endParaRPr lang="en-US" dirty="0"/>
          </a:p>
        </p:txBody>
      </p:sp>
      <p:pic>
        <p:nvPicPr>
          <p:cNvPr id="6146" name="Picture 2" descr="git-bisect-sumo-logic">
            <a:extLst>
              <a:ext uri="{FF2B5EF4-FFF2-40B4-BE49-F238E27FC236}">
                <a16:creationId xmlns:a16="http://schemas.microsoft.com/office/drawing/2014/main" id="{313FD068-1868-4CDD-900B-C742193F0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67000"/>
            <a:ext cx="62674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080DF0A-E8EF-4A0E-ADF7-F338F214D2E3}"/>
              </a:ext>
            </a:extLst>
          </p:cNvPr>
          <p:cNvSpPr txBox="1"/>
          <p:nvPr/>
        </p:nvSpPr>
        <p:spPr>
          <a:xfrm>
            <a:off x="609600" y="6320651"/>
            <a:ext cx="5039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https://www.sumologic.com/blog/who-broke-my-test-a-git-bisect-tutorial/</a:t>
            </a:r>
          </a:p>
        </p:txBody>
      </p:sp>
    </p:spTree>
    <p:extLst>
      <p:ext uri="{BB962C8B-B14F-4D97-AF65-F5344CB8AC3E}">
        <p14:creationId xmlns:p14="http://schemas.microsoft.com/office/powerpoint/2010/main" val="3798206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03476B-0078-4CC3-807F-20CFC965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A6D725-BF08-4819-A073-5CB3BE4F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</a:p>
          <a:p>
            <a:pPr lvl="1"/>
            <a:r>
              <a:rPr lang="zh-TW" altLang="en-US" dirty="0"/>
              <a:t>為你自己學 </a:t>
            </a:r>
            <a:r>
              <a:rPr lang="en-US" altLang="zh-TW" dirty="0"/>
              <a:t>Git</a:t>
            </a:r>
          </a:p>
          <a:p>
            <a:pPr lvl="2"/>
            <a:r>
              <a:rPr lang="en-US" dirty="0">
                <a:ea typeface="華康標楷體(P)" pitchFamily="66" charset="-120"/>
                <a:hlinkClick r:id="rId2"/>
              </a:rPr>
              <a:t>https://gitbook.tw</a:t>
            </a:r>
            <a:endParaRPr lang="en-US" dirty="0">
              <a:ea typeface="華康標楷體(P)" pitchFamily="66" charset="-120"/>
            </a:endParaRPr>
          </a:p>
          <a:p>
            <a:pPr lvl="1"/>
            <a:r>
              <a:rPr lang="en-US" altLang="zh-TW" dirty="0"/>
              <a:t>Pro</a:t>
            </a:r>
            <a:r>
              <a:rPr lang="zh-TW" altLang="en-US" dirty="0"/>
              <a:t> </a:t>
            </a:r>
            <a:r>
              <a:rPr lang="en-US" altLang="zh-TW" dirty="0"/>
              <a:t>Git</a:t>
            </a:r>
          </a:p>
          <a:p>
            <a:pPr lvl="1"/>
            <a:r>
              <a:rPr lang="en-US" dirty="0">
                <a:hlinkClick r:id="rId3"/>
              </a:rPr>
              <a:t>https://git-scm.com/book/en/v2</a:t>
            </a:r>
            <a:endParaRPr lang="en-US" dirty="0">
              <a:hlinkClick r:id="rId4"/>
            </a:endParaRPr>
          </a:p>
          <a:p>
            <a:pPr lvl="1"/>
            <a:r>
              <a:rPr lang="en-US" altLang="zh-TW" dirty="0"/>
              <a:t>A Visual Git Reference</a:t>
            </a:r>
          </a:p>
          <a:p>
            <a:pPr lvl="1"/>
            <a:r>
              <a:rPr lang="en-US" dirty="0">
                <a:hlinkClick r:id="rId4"/>
              </a:rPr>
              <a:t>https://marklodato.github.io/visual-git-guide/index-en.html</a:t>
            </a:r>
            <a:endParaRPr lang="en-US" dirty="0"/>
          </a:p>
          <a:p>
            <a:r>
              <a:rPr lang="en-US" altLang="zh-TW" dirty="0"/>
              <a:t>Utilities</a:t>
            </a:r>
            <a:endParaRPr lang="en-US" dirty="0">
              <a:ea typeface="華康標楷體(P)" pitchFamily="66" charset="-120"/>
              <a:hlinkClick r:id="rId5"/>
            </a:endParaRPr>
          </a:p>
          <a:p>
            <a:pPr lvl="1"/>
            <a:r>
              <a:rPr lang="en-US" altLang="zh-TW" dirty="0"/>
              <a:t>.</a:t>
            </a:r>
            <a:r>
              <a:rPr lang="en-US" altLang="zh-TW" dirty="0" err="1"/>
              <a:t>gitignore</a:t>
            </a:r>
            <a:r>
              <a:rPr lang="en-US" altLang="zh-TW" dirty="0"/>
              <a:t> generator</a:t>
            </a:r>
          </a:p>
          <a:p>
            <a:pPr lvl="1"/>
            <a:r>
              <a:rPr lang="en-US" dirty="0">
                <a:ea typeface="華康標楷體(P)" pitchFamily="66" charset="-120"/>
                <a:hlinkClick r:id="rId5"/>
              </a:rPr>
              <a:t>https://www.gitignore.io</a:t>
            </a:r>
            <a:endParaRPr lang="en-US" dirty="0">
              <a:ea typeface="華康標楷體(P)" pitchFamily="66" charset="-120"/>
            </a:endParaRPr>
          </a:p>
          <a:p>
            <a:endParaRPr lang="en-US" dirty="0">
              <a:ea typeface="華康標楷體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0426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789A6-A83B-46D3-9224-961A7363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Git Branching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C413D1-BF22-4BB2-9C1F-14E4F4C6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https://learngitbranching.js.org/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6611D9-F433-4080-BFBC-3CE4A125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209800"/>
            <a:ext cx="5715000" cy="38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1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B8551B-18B5-4077-944D-531FE361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Workflow(s)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DCFBDE-DD56-485E-9E27-3F7C61F1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GitHub flow</a:t>
            </a:r>
          </a:p>
          <a:p>
            <a:pPr lvl="1"/>
            <a:r>
              <a:rPr lang="en-US" dirty="0">
                <a:hlinkClick r:id="rId2"/>
              </a:rPr>
              <a:t>https://guides.github.com/introduction/flow/</a:t>
            </a:r>
            <a:endParaRPr lang="en-US" dirty="0"/>
          </a:p>
          <a:p>
            <a:r>
              <a:rPr lang="en-US" dirty="0"/>
              <a:t>Git workflow</a:t>
            </a:r>
          </a:p>
          <a:p>
            <a:pPr lvl="1"/>
            <a:r>
              <a:rPr lang="en-US" dirty="0">
                <a:hlinkClick r:id="rId3"/>
              </a:rPr>
              <a:t>https://nvie.com/posts/a-successful-git-branching-model/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https://gitbook.tw/chapters/gitflow/why-need-git-flow.html</a:t>
            </a:r>
            <a:endParaRPr lang="en-US" dirty="0"/>
          </a:p>
          <a:p>
            <a:r>
              <a:rPr lang="en-US" dirty="0"/>
              <a:t>Which one?</a:t>
            </a:r>
          </a:p>
          <a:p>
            <a:pPr lvl="1"/>
            <a:r>
              <a:rPr lang="en-US" dirty="0">
                <a:hlinkClick r:id="rId5"/>
              </a:rPr>
              <a:t>https://blog.wu-boy.com/2017/12/github-flow-vs-git-flow/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3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VCS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4648200"/>
          </a:xfrm>
        </p:spPr>
        <p:txBody>
          <a:bodyPr/>
          <a:lstStyle/>
          <a:p>
            <a:r>
              <a:rPr lang="en-US" altLang="zh-TW" sz="2000" u="sng" dirty="0"/>
              <a:t>V</a:t>
            </a:r>
            <a:r>
              <a:rPr lang="en-US" altLang="zh-TW" sz="2000" dirty="0"/>
              <a:t>ersion </a:t>
            </a:r>
            <a:r>
              <a:rPr lang="en-US" altLang="zh-TW" sz="2000" u="sng" dirty="0"/>
              <a:t>C</a:t>
            </a:r>
            <a:r>
              <a:rPr lang="en-US" altLang="zh-TW" sz="2000" dirty="0"/>
              <a:t>ontrol </a:t>
            </a:r>
            <a:r>
              <a:rPr lang="en-US" altLang="zh-TW" sz="2000" u="sng" dirty="0"/>
              <a:t>S</a:t>
            </a:r>
            <a:r>
              <a:rPr lang="en-US" altLang="zh-TW" sz="2000" dirty="0"/>
              <a:t>ystem</a:t>
            </a:r>
          </a:p>
          <a:p>
            <a:r>
              <a:rPr lang="en-US" altLang="zh-TW" sz="2000" dirty="0"/>
              <a:t>A tool helps you keep tracking your project history</a:t>
            </a:r>
          </a:p>
          <a:p>
            <a:r>
              <a:rPr lang="en-US" altLang="zh-TW" sz="2000" dirty="0"/>
              <a:t>A tool helps you collaboration with others</a:t>
            </a:r>
          </a:p>
          <a:p>
            <a:r>
              <a:rPr lang="en-US" altLang="zh-TW" sz="2000" dirty="0"/>
              <a:t>Common VCS</a:t>
            </a:r>
          </a:p>
          <a:p>
            <a:pPr lvl="1"/>
            <a:r>
              <a:rPr lang="en-US" altLang="zh-TW" sz="1800" dirty="0"/>
              <a:t>RCS/CVS</a:t>
            </a:r>
          </a:p>
          <a:p>
            <a:pPr lvl="1"/>
            <a:r>
              <a:rPr lang="en-US" altLang="zh-TW" sz="1800" dirty="0"/>
              <a:t>Subversion (SVN)</a:t>
            </a:r>
          </a:p>
          <a:p>
            <a:pPr lvl="1"/>
            <a:r>
              <a:rPr lang="en-US" altLang="zh-TW" sz="1800" dirty="0"/>
              <a:t>Mercurial (hg)</a:t>
            </a:r>
          </a:p>
          <a:p>
            <a:pPr lvl="1"/>
            <a:r>
              <a:rPr lang="en-US" altLang="zh-TW" sz="1800" dirty="0"/>
              <a:t>Fossil</a:t>
            </a:r>
          </a:p>
          <a:p>
            <a:pPr lvl="1"/>
            <a:r>
              <a:rPr lang="en-US" altLang="zh-TW" sz="1800" dirty="0"/>
              <a:t>Bazaar (</a:t>
            </a:r>
            <a:r>
              <a:rPr lang="en-US" altLang="zh-TW" sz="1800" dirty="0" err="1"/>
              <a:t>bzr</a:t>
            </a:r>
            <a:r>
              <a:rPr lang="en-US" altLang="zh-TW" sz="1800" dirty="0"/>
              <a:t>)</a:t>
            </a:r>
          </a:p>
          <a:p>
            <a:pPr lvl="1"/>
            <a:r>
              <a:rPr lang="en-US" altLang="zh-TW" sz="1800" dirty="0"/>
              <a:t>Git</a:t>
            </a:r>
          </a:p>
          <a:p>
            <a:pPr lvl="1"/>
            <a:r>
              <a:rPr lang="en-US" altLang="zh-TW" sz="1800" dirty="0"/>
              <a:t>… </a:t>
            </a:r>
            <a:r>
              <a:rPr lang="en-US" altLang="zh-TW" sz="1800" dirty="0">
                <a:hlinkClick r:id="rId2"/>
              </a:rPr>
              <a:t>https://en.wikipedia.org/wiki/Comparison_of_version-control_software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62463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5E4DE0-3452-4ED1-AFB5-A1C156DE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System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C2AF2E-A41F-4AB7-A0C6-2E5566EB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Concepts</a:t>
            </a:r>
          </a:p>
          <a:p>
            <a:pPr lvl="1"/>
            <a:r>
              <a:rPr lang="en-US" dirty="0"/>
              <a:t>Repository</a:t>
            </a:r>
          </a:p>
          <a:p>
            <a:pPr lvl="1"/>
            <a:r>
              <a:rPr lang="en-US" dirty="0"/>
              <a:t>Working Copy (or directory/tree)</a:t>
            </a:r>
          </a:p>
          <a:p>
            <a:r>
              <a:rPr lang="en-US" dirty="0"/>
              <a:t>Common Operations</a:t>
            </a:r>
          </a:p>
          <a:p>
            <a:pPr lvl="1"/>
            <a:r>
              <a:rPr lang="en-US" dirty="0"/>
              <a:t>Check in</a:t>
            </a:r>
          </a:p>
          <a:p>
            <a:pPr lvl="1"/>
            <a:r>
              <a:rPr lang="en-US" dirty="0"/>
              <a:t>Check out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Merging / Resolving conflict</a:t>
            </a:r>
          </a:p>
          <a:p>
            <a:pPr lvl="1"/>
            <a:r>
              <a:rPr lang="en-US" dirty="0"/>
              <a:t>Locking</a:t>
            </a:r>
          </a:p>
          <a:p>
            <a:pPr lvl="1"/>
            <a:r>
              <a:rPr lang="en-US" dirty="0"/>
              <a:t>Labeling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A125774-E104-420F-9001-3868C0020480}"/>
              </a:ext>
            </a:extLst>
          </p:cNvPr>
          <p:cNvSpPr txBox="1"/>
          <p:nvPr/>
        </p:nvSpPr>
        <p:spPr>
          <a:xfrm>
            <a:off x="609600" y="6320651"/>
            <a:ext cx="6292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https://zh.wikipedia.org/wiki/File:Revision_controlled_project_visualization-2010-24-02.svg</a:t>
            </a:r>
          </a:p>
        </p:txBody>
      </p:sp>
      <p:pic>
        <p:nvPicPr>
          <p:cNvPr id="5" name="Picture 2" descr="https://upload.wikimedia.org/wikipedia/commons/thumb/a/af/Revision_controlled_project_visualization-2010-24-02.svg/170px-Revision_controlled_project_visualization-2010-24-02.svg.png">
            <a:extLst>
              <a:ext uri="{FF2B5EF4-FFF2-40B4-BE49-F238E27FC236}">
                <a16:creationId xmlns:a16="http://schemas.microsoft.com/office/drawing/2014/main" id="{91C492C2-29E3-49DE-B992-B81C541C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076450" cy="50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6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4572000" cy="4648200"/>
          </a:xfrm>
        </p:spPr>
        <p:txBody>
          <a:bodyPr/>
          <a:lstStyle/>
          <a:p>
            <a:r>
              <a:rPr lang="en-US" altLang="zh-TW" u="sng" dirty="0"/>
              <a:t>NOT</a:t>
            </a:r>
            <a:r>
              <a:rPr lang="en-US" altLang="zh-TW" dirty="0"/>
              <a:t> a software only for you to download codes from </a:t>
            </a:r>
            <a:r>
              <a:rPr lang="en-US" altLang="zh-TW" dirty="0" err="1"/>
              <a:t>Github</a:t>
            </a:r>
            <a:endParaRPr lang="en-US" altLang="zh-TW" dirty="0"/>
          </a:p>
          <a:p>
            <a:r>
              <a:rPr lang="en-US" altLang="zh-TW" u="sng" dirty="0"/>
              <a:t>Distributed</a:t>
            </a:r>
            <a:r>
              <a:rPr lang="en-US" altLang="zh-TW" dirty="0"/>
              <a:t> version control system (DVCS)</a:t>
            </a:r>
          </a:p>
          <a:p>
            <a:pPr lvl="1"/>
            <a:r>
              <a:rPr lang="en-US" altLang="zh-TW" dirty="0"/>
              <a:t>P2P instead of Client-Server</a:t>
            </a:r>
          </a:p>
          <a:p>
            <a:pPr lvl="1"/>
            <a:r>
              <a:rPr lang="en-US" altLang="zh-TW" dirty="0"/>
              <a:t>Fast &amp; convenient</a:t>
            </a:r>
          </a:p>
          <a:p>
            <a:pPr lvl="2"/>
            <a:r>
              <a:rPr lang="en-US" altLang="zh-TW" dirty="0"/>
              <a:t>Everything is at local and most of the operations don’t need to connect to the remote server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 descr="Git">
            <a:extLst>
              <a:ext uri="{FF2B5EF4-FFF2-40B4-BE49-F238E27FC236}">
                <a16:creationId xmlns:a16="http://schemas.microsoft.com/office/drawing/2014/main" id="{BC55FF9F-F7AE-49F4-BF81-5F4A8B3E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43050"/>
            <a:ext cx="3143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F22B1ED-0560-4EE8-9C26-772D858AEF55}"/>
              </a:ext>
            </a:extLst>
          </p:cNvPr>
          <p:cNvSpPr txBox="1"/>
          <p:nvPr/>
        </p:nvSpPr>
        <p:spPr>
          <a:xfrm>
            <a:off x="609600" y="6172200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https://xkcd.com/1597/</a:t>
            </a:r>
          </a:p>
          <a:p>
            <a:r>
              <a:rPr lang="en-US" sz="1200" dirty="0"/>
              <a:t>https://explainxkcd.com/wiki/index.php/1597:_Git</a:t>
            </a:r>
          </a:p>
        </p:txBody>
      </p:sp>
    </p:spTree>
    <p:extLst>
      <p:ext uri="{BB962C8B-B14F-4D97-AF65-F5344CB8AC3E}">
        <p14:creationId xmlns:p14="http://schemas.microsoft.com/office/powerpoint/2010/main" val="312863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63571-BDE7-4397-A2AD-CF2524A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Git: the three sections &amp; states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DA2A7-35EF-4EB4-9AFA-FFB10C9E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Modified, Staged, Committed</a:t>
            </a:r>
          </a:p>
        </p:txBody>
      </p:sp>
      <p:pic>
        <p:nvPicPr>
          <p:cNvPr id="2050" name="Picture 2" descr="Working tree, staging area, and Git directory.">
            <a:extLst>
              <a:ext uri="{FF2B5EF4-FFF2-40B4-BE49-F238E27FC236}">
                <a16:creationId xmlns:a16="http://schemas.microsoft.com/office/drawing/2014/main" id="{587607F4-9AF2-43EA-A122-1F2BFF2C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20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2D92760-696A-435E-BF51-A675C598379D}"/>
              </a:ext>
            </a:extLst>
          </p:cNvPr>
          <p:cNvSpPr txBox="1"/>
          <p:nvPr/>
        </p:nvSpPr>
        <p:spPr>
          <a:xfrm>
            <a:off x="609600" y="6320651"/>
            <a:ext cx="4491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https://git-scm.com/book/en/v2/Getting-Started-What-is-Git%3F</a:t>
            </a:r>
          </a:p>
        </p:txBody>
      </p:sp>
    </p:spTree>
    <p:extLst>
      <p:ext uri="{BB962C8B-B14F-4D97-AF65-F5344CB8AC3E}">
        <p14:creationId xmlns:p14="http://schemas.microsoft.com/office/powerpoint/2010/main" val="390574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9274F6-8BFD-4664-91E3-F555B978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of the status of the files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0BF578-C653-42C8-9C5A-8EB2E77D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lifecycle of the status of your files.">
            <a:extLst>
              <a:ext uri="{FF2B5EF4-FFF2-40B4-BE49-F238E27FC236}">
                <a16:creationId xmlns:a16="http://schemas.microsoft.com/office/drawing/2014/main" id="{DC9E5354-219D-4D92-8ABB-A8C06551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375"/>
            <a:ext cx="762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CE9B28B-E3C8-4546-9430-E68BDA47F12F}"/>
              </a:ext>
            </a:extLst>
          </p:cNvPr>
          <p:cNvSpPr txBox="1"/>
          <p:nvPr/>
        </p:nvSpPr>
        <p:spPr>
          <a:xfrm>
            <a:off x="609600" y="6320651"/>
            <a:ext cx="565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https://git-scm.com/book/en/v2/Git-Basics-Recording-Changes-to-the-Repository</a:t>
            </a:r>
          </a:p>
        </p:txBody>
      </p:sp>
    </p:spTree>
    <p:extLst>
      <p:ext uri="{BB962C8B-B14F-4D97-AF65-F5344CB8AC3E}">
        <p14:creationId xmlns:p14="http://schemas.microsoft.com/office/powerpoint/2010/main" val="3207151302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14870</TotalTime>
  <Words>1861</Words>
  <Application>Microsoft Office PowerPoint</Application>
  <PresentationFormat>如螢幕大小 (4:3)</PresentationFormat>
  <Paragraphs>332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5" baseType="lpstr">
      <vt:lpstr>Futura Md BT</vt:lpstr>
      <vt:lpstr>Arial</vt:lpstr>
      <vt:lpstr>Calibri</vt:lpstr>
      <vt:lpstr>Consolas</vt:lpstr>
      <vt:lpstr>Times New Roman</vt:lpstr>
      <vt:lpstr>Wingdings</vt:lpstr>
      <vt:lpstr>Computer Center</vt:lpstr>
      <vt:lpstr>Version Control System - Git</vt:lpstr>
      <vt:lpstr>Outline</vt:lpstr>
      <vt:lpstr>Why VCS (1/3)</vt:lpstr>
      <vt:lpstr>Why VCS (2/3)</vt:lpstr>
      <vt:lpstr>Why VCS (3/3)</vt:lpstr>
      <vt:lpstr>Version Control System</vt:lpstr>
      <vt:lpstr>Git</vt:lpstr>
      <vt:lpstr>Git: the three sections &amp; states</vt:lpstr>
      <vt:lpstr>Lifecycle of the status of the files</vt:lpstr>
      <vt:lpstr>Using Git Personally</vt:lpstr>
      <vt:lpstr>Config</vt:lpstr>
      <vt:lpstr>Init</vt:lpstr>
      <vt:lpstr>Status</vt:lpstr>
      <vt:lpstr>Operations</vt:lpstr>
      <vt:lpstr>Add</vt:lpstr>
      <vt:lpstr>Commit</vt:lpstr>
      <vt:lpstr>Reset</vt:lpstr>
      <vt:lpstr>Log</vt:lpstr>
      <vt:lpstr>Blame</vt:lpstr>
      <vt:lpstr>Branch</vt:lpstr>
      <vt:lpstr>Tag</vt:lpstr>
      <vt:lpstr>Checkout</vt:lpstr>
      <vt:lpstr>Merge</vt:lpstr>
      <vt:lpstr>Rebase</vt:lpstr>
      <vt:lpstr>Using Git with Others </vt:lpstr>
      <vt:lpstr>Clone</vt:lpstr>
      <vt:lpstr>Remote</vt:lpstr>
      <vt:lpstr>Fetch</vt:lpstr>
      <vt:lpstr>Push</vt:lpstr>
      <vt:lpstr>Pull</vt:lpstr>
      <vt:lpstr>Conflict</vt:lpstr>
      <vt:lpstr>Merge/Rebase Conflict</vt:lpstr>
      <vt:lpstr>Stash / Stash Pop</vt:lpstr>
      <vt:lpstr>Revert</vt:lpstr>
      <vt:lpstr>Etiquette Rules of Using Git (1/5)</vt:lpstr>
      <vt:lpstr>Etiquette Rules of Using Git (2/5)</vt:lpstr>
      <vt:lpstr>Etiquette Rules of Using Git (3/5)</vt:lpstr>
      <vt:lpstr>Etiquette Rules of Using Git (4/5)</vt:lpstr>
      <vt:lpstr>Etiquette Rules of Using Git (5/5)</vt:lpstr>
      <vt:lpstr>Tools &amp; Services (1/2)</vt:lpstr>
      <vt:lpstr>Tools &amp; Services (2/2)</vt:lpstr>
      <vt:lpstr>Tips (1/3)</vt:lpstr>
      <vt:lpstr>Tips (2/3)</vt:lpstr>
      <vt:lpstr>Tips (3/3)</vt:lpstr>
      <vt:lpstr>bisect</vt:lpstr>
      <vt:lpstr>Useful links</vt:lpstr>
      <vt:lpstr>Learn Git Branching </vt:lpstr>
      <vt:lpstr>Git Workflow(s)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ywang</dc:creator>
  <cp:lastModifiedBy>Li-Wen Hsu</cp:lastModifiedBy>
  <cp:revision>957</cp:revision>
  <cp:lastPrinted>1601-01-01T00:00:00Z</cp:lastPrinted>
  <dcterms:created xsi:type="dcterms:W3CDTF">1601-01-01T00:00:00Z</dcterms:created>
  <dcterms:modified xsi:type="dcterms:W3CDTF">2019-10-31T02:46:01Z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