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handoutMasterIdLst>
    <p:handoutMasterId r:id="rId28"/>
  </p:handoutMasterIdLst>
  <p:sldIdLst>
    <p:sldId id="256" r:id="rId2"/>
    <p:sldId id="258" r:id="rId3"/>
    <p:sldId id="287" r:id="rId4"/>
    <p:sldId id="260" r:id="rId5"/>
    <p:sldId id="261" r:id="rId6"/>
    <p:sldId id="286" r:id="rId7"/>
    <p:sldId id="262" r:id="rId8"/>
    <p:sldId id="283" r:id="rId9"/>
    <p:sldId id="263" r:id="rId10"/>
    <p:sldId id="266" r:id="rId11"/>
    <p:sldId id="267" r:id="rId12"/>
    <p:sldId id="268" r:id="rId13"/>
    <p:sldId id="288" r:id="rId14"/>
    <p:sldId id="259" r:id="rId15"/>
    <p:sldId id="271" r:id="rId16"/>
    <p:sldId id="272" r:id="rId17"/>
    <p:sldId id="273" r:id="rId18"/>
    <p:sldId id="275" r:id="rId19"/>
    <p:sldId id="277" r:id="rId20"/>
    <p:sldId id="279" r:id="rId21"/>
    <p:sldId id="281" r:id="rId22"/>
    <p:sldId id="278" r:id="rId23"/>
    <p:sldId id="276" r:id="rId24"/>
    <p:sldId id="282" r:id="rId25"/>
    <p:sldId id="284" r:id="rId26"/>
    <p:sldId id="285" r:id="rId27"/>
  </p:sldIdLst>
  <p:sldSz cx="9144000" cy="6858000" type="screen4x3"/>
  <p:notesSz cx="9874250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94660" autoAdjust="0"/>
  </p:normalViewPr>
  <p:slideViewPr>
    <p:cSldViewPr>
      <p:cViewPr varScale="1">
        <p:scale>
          <a:sx n="110" d="100"/>
          <a:sy n="110" d="100"/>
        </p:scale>
        <p:origin x="318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3123" y="1"/>
            <a:ext cx="4278842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9B3AAE-6DC4-46D5-BBC6-6483923F28AC}" type="datetimeFigureOut">
              <a:rPr lang="zh-TW" altLang="en-US" smtClean="0"/>
              <a:t>2019/10/31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3123" y="6456612"/>
            <a:ext cx="4278842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E2DD-CEB0-499A-98BC-B747AF5B176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6852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3667932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8987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28385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6713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48000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4887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7211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4136515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87407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6256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6428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2467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A6A7B7B7-1F09-4DE1-96E2-1B41939699F5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help.cs.nctu.edu.tw/help/index.php/HOWTO_-_%E5%B7%A5%E4%BD%9C%E7%AB%99%E5%8F%96%E5%9B%9E%E5%82%99%E4%BB%BD#.E5.82.99.E4.BB.BD.E7.9B.AE.E9.8C.84_2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>
                <a:ea typeface="新細明體" panose="02020500000000000000" pitchFamily="18" charset="-120"/>
              </a:rPr>
              <a:t>lwhsu</a:t>
            </a:r>
            <a:r>
              <a:rPr lang="en-US" altLang="zh-TW" dirty="0">
                <a:ea typeface="新細明體" panose="02020500000000000000" pitchFamily="18" charset="-120"/>
              </a:rPr>
              <a:t> (2019, CC-BY)</a:t>
            </a:r>
          </a:p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? (?-2018)</a:t>
            </a:r>
            <a:endParaRPr lang="zh-TW" altLang="zh-TW" dirty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Backup Media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Availability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Off-line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CD</a:t>
            </a:r>
            <a:r>
              <a:rPr lang="zh-TW" altLang="en-US" sz="1800" dirty="0">
                <a:ea typeface="新細明體" panose="02020500000000000000" pitchFamily="18" charset="-120"/>
              </a:rPr>
              <a:t>、</a:t>
            </a:r>
            <a:r>
              <a:rPr lang="en-US" altLang="zh-TW" sz="1800" dirty="0">
                <a:ea typeface="新細明體" panose="02020500000000000000" pitchFamily="18" charset="-120"/>
              </a:rPr>
              <a:t>DVD</a:t>
            </a:r>
            <a:r>
              <a:rPr lang="zh-TW" altLang="en-US" sz="1800" dirty="0">
                <a:ea typeface="新細明體" panose="02020500000000000000" pitchFamily="18" charset="-120"/>
              </a:rPr>
              <a:t>、</a:t>
            </a:r>
            <a:r>
              <a:rPr lang="en-US" altLang="zh-TW" sz="1800" dirty="0">
                <a:ea typeface="新細明體" panose="02020500000000000000" pitchFamily="18" charset="-120"/>
              </a:rPr>
              <a:t>MO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Adv</a:t>
            </a:r>
            <a:r>
              <a:rPr lang="en-US" altLang="zh-TW" sz="1600" dirty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Low cost, high reliability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Disadv</a:t>
            </a:r>
            <a:r>
              <a:rPr lang="en-US" altLang="zh-TW" sz="1600" dirty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Not-convenient, low speed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Near-line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 err="1">
                <a:ea typeface="新細明體" panose="02020500000000000000" pitchFamily="18" charset="-120"/>
              </a:rPr>
              <a:t>JukeBox</a:t>
            </a:r>
            <a:r>
              <a:rPr lang="zh-TW" altLang="en-US" sz="1800" dirty="0">
                <a:ea typeface="新細明體" panose="02020500000000000000" pitchFamily="18" charset="-120"/>
              </a:rPr>
              <a:t>、</a:t>
            </a:r>
            <a:r>
              <a:rPr lang="en-US" altLang="zh-TW" sz="1800" dirty="0">
                <a:ea typeface="新細明體" panose="02020500000000000000" pitchFamily="18" charset="-120"/>
              </a:rPr>
              <a:t>Tape Library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Adv</a:t>
            </a:r>
            <a:r>
              <a:rPr lang="en-US" altLang="zh-TW" sz="1600" dirty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High capacity, high reliability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Disadv</a:t>
            </a:r>
            <a:r>
              <a:rPr lang="en-US" altLang="zh-TW" sz="1600" dirty="0">
                <a:ea typeface="新細明體" panose="02020500000000000000" pitchFamily="18" charset="-120"/>
              </a:rPr>
              <a:t>: 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High malfunction rate, Not-convenient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 dirty="0">
                <a:ea typeface="新細明體" panose="02020500000000000000" pitchFamily="18" charset="-120"/>
              </a:rPr>
              <a:t>On-line Storage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dirty="0">
                <a:ea typeface="新細明體" panose="02020500000000000000" pitchFamily="18" charset="-120"/>
              </a:rPr>
              <a:t>Disk Array (RAID)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Adv</a:t>
            </a:r>
            <a:r>
              <a:rPr lang="en-US" altLang="zh-TW" sz="1600" dirty="0">
                <a:ea typeface="新細明體" panose="02020500000000000000" pitchFamily="18" charset="-120"/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Fast and high availability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dirty="0" err="1">
                <a:ea typeface="新細明體" panose="02020500000000000000" pitchFamily="18" charset="-120"/>
              </a:rPr>
              <a:t>Disadv</a:t>
            </a:r>
            <a:r>
              <a:rPr lang="en-US" altLang="zh-TW" sz="1600" dirty="0">
                <a:ea typeface="新細明體" panose="02020500000000000000" pitchFamily="18" charset="-120"/>
              </a:rPr>
              <a:t>:</a:t>
            </a:r>
          </a:p>
          <a:p>
            <a:pPr lvl="3" eaLnBrk="1" hangingPunct="1">
              <a:lnSpc>
                <a:spcPct val="80000"/>
              </a:lnSpc>
            </a:pPr>
            <a:r>
              <a:rPr lang="en-US" altLang="zh-TW" sz="1400" dirty="0">
                <a:ea typeface="新細明體" panose="02020500000000000000" pitchFamily="18" charset="-120"/>
              </a:rPr>
              <a:t>High cost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Backup Media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Enterprise Product (1)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RAID architecture </a:t>
            </a:r>
          </a:p>
        </p:txBody>
      </p:sp>
      <p:pic>
        <p:nvPicPr>
          <p:cNvPr id="1229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33575"/>
            <a:ext cx="4724400" cy="225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ds60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314575"/>
            <a:ext cx="22860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137025"/>
            <a:ext cx="6172200" cy="2519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Enterprise Product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620000" cy="4267200"/>
          </a:xfrm>
        </p:spPr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NAS (Network Attached Storage)</a:t>
            </a:r>
          </a:p>
          <a:p>
            <a:pPr lvl="1" eaLnBrk="1" hangingPunct="1"/>
            <a:r>
              <a:rPr lang="en-US" altLang="zh-TW" sz="1600">
                <a:ea typeface="新細明體" panose="02020500000000000000" pitchFamily="18" charset="-120"/>
              </a:rPr>
              <a:t>Storage + Server + Cross-platform access OS + network access protocol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438400"/>
            <a:ext cx="548640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 descr="nas20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667000"/>
            <a:ext cx="33147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685800" y="5181600"/>
            <a:ext cx="2643188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>
                <a:latin typeface="Times" panose="02020603050405020304" pitchFamily="18" charset="0"/>
              </a:rPr>
              <a:t>IBM NAS 300G</a:t>
            </a:r>
          </a:p>
          <a:p>
            <a:r>
              <a:rPr lang="en-US" altLang="zh-TW" sz="2000">
                <a:latin typeface="Times" panose="02020603050405020304" pitchFamily="18" charset="0"/>
              </a:rPr>
              <a:t>Supported Protocol:</a:t>
            </a:r>
          </a:p>
          <a:p>
            <a:r>
              <a:rPr lang="en-US" altLang="zh-TW" sz="2000">
                <a:latin typeface="Times" panose="02020603050405020304" pitchFamily="18" charset="0"/>
              </a:rPr>
              <a:t>NFS, HTTP, FTP, CIFS</a:t>
            </a:r>
          </a:p>
          <a:p>
            <a:r>
              <a:rPr lang="en-US" altLang="zh-TW" sz="2000">
                <a:latin typeface="Times" panose="02020603050405020304" pitchFamily="18" charset="0"/>
              </a:rPr>
              <a:t>Netware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5CF7EB-6D53-48D1-B28C-078082C2A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>
                <a:ea typeface="新細明體" pitchFamily="18" charset="-120"/>
              </a:rPr>
              <a:t>Backup Media </a:t>
            </a:r>
            <a:r>
              <a:rPr lang="en-US" altLang="zh-TW" sz="36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600" dirty="0">
                <a:ea typeface="新細明體" pitchFamily="18" charset="-120"/>
              </a:rPr>
            </a:br>
            <a:r>
              <a:rPr lang="en-US" altLang="zh-TW" sz="3600" dirty="0">
                <a:ea typeface="新細明體" pitchFamily="18" charset="-120"/>
              </a:rPr>
              <a:t>	Cloud</a:t>
            </a:r>
            <a:endParaRPr 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BB5CCA-299C-43C6-BE8D-8B153CE46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Azure Backup</a:t>
            </a:r>
          </a:p>
          <a:p>
            <a:r>
              <a:rPr lang="en-US" dirty="0"/>
              <a:t>AWS S3 Glacier / Deep Archive</a:t>
            </a:r>
          </a:p>
          <a:p>
            <a:r>
              <a:rPr lang="en-US" dirty="0"/>
              <a:t>GCP Archival Cloud Storage</a:t>
            </a:r>
          </a:p>
        </p:txBody>
      </p:sp>
      <p:pic>
        <p:nvPicPr>
          <p:cNvPr id="1026" name="Picture 2" descr="「there is no cloud」的圖片搜尋結果">
            <a:extLst>
              <a:ext uri="{FF2B5EF4-FFF2-40B4-BE49-F238E27FC236}">
                <a16:creationId xmlns:a16="http://schemas.microsoft.com/office/drawing/2014/main" id="{548269DF-5FFE-4F66-8471-E2D0D20B60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25" y="3763191"/>
            <a:ext cx="2708275" cy="2365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562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Backup Philosophy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Perform all dumps from one machine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Label your taps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Pick a reasonable backup interval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Choose filesystems carefully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Make daily dumps fit on one tape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Make filesystems smaller than your dump device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Keep Tapes off-site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Protect your backups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Limit activity during dumps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Check your tapes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Develop a tape life cycle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Design your data for backups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1800">
                <a:solidFill>
                  <a:schemeClr val="tx2"/>
                </a:solidFill>
                <a:ea typeface="新細明體" panose="02020500000000000000" pitchFamily="18" charset="-120"/>
              </a:rPr>
              <a:t>Prepare for the worst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Dumping filesystems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dump command (1)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Used to backup filesystem into a large file to archive to an external device 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Advantages: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Backups can span multiple output media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Files of any type can be backed up and restored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Permissions, ownerships, and modification times are preserved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Files with holes are handled correctly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Backups can be performed </a:t>
            </a:r>
            <a:r>
              <a:rPr lang="en-US" altLang="zh-TW" sz="1800">
                <a:solidFill>
                  <a:srgbClr val="FF0000"/>
                </a:solidFill>
                <a:ea typeface="新細明體" panose="02020500000000000000" pitchFamily="18" charset="-120"/>
              </a:rPr>
              <a:t>incrementally</a:t>
            </a:r>
          </a:p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Limitations: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Each filesystems must be dumped </a:t>
            </a:r>
            <a:r>
              <a:rPr lang="en-US" altLang="zh-TW" sz="1800">
                <a:solidFill>
                  <a:srgbClr val="FF0000"/>
                </a:solidFill>
                <a:ea typeface="新細明體" panose="02020500000000000000" pitchFamily="18" charset="-120"/>
              </a:rPr>
              <a:t>individually</a:t>
            </a:r>
          </a:p>
          <a:p>
            <a:pPr lvl="1" eaLnBrk="1" hangingPunct="1"/>
            <a:r>
              <a:rPr lang="en-US" altLang="zh-TW" sz="1800">
                <a:ea typeface="新細明體" panose="02020500000000000000" pitchFamily="18" charset="-120"/>
              </a:rPr>
              <a:t>Only filesystems on the local machine can be dumped</a:t>
            </a:r>
          </a:p>
          <a:p>
            <a:pPr lvl="2" eaLnBrk="1" hangingPunct="1"/>
            <a:r>
              <a:rPr lang="en-US" altLang="zh-TW" sz="1600">
                <a:ea typeface="新細明體" panose="02020500000000000000" pitchFamily="18" charset="-120"/>
              </a:rPr>
              <a:t>NFS filesystem is not allowed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Dumping filesystems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dump command (2)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Backup level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0 ~ 9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Level 0 </a:t>
            </a:r>
            <a:r>
              <a:rPr lang="en-US" altLang="zh-TW" sz="1600" b="1">
                <a:ea typeface="新細明體" panose="02020500000000000000" pitchFamily="18" charset="-120"/>
                <a:sym typeface="Wingdings" panose="05000000000000000000" pitchFamily="2" charset="2"/>
              </a:rPr>
              <a:t> full backup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panose="02020500000000000000" pitchFamily="18" charset="-120"/>
                <a:sym typeface="Wingdings" panose="05000000000000000000" pitchFamily="2" charset="2"/>
              </a:rPr>
              <a:t>Level N  incremental backup of Level≦ N-1</a:t>
            </a:r>
          </a:p>
          <a:p>
            <a:pPr lvl="2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TW" sz="1600" b="1">
                <a:ea typeface="新細明體" panose="02020500000000000000" pitchFamily="18" charset="-120"/>
                <a:sym typeface="Wingdings" panose="05000000000000000000" pitchFamily="2" charset="2"/>
              </a:rPr>
              <a:t>		        for N = 1 ~ 9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dump command format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>
                <a:ea typeface="新細明體" panose="02020500000000000000" pitchFamily="18" charset="-120"/>
              </a:rPr>
              <a:t>% dump [arguments] file-system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>
                <a:ea typeface="新細明體" panose="02020500000000000000" pitchFamily="18" charset="-120"/>
              </a:rPr>
              <a:t>dump command arguments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u: update the </a:t>
            </a:r>
            <a:r>
              <a:rPr lang="en-US" altLang="zh-TW" sz="1800" b="1">
                <a:solidFill>
                  <a:srgbClr val="FF0000"/>
                </a:solidFill>
                <a:ea typeface="新細明體" panose="02020500000000000000" pitchFamily="18" charset="-120"/>
              </a:rPr>
              <a:t>/etc/dumpdates </a:t>
            </a:r>
            <a:r>
              <a:rPr lang="en-US" altLang="zh-TW" sz="1800" b="1">
                <a:ea typeface="新細明體" panose="02020500000000000000" pitchFamily="18" charset="-120"/>
              </a:rPr>
              <a:t>file after dump</a:t>
            </a:r>
            <a:endParaRPr lang="en-US" altLang="zh-TW" sz="1600" b="1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f: the output backup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Special device file, like /dev/nrsa0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ea typeface="新細明體" panose="02020500000000000000" pitchFamily="18" charset="-120"/>
              </a:rPr>
              <a:t>Ordinary file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latin typeface="Verdana" panose="020B0604030504040204" pitchFamily="34" charset="0"/>
                <a:ea typeface="新細明體" panose="02020500000000000000" pitchFamily="18" charset="-120"/>
              </a:rPr>
              <a:t>‘</a:t>
            </a:r>
            <a:r>
              <a:rPr lang="en-US" altLang="zh-TW" sz="1600" b="1">
                <a:ea typeface="新細明體" panose="02020500000000000000" pitchFamily="18" charset="-120"/>
              </a:rPr>
              <a:t>-</a:t>
            </a:r>
            <a:r>
              <a:rPr lang="en-US" altLang="zh-TW" sz="1600" b="1">
                <a:latin typeface="Verdana" panose="020B0604030504040204" pitchFamily="34" charset="0"/>
                <a:ea typeface="新細明體" panose="02020500000000000000" pitchFamily="18" charset="-120"/>
              </a:rPr>
              <a:t>’</a:t>
            </a:r>
            <a:r>
              <a:rPr lang="en-US" altLang="zh-TW" sz="1600" b="1">
                <a:ea typeface="新細明體" panose="02020500000000000000" pitchFamily="18" charset="-120"/>
              </a:rPr>
              <a:t> to standard out 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zh-TW" sz="1600" b="1">
                <a:latin typeface="Verdana" panose="020B0604030504040204" pitchFamily="34" charset="0"/>
                <a:ea typeface="新細明體" panose="02020500000000000000" pitchFamily="18" charset="-120"/>
              </a:rPr>
              <a:t>“</a:t>
            </a:r>
            <a:r>
              <a:rPr lang="en-US" altLang="zh-TW" sz="1600" b="1">
                <a:ea typeface="新細明體" panose="02020500000000000000" pitchFamily="18" charset="-120"/>
              </a:rPr>
              <a:t>user@host:file</a:t>
            </a:r>
            <a:r>
              <a:rPr lang="en-US" altLang="zh-TW" sz="1600" b="1">
                <a:latin typeface="Verdana" panose="020B0604030504040204" pitchFamily="34" charset="0"/>
                <a:ea typeface="新細明體" panose="02020500000000000000" pitchFamily="18" charset="-120"/>
              </a:rPr>
              <a:t>”</a:t>
            </a:r>
            <a:endParaRPr lang="en-US" altLang="zh-TW" sz="1600" b="1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d: tape density in bytes per inch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s: tape length in feet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 b="1">
                <a:ea typeface="新細明體" panose="02020500000000000000" pitchFamily="18" charset="-120"/>
              </a:rPr>
              <a:t>a: auto-size, bypass all tape length considerations (default d = 1600, s = 2300)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Dumping filesystems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dump command (3)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Example: Full backup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1671638" y="1600200"/>
            <a:ext cx="5666936" cy="509370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ls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-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lh</a:t>
            </a:r>
            <a:endParaRPr lang="en-US" altLang="zh-TW" sz="1300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drwxr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xr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-x   3 root  wheel      512B Nov 22 15:34 ./</a:t>
            </a:r>
          </a:p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drwxr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xr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-x  20 root  wheel       25B Nov 18 20:02 ../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rw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-r--r--   1 root  wheel      512M Nov 21 22:20 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haha</a:t>
            </a:r>
            <a:endParaRPr lang="en-US" altLang="zh-TW" sz="1300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 cat /etc/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dumpdates</a:t>
            </a:r>
            <a:endParaRPr lang="en-US" altLang="zh-TW" sz="1300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df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Filesystem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           15G    4.1G     11G    27%    /</a:t>
            </a:r>
          </a:p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devfs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        1.0K    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1.0K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/dev/da0s1a    8.7G    512M    7.5G     6%    /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endParaRPr lang="en-US" altLang="zh-TW" sz="1300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sudo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dump 0uLf - /dev/da0s1a &gt; ~/dump.0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Date of this level 0 dump: Sun Nov 22 15:37:44 2009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Date of last level 0 dump: the epoch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Dumping snapshot of /dev/da0s1a to standard output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mapping (Pass I) [regular files]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mapping (Pass II) [directories]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estimated 525772 tape blocks.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dumping (Pass III) [directories]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dumping (Pass IV) [regular files]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DUMP: 525625 tape blocks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finished in 36 seconds, throughput 14600 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KBytes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/sec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level 0 dump on Sun Nov 22 15:37:44 2009</a:t>
            </a: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  DUMP: DUMP IS DONE</a:t>
            </a:r>
          </a:p>
          <a:p>
            <a:pPr>
              <a:defRPr/>
            </a:pP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[/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] -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- cat /etc/</a:t>
            </a:r>
            <a:r>
              <a:rPr lang="en-US" altLang="zh-TW" sz="1300" dirty="0" err="1">
                <a:latin typeface="Consolas" panose="020B0609020204030204" pitchFamily="49" charset="0"/>
                <a:ea typeface="細明體" pitchFamily="49" charset="-120"/>
              </a:rPr>
              <a:t>dumpdates</a:t>
            </a:r>
            <a:endParaRPr lang="en-US" altLang="zh-TW" sz="1300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300" dirty="0">
                <a:latin typeface="Consolas" panose="020B0609020204030204" pitchFamily="49" charset="0"/>
                <a:ea typeface="細明體" pitchFamily="49" charset="-120"/>
              </a:rPr>
              <a:t>/dev/da0s1a                      0 Sun Nov 22 15:37:44 2009</a:t>
            </a:r>
            <a:endParaRPr lang="zh-TW" altLang="en-US" sz="1300" dirty="0">
              <a:latin typeface="Consolas" panose="020B0609020204030204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Dumping filesystems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dump command (4)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19200"/>
            <a:ext cx="7772400" cy="304800"/>
          </a:xfrm>
        </p:spPr>
        <p:txBody>
          <a:bodyPr/>
          <a:lstStyle/>
          <a:p>
            <a:pPr eaLnBrk="1" hangingPunct="1"/>
            <a:r>
              <a:rPr lang="en-US" altLang="zh-TW" sz="2000">
                <a:ea typeface="新細明體" panose="02020500000000000000" pitchFamily="18" charset="-120"/>
              </a:rPr>
              <a:t>Example: Incremental backup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600200" y="1535113"/>
            <a:ext cx="6580648" cy="509370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>
            <a:defPPr>
              <a:defRPr lang="zh-TW"/>
            </a:defPPr>
            <a:lvl1pPr>
              <a:defRPr sz="1300">
                <a:latin typeface="Consolas" panose="020B0609020204030204" pitchFamily="49" charset="0"/>
                <a:ea typeface="細明體" pitchFamily="49" charset="-120"/>
              </a:defRPr>
            </a:lvl1pPr>
          </a:lstStyle>
          <a:p>
            <a:r>
              <a:rPr lang="en-US" altLang="zh-TW" dirty="0" err="1"/>
              <a:t>zfs</a:t>
            </a:r>
            <a:r>
              <a:rPr lang="en-US" altLang="zh-TW" dirty="0"/>
              <a:t>[/</a:t>
            </a:r>
            <a:r>
              <a:rPr lang="en-US" altLang="zh-TW" dirty="0" err="1"/>
              <a:t>mnt</a:t>
            </a:r>
            <a:r>
              <a:rPr lang="en-US" altLang="zh-TW" dirty="0"/>
              <a:t>] -</a:t>
            </a:r>
            <a:r>
              <a:rPr lang="en-US" altLang="zh-TW" dirty="0" err="1"/>
              <a:t>chiahung</a:t>
            </a:r>
            <a:r>
              <a:rPr lang="en-US" altLang="zh-TW" dirty="0"/>
              <a:t>- </a:t>
            </a:r>
            <a:r>
              <a:rPr lang="en-US" altLang="zh-TW" dirty="0" err="1"/>
              <a:t>sudo</a:t>
            </a:r>
            <a:r>
              <a:rPr lang="en-US" altLang="zh-TW" dirty="0"/>
              <a:t> cp -</a:t>
            </a:r>
            <a:r>
              <a:rPr lang="en-US" altLang="zh-TW" dirty="0" err="1"/>
              <a:t>Rp</a:t>
            </a:r>
            <a:r>
              <a:rPr lang="en-US" altLang="zh-TW" dirty="0"/>
              <a:t> /etc /</a:t>
            </a:r>
            <a:r>
              <a:rPr lang="en-US" altLang="zh-TW" dirty="0" err="1"/>
              <a:t>mnt</a:t>
            </a:r>
            <a:r>
              <a:rPr lang="en-US" altLang="zh-TW" dirty="0"/>
              <a:t>/</a:t>
            </a:r>
          </a:p>
          <a:p>
            <a:r>
              <a:rPr lang="en-US" altLang="zh-TW" dirty="0" err="1"/>
              <a:t>zfs</a:t>
            </a:r>
            <a:r>
              <a:rPr lang="en-US" altLang="zh-TW" dirty="0"/>
              <a:t>[/</a:t>
            </a:r>
            <a:r>
              <a:rPr lang="en-US" altLang="zh-TW" dirty="0" err="1"/>
              <a:t>mnt</a:t>
            </a:r>
            <a:r>
              <a:rPr lang="en-US" altLang="zh-TW" dirty="0"/>
              <a:t>] -</a:t>
            </a:r>
            <a:r>
              <a:rPr lang="en-US" altLang="zh-TW" dirty="0" err="1"/>
              <a:t>chiahung</a:t>
            </a:r>
            <a:r>
              <a:rPr lang="en-US" altLang="zh-TW" dirty="0"/>
              <a:t>- </a:t>
            </a:r>
            <a:r>
              <a:rPr lang="en-US" altLang="zh-TW" dirty="0" err="1"/>
              <a:t>ls</a:t>
            </a:r>
            <a:r>
              <a:rPr lang="en-US" altLang="zh-TW" dirty="0"/>
              <a:t> -</a:t>
            </a:r>
            <a:r>
              <a:rPr lang="en-US" altLang="zh-TW" dirty="0" err="1"/>
              <a:t>lh</a:t>
            </a:r>
            <a:endParaRPr lang="en-US" altLang="zh-TW" dirty="0"/>
          </a:p>
          <a:p>
            <a:r>
              <a:rPr lang="en-US" altLang="zh-TW" dirty="0" err="1"/>
              <a:t>drwxr</a:t>
            </a:r>
            <a:r>
              <a:rPr lang="en-US" altLang="zh-TW" dirty="0"/>
              <a:t>-</a:t>
            </a:r>
            <a:r>
              <a:rPr lang="en-US" altLang="zh-TW" dirty="0" err="1"/>
              <a:t>xr</a:t>
            </a:r>
            <a:r>
              <a:rPr lang="en-US" altLang="zh-TW" dirty="0"/>
              <a:t>-x   4 root  wheel      512B Nov 22 15:48 ./</a:t>
            </a:r>
          </a:p>
          <a:p>
            <a:r>
              <a:rPr lang="en-US" altLang="zh-TW" dirty="0" err="1"/>
              <a:t>drwxr</a:t>
            </a:r>
            <a:r>
              <a:rPr lang="en-US" altLang="zh-TW" dirty="0"/>
              <a:t>-</a:t>
            </a:r>
            <a:r>
              <a:rPr lang="en-US" altLang="zh-TW" dirty="0" err="1"/>
              <a:t>xr</a:t>
            </a:r>
            <a:r>
              <a:rPr lang="en-US" altLang="zh-TW" dirty="0"/>
              <a:t>-x  20 root  wheel       25B Nov 18 20:02 ../</a:t>
            </a:r>
          </a:p>
          <a:p>
            <a:r>
              <a:rPr lang="en-US" altLang="zh-TW" dirty="0" err="1"/>
              <a:t>drwxr</a:t>
            </a:r>
            <a:r>
              <a:rPr lang="en-US" altLang="zh-TW" dirty="0"/>
              <a:t>-</a:t>
            </a:r>
            <a:r>
              <a:rPr lang="en-US" altLang="zh-TW" dirty="0" err="1"/>
              <a:t>xr</a:t>
            </a:r>
            <a:r>
              <a:rPr lang="en-US" altLang="zh-TW" dirty="0"/>
              <a:t>-x  20 root  wheel      2.0K Nov 22 15:35 etc/</a:t>
            </a:r>
          </a:p>
          <a:p>
            <a:r>
              <a:rPr lang="en-US" altLang="zh-TW" dirty="0"/>
              <a:t>-</a:t>
            </a:r>
            <a:r>
              <a:rPr lang="en-US" altLang="zh-TW" dirty="0" err="1"/>
              <a:t>rw</a:t>
            </a:r>
            <a:r>
              <a:rPr lang="en-US" altLang="zh-TW" dirty="0"/>
              <a:t>-r--r--   1 root  wheel      512M Nov 21 22:20 </a:t>
            </a:r>
            <a:r>
              <a:rPr lang="en-US" altLang="zh-TW" dirty="0" err="1"/>
              <a:t>haha</a:t>
            </a:r>
            <a:endParaRPr lang="en-US" altLang="zh-TW" dirty="0"/>
          </a:p>
          <a:p>
            <a:r>
              <a:rPr lang="en-US" altLang="zh-TW" dirty="0" err="1"/>
              <a:t>zfs</a:t>
            </a:r>
            <a:r>
              <a:rPr lang="en-US" altLang="zh-TW" dirty="0"/>
              <a:t>[/</a:t>
            </a:r>
            <a:r>
              <a:rPr lang="en-US" altLang="zh-TW" dirty="0" err="1"/>
              <a:t>mnt</a:t>
            </a:r>
            <a:r>
              <a:rPr lang="en-US" altLang="zh-TW" dirty="0"/>
              <a:t>] -</a:t>
            </a:r>
            <a:r>
              <a:rPr lang="en-US" altLang="zh-TW" dirty="0" err="1"/>
              <a:t>chiahung</a:t>
            </a:r>
            <a:r>
              <a:rPr lang="en-US" altLang="zh-TW" dirty="0"/>
              <a:t>- </a:t>
            </a:r>
            <a:r>
              <a:rPr lang="en-US" altLang="zh-TW" dirty="0" err="1"/>
              <a:t>sudo</a:t>
            </a:r>
            <a:r>
              <a:rPr lang="en-US" altLang="zh-TW" dirty="0"/>
              <a:t> dump 2uLf - /dev/da0s1a &gt; ~/dump.2</a:t>
            </a:r>
          </a:p>
          <a:p>
            <a:r>
              <a:rPr lang="en-US" altLang="zh-TW" dirty="0"/>
              <a:t>  DUMP: Date of this level 2 dump: Sun Nov 22 15:49:04 2009</a:t>
            </a:r>
          </a:p>
          <a:p>
            <a:r>
              <a:rPr lang="en-US" altLang="zh-TW" dirty="0"/>
              <a:t>  DUMP: Date of last level 0 dump: Sun Nov 22 15:37:44 2009</a:t>
            </a:r>
          </a:p>
          <a:p>
            <a:r>
              <a:rPr lang="en-US" altLang="zh-TW" dirty="0"/>
              <a:t>  DUMP: Dumping snapshot of /dev/da0s1a to standard output</a:t>
            </a:r>
          </a:p>
          <a:p>
            <a:r>
              <a:rPr lang="en-US" altLang="zh-TW" dirty="0"/>
              <a:t>  DUMP: mapping (Pass I) [regular files]</a:t>
            </a:r>
          </a:p>
          <a:p>
            <a:r>
              <a:rPr lang="en-US" altLang="zh-TW" dirty="0"/>
              <a:t>  DUMP: mapping (Pass II) [directories]</a:t>
            </a:r>
          </a:p>
          <a:p>
            <a:r>
              <a:rPr lang="en-US" altLang="zh-TW" dirty="0"/>
              <a:t>  DUMP: estimated 2267 tape blocks.</a:t>
            </a:r>
          </a:p>
          <a:p>
            <a:r>
              <a:rPr lang="en-US" altLang="zh-TW" dirty="0"/>
              <a:t>  DUMP: dumping (Pass III) [directories]</a:t>
            </a:r>
          </a:p>
          <a:p>
            <a:r>
              <a:rPr lang="en-US" altLang="zh-TW" dirty="0"/>
              <a:t>  DUMP: dumping (Pass IV) [regular files]</a:t>
            </a:r>
          </a:p>
          <a:p>
            <a:r>
              <a:rPr lang="en-US" altLang="zh-TW" dirty="0"/>
              <a:t>  DUMP: DUMP: 2124 tape blocks</a:t>
            </a:r>
          </a:p>
          <a:p>
            <a:r>
              <a:rPr lang="en-US" altLang="zh-TW" dirty="0"/>
              <a:t>  DUMP: finished in less than a second</a:t>
            </a:r>
          </a:p>
          <a:p>
            <a:r>
              <a:rPr lang="en-US" altLang="zh-TW" dirty="0"/>
              <a:t>  DUMP: level 2 dump on Sun Nov 22 15:49:04 2009</a:t>
            </a:r>
          </a:p>
          <a:p>
            <a:r>
              <a:rPr lang="en-US" altLang="zh-TW" dirty="0"/>
              <a:t>  DUMP: DUMP IS DONE</a:t>
            </a:r>
          </a:p>
          <a:p>
            <a:r>
              <a:rPr lang="en-US" altLang="zh-TW" dirty="0" err="1"/>
              <a:t>zfs</a:t>
            </a:r>
            <a:r>
              <a:rPr lang="en-US" altLang="zh-TW" dirty="0"/>
              <a:t>[/</a:t>
            </a:r>
            <a:r>
              <a:rPr lang="en-US" altLang="zh-TW" dirty="0" err="1"/>
              <a:t>mnt</a:t>
            </a:r>
            <a:r>
              <a:rPr lang="en-US" altLang="zh-TW" dirty="0"/>
              <a:t>] -</a:t>
            </a:r>
            <a:r>
              <a:rPr lang="en-US" altLang="zh-TW" dirty="0" err="1"/>
              <a:t>chiahung</a:t>
            </a:r>
            <a:r>
              <a:rPr lang="en-US" altLang="zh-TW" dirty="0"/>
              <a:t>- cat /etc/</a:t>
            </a:r>
            <a:r>
              <a:rPr lang="en-US" altLang="zh-TW" dirty="0" err="1"/>
              <a:t>dumpdates</a:t>
            </a:r>
            <a:endParaRPr lang="en-US" altLang="zh-TW" dirty="0"/>
          </a:p>
          <a:p>
            <a:r>
              <a:rPr lang="en-US" altLang="zh-TW" dirty="0"/>
              <a:t>/dev/da0s1a                      0 Sun Nov 22 15:37:44 2009</a:t>
            </a:r>
          </a:p>
          <a:p>
            <a:r>
              <a:rPr lang="en-US" altLang="zh-TW" dirty="0"/>
              <a:t>/dev/da0s1a                      2 Sun Nov 22 15:49:04 2009</a:t>
            </a:r>
          </a:p>
          <a:p>
            <a:r>
              <a:rPr lang="en-US" altLang="zh-TW" dirty="0" err="1"/>
              <a:t>zfs</a:t>
            </a:r>
            <a:r>
              <a:rPr lang="en-US" altLang="zh-TW" dirty="0"/>
              <a:t>[/</a:t>
            </a:r>
            <a:r>
              <a:rPr lang="en-US" altLang="zh-TW" dirty="0" err="1"/>
              <a:t>mnt</a:t>
            </a:r>
            <a:r>
              <a:rPr lang="en-US" altLang="zh-TW" dirty="0"/>
              <a:t>] -</a:t>
            </a:r>
            <a:r>
              <a:rPr lang="en-US" altLang="zh-TW" dirty="0" err="1"/>
              <a:t>chiahung</a:t>
            </a:r>
            <a:r>
              <a:rPr lang="en-US" altLang="zh-TW" dirty="0"/>
              <a:t>- </a:t>
            </a:r>
            <a:r>
              <a:rPr lang="en-US" altLang="zh-TW" dirty="0" err="1"/>
              <a:t>ls</a:t>
            </a:r>
            <a:r>
              <a:rPr lang="en-US" altLang="zh-TW" dirty="0"/>
              <a:t> -</a:t>
            </a:r>
            <a:r>
              <a:rPr lang="en-US" altLang="zh-TW" dirty="0" err="1"/>
              <a:t>lh</a:t>
            </a:r>
            <a:r>
              <a:rPr lang="en-US" altLang="zh-TW" dirty="0"/>
              <a:t> ~/dump*</a:t>
            </a:r>
          </a:p>
          <a:p>
            <a:r>
              <a:rPr lang="en-US" altLang="zh-TW" dirty="0"/>
              <a:t>-</a:t>
            </a:r>
            <a:r>
              <a:rPr lang="en-US" altLang="zh-TW" dirty="0" err="1"/>
              <a:t>rw</a:t>
            </a:r>
            <a:r>
              <a:rPr lang="en-US" altLang="zh-TW" dirty="0"/>
              <a:t>-</a:t>
            </a:r>
            <a:r>
              <a:rPr lang="en-US" altLang="zh-TW" dirty="0" err="1"/>
              <a:t>rw</a:t>
            </a:r>
            <a:r>
              <a:rPr lang="en-US" altLang="zh-TW" dirty="0"/>
              <a:t>-r--  1 </a:t>
            </a:r>
            <a:r>
              <a:rPr lang="en-US" altLang="zh-TW" dirty="0" err="1"/>
              <a:t>chiahung</a:t>
            </a:r>
            <a:r>
              <a:rPr lang="en-US" altLang="zh-TW" dirty="0"/>
              <a:t>  user   513M Nov 22 15:38 /home/</a:t>
            </a:r>
            <a:r>
              <a:rPr lang="en-US" altLang="zh-TW" dirty="0" err="1"/>
              <a:t>chiahung</a:t>
            </a:r>
            <a:r>
              <a:rPr lang="en-US" altLang="zh-TW" dirty="0"/>
              <a:t>/dump.0</a:t>
            </a:r>
          </a:p>
          <a:p>
            <a:r>
              <a:rPr lang="en-US" altLang="zh-TW" dirty="0"/>
              <a:t>-</a:t>
            </a:r>
            <a:r>
              <a:rPr lang="en-US" altLang="zh-TW" dirty="0" err="1"/>
              <a:t>rw</a:t>
            </a:r>
            <a:r>
              <a:rPr lang="en-US" altLang="zh-TW" dirty="0"/>
              <a:t>-</a:t>
            </a:r>
            <a:r>
              <a:rPr lang="en-US" altLang="zh-TW" dirty="0" err="1"/>
              <a:t>rw</a:t>
            </a:r>
            <a:r>
              <a:rPr lang="en-US" altLang="zh-TW" dirty="0"/>
              <a:t>-r--  1 </a:t>
            </a:r>
            <a:r>
              <a:rPr lang="en-US" altLang="zh-TW" dirty="0" err="1"/>
              <a:t>chiahung</a:t>
            </a:r>
            <a:r>
              <a:rPr lang="en-US" altLang="zh-TW" dirty="0"/>
              <a:t>  user   2.1M Nov 22 15:49 /home/</a:t>
            </a:r>
            <a:r>
              <a:rPr lang="en-US" altLang="zh-TW" dirty="0" err="1"/>
              <a:t>chiahung</a:t>
            </a:r>
            <a:r>
              <a:rPr lang="en-US" altLang="zh-TW" dirty="0"/>
              <a:t>/dump.2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Restoring from dumps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restore command (1)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Restore can do 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Restoring individual files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Restoring entire filesystem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Options of restore command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i: interactive restore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r: restore an entire filesystem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f: the backup file that restore is going to use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Outline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Backup devices and media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Backup philosophy</a:t>
            </a:r>
          </a:p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Unix backup and archiving commands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Restoring from dumps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restore command (2)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Restore individual file interactively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066800" y="1905000"/>
            <a:ext cx="7391400" cy="4062651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[/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tmp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] -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- cat ~/dump.2 | restore if -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restore &gt; ?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Available commands are: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ls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[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arg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] - list directory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cd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arg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- change directory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pwd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- print current directory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add [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arg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] - add `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arg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' to list of files to be extracted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delete [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arg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] - delete `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arg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' from list of files to be extracted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extract - extract requested files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setmodes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- set modes of requested directories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quit - immediately exit program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what - list dump header information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verbose - toggle verbose flag (useful with ``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ls'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')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help or `?' - print this list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If no `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arg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' is supplied, the current directory is us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ed</a:t>
            </a:r>
            <a:endParaRPr lang="en-US" altLang="zh-TW" b="1" dirty="0">
              <a:latin typeface="Consolas" panose="020B0609020204030204" pitchFamily="49" charset="0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Restoring from dumps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restore command (4)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Restore individual file interactively (cont.)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TW" sz="2800" dirty="0">
              <a:ea typeface="新細明體" panose="02020500000000000000" pitchFamily="18" charset="-120"/>
            </a:endParaRP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1066800" y="1828800"/>
            <a:ext cx="7529625" cy="4801314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[/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tmp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] -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- cat ~/dump.2 | restore if -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restore &gt; 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ls</a:t>
            </a:r>
            <a:endParaRPr lang="en-US" altLang="zh-TW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.: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.snap/ etc/</a:t>
            </a:r>
          </a:p>
          <a:p>
            <a:pPr>
              <a:defRPr/>
            </a:pPr>
            <a:endParaRPr lang="en-US" altLang="zh-TW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restore &gt; 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cd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 etc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restore &gt; add 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make.conf</a:t>
            </a:r>
            <a:endParaRPr lang="en-US" altLang="zh-TW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restore &gt; extract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set owner/mode for '.'? [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yn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] n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restore &gt; quit</a:t>
            </a:r>
          </a:p>
          <a:p>
            <a:pPr>
              <a:defRPr/>
            </a:pP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[/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tmp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] -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ls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 -ld etc</a:t>
            </a:r>
          </a:p>
          <a:p>
            <a:pPr>
              <a:defRPr/>
            </a:pP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drwxr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-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xr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-x  2 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  wheel  3 Nov 22 15:35 etc/</a:t>
            </a:r>
          </a:p>
          <a:p>
            <a:pPr>
              <a:defRPr/>
            </a:pP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zfs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[/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tmp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] -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ls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 -l etc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total 6</a:t>
            </a:r>
          </a:p>
          <a:p>
            <a:pPr>
              <a:defRPr/>
            </a:pP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drwxr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-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xr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-x   2 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  wheel    3 Nov 22 15:35 ./</a:t>
            </a:r>
          </a:p>
          <a:p>
            <a:pPr>
              <a:defRPr/>
            </a:pP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drwxrwxrwt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  10 root      wheel   42 Nov 22 15:58 ../</a:t>
            </a: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-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rw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-r--r--   1 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dirty="0">
                <a:latin typeface="Consolas" panose="020B0609020204030204" pitchFamily="49" charset="0"/>
                <a:ea typeface="細明體" pitchFamily="49" charset="-120"/>
              </a:rPr>
              <a:t>  wheel  590 Nov 19 23:04 </a:t>
            </a:r>
            <a:r>
              <a:rPr lang="en-US" altLang="zh-TW" dirty="0" err="1">
                <a:latin typeface="Consolas" panose="020B0609020204030204" pitchFamily="49" charset="0"/>
                <a:ea typeface="細明體" pitchFamily="49" charset="-120"/>
              </a:rPr>
              <a:t>make.conf</a:t>
            </a:r>
            <a:endParaRPr lang="en-US" altLang="zh-TW" dirty="0">
              <a:latin typeface="Consolas" panose="020B0609020204030204" pitchFamily="49" charset="0"/>
              <a:ea typeface="細明體" pitchFamily="49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Restoring from dumps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restore command (5)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ea typeface="新細明體" panose="02020500000000000000" pitchFamily="18" charset="-120"/>
              </a:rPr>
              <a:t>Restore entire filesystem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% restore -rf  /home/temp/root.0</a:t>
            </a:r>
          </a:p>
          <a:p>
            <a:pPr lvl="1" eaLnBrk="1" hangingPunct="1"/>
            <a:r>
              <a:rPr lang="en-US" altLang="zh-TW">
                <a:ea typeface="新細明體" panose="02020500000000000000" pitchFamily="18" charset="-120"/>
              </a:rPr>
              <a:t>Steps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Restore level 0 first</a:t>
            </a:r>
          </a:p>
          <a:p>
            <a:pPr lvl="2" eaLnBrk="1" hangingPunct="1"/>
            <a:r>
              <a:rPr lang="en-US" altLang="zh-TW">
                <a:ea typeface="新細明體" panose="02020500000000000000" pitchFamily="18" charset="-120"/>
              </a:rPr>
              <a:t>Restore incremental dumps</a:t>
            </a:r>
          </a:p>
          <a:p>
            <a:pPr lvl="3" eaLnBrk="1" hangingPunct="1"/>
            <a:r>
              <a:rPr lang="en-US" altLang="zh-TW">
                <a:ea typeface="新細明體" panose="02020500000000000000" pitchFamily="18" charset="-120"/>
              </a:rPr>
              <a:t>0 0 0 0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5 5 5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3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2</a:t>
            </a:r>
            <a:r>
              <a:rPr lang="en-US" altLang="zh-TW">
                <a:ea typeface="新細明體" panose="02020500000000000000" pitchFamily="18" charset="-120"/>
              </a:rPr>
              <a:t> 5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4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9 9 5 9 9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>
                <a:ea typeface="新細明體" panose="02020500000000000000" pitchFamily="18" charset="-120"/>
              </a:rPr>
              <a:t> 9 9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5</a:t>
            </a:r>
            <a:r>
              <a:rPr lang="en-US" altLang="zh-TW">
                <a:ea typeface="新細明體" panose="02020500000000000000" pitchFamily="18" charset="-120"/>
              </a:rPr>
              <a:t> 9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9</a:t>
            </a:r>
          </a:p>
          <a:p>
            <a:pPr lvl="3" eaLnBrk="1" hangingPunct="1"/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0</a:t>
            </a:r>
            <a:r>
              <a:rPr lang="en-US" altLang="zh-TW">
                <a:ea typeface="新細明體" panose="02020500000000000000" pitchFamily="18" charset="-120"/>
              </a:rPr>
              <a:t> 3 5 9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3</a:t>
            </a:r>
            <a:r>
              <a:rPr lang="en-US" altLang="zh-TW">
                <a:ea typeface="新細明體" panose="02020500000000000000" pitchFamily="18" charset="-120"/>
              </a:rPr>
              <a:t> </a:t>
            </a:r>
            <a:r>
              <a:rPr lang="en-US" altLang="zh-TW" b="1">
                <a:solidFill>
                  <a:srgbClr val="FF0000"/>
                </a:solidFill>
                <a:ea typeface="新細明體" panose="02020500000000000000" pitchFamily="18" charset="-120"/>
              </a:rPr>
              <a:t>5 9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Other archiving programs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>
                <a:ea typeface="新細明體" panose="02020500000000000000" pitchFamily="18" charset="-120"/>
              </a:rPr>
              <a:t>tar command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Read multiple files and packages them into one file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Example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tar </a:t>
            </a:r>
            <a:r>
              <a:rPr lang="en-US" altLang="zh-TW" sz="1600" dirty="0" err="1">
                <a:ea typeface="新細明體" panose="02020500000000000000" pitchFamily="18" charset="-120"/>
              </a:rPr>
              <a:t>czvf</a:t>
            </a:r>
            <a:r>
              <a:rPr lang="en-US" altLang="zh-TW" sz="1600" dirty="0">
                <a:ea typeface="新細明體" panose="02020500000000000000" pitchFamily="18" charset="-120"/>
              </a:rPr>
              <a:t> etc.tar.gz /</a:t>
            </a:r>
            <a:r>
              <a:rPr lang="en-US" altLang="zh-TW" sz="1600" dirty="0" err="1">
                <a:ea typeface="新細明體" panose="02020500000000000000" pitchFamily="18" charset="-120"/>
              </a:rPr>
              <a:t>etc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tar </a:t>
            </a:r>
            <a:r>
              <a:rPr lang="en-US" altLang="zh-TW" sz="1600" dirty="0" err="1">
                <a:ea typeface="新細明體" panose="02020500000000000000" pitchFamily="18" charset="-120"/>
              </a:rPr>
              <a:t>xzvf</a:t>
            </a:r>
            <a:r>
              <a:rPr lang="en-US" altLang="zh-TW" sz="1600" dirty="0">
                <a:ea typeface="新細明體" panose="02020500000000000000" pitchFamily="18" charset="-120"/>
              </a:rPr>
              <a:t> etc.tar.gz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tar </a:t>
            </a:r>
            <a:r>
              <a:rPr lang="en-US" altLang="zh-TW" sz="1600" dirty="0" err="1">
                <a:ea typeface="新細明體" panose="02020500000000000000" pitchFamily="18" charset="-120"/>
              </a:rPr>
              <a:t>cf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 err="1">
                <a:ea typeface="新細明體" panose="02020500000000000000" pitchFamily="18" charset="-120"/>
              </a:rPr>
              <a:t>fromdir</a:t>
            </a:r>
            <a:r>
              <a:rPr lang="en-US" altLang="zh-TW" sz="1600" dirty="0">
                <a:ea typeface="新細明體" panose="02020500000000000000" pitchFamily="18" charset="-120"/>
              </a:rPr>
              <a:t> | tar </a:t>
            </a:r>
            <a:r>
              <a:rPr lang="en-US" altLang="zh-TW" sz="1600" dirty="0" err="1">
                <a:ea typeface="新細明體" panose="02020500000000000000" pitchFamily="18" charset="-120"/>
              </a:rPr>
              <a:t>xfp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 </a:t>
            </a:r>
            <a:r>
              <a:rPr lang="en-US" altLang="zh-TW" sz="1600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sz="1600" dirty="0">
                <a:ea typeface="新細明體" panose="02020500000000000000" pitchFamily="18" charset="-120"/>
              </a:rPr>
              <a:t>C </a:t>
            </a:r>
            <a:r>
              <a:rPr lang="en-US" altLang="zh-TW" sz="1600" dirty="0" err="1">
                <a:ea typeface="新細明體" panose="02020500000000000000" pitchFamily="18" charset="-120"/>
              </a:rPr>
              <a:t>todir</a:t>
            </a:r>
            <a:endParaRPr lang="en-US" altLang="zh-TW" sz="1600" dirty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sz="2000" dirty="0" err="1">
                <a:ea typeface="新細明體" panose="02020500000000000000" pitchFamily="18" charset="-120"/>
              </a:rPr>
              <a:t>dd</a:t>
            </a:r>
            <a:r>
              <a:rPr lang="en-US" altLang="zh-TW" sz="2000" dirty="0">
                <a:ea typeface="新細明體" panose="02020500000000000000" pitchFamily="18" charset="-120"/>
              </a:rPr>
              <a:t> command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Copy filesystems between partitions of exactly the same size</a:t>
            </a:r>
          </a:p>
          <a:p>
            <a:pPr lvl="1" eaLnBrk="1" hangingPunct="1"/>
            <a:r>
              <a:rPr lang="en-US" altLang="zh-TW" sz="1800" dirty="0">
                <a:ea typeface="新細明體" panose="02020500000000000000" pitchFamily="18" charset="-120"/>
              </a:rPr>
              <a:t>Example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dd</a:t>
            </a:r>
            <a:r>
              <a:rPr lang="en-US" altLang="zh-TW" sz="1600" dirty="0">
                <a:ea typeface="新細明體" panose="02020500000000000000" pitchFamily="18" charset="-120"/>
              </a:rPr>
              <a:t> if=/dev/rst0 of=/dev/rst1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dd</a:t>
            </a:r>
            <a:r>
              <a:rPr lang="en-US" altLang="zh-TW" sz="1600" dirty="0">
                <a:ea typeface="新細明體" panose="02020500000000000000" pitchFamily="18" charset="-120"/>
              </a:rPr>
              <a:t> if=/</a:t>
            </a:r>
            <a:r>
              <a:rPr lang="en-US" altLang="zh-TW" sz="1600" dirty="0" err="1">
                <a:ea typeface="新細明體" panose="02020500000000000000" pitchFamily="18" charset="-120"/>
              </a:rPr>
              <a:t>tmp</a:t>
            </a:r>
            <a:r>
              <a:rPr lang="en-US" altLang="zh-TW" sz="1600" dirty="0">
                <a:ea typeface="新細明體" panose="02020500000000000000" pitchFamily="18" charset="-120"/>
              </a:rPr>
              <a:t>/</a:t>
            </a:r>
            <a:r>
              <a:rPr lang="en-US" altLang="zh-TW" sz="1600" dirty="0" err="1">
                <a:ea typeface="新細明體" panose="02020500000000000000" pitchFamily="18" charset="-120"/>
              </a:rPr>
              <a:t>kern.flp</a:t>
            </a:r>
            <a:r>
              <a:rPr lang="en-US" altLang="zh-TW" sz="1600" dirty="0">
                <a:ea typeface="新細明體" panose="02020500000000000000" pitchFamily="18" charset="-120"/>
              </a:rPr>
              <a:t> of=/dev/fd0</a:t>
            </a:r>
          </a:p>
          <a:p>
            <a:pPr lvl="2" eaLnBrk="1" hangingPunct="1">
              <a:buFont typeface="Wingdings" panose="05000000000000000000" pitchFamily="2" charset="2"/>
              <a:buNone/>
            </a:pPr>
            <a:r>
              <a:rPr lang="en-US" altLang="zh-TW" sz="1600" dirty="0">
                <a:ea typeface="新細明體" panose="02020500000000000000" pitchFamily="18" charset="-120"/>
              </a:rPr>
              <a:t>% </a:t>
            </a:r>
            <a:r>
              <a:rPr lang="en-US" altLang="zh-TW" sz="1600" dirty="0" err="1">
                <a:ea typeface="新細明體" panose="02020500000000000000" pitchFamily="18" charset="-120"/>
              </a:rPr>
              <a:t>dd</a:t>
            </a:r>
            <a:r>
              <a:rPr lang="en-US" altLang="zh-TW" sz="1600" dirty="0">
                <a:ea typeface="新細明體" panose="02020500000000000000" pitchFamily="18" charset="-120"/>
              </a:rPr>
              <a:t> if=/dev/da1 of=/dev/da2 </a:t>
            </a:r>
            <a:r>
              <a:rPr lang="en-US" altLang="zh-TW" sz="1600" dirty="0" err="1">
                <a:ea typeface="新細明體" panose="02020500000000000000" pitchFamily="18" charset="-120"/>
              </a:rPr>
              <a:t>bs</a:t>
            </a:r>
            <a:r>
              <a:rPr lang="en-US" altLang="zh-TW" sz="1600" dirty="0">
                <a:ea typeface="新細明體" panose="02020500000000000000" pitchFamily="18" charset="-120"/>
              </a:rPr>
              <a:t>=1048576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>
                <a:ea typeface="新細明體" pitchFamily="18" charset="-120"/>
              </a:rPr>
              <a:t>CS home backup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>
                <a:ea typeface="新細明體" panose="02020500000000000000" pitchFamily="18" charset="-120"/>
              </a:rPr>
              <a:t>Using </a:t>
            </a:r>
            <a:r>
              <a:rPr lang="en-US" altLang="zh-TW" dirty="0" err="1">
                <a:ea typeface="新細明體" panose="02020500000000000000" pitchFamily="18" charset="-120"/>
              </a:rPr>
              <a:t>rsync</a:t>
            </a:r>
            <a:endParaRPr lang="en-US" altLang="zh-TW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>
                <a:ea typeface="新細明體" panose="02020500000000000000" pitchFamily="18" charset="-120"/>
              </a:rPr>
              <a:t>% </a:t>
            </a:r>
            <a:r>
              <a:rPr lang="en-US" altLang="zh-TW" dirty="0" err="1">
                <a:ea typeface="新細明體" panose="02020500000000000000" pitchFamily="18" charset="-120"/>
              </a:rPr>
              <a:t>rsync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dirty="0">
                <a:ea typeface="新細明體" panose="02020500000000000000" pitchFamily="18" charset="-120"/>
              </a:rPr>
              <a:t>a --delete </a:t>
            </a:r>
          </a:p>
          <a:p>
            <a:pPr lvl="2" eaLnBrk="1" hangingPunct="1"/>
            <a:r>
              <a:rPr lang="en-US" altLang="zh-TW" b="1" dirty="0">
                <a:ea typeface="新細明體" panose="02020500000000000000" pitchFamily="18" charset="-120"/>
              </a:rPr>
              <a:t>-a: archive mode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</a:rPr>
              <a:t>Recursive and preserve everything</a:t>
            </a:r>
          </a:p>
          <a:p>
            <a:pPr lvl="2" eaLnBrk="1" hangingPunct="1"/>
            <a:r>
              <a:rPr lang="en-US" altLang="zh-TW" b="1" dirty="0">
                <a:ea typeface="新細明體" panose="02020500000000000000" pitchFamily="18" charset="-120"/>
              </a:rPr>
              <a:t>--delete:</a:t>
            </a:r>
            <a:r>
              <a:rPr lang="en-US" altLang="zh-TW" dirty="0">
                <a:ea typeface="新細明體" panose="02020500000000000000" pitchFamily="18" charset="-120"/>
              </a:rPr>
              <a:t> </a:t>
            </a:r>
          </a:p>
          <a:p>
            <a:pPr lvl="3" eaLnBrk="1" hangingPunct="1"/>
            <a:r>
              <a:rPr lang="en-US" altLang="zh-TW" dirty="0">
                <a:ea typeface="新細明體" panose="02020500000000000000" pitchFamily="18" charset="-120"/>
              </a:rPr>
              <a:t>Delete any file that are not in the sending side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0" y="4409182"/>
            <a:ext cx="9142246" cy="1077218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</a:rPr>
              <a:t>0 4 * * 1 (cd /raid &amp;&amp; /</a:t>
            </a:r>
            <a:r>
              <a:rPr lang="en-US" altLang="zh-TW" sz="1600" dirty="0" err="1">
                <a:latin typeface="Consolas" panose="020B0609020204030204" pitchFamily="49" charset="0"/>
              </a:rPr>
              <a:t>usr</a:t>
            </a:r>
            <a:r>
              <a:rPr lang="en-US" altLang="zh-TW" sz="1600" dirty="0">
                <a:latin typeface="Consolas" panose="020B0609020204030204" pitchFamily="49" charset="0"/>
              </a:rPr>
              <a:t>/local/bin/</a:t>
            </a:r>
            <a:r>
              <a:rPr lang="en-US" altLang="zh-TW" sz="1600" dirty="0" err="1">
                <a:latin typeface="Consolas" panose="020B0609020204030204" pitchFamily="49" charset="0"/>
              </a:rPr>
              <a:t>rsync</a:t>
            </a:r>
            <a:r>
              <a:rPr lang="en-US" altLang="zh-TW" sz="1600" dirty="0">
                <a:latin typeface="Consolas" panose="020B0609020204030204" pitchFamily="49" charset="0"/>
              </a:rPr>
              <a:t> -</a:t>
            </a:r>
            <a:r>
              <a:rPr lang="en-US" altLang="zh-TW" sz="1600" dirty="0" err="1">
                <a:latin typeface="Consolas" panose="020B0609020204030204" pitchFamily="49" charset="0"/>
              </a:rPr>
              <a:t>aH</a:t>
            </a:r>
            <a:r>
              <a:rPr lang="en-US" altLang="zh-TW" sz="1600" dirty="0">
                <a:latin typeface="Consolas" panose="020B0609020204030204" pitchFamily="49" charset="0"/>
              </a:rPr>
              <a:t> --delete cs	/backup/user/)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</a:rPr>
              <a:t>0 4 * * 2 (cd /raid &amp;&amp; /</a:t>
            </a:r>
            <a:r>
              <a:rPr lang="en-US" altLang="zh-TW" sz="1600" dirty="0" err="1">
                <a:latin typeface="Consolas" panose="020B0609020204030204" pitchFamily="49" charset="0"/>
              </a:rPr>
              <a:t>usr</a:t>
            </a:r>
            <a:r>
              <a:rPr lang="en-US" altLang="zh-TW" sz="1600" dirty="0">
                <a:latin typeface="Consolas" panose="020B0609020204030204" pitchFamily="49" charset="0"/>
              </a:rPr>
              <a:t>/local/bin/</a:t>
            </a:r>
            <a:r>
              <a:rPr lang="en-US" altLang="zh-TW" sz="1600" dirty="0" err="1">
                <a:latin typeface="Consolas" panose="020B0609020204030204" pitchFamily="49" charset="0"/>
              </a:rPr>
              <a:t>rsync</a:t>
            </a:r>
            <a:r>
              <a:rPr lang="en-US" altLang="zh-TW" sz="1600" dirty="0">
                <a:latin typeface="Consolas" panose="020B0609020204030204" pitchFamily="49" charset="0"/>
              </a:rPr>
              <a:t> -</a:t>
            </a:r>
            <a:r>
              <a:rPr lang="en-US" altLang="zh-TW" sz="1600" dirty="0" err="1">
                <a:latin typeface="Consolas" panose="020B0609020204030204" pitchFamily="49" charset="0"/>
              </a:rPr>
              <a:t>aH</a:t>
            </a:r>
            <a:r>
              <a:rPr lang="en-US" altLang="zh-TW" sz="1600" dirty="0">
                <a:latin typeface="Consolas" panose="020B0609020204030204" pitchFamily="49" charset="0"/>
              </a:rPr>
              <a:t> --delete </a:t>
            </a:r>
            <a:r>
              <a:rPr lang="en-US" altLang="zh-TW" sz="1600" dirty="0" err="1">
                <a:latin typeface="Consolas" panose="020B0609020204030204" pitchFamily="49" charset="0"/>
              </a:rPr>
              <a:t>gcs</a:t>
            </a:r>
            <a:r>
              <a:rPr lang="en-US" altLang="zh-TW" sz="1600" dirty="0">
                <a:latin typeface="Consolas" panose="020B0609020204030204" pitchFamily="49" charset="0"/>
              </a:rPr>
              <a:t>	/backup/user/)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</a:rPr>
              <a:t>0 4 * * 3 (cd /raid &amp;&amp; /</a:t>
            </a:r>
            <a:r>
              <a:rPr lang="en-US" altLang="zh-TW" sz="1600" dirty="0" err="1">
                <a:latin typeface="Consolas" panose="020B0609020204030204" pitchFamily="49" charset="0"/>
              </a:rPr>
              <a:t>usr</a:t>
            </a:r>
            <a:r>
              <a:rPr lang="en-US" altLang="zh-TW" sz="1600" dirty="0">
                <a:latin typeface="Consolas" panose="020B0609020204030204" pitchFamily="49" charset="0"/>
              </a:rPr>
              <a:t>/local/bin/</a:t>
            </a:r>
            <a:r>
              <a:rPr lang="en-US" altLang="zh-TW" sz="1600" dirty="0" err="1">
                <a:latin typeface="Consolas" panose="020B0609020204030204" pitchFamily="49" charset="0"/>
              </a:rPr>
              <a:t>rsync</a:t>
            </a:r>
            <a:r>
              <a:rPr lang="en-US" altLang="zh-TW" sz="1600" dirty="0">
                <a:latin typeface="Consolas" panose="020B0609020204030204" pitchFamily="49" charset="0"/>
              </a:rPr>
              <a:t> -</a:t>
            </a:r>
            <a:r>
              <a:rPr lang="en-US" altLang="zh-TW" sz="1600" dirty="0" err="1">
                <a:latin typeface="Consolas" panose="020B0609020204030204" pitchFamily="49" charset="0"/>
              </a:rPr>
              <a:t>aH</a:t>
            </a:r>
            <a:r>
              <a:rPr lang="en-US" altLang="zh-TW" sz="1600" dirty="0">
                <a:latin typeface="Consolas" panose="020B0609020204030204" pitchFamily="49" charset="0"/>
              </a:rPr>
              <a:t> --delete </a:t>
            </a:r>
            <a:r>
              <a:rPr lang="en-US" altLang="zh-TW" sz="1600" dirty="0" err="1">
                <a:latin typeface="Consolas" panose="020B0609020204030204" pitchFamily="49" charset="0"/>
              </a:rPr>
              <a:t>dcs</a:t>
            </a:r>
            <a:r>
              <a:rPr lang="en-US" altLang="zh-TW" sz="1600" dirty="0">
                <a:latin typeface="Consolas" panose="020B0609020204030204" pitchFamily="49" charset="0"/>
              </a:rPr>
              <a:t>	/backup/user/)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</a:rPr>
              <a:t>0 4 * * 4 (cd /raid &amp;&amp; /</a:t>
            </a:r>
            <a:r>
              <a:rPr lang="en-US" altLang="zh-TW" sz="1600" dirty="0" err="1">
                <a:latin typeface="Consolas" panose="020B0609020204030204" pitchFamily="49" charset="0"/>
              </a:rPr>
              <a:t>usr</a:t>
            </a:r>
            <a:r>
              <a:rPr lang="en-US" altLang="zh-TW" sz="1600" dirty="0">
                <a:latin typeface="Consolas" panose="020B0609020204030204" pitchFamily="49" charset="0"/>
              </a:rPr>
              <a:t>/local/bin/</a:t>
            </a:r>
            <a:r>
              <a:rPr lang="en-US" altLang="zh-TW" sz="1600" dirty="0" err="1">
                <a:latin typeface="Consolas" panose="020B0609020204030204" pitchFamily="49" charset="0"/>
              </a:rPr>
              <a:t>rsync</a:t>
            </a:r>
            <a:r>
              <a:rPr lang="en-US" altLang="zh-TW" sz="1600" dirty="0">
                <a:latin typeface="Consolas" panose="020B0609020204030204" pitchFamily="49" charset="0"/>
              </a:rPr>
              <a:t> -</a:t>
            </a:r>
            <a:r>
              <a:rPr lang="en-US" altLang="zh-TW" sz="1600" dirty="0" err="1">
                <a:latin typeface="Consolas" panose="020B0609020204030204" pitchFamily="49" charset="0"/>
              </a:rPr>
              <a:t>aH</a:t>
            </a:r>
            <a:r>
              <a:rPr lang="en-US" altLang="zh-TW" sz="1600" dirty="0">
                <a:latin typeface="Consolas" panose="020B0609020204030204" pitchFamily="49" charset="0"/>
              </a:rPr>
              <a:t> --delete alumni	/backup/user/)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/>
              <a:t>CS home backup</a:t>
            </a:r>
            <a:endParaRPr lang="zh-TW" altLang="en-US" dirty="0"/>
          </a:p>
        </p:txBody>
      </p:sp>
      <p:sp>
        <p:nvSpPr>
          <p:cNvPr id="25603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848600" cy="4648200"/>
          </a:xfrm>
        </p:spPr>
        <p:txBody>
          <a:bodyPr/>
          <a:lstStyle/>
          <a:p>
            <a:pPr eaLnBrk="1" hangingPunct="1"/>
            <a:r>
              <a:rPr lang="en-US" altLang="zh-TW" dirty="0"/>
              <a:t>Snapshot</a:t>
            </a:r>
          </a:p>
          <a:p>
            <a:pPr lvl="1" eaLnBrk="1" hangingPunct="1"/>
            <a:r>
              <a:rPr lang="en-US" altLang="zh-TW" dirty="0"/>
              <a:t>CS home snapshot  </a:t>
            </a:r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r>
              <a:rPr lang="en-US" altLang="zh-TW" dirty="0">
                <a:hlinkClick r:id="rId2"/>
              </a:rPr>
              <a:t>HOWTO - </a:t>
            </a:r>
            <a:r>
              <a:rPr lang="zh-TW" altLang="en-US" dirty="0">
                <a:hlinkClick r:id="rId2"/>
              </a:rPr>
              <a:t>工作站取回備份</a:t>
            </a:r>
            <a:endParaRPr lang="en-US" altLang="zh-TW" dirty="0"/>
          </a:p>
          <a:p>
            <a:pPr lvl="2" eaLnBrk="1" hangingPunct="1"/>
            <a:r>
              <a:rPr lang="en-US" altLang="zh-TW" dirty="0"/>
              <a:t>https://help.cs.nctu.edu.tw/help/index.php/HOWTO_-_</a:t>
            </a:r>
            <a:r>
              <a:rPr lang="zh-TW" altLang="en-US" dirty="0"/>
              <a:t>工作站取回備份</a:t>
            </a:r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  <a:p>
            <a:pPr lvl="1" eaLnBrk="1" hangingPunct="1"/>
            <a:endParaRPr lang="en-US" altLang="zh-TW" dirty="0"/>
          </a:p>
        </p:txBody>
      </p:sp>
      <p:sp>
        <p:nvSpPr>
          <p:cNvPr id="4" name="文字方塊 3"/>
          <p:cNvSpPr txBox="1"/>
          <p:nvPr/>
        </p:nvSpPr>
        <p:spPr>
          <a:xfrm>
            <a:off x="1066800" y="2287012"/>
            <a:ext cx="7814960" cy="304698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wangth@csduty.cs.nctu.edu.tw[/u/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gcs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][20:14]$ ls -a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.         01        103       109       91        95        99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..        100       104       193       92        96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.snap     101       105       199       93        97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.snapshot 102       106       90        94        98</a:t>
            </a:r>
          </a:p>
          <a:p>
            <a:pPr>
              <a:defRPr/>
            </a:pPr>
            <a:r>
              <a:rPr lang="fr-FR" altLang="zh-TW" sz="1600" dirty="0">
                <a:latin typeface="Consolas" panose="020B0609020204030204" pitchFamily="49" charset="0"/>
                <a:ea typeface="細明體" pitchFamily="49" charset="-120"/>
              </a:rPr>
              <a:t>wangth@csduty.cs.nctu.edu.tw[/u/gcs/.snapshot][20:14]$ cd .snapshot/</a:t>
            </a:r>
            <a:endParaRPr lang="en-US" altLang="zh-TW" sz="1600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wangth@csduty.cs.nctu.edu.tw[/u/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gcs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/.snapshot][20:14]$ ls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4hour.2018-01-02_0000  4hour.2018-01-02_2000  daily.2018-01-01_0010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4hour.2018-01-02_0400  daily.2017-12-28_0010  daily.2018-01-02_0010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4hour.2018-01-02_0800  daily.2017-12-29_0010  weekly.2017-12-17_0015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4hour.2018-01-02_1200  daily.2017-12-30_0010  weekly.2017-12-24_0015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4hour.2018-01-02_1600  daily.2017-12-31_0010  weekly.2017-12-31_0015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/>
              <a:t>UFS Snapshot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912030" y="1543050"/>
            <a:ext cx="7927170" cy="501675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derek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[/] -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df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Filesystem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/dev/ad4s1a     70G     16G     48G    25%    /</a:t>
            </a: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devfs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  1.0K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1.0K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derek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[/] -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sudo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mount -u -o snapshot /.snap/snapshot /</a:t>
            </a: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derek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[/] -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df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-h</a:t>
            </a: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Filesystem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Size    Used   Avail Capacity  Mounted on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/dev/ad4s1a     70G     16G     48G    25%    /</a:t>
            </a: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devfs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    1.0K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1.0K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 0B   100%    /dev</a:t>
            </a: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derek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[~] -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sudo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mdconfig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-a -t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vnode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-f /.snap/snapshot -u 1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WARNING: opening backing store: /.snap/snapshot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readonly</a:t>
            </a:r>
            <a:endParaRPr lang="en-US" altLang="zh-TW" sz="1600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derek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[~] -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sudo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mount -r /dev/md1 /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endParaRPr lang="en-US" altLang="zh-TW" sz="1600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derek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[~] -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ls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/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./         COPYRIGHT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compat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@    ftp/   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       sys@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../        bin/       dev/       home/      proc/  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tmp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.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cshrc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    boot/      dist/      lib/       rescue/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usr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.profile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cdrom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     entropy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libexec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   root/  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var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.snap/     cdrom1/    etc/       media/    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sbin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/</a:t>
            </a: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derek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[~] -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sudo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umount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/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mnt</a:t>
            </a:r>
            <a:endParaRPr lang="en-US" altLang="zh-TW" sz="1600" dirty="0">
              <a:latin typeface="Consolas" panose="020B0609020204030204" pitchFamily="49" charset="0"/>
              <a:ea typeface="細明體" pitchFamily="49" charset="-120"/>
            </a:endParaRPr>
          </a:p>
          <a:p>
            <a:pPr>
              <a:defRPr/>
            </a:pP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derek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[~] -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chiahung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-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sudo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</a:t>
            </a:r>
            <a:r>
              <a:rPr lang="en-US" altLang="zh-TW" sz="1600" dirty="0" err="1">
                <a:latin typeface="Consolas" panose="020B0609020204030204" pitchFamily="49" charset="0"/>
                <a:ea typeface="細明體" pitchFamily="49" charset="-120"/>
              </a:rPr>
              <a:t>mdconfig</a:t>
            </a:r>
            <a:r>
              <a:rPr lang="en-US" altLang="zh-TW" sz="1600" dirty="0">
                <a:latin typeface="Consolas" panose="020B0609020204030204" pitchFamily="49" charset="0"/>
                <a:ea typeface="細明體" pitchFamily="49" charset="-120"/>
              </a:rPr>
              <a:t> -d -u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BAAFF8-04EA-4EF7-8CEE-E06514D9D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Concepts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569BF2C-F988-4D50-B47D-5859BFF6B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backup that has never been verified is the same as no backup</a:t>
            </a:r>
          </a:p>
          <a:p>
            <a:r>
              <a:rPr lang="en-US" dirty="0"/>
              <a:t>Types</a:t>
            </a:r>
          </a:p>
          <a:p>
            <a:pPr lvl="1"/>
            <a:r>
              <a:rPr lang="en-US" dirty="0"/>
              <a:t>Scope</a:t>
            </a:r>
          </a:p>
          <a:p>
            <a:pPr lvl="2"/>
            <a:r>
              <a:rPr lang="en-US" dirty="0"/>
              <a:t>Full</a:t>
            </a:r>
          </a:p>
          <a:p>
            <a:pPr lvl="2"/>
            <a:r>
              <a:rPr lang="en-US" dirty="0"/>
              <a:t>Incremental</a:t>
            </a:r>
          </a:p>
          <a:p>
            <a:pPr lvl="2"/>
            <a:r>
              <a:rPr lang="en-US" dirty="0"/>
              <a:t>Differential</a:t>
            </a:r>
          </a:p>
          <a:p>
            <a:pPr lvl="1"/>
            <a:r>
              <a:rPr lang="en-US" dirty="0"/>
              <a:t>Storage</a:t>
            </a:r>
          </a:p>
          <a:p>
            <a:pPr lvl="2"/>
            <a:r>
              <a:rPr lang="en-US" dirty="0"/>
              <a:t>Hot/Cold</a:t>
            </a:r>
          </a:p>
          <a:p>
            <a:pPr lvl="2"/>
            <a:r>
              <a:rPr lang="en-US" dirty="0"/>
              <a:t>Online/Offline</a:t>
            </a:r>
          </a:p>
          <a:p>
            <a:pPr lvl="2"/>
            <a:r>
              <a:rPr lang="en-US" dirty="0"/>
              <a:t>Remote</a:t>
            </a:r>
          </a:p>
        </p:txBody>
      </p:sp>
    </p:spTree>
    <p:extLst>
      <p:ext uri="{BB962C8B-B14F-4D97-AF65-F5344CB8AC3E}">
        <p14:creationId xmlns:p14="http://schemas.microsoft.com/office/powerpoint/2010/main" val="271180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>
                <a:ea typeface="新細明體" pitchFamily="18" charset="-120"/>
              </a:rPr>
              <a:t>Backup Media </a:t>
            </a:r>
            <a:r>
              <a:rPr lang="en-US" altLang="zh-TW" sz="3000">
                <a:latin typeface="Verdana"/>
                <a:ea typeface="新細明體" pitchFamily="18" charset="-120"/>
              </a:rPr>
              <a:t>–</a:t>
            </a:r>
            <a:br>
              <a:rPr lang="en-US" altLang="zh-TW" sz="3000">
                <a:ea typeface="新細明體" pitchFamily="18" charset="-120"/>
              </a:rPr>
            </a:br>
            <a:r>
              <a:rPr lang="en-US" altLang="zh-TW" sz="3000">
                <a:ea typeface="新細明體" pitchFamily="18" charset="-120"/>
              </a:rPr>
              <a:t>	By Storage 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086600" cy="4648200"/>
          </a:xfrm>
        </p:spPr>
        <p:txBody>
          <a:bodyPr numCol="2"/>
          <a:lstStyle/>
          <a:p>
            <a:pPr eaLnBrk="1" hangingPunct="1">
              <a:defRPr/>
            </a:pPr>
            <a:r>
              <a:rPr lang="en-US" altLang="zh-TW" sz="2000" dirty="0">
                <a:ea typeface="新細明體" charset="-120"/>
              </a:rPr>
              <a:t>By Storage category</a:t>
            </a:r>
          </a:p>
          <a:p>
            <a:pPr lvl="1" eaLnBrk="1" hangingPunct="1">
              <a:defRPr/>
            </a:pPr>
            <a:r>
              <a:rPr lang="en-US" altLang="zh-TW" sz="1800" dirty="0">
                <a:ea typeface="新細明體" charset="-120"/>
              </a:rPr>
              <a:t>Hard disk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SATA / SAS /</a:t>
            </a:r>
            <a:r>
              <a:rPr lang="zh-TW" altLang="en-US" sz="1600" b="1" dirty="0">
                <a:ea typeface="新細明體" charset="-120"/>
              </a:rPr>
              <a:t> </a:t>
            </a:r>
            <a:r>
              <a:rPr lang="en-US" altLang="zh-TW" sz="1600" b="1" dirty="0">
                <a:ea typeface="新細明體" charset="-120"/>
              </a:rPr>
              <a:t>SSD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120 ~ 450 MB /s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1 TB SATA3: NT 1,500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2 TB SATA3: NT 2,000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4 TB SAS: NT 9,000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256 G SSD: NT 2,500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Different “types”</a:t>
            </a:r>
          </a:p>
          <a:p>
            <a:pPr lvl="3" eaLnBrk="1" hangingPunct="1">
              <a:defRPr/>
            </a:pPr>
            <a:r>
              <a:rPr lang="en-US" altLang="zh-TW" b="1" dirty="0">
                <a:ea typeface="新細明體" charset="-120"/>
              </a:rPr>
              <a:t>RAID</a:t>
            </a:r>
          </a:p>
          <a:p>
            <a:pPr lvl="3" eaLnBrk="1" hangingPunct="1">
              <a:defRPr/>
            </a:pPr>
            <a:r>
              <a:rPr lang="en-US" altLang="zh-TW" b="1" dirty="0">
                <a:ea typeface="新細明體" charset="-120"/>
              </a:rPr>
              <a:t>Cold Archive</a:t>
            </a: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endParaRPr lang="en-US" altLang="zh-TW" sz="1800" dirty="0">
              <a:ea typeface="新細明體" charset="-120"/>
            </a:endParaRPr>
          </a:p>
          <a:p>
            <a:pPr lvl="1" eaLnBrk="1" hangingPunct="1">
              <a:defRPr/>
            </a:pPr>
            <a:r>
              <a:rPr lang="en-US" altLang="zh-TW" sz="1800" dirty="0">
                <a:ea typeface="新細明體" charset="-120"/>
              </a:rPr>
              <a:t>CD/DVD R RW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CD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6 ~ 8 MB/s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DVD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8 ~ 15 MB/s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CD-R 0.7G: NT 6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DVD-R 4.7G: NT 9</a:t>
            </a: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DVD DL 8.5GB: NT 35</a:t>
            </a:r>
          </a:p>
          <a:p>
            <a:pPr lvl="2" eaLnBrk="1" hangingPunct="1">
              <a:defRPr/>
            </a:pPr>
            <a:endParaRPr lang="en-US" altLang="zh-TW" sz="1600" dirty="0">
              <a:ea typeface="新細明體" pitchFamily="18" charset="-120"/>
            </a:endParaRPr>
          </a:p>
          <a:p>
            <a:pPr lvl="2" eaLnBrk="1" hangingPunct="1">
              <a:defRPr/>
            </a:pPr>
            <a:r>
              <a:rPr lang="en-US" altLang="zh-TW" sz="1600" b="1" dirty="0">
                <a:ea typeface="新細明體" charset="-120"/>
              </a:rPr>
              <a:t>BD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4x 18 MB/s, 12x 64 MB/x</a:t>
            </a:r>
          </a:p>
          <a:p>
            <a:pPr lvl="3" eaLnBrk="1" hangingPunct="1">
              <a:defRPr/>
            </a:pPr>
            <a:r>
              <a:rPr lang="en-US" altLang="zh-TW" sz="1400" b="1" dirty="0">
                <a:ea typeface="新細明體" charset="-120"/>
              </a:rPr>
              <a:t>6x double-layer BD-R 50GB</a:t>
            </a:r>
            <a:r>
              <a:rPr lang="zh-TW" altLang="en-US" sz="1400" b="1" dirty="0">
                <a:ea typeface="新細明體" charset="-120"/>
              </a:rPr>
              <a:t>：</a:t>
            </a:r>
            <a:r>
              <a:rPr lang="en-US" altLang="zh-TW" sz="1400" b="1" dirty="0">
                <a:ea typeface="新細明體" charset="-120"/>
              </a:rPr>
              <a:t>NT 60</a:t>
            </a:r>
          </a:p>
          <a:p>
            <a:pPr lvl="2" eaLnBrk="1" hangingPunct="1">
              <a:defRPr/>
            </a:pPr>
            <a:endParaRPr lang="en-US" altLang="zh-TW" sz="1600" b="1" dirty="0">
              <a:ea typeface="新細明體" charset="-12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zh-TW" sz="1600">
                <a:ea typeface="新細明體" panose="02020500000000000000" pitchFamily="18" charset="-120"/>
              </a:rPr>
              <a:t>Tape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panose="02020500000000000000" pitchFamily="18" charset="-120"/>
              </a:rPr>
              <a:t>DAT (Digital Audio Tape) 4mm tapes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DDS (Digital Data Storage), Minimal Error Rate, Higher Efficiency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DDS-4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20/40GB(compressed), about NT 400.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1.0~3.0MB/s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panose="02020500000000000000" pitchFamily="18" charset="-120"/>
              </a:rPr>
              <a:t>Travan tapes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High Transfer Rate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Travan 40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20/40GB(compressed), about NT 2000.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Up to 8.0MB/s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panose="02020500000000000000" pitchFamily="18" charset="-120"/>
              </a:rPr>
              <a:t>DLT (Digital Linear Tape) 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High Capacity, Solid Reliability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Media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Max 800 GB, about NT 4000.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Speed: Up to 60 MB/s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400" b="1">
                <a:ea typeface="新細明體" panose="02020500000000000000" pitchFamily="18" charset="-120"/>
              </a:rPr>
              <a:t>LTO Ultrium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Fast Transfer Rate, High Performance, and High Storage Capacity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sz="1200" b="1">
                <a:ea typeface="新細明體" panose="02020500000000000000" pitchFamily="18" charset="-120"/>
              </a:rPr>
              <a:t>LTO Ultrium 3 (often used)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Max 1600 GB, about NT 5000.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Speed: up to 80 MB/s</a:t>
            </a:r>
          </a:p>
          <a:p>
            <a:pPr lvl="4" eaLnBrk="1" hangingPunct="1">
              <a:lnSpc>
                <a:spcPct val="90000"/>
              </a:lnSpc>
            </a:pPr>
            <a:r>
              <a:rPr lang="en-US" altLang="zh-TW" sz="1000" b="1">
                <a:ea typeface="新細明體" panose="02020500000000000000" pitchFamily="18" charset="-120"/>
              </a:rPr>
              <a:t>Tape Drive is much more expensive</a:t>
            </a:r>
            <a:r>
              <a:rPr lang="en-US" altLang="zh-TW" sz="1000" b="1">
                <a:latin typeface="Verdana" panose="020B0604030504040204" pitchFamily="34" charset="0"/>
                <a:ea typeface="新細明體" panose="02020500000000000000" pitchFamily="18" charset="-120"/>
              </a:rPr>
              <a:t>……</a:t>
            </a:r>
            <a:endParaRPr lang="en-US" altLang="zh-TW" sz="1000" b="1">
              <a:ea typeface="新細明體" panose="02020500000000000000" pitchFamily="18" charset="-120"/>
            </a:endParaRPr>
          </a:p>
        </p:txBody>
      </p:sp>
      <p:pic>
        <p:nvPicPr>
          <p:cNvPr id="6148" name="圖片 3" descr="745px-Super_DLTtape_I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2362200"/>
            <a:ext cx="2814637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(3.1)</a:t>
            </a:r>
            <a:endParaRPr lang="zh-TW" altLang="en-US" sz="3000" dirty="0">
              <a:ea typeface="新細明體" pitchFamily="18" charset="-120"/>
            </a:endParaRP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/>
              <a:t>Backup media compare </a:t>
            </a:r>
            <a:endParaRPr lang="zh-TW" altLang="en-US"/>
          </a:p>
        </p:txBody>
      </p:sp>
      <p:pic>
        <p:nvPicPr>
          <p:cNvPr id="71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713" y="1828800"/>
            <a:ext cx="8091487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(3.2)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MO (Magneto-Optical)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MO 540M, 640M, 1.3G, 2.3G</a:t>
            </a:r>
          </a:p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Removable Media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Floppy, ZIP, LS-120</a:t>
            </a:r>
          </a:p>
          <a:p>
            <a:pPr lvl="1" eaLnBrk="1" hangingPunct="1"/>
            <a:endParaRPr lang="en-US" altLang="zh-TW" sz="1800" b="1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Jukebox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Automatically change removable media</a:t>
            </a:r>
          </a:p>
          <a:p>
            <a:pPr lvl="3" eaLnBrk="1" hangingPunct="1"/>
            <a:r>
              <a:rPr lang="en-US" altLang="zh-TW" sz="1400" b="1" dirty="0">
                <a:ea typeface="新細明體" panose="02020500000000000000" pitchFamily="18" charset="-120"/>
              </a:rPr>
              <a:t>DAT, DLT, CD, </a:t>
            </a:r>
            <a:r>
              <a:rPr lang="en-US" altLang="zh-TW" sz="1400" b="1" dirty="0">
                <a:latin typeface="Verdana" panose="020B0604030504040204" pitchFamily="34" charset="0"/>
                <a:ea typeface="新細明體" panose="02020500000000000000" pitchFamily="18" charset="-120"/>
              </a:rPr>
              <a:t>…</a:t>
            </a:r>
            <a:endParaRPr lang="en-US" altLang="zh-TW" sz="1400" b="1" dirty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b="1" dirty="0">
                <a:ea typeface="新細明體" panose="02020500000000000000" pitchFamily="18" charset="-120"/>
              </a:rPr>
              <a:t>Tape Library</a:t>
            </a:r>
          </a:p>
          <a:p>
            <a:pPr lvl="2" eaLnBrk="1" hangingPunct="1"/>
            <a:r>
              <a:rPr lang="en-US" altLang="zh-TW" sz="1600" b="1" dirty="0">
                <a:ea typeface="新細明體" panose="02020500000000000000" pitchFamily="18" charset="-120"/>
              </a:rPr>
              <a:t>Hardware backup solution for large data set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349500"/>
            <a:ext cx="65532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(4)</a:t>
            </a:r>
          </a:p>
        </p:txBody>
      </p:sp>
      <p:pic>
        <p:nvPicPr>
          <p:cNvPr id="9220" name="Picture 4" descr="38126DRM-3000_bi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2546"/>
          <a:stretch>
            <a:fillRect/>
          </a:stretch>
        </p:blipFill>
        <p:spPr bwMode="auto">
          <a:xfrm>
            <a:off x="6934200" y="3048000"/>
            <a:ext cx="2005013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1066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altLang="zh-TW" dirty="0"/>
              <a:t>Jukebox</a:t>
            </a:r>
          </a:p>
          <a:p>
            <a:pPr lvl="1" eaLnBrk="1" hangingPunct="1">
              <a:defRPr/>
            </a:pPr>
            <a:r>
              <a:rPr lang="en-US" altLang="zh-TW" dirty="0"/>
              <a:t>Automatically change removable media</a:t>
            </a:r>
          </a:p>
          <a:p>
            <a:pPr lvl="1" eaLnBrk="1" hangingPunct="1">
              <a:defRPr/>
            </a:pPr>
            <a:r>
              <a:rPr lang="en-US" altLang="zh-TW" dirty="0"/>
              <a:t>Available for several types of media</a:t>
            </a:r>
          </a:p>
          <a:p>
            <a:pPr lvl="2" eaLnBrk="1" hangingPunct="1">
              <a:defRPr/>
            </a:pPr>
            <a:r>
              <a:rPr lang="en-US" altLang="zh-TW" dirty="0"/>
              <a:t>DAT, DLT, CD</a:t>
            </a:r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>
                <a:ea typeface="新細明體" pitchFamily="18" charset="-120"/>
              </a:rPr>
              <a:t>Backup Media </a:t>
            </a:r>
            <a:r>
              <a:rPr lang="en-US" altLang="zh-TW" sz="3000" dirty="0">
                <a:latin typeface="Verdana"/>
                <a:ea typeface="新細明體" pitchFamily="18" charset="-120"/>
              </a:rPr>
              <a:t>–</a:t>
            </a:r>
            <a:br>
              <a:rPr lang="en-US" altLang="zh-TW" sz="3000" dirty="0">
                <a:ea typeface="新細明體" pitchFamily="18" charset="-120"/>
              </a:rPr>
            </a:br>
            <a:r>
              <a:rPr lang="en-US" altLang="zh-TW" sz="3000" dirty="0">
                <a:ea typeface="新細明體" pitchFamily="18" charset="-120"/>
              </a:rPr>
              <a:t>	By Storage (5)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>
                <a:ea typeface="新細明體" panose="02020500000000000000" pitchFamily="18" charset="-120"/>
              </a:rPr>
              <a:t>Tape Library </a:t>
            </a:r>
          </a:p>
        </p:txBody>
      </p:sp>
      <p:pic>
        <p:nvPicPr>
          <p:cNvPr id="10244" name="Picture 4" descr="3583_ultri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828800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3584_ultriu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05000"/>
            <a:ext cx="25908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810000"/>
            <a:ext cx="4419600" cy="231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4572000" cy="294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4357</TotalTime>
  <Words>2118</Words>
  <Application>Microsoft Office PowerPoint</Application>
  <PresentationFormat>如螢幕大小 (4:3)</PresentationFormat>
  <Paragraphs>351</Paragraphs>
  <Slides>26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4" baseType="lpstr">
      <vt:lpstr>Futura Md BT</vt:lpstr>
      <vt:lpstr>Arial</vt:lpstr>
      <vt:lpstr>Consolas</vt:lpstr>
      <vt:lpstr>Times</vt:lpstr>
      <vt:lpstr>Times New Roman</vt:lpstr>
      <vt:lpstr>Verdana</vt:lpstr>
      <vt:lpstr>Wingdings</vt:lpstr>
      <vt:lpstr>Computer Center</vt:lpstr>
      <vt:lpstr>Backups</vt:lpstr>
      <vt:lpstr>Outline </vt:lpstr>
      <vt:lpstr>Key Concepts</vt:lpstr>
      <vt:lpstr>Backup Media –  By Storage (1)</vt:lpstr>
      <vt:lpstr>Backup Media –  By Storage (2)</vt:lpstr>
      <vt:lpstr>Backup Media –  By Storage (3.1)</vt:lpstr>
      <vt:lpstr>Backup Media –  By Storage (3.2)</vt:lpstr>
      <vt:lpstr>Backup Media –  By Storage (4)</vt:lpstr>
      <vt:lpstr>Backup Media –  By Storage (5)</vt:lpstr>
      <vt:lpstr>Backup Media –  By Availability </vt:lpstr>
      <vt:lpstr>Backup Media –  By Enterprise Product (1)</vt:lpstr>
      <vt:lpstr>Backup Media –  By Enterprise Product (2)</vt:lpstr>
      <vt:lpstr>Backup Media –  Cloud</vt:lpstr>
      <vt:lpstr>Backup Philosophy </vt:lpstr>
      <vt:lpstr>Dumping filesystems –  dump command (1)</vt:lpstr>
      <vt:lpstr>Dumping filesystems –  dump command (2)</vt:lpstr>
      <vt:lpstr>Dumping filesystems –  dump command (3)</vt:lpstr>
      <vt:lpstr>Dumping filesystems –  dump command (4)</vt:lpstr>
      <vt:lpstr>Restoring from dumps –  restore command (1)</vt:lpstr>
      <vt:lpstr>Restoring from dumps –  restore command (2)</vt:lpstr>
      <vt:lpstr>Restoring from dumps –  restore command (4)</vt:lpstr>
      <vt:lpstr>Restoring from dumps –  restore command (5)</vt:lpstr>
      <vt:lpstr>Other archiving programs</vt:lpstr>
      <vt:lpstr>CS home backup</vt:lpstr>
      <vt:lpstr>CS home backup</vt:lpstr>
      <vt:lpstr>UFS Snapshot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Backups</dc:title>
  <dc:creator>Tse-Han Wang</dc:creator>
  <cp:lastModifiedBy>Li-Wen Hsu</cp:lastModifiedBy>
  <cp:revision>547</cp:revision>
  <cp:lastPrinted>2018-01-02T08:41:39Z</cp:lastPrinted>
  <dcterms:created xsi:type="dcterms:W3CDTF">1601-01-01T00:00:00Z</dcterms:created>
  <dcterms:modified xsi:type="dcterms:W3CDTF">2019-10-31T02:53:25Z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