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7"/>
  </p:notesMasterIdLst>
  <p:sldIdLst>
    <p:sldId id="256" r:id="rId2"/>
    <p:sldId id="388" r:id="rId3"/>
    <p:sldId id="270" r:id="rId4"/>
    <p:sldId id="389" r:id="rId5"/>
    <p:sldId id="257" r:id="rId6"/>
    <p:sldId id="259" r:id="rId7"/>
    <p:sldId id="258" r:id="rId8"/>
    <p:sldId id="260" r:id="rId9"/>
    <p:sldId id="273" r:id="rId10"/>
    <p:sldId id="311" r:id="rId11"/>
    <p:sldId id="310" r:id="rId12"/>
    <p:sldId id="312" r:id="rId13"/>
    <p:sldId id="288" r:id="rId14"/>
    <p:sldId id="316" r:id="rId15"/>
    <p:sldId id="355" r:id="rId16"/>
    <p:sldId id="356" r:id="rId17"/>
    <p:sldId id="369" r:id="rId18"/>
    <p:sldId id="370" r:id="rId19"/>
    <p:sldId id="371" r:id="rId20"/>
    <p:sldId id="317" r:id="rId21"/>
    <p:sldId id="376" r:id="rId22"/>
    <p:sldId id="359" r:id="rId23"/>
    <p:sldId id="360" r:id="rId24"/>
    <p:sldId id="361" r:id="rId25"/>
    <p:sldId id="378" r:id="rId26"/>
    <p:sldId id="379" r:id="rId27"/>
    <p:sldId id="380" r:id="rId28"/>
    <p:sldId id="362" r:id="rId29"/>
    <p:sldId id="364" r:id="rId30"/>
    <p:sldId id="381" r:id="rId31"/>
    <p:sldId id="368" r:id="rId32"/>
    <p:sldId id="365" r:id="rId33"/>
    <p:sldId id="366" r:id="rId34"/>
    <p:sldId id="367" r:id="rId35"/>
    <p:sldId id="397" r:id="rId36"/>
    <p:sldId id="320" r:id="rId37"/>
    <p:sldId id="398" r:id="rId38"/>
    <p:sldId id="387" r:id="rId39"/>
    <p:sldId id="386" r:id="rId40"/>
    <p:sldId id="399" r:id="rId41"/>
    <p:sldId id="393" r:id="rId42"/>
    <p:sldId id="390" r:id="rId43"/>
    <p:sldId id="391" r:id="rId44"/>
    <p:sldId id="392" r:id="rId45"/>
    <p:sldId id="347" r:id="rId46"/>
    <p:sldId id="372" r:id="rId47"/>
    <p:sldId id="383" r:id="rId48"/>
    <p:sldId id="385" r:id="rId49"/>
    <p:sldId id="373" r:id="rId50"/>
    <p:sldId id="374" r:id="rId51"/>
    <p:sldId id="375" r:id="rId52"/>
    <p:sldId id="395" r:id="rId53"/>
    <p:sldId id="396" r:id="rId54"/>
    <p:sldId id="349" r:id="rId55"/>
    <p:sldId id="353" r:id="rId56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2"/>
    <p:restoredTop sz="91443" autoAdjust="0"/>
  </p:normalViewPr>
  <p:slideViewPr>
    <p:cSldViewPr>
      <p:cViewPr varScale="1">
        <p:scale>
          <a:sx n="93" d="100"/>
          <a:sy n="93" d="100"/>
        </p:scale>
        <p:origin x="7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80538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720341DE-C2EF-4550-AB85-EF524EF387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817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AD2CC32-50F4-4150-BFD6-CE84EE9698DE}" type="slidenum">
              <a:rPr lang="en-US" altLang="zh-TW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98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71F98A5-36D1-49FC-91CC-001EA7D5372A}" type="slidenum">
              <a:rPr lang="en-US" altLang="zh-TW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685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B254A8-3271-4687-9AC6-F9B8079B8668}" type="slidenum">
              <a:rPr lang="en-US" altLang="zh-TW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9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A19F9E-D99E-47E5-ADE2-981E596CEE99}" type="slidenum">
              <a:rPr lang="en-US" altLang="zh-TW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075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F0D6DF-D173-4B31-8053-1269727A275A}" type="slidenum">
              <a:rPr lang="en-US" altLang="zh-TW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65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C341C2D-126E-4A70-9ED1-608B0197347B}" type="slidenum">
              <a:rPr lang="en-US" altLang="zh-TW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939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062F078-BBE7-42A3-B933-195E2C8400F8}" type="slidenum">
              <a:rPr lang="en-US" altLang="zh-TW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6627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0CEB21-054B-4180-9D28-25F057CC0E46}" type="slidenum">
              <a:rPr lang="en-US" altLang="zh-TW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848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7623C33-33B8-42F5-8C2C-1FB737ED8435}" type="slidenum">
              <a:rPr lang="en-US" altLang="zh-TW"/>
              <a:pPr/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650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4764AB-8A6B-4A85-AB2A-568E00EBAF3B}" type="slidenum">
              <a:rPr lang="en-US" altLang="zh-TW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51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AD0EE1-396B-407D-86B0-90CD7C896188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9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4CC4DEC-89B6-4824-B0A5-97D840846CE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6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F021EF-6F72-431E-AF76-7DA9F1231F2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8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77813BF-2CBD-43AE-9EE4-4415898A3CF6}" type="slidenum">
              <a:rPr lang="en-US" altLang="zh-TW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54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CB1532-946E-4A6D-96F7-3B8C3B2A4B6F}" type="slidenum">
              <a:rPr lang="en-US" altLang="zh-TW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0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5D30E46-75C5-4851-BECD-5896DB6806CD}" type="slidenum">
              <a:rPr lang="en-US" altLang="zh-TW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698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3B5B94-A9A6-4F26-85B9-5B8261141204}" type="slidenum">
              <a:rPr lang="en-US" altLang="zh-TW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720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C5B57A9-1A6B-4FD0-B81C-6AE4D8728DC8}" type="slidenum">
              <a:rPr lang="en-US" altLang="zh-TW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331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8425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0457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112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693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012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7126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6296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134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54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1433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3EB226C-0963-4EBF-9CBD-A5A75718D40D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keydata.com/tw/sql/sq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v.mysql.com/doc" TargetMode="External"/><Relationship Id="rId4" Type="http://schemas.openxmlformats.org/officeDocument/2006/relationships/hyperlink" Target="http://www.mysql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ttpd.apache.org/docs/2.4/mod/core.html#opti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rotocols/rfc2616/rfc2616-sec9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docs/2.2/vhos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ccesseditor.com/" TargetMode="External"/><Relationship Id="rId2" Type="http://schemas.openxmlformats.org/officeDocument/2006/relationships/hyperlink" Target="http://www.linuxkungfu.org/tools/htaccesser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822409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oyproxy.io/" TargetMode="External"/><Relationship Id="rId2" Type="http://schemas.openxmlformats.org/officeDocument/2006/relationships/hyperlink" Target="http://www.haproxy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myadmin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pmyadmin.net/documentation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" TargetMode="External"/><Relationship Id="rId2" Type="http://schemas.openxmlformats.org/officeDocument/2006/relationships/hyperlink" Target="http://www.apache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psql.io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mpose.com/articles/tooltime-sqlpro-for-postgres-and-keylord-for-redis/" TargetMode="Externa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tpd.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cgi.com/drupa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FAMP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FreeBSD/Apache/MySQL/PHP</a:t>
            </a:r>
          </a:p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jnlin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MySQL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SQL (Structured Query Language)</a:t>
            </a:r>
          </a:p>
          <a:p>
            <a:pPr lvl="1" eaLnBrk="1" hangingPunct="1"/>
            <a:r>
              <a:rPr lang="en-US" altLang="zh-TW" dirty="0"/>
              <a:t>The most popular computer language used to create, modify, retrieve and manipulate data from </a:t>
            </a:r>
            <a:r>
              <a:rPr lang="en-US" altLang="zh-TW" dirty="0">
                <a:solidFill>
                  <a:schemeClr val="hlink"/>
                </a:solidFill>
              </a:rPr>
              <a:t>relational database</a:t>
            </a:r>
            <a:r>
              <a:rPr lang="en-US" altLang="zh-TW" dirty="0"/>
              <a:t> management systems.</a:t>
            </a:r>
          </a:p>
          <a:p>
            <a:pPr lvl="1" eaLnBrk="1" hangingPunct="1"/>
            <a:r>
              <a:rPr lang="en-US" altLang="zh-TW" dirty="0"/>
              <a:t>Introduction to SQL: </a:t>
            </a:r>
            <a:r>
              <a:rPr lang="en-US" altLang="zh-TW" dirty="0">
                <a:hlinkClick r:id="rId3"/>
              </a:rPr>
              <a:t>http://www.1keydata.com/tw/sql/sql.html</a:t>
            </a:r>
            <a:endParaRPr lang="en-US" altLang="zh-TW" dirty="0"/>
          </a:p>
          <a:p>
            <a:pPr eaLnBrk="1" hangingPunct="1"/>
            <a:r>
              <a:rPr lang="en-US" altLang="zh-TW" dirty="0"/>
              <a:t>A </a:t>
            </a:r>
            <a:r>
              <a:rPr lang="en-US" altLang="zh-TW" dirty="0">
                <a:solidFill>
                  <a:schemeClr val="hlink"/>
                </a:solidFill>
              </a:rPr>
              <a:t>multithreaded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hlink"/>
                </a:solidFill>
              </a:rPr>
              <a:t>multi-user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hlink"/>
                </a:solidFill>
              </a:rPr>
              <a:t>SQL</a:t>
            </a:r>
            <a:r>
              <a:rPr lang="en-US" altLang="zh-TW" dirty="0"/>
              <a:t> Database Management System.</a:t>
            </a:r>
          </a:p>
          <a:p>
            <a:pPr eaLnBrk="1" hangingPunct="1"/>
            <a:r>
              <a:rPr lang="en-US" altLang="zh-TW" dirty="0"/>
              <a:t>Owned and sponsored by a Swedish company MySQL AB, acquired by Sun Microsystems 2008.</a:t>
            </a:r>
          </a:p>
          <a:p>
            <a:pPr eaLnBrk="1" hangingPunct="1"/>
            <a:r>
              <a:rPr lang="en-US" altLang="zh-TW" dirty="0"/>
              <a:t>Official Site: </a:t>
            </a:r>
            <a:r>
              <a:rPr lang="en-US" altLang="zh-TW" dirty="0">
                <a:hlinkClick r:id="rId4"/>
              </a:rPr>
              <a:t>http://www.mysql.com</a:t>
            </a:r>
            <a:endParaRPr lang="en-US" altLang="zh-TW" dirty="0"/>
          </a:p>
          <a:p>
            <a:pPr eaLnBrk="1" hangingPunct="1"/>
            <a:r>
              <a:rPr lang="en-US" altLang="zh-TW" dirty="0"/>
              <a:t>Documentation: </a:t>
            </a:r>
            <a:r>
              <a:rPr lang="en-US" altLang="zh-TW" dirty="0">
                <a:hlinkClick r:id="rId5"/>
              </a:rPr>
              <a:t>http://dev.mysql.com/doc</a:t>
            </a:r>
            <a:endParaRPr lang="en-US" altLang="zh-TW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MySQL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/>
              <a:t>Features: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Writing in C/C++, tested by many compilers, </a:t>
            </a:r>
            <a:r>
              <a:rPr lang="en-US" altLang="zh-TW" dirty="0">
                <a:solidFill>
                  <a:schemeClr val="hlink"/>
                </a:solidFill>
              </a:rPr>
              <a:t>portable to many platforms</a:t>
            </a:r>
            <a:r>
              <a:rPr lang="en-US" altLang="zh-TW" dirty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/>
              <a:t>AIX, FreeBSD, HP-UX, Linux, Mac OS, Solaris, Windows,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Providing APIs for C/C++, Java, Perl, PHP, Python, Ruby, </a:t>
            </a:r>
            <a:r>
              <a:rPr lang="en-US" altLang="zh-TW" dirty="0" err="1"/>
              <a:t>Tcl</a:t>
            </a:r>
            <a:r>
              <a:rPr lang="en-US" altLang="zh-TW" dirty="0"/>
              <a:t>, …etc.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solidFill>
                  <a:schemeClr val="hlink"/>
                </a:solidFill>
              </a:rPr>
              <a:t>Multi-threaded</a:t>
            </a:r>
            <a:r>
              <a:rPr lang="en-US" altLang="zh-TW" dirty="0"/>
              <a:t> kernel, supporting systems with multiple CPUs.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Optimized algorithm for </a:t>
            </a:r>
            <a:r>
              <a:rPr lang="en-US" altLang="zh-TW" dirty="0">
                <a:solidFill>
                  <a:schemeClr val="hlink"/>
                </a:solidFill>
              </a:rPr>
              <a:t>SQL</a:t>
            </a:r>
            <a:r>
              <a:rPr lang="en-US" altLang="zh-TW" dirty="0"/>
              <a:t> Query.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Multi-Language (coding) Supports.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Lots of connecting method: TCP/IP, ODBC, JDBC, Unix domain socket.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solidFill>
                  <a:schemeClr val="hlink"/>
                </a:solidFill>
              </a:rPr>
              <a:t>Free Software</a:t>
            </a:r>
            <a:r>
              <a:rPr lang="en-US" altLang="zh-TW" dirty="0">
                <a:solidFill>
                  <a:srgbClr val="FFFF00"/>
                </a:solidFill>
              </a:rPr>
              <a:t> </a:t>
            </a:r>
            <a:r>
              <a:rPr lang="en-US" altLang="zh-TW" dirty="0"/>
              <a:t>(GNU General Public License version 2)</a:t>
            </a:r>
            <a:endParaRPr lang="en-US" altLang="zh-TW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Popular for web applications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PHP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PHP: Hypertext Preprocessor</a:t>
            </a:r>
          </a:p>
          <a:p>
            <a:pPr lvl="1" eaLnBrk="1" hangingPunct="1"/>
            <a:r>
              <a:rPr lang="en-US" altLang="zh-TW"/>
              <a:t>A widely-used Open Source general-purpose scripting language.</a:t>
            </a:r>
          </a:p>
          <a:p>
            <a:pPr lvl="1" eaLnBrk="1" hangingPunct="1"/>
            <a:r>
              <a:rPr lang="en-US" altLang="zh-TW"/>
              <a:t>Originally designed to create dynamic web pages, PHP's principal focus is server-side scripting.</a:t>
            </a:r>
          </a:p>
          <a:p>
            <a:pPr lvl="1" eaLnBrk="1" hangingPunct="1"/>
            <a:r>
              <a:rPr lang="en-US" altLang="zh-TW"/>
              <a:t>PHP scripts can be embedded into HTML.</a:t>
            </a:r>
          </a:p>
          <a:p>
            <a:pPr lvl="1" eaLnBrk="1" hangingPunct="1"/>
            <a:r>
              <a:rPr lang="en-US" altLang="zh-TW"/>
              <a:t>The LAMP architecture has become popular in the Web industry as a way of deploying inexpensive, reliable, scalable, secure web applications.</a:t>
            </a:r>
          </a:p>
          <a:p>
            <a:pPr lvl="1" eaLnBrk="1" hangingPunct="1"/>
            <a:endParaRPr lang="en-US" altLang="zh-TW"/>
          </a:p>
          <a:p>
            <a:pPr eaLnBrk="1" hangingPunct="1"/>
            <a:r>
              <a:rPr lang="en-US" altLang="zh-TW"/>
              <a:t>Official Site: </a:t>
            </a:r>
            <a:r>
              <a:rPr lang="en-US" altLang="zh-TW">
                <a:hlinkClick r:id="rId3"/>
              </a:rPr>
              <a:t>http://php.net/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Installation and Administration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MySQL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Apache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phpMyAdmin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Steps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cd</a:t>
            </a:r>
            <a:r>
              <a:rPr lang="zh-TW" altLang="en-US" dirty="0"/>
              <a:t> </a:t>
            </a: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/ports/databases/mysql57-server/</a:t>
            </a:r>
          </a:p>
          <a:p>
            <a:pPr lvl="1" eaLnBrk="1" hangingPunct="1"/>
            <a:r>
              <a:rPr lang="zh-TW" altLang="en-US" dirty="0"/>
              <a:t>＃</a:t>
            </a:r>
            <a:r>
              <a:rPr lang="en-US" altLang="zh-TW" dirty="0"/>
              <a:t>make </a:t>
            </a:r>
            <a:r>
              <a:rPr lang="en-US" altLang="zh-TW" u="sng" dirty="0"/>
              <a:t>OPTIONS</a:t>
            </a:r>
            <a:r>
              <a:rPr lang="en-US" altLang="zh-TW" dirty="0"/>
              <a:t> install clean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485759" cy="35394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You may use the following build options:</a:t>
            </a:r>
          </a:p>
          <a:p>
            <a:endParaRPr lang="en-US" altLang="zh-TW" sz="14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WITH_CHARSET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=charset    Define the primary built-in charset (latin1).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WITH_XCHARSET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=list      Define other built-in charsets (may be 'all').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4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WITH_COLLATION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=collate  Define default collation (latin1_swedish_ci).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WITH_OPENSSL=yes        Enable secure connections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   (define WITHOUT_YASSL for backward compatibility).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WITH_LINUXTHREADS=yes   Use the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linuxthreads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pthread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library.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WITH_PROC_SCOPE_PTH=yes Use process scope threads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   (try it if you use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libpthread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WITH_FAST_MUTEXES=yes   Replace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mutexes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with spinlocks.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BUILD_OPTIMIZED=yes     Enable compiler optimizations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   (use it if you need speed).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BUILD_STATIC=yes        Build a static version of </a:t>
            </a:r>
            <a:r>
              <a:rPr lang="en-US" altLang="zh-TW" sz="1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mysqld</a:t>
            </a:r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         (use it if you need even more speed).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WITH_NDB=yes            Enable support for NDB Cluster.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OPTIONS:</a:t>
            </a:r>
          </a:p>
          <a:p>
            <a:pPr lvl="1" eaLnBrk="1" hangingPunct="1"/>
            <a:r>
              <a:rPr lang="en-US" altLang="zh-TW" dirty="0"/>
              <a:t>WITH_CHARSET=utf8</a:t>
            </a:r>
          </a:p>
          <a:p>
            <a:pPr lvl="1" eaLnBrk="1" hangingPunct="1"/>
            <a:r>
              <a:rPr lang="en-US" altLang="zh-TW" dirty="0"/>
              <a:t>WITH_XCHARSET=ascii,big5,…  (all)</a:t>
            </a:r>
          </a:p>
          <a:p>
            <a:pPr lvl="1"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Installed…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20574" y="3505200"/>
            <a:ext cx="5912452" cy="156966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===&gt; SECURITY REPORT: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This port has installed the following files which may act as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network</a:t>
            </a:r>
          </a:p>
          <a:p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      servers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and may therefore pose a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remote security risk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to the system.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libexec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mysqld</a:t>
            </a:r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This port has installed the following </a:t>
            </a:r>
            <a:r>
              <a:rPr lang="en-US" altLang="zh-TW" sz="1200" dirty="0">
                <a:solidFill>
                  <a:srgbClr val="FFFF00"/>
                </a:solidFill>
                <a:latin typeface="Verdana" panose="020B0604030504040204" pitchFamily="34" charset="0"/>
              </a:rPr>
              <a:t>startup scripts 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which may cause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      these network services to be started at boot time.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etc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rc.d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Verdana" panose="020B0604030504040204" pitchFamily="34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Verdana" panose="020B0604030504040204" pitchFamily="34" charset="0"/>
              </a:rPr>
              <a:t>-server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(3)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Startup script…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29531" y="2514600"/>
            <a:ext cx="7094537" cy="23083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Add the following line to 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rc.conf</a:t>
            </a:r>
            <a:r>
              <a:rPr lang="en-US" altLang="zh-TW" sz="1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 enable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mysql_enable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(bool):  Set to "NO" by default.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Set it to "YES" to enable MySQL.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mysql_limits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(bool):  Set to "NO" by default.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Set it to yes to run `limits -e -U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`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just before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starts.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mysql_dbdir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):    Default to "/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db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Base database directory.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mysql_args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):     Custom additional arguments to be passed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                      to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mysqld_safe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(default empty).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Administrating MySQL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Configuration file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Copy </a:t>
            </a:r>
            <a:r>
              <a:rPr lang="en-US" altLang="zh-TW" dirty="0" err="1">
                <a:ea typeface="新細明體" pitchFamily="18" charset="-120"/>
              </a:rPr>
              <a:t>config</a:t>
            </a:r>
            <a:r>
              <a:rPr lang="en-US" altLang="zh-TW" dirty="0">
                <a:ea typeface="新細明體" pitchFamily="18" charset="-120"/>
              </a:rPr>
              <a:t> file</a:t>
            </a: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</a:t>
            </a:r>
            <a:r>
              <a:rPr lang="en-US" altLang="zh-TW" dirty="0" err="1">
                <a:ea typeface="新細明體" pitchFamily="18" charset="-120"/>
              </a:rPr>
              <a:t>cd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/local/share/</a:t>
            </a:r>
            <a:r>
              <a:rPr lang="en-US" altLang="zh-TW" dirty="0" err="1"/>
              <a:t>mysql</a:t>
            </a:r>
            <a:endParaRPr lang="en-US" altLang="zh-TW" dirty="0">
              <a:ea typeface="新細明體" pitchFamily="18" charset="-120"/>
            </a:endParaRPr>
          </a:p>
          <a:p>
            <a:pPr marL="1257300" lvl="2" indent="-3429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cp my-huge.cnf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/local/etc/my.cnf</a:t>
            </a:r>
          </a:p>
          <a:p>
            <a:pPr marL="838200" lvl="1" indent="-3810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Edit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/local/etc/my.cnf</a:t>
            </a:r>
          </a:p>
          <a:p>
            <a:pPr marL="457200" indent="-457200" eaLnBrk="1" hangingPunct="1"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marL="457200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Start </a:t>
            </a:r>
            <a:r>
              <a:rPr lang="en-US" altLang="zh-TW" dirty="0" err="1">
                <a:ea typeface="新細明體" pitchFamily="18" charset="-120"/>
              </a:rPr>
              <a:t>mysql</a:t>
            </a:r>
            <a:r>
              <a:rPr lang="en-US" altLang="zh-TW" dirty="0">
                <a:ea typeface="新細明體" pitchFamily="18" charset="-120"/>
              </a:rPr>
              <a:t> daemon</a:t>
            </a:r>
          </a:p>
          <a:p>
            <a:pPr marL="857250" lvl="1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Using startup script</a:t>
            </a:r>
          </a:p>
          <a:p>
            <a:pPr marL="1257300" lvl="2" indent="-457200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#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/local/etc/</a:t>
            </a:r>
            <a:r>
              <a:rPr lang="en-US" altLang="zh-TW" dirty="0" err="1">
                <a:ea typeface="新細明體" pitchFamily="18" charset="-120"/>
              </a:rPr>
              <a:t>rc.d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mysql</a:t>
            </a:r>
            <a:r>
              <a:rPr lang="en-US" altLang="zh-TW" dirty="0">
                <a:ea typeface="新細明體" pitchFamily="18" charset="-120"/>
              </a:rPr>
              <a:t>-server start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Administrating MySQL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Test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mysql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u root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p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The initial password for root is empty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17588" y="2864346"/>
            <a:ext cx="7745412" cy="323165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[/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/local/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 -randy-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-u root -p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Enter password: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Welcome to the MySQL monitor.  Commands end with ; or \g.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Your MySQL connection id is 1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 version: 5.1.41-log FreeBSD port: mysql-server-5.1.41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'help;' or '\h' for help. Type '\c' to clear the current input statement.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show databases;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Database               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information_schema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      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test                   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3 rows in set (0.06 sec)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MySQL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Securing initial accounts</a:t>
            </a:r>
          </a:p>
          <a:p>
            <a:pPr lvl="1" eaLnBrk="1" hangingPunct="1"/>
            <a:r>
              <a:rPr lang="en-US" altLang="zh-TW"/>
              <a:t>Two initial accounts</a:t>
            </a:r>
          </a:p>
          <a:p>
            <a:pPr lvl="2" eaLnBrk="1" hangingPunct="1"/>
            <a:r>
              <a:rPr lang="en-US" altLang="zh-TW"/>
              <a:t>root</a:t>
            </a:r>
          </a:p>
          <a:p>
            <a:pPr lvl="2" eaLnBrk="1" hangingPunct="1"/>
            <a:r>
              <a:rPr lang="en-US" altLang="zh-TW"/>
              <a:t>anonymous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83936" y="1724969"/>
            <a:ext cx="3996607" cy="193899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SELECT Host, User From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mysql.user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Host                        | User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127.0.0.1                   | root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nasa.cs.nctu.edu.tw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|     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nasa.cs.nctu.edu.tw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| root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localhost                   |     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| localhost                   | root |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+-----------------------------+------+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90600" y="3941129"/>
            <a:ext cx="7622600" cy="196977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UPDATE 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mysql.user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SET Password = PASSWORD('test123') WHERE User = 'root';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3 rows affected (0.08 sec)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Rows matched: 3  Changed: 3  Warnings: 0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FLUSH PRIVILEGES;           # Reload the grant tables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0 rows affected (0.00 sec)</a:t>
            </a:r>
          </a:p>
          <a:p>
            <a:endParaRPr lang="en-US" altLang="zh-TW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mysql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 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 PASSWORD FOR '</a:t>
            </a:r>
            <a:r>
              <a:rPr lang="en-US" altLang="zh-TW" sz="12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root'@'localhost</a:t>
            </a:r>
            <a:r>
              <a:rPr lang="en-US" altLang="zh-TW" sz="12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 = PASSWORD('ttt123');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Query OK, 0 rows affected (0.02 sec)</a:t>
            </a: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Web service</a:t>
            </a:r>
          </a:p>
          <a:p>
            <a:pPr lvl="1"/>
            <a:r>
              <a:rPr lang="en-US" altLang="zh-TW" dirty="0"/>
              <a:t>Apache</a:t>
            </a:r>
          </a:p>
          <a:p>
            <a:pPr lvl="1"/>
            <a:r>
              <a:rPr lang="en-US" altLang="zh-TW" dirty="0"/>
              <a:t>GWS, Nginx, IIS</a:t>
            </a:r>
            <a:endParaRPr kumimoji="1" lang="en-US" altLang="zh-TW" dirty="0"/>
          </a:p>
          <a:p>
            <a:r>
              <a:rPr lang="en-US" altLang="zh-TW" dirty="0"/>
              <a:t>SQL service</a:t>
            </a:r>
          </a:p>
          <a:p>
            <a:pPr lvl="1"/>
            <a:r>
              <a:rPr lang="en-US" altLang="zh-TW" dirty="0"/>
              <a:t>MySQL, </a:t>
            </a:r>
            <a:r>
              <a:rPr lang="en-US" altLang="zh-TW" dirty="0" err="1"/>
              <a:t>MariaDB</a:t>
            </a:r>
            <a:endParaRPr lang="en-US" altLang="zh-TW" dirty="0"/>
          </a:p>
          <a:p>
            <a:pPr lvl="1"/>
            <a:r>
              <a:rPr lang="en-US" altLang="zh-TW" dirty="0"/>
              <a:t>MS SQL, Oracle DB, PostgreSQL</a:t>
            </a:r>
          </a:p>
          <a:p>
            <a:r>
              <a:rPr lang="en-US" altLang="zh-TW" dirty="0"/>
              <a:t>NoSQL service</a:t>
            </a:r>
          </a:p>
          <a:p>
            <a:pPr lvl="1"/>
            <a:r>
              <a:rPr lang="en-US" altLang="zh-TW" dirty="0"/>
              <a:t>MongoDB</a:t>
            </a:r>
          </a:p>
          <a:p>
            <a:r>
              <a:rPr lang="en-US" altLang="zh-TW" dirty="0"/>
              <a:t>Web backend language</a:t>
            </a:r>
          </a:p>
          <a:p>
            <a:pPr lvl="1"/>
            <a:r>
              <a:rPr lang="en-US" altLang="zh-TW" dirty="0"/>
              <a:t>Go, Python, </a:t>
            </a:r>
            <a:r>
              <a:rPr lang="en-US" altLang="zh-TW" dirty="0" err="1"/>
              <a:t>Node.js</a:t>
            </a:r>
            <a:r>
              <a:rPr lang="en-US" altLang="zh-TW" dirty="0"/>
              <a:t>, PHP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758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Apache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Steps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# cd /</a:t>
            </a:r>
            <a:r>
              <a:rPr lang="en-US" altLang="zh-TW" dirty="0" err="1"/>
              <a:t>usr</a:t>
            </a:r>
            <a:r>
              <a:rPr lang="en-US" altLang="zh-TW" dirty="0"/>
              <a:t>/ports/www/apache24/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# make install clean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 lot of options for modules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WITH_SSL (default)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WITH_MPM=worker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WITH_THREADS=yes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WITH_SUEXEC=yes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Installing Apache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Installed…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Startup 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rc.d</a:t>
            </a:r>
            <a:r>
              <a:rPr lang="en-US" altLang="zh-TW" dirty="0"/>
              <a:t>/apache24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apache24_http_accept_enable</a:t>
            </a:r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2663" y="1828800"/>
            <a:ext cx="738054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To run apache www server from startup, add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apache22_enable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="YES"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in your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rc.conf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. Extra options can be found in startup script.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Your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hostname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must be resolvable using at least 1 mechanism in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nsswitch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typically DNS or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etc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/hosts or apache might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have issues starting depending on the modules you are using.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90600" y="3594100"/>
            <a:ext cx="7315200" cy="11695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===&gt; SECURITY REPORT: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This port has installed the following binaries which execute with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increased privileges.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sbin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suexec</a:t>
            </a:r>
            <a:endParaRPr lang="en-US" altLang="zh-TW" sz="1400" dirty="0">
              <a:solidFill>
                <a:srgbClr val="FFFF00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Location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default location of apache (in ports) is 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/apache24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Major configuration file: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Other configuration files could be included. (setting in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extra/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-*.</a:t>
            </a:r>
            <a:r>
              <a:rPr lang="en-US" altLang="zh-TW" dirty="0" err="1">
                <a:ea typeface="新細明體" panose="02020500000000000000" pitchFamily="18" charset="-120"/>
              </a:rPr>
              <a:t>conf</a:t>
            </a:r>
            <a:r>
              <a:rPr lang="en-US" altLang="zh-TW" dirty="0">
                <a:ea typeface="新細明體" panose="02020500000000000000" pitchFamily="18" charset="-120"/>
              </a:rPr>
              <a:t>, Includes/*.</a:t>
            </a:r>
            <a:r>
              <a:rPr lang="en-US" altLang="zh-TW" dirty="0" err="1">
                <a:ea typeface="新細明體" panose="02020500000000000000" pitchFamily="18" charset="-120"/>
              </a:rPr>
              <a:t>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Two types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Global settings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Server configurations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Options of modules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Directory Configuration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Local setting for certain directory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Configuration files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Global Settings (</a:t>
            </a:r>
            <a:r>
              <a:rPr lang="en-US" altLang="zh-TW" sz="3000" dirty="0" err="1">
                <a:ea typeface="新細明體" pitchFamily="18" charset="-120"/>
              </a:rPr>
              <a:t>httpd.conf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Server configuration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Listen 80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ServerAdmin liuyh@cs.nctu.edu.tw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ServerName nasa.cs.nctu.edu.tw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DocumentRoot "/home/wwwadm/data“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Remember create DocumentRoot directory if you modify it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Options of modules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Include supplemental configuration files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Include etc/apache22/extra/httpd-*.conf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Include etc/apache22/Includes/*.conf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Directory Configuration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ExecCGI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FollowSymLinks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Indexs</a:t>
            </a:r>
            <a:r>
              <a:rPr lang="en-US" altLang="zh-TW" dirty="0">
                <a:ea typeface="新細明體" panose="02020500000000000000" pitchFamily="18" charset="-120"/>
              </a:rPr>
              <a:t>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MultiViews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/>
              <a:t>SymLinksIfOwnerMatch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  <a:hlinkClick r:id="rId2"/>
              </a:rPr>
              <a:t>http://httpd.apache.org/docs/2.4/mod/core.html#options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47800" y="4495800"/>
            <a:ext cx="63246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Options Indexes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FollowSymLinks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MultiViews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Allow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Directory Configuration (2)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Configuration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AllowOverride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All			(Read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None			(ignoring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Order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Solve collision of deny and allow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Deny/Allow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IP/DN			(control access to this directory)</a:t>
            </a:r>
            <a:endParaRPr lang="zh-TW" alt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4343400"/>
            <a:ext cx="6324600" cy="1384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Options Indexes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FollowSymLinks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MultiViews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Allow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Apache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Options of Modules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dir_module </a:t>
            </a:r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alias_module  </a:t>
            </a:r>
            <a:r>
              <a:rPr lang="en-US" altLang="zh-TW" sz="1800"/>
              <a:t>(http://httpd.apache.org/docs/2.2/mod/mod_alias.html)</a:t>
            </a:r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mime_module</a:t>
            </a:r>
            <a:endParaRPr lang="zh-TW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6324600" cy="738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dir_module&gt;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DirectoryIndex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>
                <a:solidFill>
                  <a:srgbClr val="FFC000"/>
                </a:solidFill>
                <a:latin typeface="Verdana" panose="020B0604030504040204" pitchFamily="34" charset="0"/>
              </a:rPr>
              <a:t>index.html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3376613"/>
            <a:ext cx="7086600" cy="1168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alias_module&gt;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Redirect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/foo http://www.example.com/bar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Alias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/webpath /full/filesystem/path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ScriptAlias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/cgi-bin/ "/usr/local/www/apache22/cgi-bin/"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447800" y="5154613"/>
            <a:ext cx="7086600" cy="1385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DefaultType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text/plain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mime_module&gt;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TypesConfig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etc/apache22/mime.types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AddType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application/x-compress .Z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AddHandler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cgi-script .cgi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httpd-mpm.conf</a:t>
            </a:r>
            <a:r>
              <a:rPr lang="en-US" altLang="zh-TW" sz="3000" dirty="0">
                <a:ea typeface="新細明體" pitchFamily="18" charset="-120"/>
              </a:rPr>
              <a:t> (Multi-Processing Module)</a:t>
            </a:r>
            <a:endParaRPr lang="zh-TW" altLang="en-US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Server-pool management (MPM specific)</a:t>
            </a:r>
          </a:p>
          <a:p>
            <a:pPr lvl="1"/>
            <a:r>
              <a:rPr lang="en-US" altLang="zh-TW"/>
              <a:t>Include etc/apache22/extra/httpd-mpm.conf</a:t>
            </a:r>
          </a:p>
          <a:p>
            <a:r>
              <a:rPr lang="en-US" altLang="zh-TW"/>
              <a:t>WITH_MPM</a:t>
            </a:r>
          </a:p>
          <a:p>
            <a:pPr lvl="1"/>
            <a:r>
              <a:rPr lang="en-US" altLang="zh-TW"/>
              <a:t>prefork: non-threaded, pre-forking </a:t>
            </a:r>
          </a:p>
          <a:p>
            <a:pPr lvl="1"/>
            <a:r>
              <a:rPr lang="en-US" altLang="zh-TW"/>
              <a:t>worker: hybrid multi-process multi-threaded</a:t>
            </a:r>
            <a:endParaRPr lang="zh-TW" alt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990600" y="3670300"/>
            <a:ext cx="7772400" cy="1816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&lt;IfModule mpm_worker_module&gt;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StartServers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	2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MaxClients  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	150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MinSpareThreads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	25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MaxSpareThreads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	75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ThreadsPerChild  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	25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>
                <a:solidFill>
                  <a:srgbClr val="FFFF00"/>
                </a:solidFill>
                <a:latin typeface="Verdana" panose="020B0604030504040204" pitchFamily="34" charset="0"/>
              </a:rPr>
              <a:t>MaxRequestsPerChild</a:t>
            </a:r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	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&lt;/IfModule&gt;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User home directories</a:t>
            </a:r>
          </a:p>
          <a:p>
            <a:pPr lvl="1"/>
            <a:r>
              <a:rPr lang="en-US" altLang="zh-TW"/>
              <a:t>Include etc/apache22/extra/httpd-userdir.conf</a:t>
            </a:r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r>
              <a:rPr lang="en-US" altLang="zh-TW"/>
              <a:t>Methods: </a:t>
            </a:r>
            <a:r>
              <a:rPr lang="en-US" altLang="zh-TW">
                <a:hlinkClick r:id="rId3"/>
              </a:rPr>
              <a:t>http://www.w3.org/Protocols/rfc2616/rfc2616-sec9.html</a:t>
            </a:r>
            <a:endParaRPr lang="zh-TW" altLang="en-US"/>
          </a:p>
          <a:p>
            <a:pPr lvl="1"/>
            <a:endParaRPr lang="zh-TW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httpd-userdir.conf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143000" y="2366963"/>
            <a:ext cx="7772400" cy="3540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UserDir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public_html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UserDir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disabled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root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toor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daemon operator bin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kmem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games news man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sshd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bind proxy _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pflogd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_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dhcp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uucp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pop www nobody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mailnull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smmsp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&lt;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Directory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"/home/*/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public_html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"&gt;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AllowOverride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FileInfo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AuthConfig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Limit Indexes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Options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MultiViews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Indexes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SymLinksIfOwnerMatch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IncludesNoExec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Limit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GET POST OPTIONS&gt;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Order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allow,deny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Allow from all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&lt;/Limit&gt;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LimitExcept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GET POST OPTIONS&gt;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Order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deny,allow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Deny from all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&lt;/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LimitExcept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&lt;/Directory&gt;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r>
              <a:rPr lang="en-US" altLang="zh-TW" sz="2400" dirty="0"/>
              <a:t>Virtual hosts</a:t>
            </a:r>
          </a:p>
          <a:p>
            <a:pPr lvl="1"/>
            <a:r>
              <a:rPr lang="en-US" altLang="zh-TW" sz="2000" dirty="0"/>
              <a:t>Include</a:t>
            </a:r>
            <a:br>
              <a:rPr lang="en-US" altLang="zh-TW" sz="2000" dirty="0"/>
            </a:br>
            <a:r>
              <a:rPr lang="en-US" altLang="zh-TW" sz="1800" dirty="0" err="1"/>
              <a:t>etc</a:t>
            </a:r>
            <a:r>
              <a:rPr lang="en-US" altLang="zh-TW" sz="1800" dirty="0"/>
              <a:t>/apache24/extra/</a:t>
            </a:r>
            <a:r>
              <a:rPr lang="en-US" altLang="zh-TW" sz="1800" dirty="0" err="1"/>
              <a:t>httpd-vhosts.conf</a:t>
            </a:r>
            <a:endParaRPr lang="en-US" altLang="zh-TW" sz="1800" dirty="0"/>
          </a:p>
          <a:p>
            <a:pPr lvl="1"/>
            <a:r>
              <a:rPr lang="en-US" altLang="zh-TW" sz="2000" dirty="0"/>
              <a:t>Name-based</a:t>
            </a:r>
          </a:p>
          <a:p>
            <a:pPr lvl="2"/>
            <a:r>
              <a:rPr lang="en-US" altLang="zh-TW" sz="1600" dirty="0" err="1"/>
              <a:t>NameVirtualHost</a:t>
            </a:r>
            <a:endParaRPr lang="en-US" altLang="zh-TW" sz="1600" dirty="0"/>
          </a:p>
          <a:p>
            <a:pPr lvl="2"/>
            <a:r>
              <a:rPr lang="en-US" altLang="zh-TW" sz="1600" dirty="0"/>
              <a:t>&lt;</a:t>
            </a:r>
            <a:r>
              <a:rPr lang="en-US" altLang="zh-TW" sz="1600" dirty="0" err="1"/>
              <a:t>VirtualHost</a:t>
            </a:r>
            <a:r>
              <a:rPr lang="en-US" altLang="zh-TW" sz="1600" dirty="0"/>
              <a:t>&gt;</a:t>
            </a:r>
          </a:p>
          <a:p>
            <a:pPr lvl="1"/>
            <a:r>
              <a:rPr lang="en-US" altLang="zh-TW" sz="2000" dirty="0"/>
              <a:t>IP-based</a:t>
            </a:r>
          </a:p>
          <a:p>
            <a:pPr lvl="2"/>
            <a:r>
              <a:rPr lang="en-US" altLang="zh-TW" sz="1600" dirty="0"/>
              <a:t>&lt;</a:t>
            </a:r>
            <a:r>
              <a:rPr lang="en-US" altLang="zh-TW" sz="1600" dirty="0" err="1"/>
              <a:t>VirtualHost</a:t>
            </a:r>
            <a:r>
              <a:rPr lang="en-US" altLang="zh-TW" sz="1600" dirty="0"/>
              <a:t>&gt;</a:t>
            </a:r>
            <a:endParaRPr lang="en-US" altLang="zh-TW" sz="1400" dirty="0"/>
          </a:p>
          <a:p>
            <a:pPr lvl="1"/>
            <a:r>
              <a:rPr lang="en-US" altLang="zh-TW" sz="2000" dirty="0" err="1"/>
              <a:t>ServerName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DocumentRoot</a:t>
            </a:r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>
                <a:hlinkClick r:id="rId3"/>
              </a:rPr>
              <a:t>http://httpd.apache.org/docs/2.2/vhosts/</a:t>
            </a:r>
            <a:endParaRPr lang="en-US" altLang="zh-TW" sz="20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httpd-vhosts.conf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360987" y="1295400"/>
            <a:ext cx="3630613" cy="4616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pt-BR" altLang="zh-TW" sz="1400" dirty="0">
                <a:solidFill>
                  <a:srgbClr val="FFFF00"/>
                </a:solidFill>
              </a:rPr>
              <a:t>Listen</a:t>
            </a:r>
            <a:r>
              <a:rPr lang="pt-BR" altLang="zh-TW" sz="1400" dirty="0">
                <a:solidFill>
                  <a:schemeClr val="bg1"/>
                </a:solidFill>
              </a:rPr>
              <a:t> 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Listen 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rgbClr val="FFFF00"/>
                </a:solidFill>
              </a:rPr>
              <a:t>NameVirtualHost</a:t>
            </a:r>
            <a:r>
              <a:rPr lang="pt-BR" altLang="zh-TW" sz="1400" dirty="0">
                <a:solidFill>
                  <a:schemeClr val="bg1"/>
                </a:solidFill>
              </a:rPr>
              <a:t> 172.20.30.40:80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NameVirtualHost 172.20.30.40:8080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</a:t>
            </a:r>
            <a:r>
              <a:rPr lang="pt-BR" altLang="zh-TW" sz="1400" dirty="0">
                <a:solidFill>
                  <a:srgbClr val="FFFF00"/>
                </a:solidFill>
              </a:rPr>
              <a:t>VirtualHost</a:t>
            </a:r>
            <a:r>
              <a:rPr lang="pt-BR" altLang="zh-TW" sz="1400" dirty="0">
                <a:solidFill>
                  <a:schemeClr val="bg1"/>
                </a:solidFill>
              </a:rPr>
              <a:t> 172.20.30.40:80&gt;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</a:t>
            </a:r>
            <a:r>
              <a:rPr lang="pt-BR" altLang="zh-TW" sz="1400" dirty="0">
                <a:solidFill>
                  <a:srgbClr val="FFFF00"/>
                </a:solidFill>
              </a:rPr>
              <a:t>ServerName</a:t>
            </a:r>
            <a:r>
              <a:rPr lang="pt-BR" altLang="zh-TW" sz="1400" dirty="0">
                <a:solidFill>
                  <a:schemeClr val="bg1"/>
                </a:solidFill>
              </a:rPr>
              <a:t> www.example.com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</a:t>
            </a:r>
            <a:r>
              <a:rPr lang="pt-BR" altLang="zh-TW" sz="1400" dirty="0">
                <a:solidFill>
                  <a:srgbClr val="FFFF00"/>
                </a:solidFill>
              </a:rPr>
              <a:t>DocumentRoot</a:t>
            </a:r>
            <a:r>
              <a:rPr lang="pt-BR" altLang="zh-TW" sz="1400" dirty="0">
                <a:solidFill>
                  <a:schemeClr val="bg1"/>
                </a:solidFill>
              </a:rPr>
              <a:t> /www/domain-80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ServerName www.example.com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DocumentRoot /www/domain-8080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ServerName www.example.org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DocumentRoot /www/otherdomain-80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&lt;VirtualHost 172.20.30.40:8080&gt;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ServerName www.example.org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    DocumentRoot /www/otherdomain-8080</a:t>
            </a:r>
            <a:br>
              <a:rPr lang="pt-BR" altLang="zh-TW" sz="1400" dirty="0">
                <a:solidFill>
                  <a:schemeClr val="bg1"/>
                </a:solidFill>
              </a:rPr>
            </a:br>
            <a:r>
              <a:rPr lang="pt-BR" altLang="zh-TW" sz="1400" dirty="0">
                <a:solidFill>
                  <a:schemeClr val="bg1"/>
                </a:solidFill>
              </a:rPr>
              <a:t>&lt;/VirtualHost&gt;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Introduction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Installation and Administration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MySQL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Apache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PHP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Appendix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phpMyAdmin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lighttpd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FastCGI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200" dirty="0">
                <a:ea typeface="新細明體" pitchFamily="18" charset="-120"/>
              </a:rPr>
              <a:t>Supplemental</a:t>
            </a:r>
            <a:r>
              <a:rPr lang="en-US" altLang="zh-TW" sz="3000" dirty="0">
                <a:ea typeface="新細明體" pitchFamily="18" charset="-120"/>
              </a:rPr>
              <a:t> configuration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More…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 dirty="0"/>
              <a:t>Multi-language error messages</a:t>
            </a:r>
          </a:p>
          <a:p>
            <a:pPr lvl="1"/>
            <a:r>
              <a:rPr lang="en-US" altLang="zh-TW" dirty="0" err="1"/>
              <a:t>httpd-multilang-errordoc.conf</a:t>
            </a:r>
            <a:endParaRPr lang="en-US" altLang="zh-TW" dirty="0"/>
          </a:p>
          <a:p>
            <a:r>
              <a:rPr lang="en-US" altLang="zh-TW" dirty="0"/>
              <a:t>Fancy directory listings</a:t>
            </a:r>
          </a:p>
          <a:p>
            <a:pPr lvl="1"/>
            <a:r>
              <a:rPr lang="en-US" altLang="zh-TW" dirty="0" err="1"/>
              <a:t>httpd-autoindex.conf</a:t>
            </a:r>
            <a:endParaRPr lang="zh-TW" altLang="en-US" dirty="0"/>
          </a:p>
          <a:p>
            <a:r>
              <a:rPr lang="en-US" altLang="zh-TW" dirty="0"/>
              <a:t>Language settings</a:t>
            </a:r>
          </a:p>
          <a:p>
            <a:pPr lvl="1"/>
            <a:r>
              <a:rPr lang="en-US" altLang="zh-TW" dirty="0" err="1"/>
              <a:t>httpd-languages.conf</a:t>
            </a:r>
            <a:endParaRPr lang="zh-TW" altLang="en-US" dirty="0"/>
          </a:p>
          <a:p>
            <a:r>
              <a:rPr lang="en-US" altLang="zh-TW" dirty="0"/>
              <a:t>Real-time info on requests and configuration</a:t>
            </a:r>
          </a:p>
          <a:p>
            <a:pPr lvl="1"/>
            <a:r>
              <a:rPr lang="en-US" altLang="zh-TW" dirty="0" err="1"/>
              <a:t>httpd-info.conf</a:t>
            </a:r>
            <a:endParaRPr lang="zh-TW" altLang="en-US" dirty="0"/>
          </a:p>
          <a:p>
            <a:r>
              <a:rPr lang="en-US" altLang="zh-TW" dirty="0"/>
              <a:t>Local access to the Apache HTTP Server Manual</a:t>
            </a:r>
          </a:p>
          <a:p>
            <a:pPr lvl="1"/>
            <a:r>
              <a:rPr lang="en-US" altLang="zh-TW" dirty="0" err="1"/>
              <a:t>httpd-manual.conf</a:t>
            </a:r>
            <a:endParaRPr lang="zh-TW" altLang="en-US" dirty="0"/>
          </a:p>
          <a:p>
            <a:r>
              <a:rPr lang="en-US" altLang="zh-TW" dirty="0"/>
              <a:t>Various default settings</a:t>
            </a:r>
          </a:p>
          <a:p>
            <a:pPr lvl="1"/>
            <a:r>
              <a:rPr lang="en-US" altLang="zh-TW" dirty="0" err="1"/>
              <a:t>httpd-default.conf</a:t>
            </a:r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Other configuration for Apache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log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Rotate your log using </a:t>
            </a:r>
            <a:r>
              <a:rPr lang="en-US" altLang="zh-TW" dirty="0" err="1">
                <a:ea typeface="新細明體" panose="02020500000000000000" pitchFamily="18" charset="-120"/>
              </a:rPr>
              <a:t>newsyslog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ea typeface="新細明體" panose="02020500000000000000" pitchFamily="18" charset="-120"/>
              </a:rPr>
              <a:t>config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ErrorLog</a:t>
            </a:r>
            <a:r>
              <a:rPr lang="en-US" altLang="zh-TW" dirty="0">
                <a:ea typeface="新細明體" panose="02020500000000000000" pitchFamily="18" charset="-120"/>
              </a:rPr>
              <a:t> "/</a:t>
            </a:r>
            <a:r>
              <a:rPr lang="en-US" altLang="zh-TW" dirty="0" err="1">
                <a:ea typeface="新細明體" panose="02020500000000000000" pitchFamily="18" charset="-120"/>
              </a:rPr>
              <a:t>var</a:t>
            </a:r>
            <a:r>
              <a:rPr lang="en-US" altLang="zh-TW" dirty="0">
                <a:ea typeface="新細明體" panose="02020500000000000000" pitchFamily="18" charset="-120"/>
              </a:rPr>
              <a:t>/log/httpd-error.log“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TransferLog</a:t>
            </a:r>
            <a:r>
              <a:rPr lang="en-US" altLang="zh-TW" dirty="0">
                <a:ea typeface="新細明體" panose="02020500000000000000" pitchFamily="18" charset="-120"/>
              </a:rPr>
              <a:t> "/</a:t>
            </a:r>
            <a:r>
              <a:rPr lang="en-US" altLang="zh-TW" dirty="0" err="1">
                <a:ea typeface="新細明體" panose="02020500000000000000" pitchFamily="18" charset="-120"/>
              </a:rPr>
              <a:t>var</a:t>
            </a:r>
            <a:r>
              <a:rPr lang="en-US" altLang="zh-TW" dirty="0">
                <a:ea typeface="新細明體" panose="02020500000000000000" pitchFamily="18" charset="-120"/>
              </a:rPr>
              <a:t>/log/httpd-access.log“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startup script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_</a:t>
            </a:r>
            <a:r>
              <a:rPr lang="en-US" altLang="zh-TW" dirty="0" err="1">
                <a:ea typeface="新細明體" panose="02020500000000000000" pitchFamily="18" charset="-120"/>
              </a:rPr>
              <a:t>pidprefix</a:t>
            </a:r>
            <a:r>
              <a:rPr lang="en-US" altLang="zh-TW" dirty="0">
                <a:ea typeface="新細明體" panose="02020500000000000000" pitchFamily="18" charset="-120"/>
              </a:rPr>
              <a:t>="/</a:t>
            </a:r>
            <a:r>
              <a:rPr lang="en-US" altLang="zh-TW" dirty="0" err="1">
                <a:ea typeface="新細明體" panose="02020500000000000000" pitchFamily="18" charset="-120"/>
              </a:rPr>
              <a:t>var</a:t>
            </a:r>
            <a:r>
              <a:rPr lang="en-US" altLang="zh-TW" dirty="0">
                <a:ea typeface="新細明體" panose="02020500000000000000" pitchFamily="18" charset="-120"/>
              </a:rPr>
              <a:t>/run/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pidfile</a:t>
            </a:r>
            <a:r>
              <a:rPr lang="en-US" altLang="zh-TW" dirty="0">
                <a:ea typeface="新細明體" panose="02020500000000000000" pitchFamily="18" charset="-120"/>
              </a:rPr>
              <a:t>="${_</a:t>
            </a:r>
            <a:r>
              <a:rPr lang="en-US" altLang="zh-TW" dirty="0" err="1">
                <a:ea typeface="新細明體" panose="02020500000000000000" pitchFamily="18" charset="-120"/>
              </a:rPr>
              <a:t>pidprefix</a:t>
            </a:r>
            <a:r>
              <a:rPr lang="en-US" altLang="zh-TW" dirty="0">
                <a:ea typeface="新細明體" panose="02020500000000000000" pitchFamily="18" charset="-120"/>
              </a:rPr>
              <a:t>}.</a:t>
            </a:r>
            <a:r>
              <a:rPr lang="en-US" altLang="zh-TW" dirty="0" err="1">
                <a:ea typeface="新細明體" panose="02020500000000000000" pitchFamily="18" charset="-120"/>
              </a:rPr>
              <a:t>pid</a:t>
            </a:r>
            <a:r>
              <a:rPr lang="en-US" altLang="zh-TW" dirty="0">
                <a:ea typeface="新細明體" panose="02020500000000000000" pitchFamily="18" charset="-120"/>
              </a:rPr>
              <a:t>"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987552" y="3248680"/>
            <a:ext cx="7010400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/var/log/httpd-access.lo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g	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640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5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* @T00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Z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 </a:t>
            </a:r>
            <a:r>
              <a:rPr lang="pl-PL" altLang="zh-TW" sz="1400" b="1" dirty="0">
                <a:solidFill>
                  <a:srgbClr val="FFFF00"/>
                </a:solidFill>
                <a:latin typeface="Courier"/>
              </a:rPr>
              <a:t>/var/run/httpd.pid </a:t>
            </a:r>
            <a:endParaRPr lang="en-US" altLang="zh-TW" sz="1400" b="1" dirty="0">
              <a:solidFill>
                <a:srgbClr val="FFFF00"/>
              </a:solidFill>
              <a:latin typeface="Courier"/>
            </a:endParaRPr>
          </a:p>
          <a:p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/var/log/httpd-error.log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	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640 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5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* @T00 </a:t>
            </a:r>
            <a:r>
              <a:rPr lang="en-US" altLang="zh-TW" sz="1400" b="1" dirty="0">
                <a:solidFill>
                  <a:schemeClr val="bg1"/>
                </a:solidFill>
                <a:latin typeface="Courier"/>
              </a:rPr>
              <a:t> z   </a:t>
            </a:r>
            <a:r>
              <a:rPr lang="pl-PL" altLang="zh-TW" sz="1400" b="1" dirty="0">
                <a:solidFill>
                  <a:schemeClr val="bg1"/>
                </a:solidFill>
                <a:latin typeface="Courier"/>
              </a:rPr>
              <a:t>/var/run/httpd.pid</a:t>
            </a:r>
            <a:endParaRPr lang="en-US" altLang="zh-TW" sz="1400" b="1" dirty="0">
              <a:solidFill>
                <a:schemeClr val="bg1"/>
              </a:solidFill>
              <a:latin typeface="Courie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Allow admin or users to control access to certain directory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Modify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 file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Generate password database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Test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Modify </a:t>
            </a:r>
            <a:r>
              <a:rPr lang="en-US" altLang="zh-TW" dirty="0" err="1">
                <a:ea typeface="新細明體" panose="02020500000000000000" pitchFamily="18" charset="-120"/>
              </a:rPr>
              <a:t>httpd.conf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.</a:t>
            </a:r>
            <a:r>
              <a:rPr lang="en-US" altLang="zh-TW" dirty="0" err="1">
                <a:ea typeface="新細明體" panose="02020500000000000000" pitchFamily="18" charset="-120"/>
              </a:rPr>
              <a:t>htaccess</a:t>
            </a:r>
            <a:r>
              <a:rPr lang="en-US" altLang="zh-TW" dirty="0">
                <a:ea typeface="新細明體" panose="02020500000000000000" pitchFamily="18" charset="-120"/>
              </a:rPr>
              <a:t> file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Generate password file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78312" y="1369822"/>
            <a:ext cx="4179888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&lt;Directory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/data/test1"&gt;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Options None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allow,deny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Allow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&lt;/Directory&gt;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90600" y="3211513"/>
            <a:ext cx="6858000" cy="14157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 dirty="0">
                <a:solidFill>
                  <a:schemeClr val="bg1"/>
                </a:solidFill>
                <a:latin typeface="Courier"/>
              </a:rPr>
              <a:t>$ cat .</a:t>
            </a:r>
            <a:r>
              <a:rPr lang="en-US" altLang="zh-TW" sz="1600" b="1" dirty="0" err="1">
                <a:solidFill>
                  <a:schemeClr val="bg1"/>
                </a:solidFill>
                <a:latin typeface="Courier"/>
              </a:rPr>
              <a:t>htaccess</a:t>
            </a:r>
            <a:endParaRPr lang="en-US" altLang="zh-TW" sz="1600" b="1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AuthName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"SA-test1"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AuthType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"Basic"</a:t>
            </a:r>
          </a:p>
          <a:p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AuthUserFile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"/home/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wwwadm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/data/test1/.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htpasswd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"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Require valid-user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Options Indexes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90600" y="4772025"/>
            <a:ext cx="4381328" cy="98488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 dirty="0">
                <a:solidFill>
                  <a:schemeClr val="bg1"/>
                </a:solidFill>
                <a:latin typeface="Courier"/>
              </a:rPr>
              <a:t>$ </a:t>
            </a:r>
            <a:r>
              <a:rPr lang="en-US" altLang="zh-TW" sz="1600" b="1" dirty="0" err="1">
                <a:solidFill>
                  <a:srgbClr val="FFFF00"/>
                </a:solidFill>
                <a:latin typeface="Courier"/>
              </a:rPr>
              <a:t>htpasswd</a:t>
            </a:r>
            <a:r>
              <a:rPr lang="en-US" altLang="zh-TW" sz="1600" b="1" dirty="0">
                <a:solidFill>
                  <a:srgbClr val="FFFF00"/>
                </a:solidFill>
                <a:latin typeface="Courier"/>
              </a:rPr>
              <a:t> -c ./.</a:t>
            </a:r>
            <a:r>
              <a:rPr lang="en-US" altLang="zh-TW" sz="1600" b="1" dirty="0" err="1">
                <a:solidFill>
                  <a:srgbClr val="FFFF00"/>
                </a:solidFill>
                <a:latin typeface="Courier"/>
              </a:rPr>
              <a:t>htpasswd</a:t>
            </a:r>
            <a:r>
              <a:rPr lang="en-US" altLang="zh-TW" sz="1600" b="1" dirty="0">
                <a:solidFill>
                  <a:srgbClr val="FFFF00"/>
                </a:solidFill>
                <a:latin typeface="Courier"/>
              </a:rPr>
              <a:t> SA-user1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New password: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Re-type new password: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Adding password for user SA-user1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.</a:t>
            </a:r>
            <a:r>
              <a:rPr lang="en-US" altLang="zh-TW" sz="3000" dirty="0" err="1">
                <a:ea typeface="新細明體" pitchFamily="18" charset="-120"/>
              </a:rPr>
              <a:t>htaccess</a:t>
            </a:r>
            <a:r>
              <a:rPr lang="en-US" altLang="zh-TW" sz="3000" dirty="0">
                <a:ea typeface="新細明體" pitchFamily="18" charset="-120"/>
              </a:rPr>
              <a:t> (3)</a:t>
            </a:r>
          </a:p>
        </p:txBody>
      </p:sp>
      <p:sp>
        <p:nvSpPr>
          <p:cNvPr id="34819" name="內容版面配置區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You can use these tools to generate .htaccess</a:t>
            </a:r>
          </a:p>
          <a:p>
            <a:pPr lvl="1"/>
            <a:r>
              <a:rPr lang="en-US" altLang="zh-TW">
                <a:hlinkClick r:id="rId2"/>
              </a:rPr>
              <a:t>http://www.linuxkungfu.org/tools/htaccesser/index.php</a:t>
            </a:r>
            <a:endParaRPr lang="en-US" altLang="zh-TW"/>
          </a:p>
          <a:p>
            <a:pPr lvl="1"/>
            <a:r>
              <a:rPr lang="en-US" altLang="zh-TW">
                <a:hlinkClick r:id="rId3"/>
              </a:rPr>
              <a:t>http://www.htaccesseditor.com/</a:t>
            </a:r>
            <a:endParaRPr lang="en-US" altLang="zh-TW"/>
          </a:p>
          <a:p>
            <a:endParaRPr lang="zh-TW" altLang="en-US"/>
          </a:p>
        </p:txBody>
      </p:sp>
      <p:pic>
        <p:nvPicPr>
          <p:cNvPr id="348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419475"/>
            <a:ext cx="823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dirty="0">
                <a:ea typeface="新細明體" pitchFamily="18" charset="-120"/>
              </a:rPr>
              <a:t>Installing PHP7 (1)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Steps</a:t>
            </a:r>
          </a:p>
          <a:p>
            <a:pPr lvl="1"/>
            <a:r>
              <a:rPr lang="en-US" altLang="zh-TW" dirty="0"/>
              <a:t># </a:t>
            </a:r>
            <a:r>
              <a:rPr lang="en-US" altLang="zh-TW" dirty="0" err="1"/>
              <a:t>pkg</a:t>
            </a:r>
            <a:r>
              <a:rPr lang="en-US" altLang="zh-TW" dirty="0"/>
              <a:t> </a:t>
            </a:r>
            <a:r>
              <a:rPr lang="en-US" altLang="zh-TW"/>
              <a:t>install php73 php73-mysqli </a:t>
            </a:r>
            <a:r>
              <a:rPr lang="en-US" altLang="zh-TW" dirty="0"/>
              <a:t>mod</a:t>
            </a:r>
            <a:r>
              <a:rPr lang="en-US" altLang="zh-TW"/>
              <a:t>_php73 </a:t>
            </a:r>
            <a:r>
              <a:rPr lang="en-US" altLang="zh-TW" dirty="0"/>
              <a:t>\</a:t>
            </a:r>
            <a:br>
              <a:rPr lang="en-US" altLang="zh-TW"/>
            </a:br>
            <a:r>
              <a:rPr lang="en-US" altLang="zh-TW"/>
              <a:t>php73-mbstring php73-gd php73-json php73-mcrypt </a:t>
            </a:r>
            <a:r>
              <a:rPr lang="en-US" altLang="zh-TW" dirty="0"/>
              <a:t>\</a:t>
            </a:r>
            <a:br>
              <a:rPr lang="en-US" altLang="zh-TW"/>
            </a:br>
            <a:r>
              <a:rPr lang="en-US" altLang="zh-TW"/>
              <a:t>php73-zlib php73-curl</a:t>
            </a:r>
            <a:endParaRPr lang="en-US" altLang="zh-TW" dirty="0"/>
          </a:p>
          <a:p>
            <a:pPr lvl="1"/>
            <a:r>
              <a:rPr lang="en-US" altLang="zh-TW" dirty="0"/>
              <a:t># vim 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/apache24/Includes/</a:t>
            </a:r>
            <a:r>
              <a:rPr lang="en-US" altLang="zh-TW" dirty="0" err="1"/>
              <a:t>php.conf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3581400"/>
            <a:ext cx="7772400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dir_module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DirectoryIndex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index.php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index.html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"\.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$"&gt;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SetHandler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"\.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$"&gt;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SetHandler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application/x-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-source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FilesMatch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IfModule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30827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Test PHP7 in apache (2)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Start apache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rc.d</a:t>
            </a:r>
            <a:r>
              <a:rPr lang="en-US" altLang="zh-TW" dirty="0">
                <a:ea typeface="新細明體" panose="02020500000000000000" pitchFamily="18" charset="-120"/>
              </a:rPr>
              <a:t>/apache24 start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service apache24 restart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Test PHP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# vim 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/local/www/apache24/data/</a:t>
            </a:r>
            <a:r>
              <a:rPr lang="en-US" altLang="zh-TW" dirty="0" err="1">
                <a:ea typeface="新細明體" panose="02020500000000000000" pitchFamily="18" charset="-120"/>
              </a:rPr>
              <a:t>index.php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031456" y="3886200"/>
            <a:ext cx="1688283" cy="73866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&lt;?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phpinfo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();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?&gt;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phpinfo</a:t>
            </a:r>
            <a:r>
              <a:rPr lang="en-US" altLang="zh-TW" dirty="0"/>
              <a:t>()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2" y="1295400"/>
            <a:ext cx="5784915" cy="53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1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01CEB0-6B12-4BC6-92B2-0EB834862EE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Architecture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890489-1978-466E-9647-29117FE71AA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TW" dirty="0"/>
              <a:t>Cluster</a:t>
            </a:r>
            <a:br>
              <a:rPr lang="en-US" altLang="zh-TW" dirty="0"/>
            </a:br>
            <a:r>
              <a:rPr lang="en-US" altLang="zh-TW" dirty="0"/>
              <a:t>Server Load Balancer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4942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ECD17-8E38-430E-97B1-80062993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Load balance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18C003-96B5-423E-9012-FE036E8F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Nginx proxy</a:t>
            </a:r>
            <a:endParaRPr lang="zh-TW" alt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1981200"/>
            <a:ext cx="3066865" cy="212365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upstream backend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server 172.16.1.1:3000;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server 172.16.1.2:3000;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listen 80;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server_name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www.example.com;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location / {  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zh-TW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proxy_pass</a:t>
            </a:r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http://backend;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}</a:t>
            </a:r>
          </a:p>
          <a:p>
            <a:r>
              <a:rPr lang="en-US" altLang="zh-TW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5292" r="4670" b="6513"/>
          <a:stretch/>
        </p:blipFill>
        <p:spPr>
          <a:xfrm>
            <a:off x="4419600" y="1981200"/>
            <a:ext cx="3555204" cy="22806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70141"/>
            <a:ext cx="5638800" cy="16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Overview</a:t>
            </a:r>
            <a:endParaRPr kumimoji="1"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0" y="1381579"/>
            <a:ext cx="8259470" cy="4790621"/>
          </a:xfrm>
        </p:spPr>
      </p:pic>
      <p:sp>
        <p:nvSpPr>
          <p:cNvPr id="8" name="文字方塊 7"/>
          <p:cNvSpPr txBox="1"/>
          <p:nvPr/>
        </p:nvSpPr>
        <p:spPr>
          <a:xfrm>
            <a:off x="1907104" y="6248400"/>
            <a:ext cx="5329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TW" sz="1600" dirty="0">
                <a:latin typeface="+mn-lt"/>
                <a:hlinkClick r:id="rId3"/>
              </a:rPr>
              <a:t>https://commons.wikimedia.org/w/index.php?curid=28224098</a:t>
            </a:r>
            <a:endParaRPr kumimoji="1" lang="zh-TW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205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ECD17-8E38-430E-97B1-80062993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Load balance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18C003-96B5-423E-9012-FE036E8F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Open Source </a:t>
            </a:r>
          </a:p>
          <a:p>
            <a:pPr lvl="1"/>
            <a:r>
              <a:rPr lang="en-US" altLang="zh-TW" dirty="0" err="1"/>
              <a:t>haproxy</a:t>
            </a:r>
            <a:r>
              <a:rPr lang="en-US" altLang="zh-TW" dirty="0"/>
              <a:t> - </a:t>
            </a:r>
            <a:r>
              <a:rPr lang="en-US" altLang="zh-TW" dirty="0">
                <a:hlinkClick r:id="rId2"/>
              </a:rPr>
              <a:t>http://www.haproxy.org/</a:t>
            </a:r>
            <a:endParaRPr lang="en-US" altLang="zh-TW" dirty="0"/>
          </a:p>
          <a:p>
            <a:pPr lvl="1"/>
            <a:r>
              <a:rPr lang="en-US" altLang="zh-TW" dirty="0"/>
              <a:t>envoy - </a:t>
            </a:r>
            <a:r>
              <a:rPr lang="en-US" altLang="zh-TW" dirty="0">
                <a:hlinkClick r:id="rId3"/>
              </a:rPr>
              <a:t>https://www.envoyproxy.io/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Commercial </a:t>
            </a:r>
          </a:p>
          <a:p>
            <a:pPr lvl="1"/>
            <a:r>
              <a:rPr lang="en-US" altLang="zh-TW" dirty="0"/>
              <a:t>F5</a:t>
            </a:r>
          </a:p>
          <a:p>
            <a:pPr lvl="1"/>
            <a:r>
              <a:rPr lang="en-US" altLang="zh-TW" dirty="0"/>
              <a:t>A10</a:t>
            </a:r>
          </a:p>
          <a:p>
            <a:pPr lvl="1"/>
            <a:r>
              <a:rPr lang="en-US" altLang="zh-TW" dirty="0"/>
              <a:t>AWS ELB</a:t>
            </a:r>
          </a:p>
          <a:p>
            <a:pPr lvl="1"/>
            <a:r>
              <a:rPr lang="en-US" altLang="zh-TW" dirty="0"/>
              <a:t>Google Cloud Load Balance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9417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MySQL cluster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3" y="1447800"/>
            <a:ext cx="6181073" cy="4648200"/>
          </a:xfrm>
        </p:spPr>
      </p:pic>
    </p:spTree>
    <p:extLst>
      <p:ext uri="{BB962C8B-B14F-4D97-AF65-F5344CB8AC3E}">
        <p14:creationId xmlns:p14="http://schemas.microsoft.com/office/powerpoint/2010/main" val="87444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 to 150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143250" cy="647700"/>
          </a:xfrm>
        </p:spPr>
      </p:pic>
      <p:sp>
        <p:nvSpPr>
          <p:cNvPr id="5" name="矩形 4"/>
          <p:cNvSpPr/>
          <p:nvPr/>
        </p:nvSpPr>
        <p:spPr>
          <a:xfrm>
            <a:off x="990600" y="2755646"/>
            <a:ext cx="777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One machine running the application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Web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database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local storage</a:t>
            </a:r>
          </a:p>
          <a:p>
            <a:endParaRPr lang="en-US" altLang="zh-TW" dirty="0"/>
          </a:p>
          <a:p>
            <a:r>
              <a:rPr lang="en-US" altLang="zh-TW" dirty="0"/>
              <a:t>Authentication via an existing LDAP or Active Directory server.</a:t>
            </a:r>
          </a:p>
        </p:txBody>
      </p:sp>
    </p:spTree>
    <p:extLst>
      <p:ext uri="{BB962C8B-B14F-4D97-AF65-F5344CB8AC3E}">
        <p14:creationId xmlns:p14="http://schemas.microsoft.com/office/powerpoint/2010/main" val="738721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150 to 1,000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524000"/>
            <a:ext cx="7572375" cy="3238500"/>
          </a:xfrm>
        </p:spPr>
      </p:pic>
      <p:sp>
        <p:nvSpPr>
          <p:cNvPr id="5" name="矩形 4"/>
          <p:cNvSpPr/>
          <p:nvPr/>
        </p:nvSpPr>
        <p:spPr>
          <a:xfrm>
            <a:off x="1090612" y="4762500"/>
            <a:ext cx="75723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High availability level</a:t>
            </a:r>
          </a:p>
          <a:p>
            <a:r>
              <a:rPr lang="en-US" altLang="zh-TW" sz="1600" dirty="0"/>
              <a:t>Every component is fully redundant and can fail without service interruption.</a:t>
            </a:r>
          </a:p>
          <a:p>
            <a:r>
              <a:rPr lang="en-US" altLang="zh-TW" sz="1600" dirty="0"/>
              <a:t>Backups without service interruption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23464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5,000 to &gt;100,000 users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3350"/>
            <a:ext cx="7772400" cy="3515920"/>
          </a:xfrm>
        </p:spPr>
      </p:pic>
      <p:sp>
        <p:nvSpPr>
          <p:cNvPr id="5" name="矩形 4"/>
          <p:cNvSpPr/>
          <p:nvPr/>
        </p:nvSpPr>
        <p:spPr>
          <a:xfrm>
            <a:off x="984504" y="4919270"/>
            <a:ext cx="7772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4 to 20 application/Web servers.</a:t>
            </a:r>
          </a:p>
          <a:p>
            <a:r>
              <a:rPr lang="en-US" altLang="zh-TW" dirty="0"/>
              <a:t>A cluster of two or more database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behind a load balancer to send all writes to the master and reads to the slaves.</a:t>
            </a:r>
          </a:p>
          <a:p>
            <a:r>
              <a:rPr lang="en-US" altLang="zh-TW" dirty="0"/>
              <a:t>Storage is an NFS server, or an object store that is S3 compatible.</a:t>
            </a:r>
          </a:p>
        </p:txBody>
      </p:sp>
    </p:spTree>
    <p:extLst>
      <p:ext uri="{BB962C8B-B14F-4D97-AF65-F5344CB8AC3E}">
        <p14:creationId xmlns:p14="http://schemas.microsoft.com/office/powerpoint/2010/main" val="3438138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Appendix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phpMyAdmin</a:t>
            </a:r>
          </a:p>
          <a:p>
            <a:pPr eaLnBrk="1" hangingPunct="1"/>
            <a:r>
              <a:rPr lang="en-US" altLang="zh-TW"/>
              <a:t>lighttpd</a:t>
            </a:r>
          </a:p>
          <a:p>
            <a:pPr eaLnBrk="1" hangingPunct="1"/>
            <a:r>
              <a:rPr lang="en-US" altLang="zh-TW"/>
              <a:t>FastCGI</a:t>
            </a:r>
            <a:endParaRPr lang="zh-TW" altLang="zh-TW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/>
              <a:t>phpMyAdmin</a:t>
            </a:r>
            <a:endParaRPr lang="en-US" altLang="zh-TW" sz="3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zh-TW" dirty="0" err="1"/>
              <a:t>phpMyAdmin</a:t>
            </a:r>
            <a:r>
              <a:rPr lang="en-US" altLang="zh-TW" dirty="0"/>
              <a:t> can manage a whole MySQL server as well as a single database </a:t>
            </a:r>
            <a:r>
              <a:rPr lang="en-US" altLang="zh-TW" dirty="0">
                <a:ea typeface="新細明體" pitchFamily="18" charset="-120"/>
              </a:rPr>
              <a:t>over the World Wide Web</a:t>
            </a:r>
            <a:r>
              <a:rPr lang="en-US" altLang="zh-TW" dirty="0"/>
              <a:t>.</a:t>
            </a:r>
          </a:p>
          <a:p>
            <a:pPr marL="457200" indent="-457200" eaLnBrk="1" hangingPunct="1">
              <a:defRPr/>
            </a:pPr>
            <a:r>
              <a:rPr lang="en-US" altLang="zh-TW" dirty="0"/>
              <a:t>Official Site: </a:t>
            </a:r>
            <a:r>
              <a:rPr lang="en-US" altLang="zh-TW" sz="2200" dirty="0">
                <a:hlinkClick r:id="rId3"/>
              </a:rPr>
              <a:t>http://www.phpmyadmin.net/</a:t>
            </a:r>
            <a:endParaRPr lang="en-US" altLang="zh-TW" sz="2200" dirty="0"/>
          </a:p>
          <a:p>
            <a:pPr marL="457200" indent="-457200" eaLnBrk="1" hangingPunct="1">
              <a:defRPr/>
            </a:pPr>
            <a:r>
              <a:rPr lang="en-US" altLang="zh-TW" dirty="0"/>
              <a:t>Documentation: </a:t>
            </a:r>
            <a:r>
              <a:rPr lang="en-US" altLang="zh-TW" sz="2200" dirty="0">
                <a:hlinkClick r:id="rId4"/>
              </a:rPr>
              <a:t>http://www.phpmyadmin.net/documentation/</a:t>
            </a:r>
            <a:endParaRPr lang="en-US" altLang="zh-TW" sz="2200" dirty="0"/>
          </a:p>
          <a:p>
            <a:pPr marL="457200" indent="-457200" eaLnBrk="1" hangingPunct="1">
              <a:defRPr/>
            </a:pPr>
            <a:r>
              <a:rPr lang="en-US" altLang="zh-TW" dirty="0"/>
              <a:t>Features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Browser-based, Supporting PHP5.3+, </a:t>
            </a:r>
            <a:r>
              <a:rPr lang="en-US" altLang="zh-TW" dirty="0" err="1"/>
              <a:t>MySQL</a:t>
            </a:r>
            <a:r>
              <a:rPr lang="en-US" altLang="zh-TW" dirty="0"/>
              <a:t> 5.0+, Open Source</a:t>
            </a:r>
          </a:p>
          <a:p>
            <a:pPr marL="438150" indent="-381000" eaLnBrk="1" hangingPunct="1">
              <a:defRPr/>
            </a:pPr>
            <a:r>
              <a:rPr lang="en-US" altLang="zh-TW" dirty="0"/>
              <a:t>There are four authentication modes offered: 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http</a:t>
            </a:r>
          </a:p>
          <a:p>
            <a:pPr marL="838200" lvl="1" indent="-381000" eaLnBrk="1" hangingPunct="1">
              <a:defRPr/>
            </a:pPr>
            <a:r>
              <a:rPr lang="en-US" altLang="zh-TW" dirty="0"/>
              <a:t>cookie</a:t>
            </a:r>
          </a:p>
          <a:p>
            <a:pPr marL="838200" lvl="1" indent="-381000" eaLnBrk="1" hangingPunct="1">
              <a:defRPr/>
            </a:pPr>
            <a:r>
              <a:rPr lang="en-US" altLang="zh-TW" dirty="0" err="1"/>
              <a:t>signon</a:t>
            </a:r>
            <a:endParaRPr lang="en-US" altLang="zh-TW" dirty="0"/>
          </a:p>
          <a:p>
            <a:pPr marL="838200" lvl="1" indent="-381000" eaLnBrk="1" hangingPunct="1">
              <a:defRPr/>
            </a:pPr>
            <a:r>
              <a:rPr lang="en-US" altLang="zh-TW" dirty="0" err="1"/>
              <a:t>config</a:t>
            </a:r>
            <a:r>
              <a:rPr lang="en-US" altLang="zh-TW" dirty="0"/>
              <a:t> (</a:t>
            </a:r>
            <a:r>
              <a:rPr lang="en-US" altLang="zh-TW" dirty="0">
                <a:ea typeface="新細明體" pitchFamily="18" charset="-120"/>
              </a:rPr>
              <a:t>the less secure one, </a:t>
            </a:r>
            <a:r>
              <a:rPr lang="en-US" altLang="zh-TW" dirty="0"/>
              <a:t>not </a:t>
            </a:r>
            <a:r>
              <a:rPr lang="en-US" altLang="zh-TW" dirty="0" err="1"/>
              <a:t>recommanded</a:t>
            </a:r>
            <a:r>
              <a:rPr lang="en-US" altLang="zh-TW" dirty="0"/>
              <a:t>).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Installing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(1)</a:t>
            </a:r>
            <a:endParaRPr lang="zh-TW" altLang="en-US" sz="3000" dirty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databases/</a:t>
            </a:r>
            <a:r>
              <a:rPr lang="en-US" altLang="zh-TW" dirty="0" err="1"/>
              <a:t>phpmyadmin</a:t>
            </a:r>
            <a:endParaRPr lang="en-US" altLang="zh-TW" dirty="0"/>
          </a:p>
          <a:p>
            <a:pPr lvl="1"/>
            <a:r>
              <a:rPr lang="en-US" altLang="zh-TW" dirty="0"/>
              <a:t># make install clean</a:t>
            </a:r>
          </a:p>
          <a:p>
            <a:r>
              <a:rPr lang="en-US" altLang="zh-TW" dirty="0"/>
              <a:t>Installed…</a:t>
            </a:r>
            <a:endParaRPr lang="zh-TW" alt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6781800" cy="39703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phpMyAdmin-4.7.4 has been installed into: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Please edit </a:t>
            </a:r>
            <a:r>
              <a:rPr lang="en-US" altLang="zh-TW" sz="1400" dirty="0" err="1">
                <a:solidFill>
                  <a:srgbClr val="FFFF00"/>
                </a:solidFill>
                <a:latin typeface="Courier"/>
              </a:rPr>
              <a:t>config.inc.php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to suit your needs.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To make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available through your web site, I suggest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that you add something like the following to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httpd.conf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: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Alias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 "/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/"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</a:t>
            </a:r>
            <a:r>
              <a:rPr lang="en-US" altLang="zh-TW" sz="1400" dirty="0">
                <a:solidFill>
                  <a:srgbClr val="FFFF00"/>
                </a:solidFill>
                <a:latin typeface="Courier"/>
              </a:rPr>
              <a:t>Directory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"/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usr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/local/www/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phpMyAdmin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/"&gt;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Options none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AllowOverride</a:t>
            </a:r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Limit</a:t>
            </a:r>
          </a:p>
          <a:p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Order </a:t>
            </a:r>
            <a:r>
              <a:rPr lang="en-US" altLang="zh-TW" sz="1400" dirty="0" err="1">
                <a:solidFill>
                  <a:schemeClr val="bg1"/>
                </a:solidFill>
                <a:latin typeface="Courier"/>
              </a:rPr>
              <a:t>Deny,Allow</a:t>
            </a:r>
            <a:endParaRPr lang="en-US" altLang="zh-TW" sz="1400" dirty="0">
              <a:solidFill>
                <a:schemeClr val="bg1"/>
              </a:solidFill>
              <a:latin typeface="Courier"/>
            </a:endParaRP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Deny from all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    Allow from 127.0.0.1 .example.com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"/>
              </a:rPr>
              <a:t>    &lt;/Directory&gt;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Installing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(2)</a:t>
            </a:r>
            <a:endParaRPr lang="zh-TW" altLang="en-US" sz="3000" dirty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config.inc.php</a:t>
            </a:r>
            <a:endParaRPr lang="en-US" altLang="zh-TW" dirty="0"/>
          </a:p>
          <a:p>
            <a:pPr lvl="1"/>
            <a:r>
              <a:rPr lang="en-US" altLang="zh-TW" dirty="0"/>
              <a:t>Override libraries/</a:t>
            </a:r>
            <a:r>
              <a:rPr lang="en-US" altLang="zh-TW" dirty="0" err="1"/>
              <a:t>config.default.php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 err="1"/>
              <a:t>config.sample.inc.php</a:t>
            </a:r>
            <a:endParaRPr lang="en-US" altLang="zh-TW" dirty="0"/>
          </a:p>
          <a:p>
            <a:pPr lvl="1"/>
            <a:r>
              <a:rPr lang="en-US" altLang="zh-TW" dirty="0"/>
              <a:t>$</a:t>
            </a:r>
            <a:r>
              <a:rPr lang="en-US" altLang="zh-TW" dirty="0" err="1"/>
              <a:t>cfg</a:t>
            </a:r>
            <a:r>
              <a:rPr lang="en-US" altLang="zh-TW" dirty="0"/>
              <a:t>['</a:t>
            </a:r>
            <a:r>
              <a:rPr lang="en-US" altLang="zh-TW" dirty="0" err="1"/>
              <a:t>blowfish_secret</a:t>
            </a:r>
            <a:r>
              <a:rPr lang="en-US" altLang="zh-TW" dirty="0"/>
              <a:t>']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(2)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3" y="1219200"/>
            <a:ext cx="4686954" cy="5239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Apache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Apache Software Foundation: </a:t>
            </a:r>
            <a:r>
              <a:rPr lang="en-US" altLang="zh-TW" dirty="0">
                <a:ea typeface="新細明體" panose="02020500000000000000" pitchFamily="18" charset="-120"/>
                <a:hlinkClick r:id="rId2"/>
              </a:rPr>
              <a:t>http://www.apache.org/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Apache HTTP Server Project: </a:t>
            </a:r>
            <a:r>
              <a:rPr lang="en-US" altLang="zh-TW" dirty="0">
                <a:ea typeface="新細明體" panose="02020500000000000000" pitchFamily="18" charset="-120"/>
                <a:hlinkClick r:id="rId3"/>
              </a:rPr>
              <a:t>http://httpd.apache.org/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Web </a:t>
            </a:r>
            <a:r>
              <a:rPr lang="en-US" altLang="zh-TW" dirty="0" err="1">
                <a:ea typeface="新細明體" panose="02020500000000000000" pitchFamily="18" charset="-120"/>
              </a:rPr>
              <a:t>httpd</a:t>
            </a:r>
            <a:r>
              <a:rPr lang="en-US" altLang="zh-TW" dirty="0">
                <a:ea typeface="新細明體" panose="02020500000000000000" pitchFamily="18" charset="-120"/>
              </a:rPr>
              <a:t> server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HTTP/2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Modular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Can be customized by writing modules using Apache module API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Freely available cross many platforms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Two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Core: implement basic functions and provide the interface for Apache modules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Modules: extend or override the function of Core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Example: Access control, logging, CGI, proxy, cache control, PHP…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(3)</a:t>
            </a:r>
          </a:p>
        </p:txBody>
      </p:sp>
      <p:pic>
        <p:nvPicPr>
          <p:cNvPr id="3" name="圖片 2" descr="一張含有 螢幕擷取畫面 的圖片&#10;&#10;產生非常高可信度的描述">
            <a:extLst>
              <a:ext uri="{FF2B5EF4-FFF2-40B4-BE49-F238E27FC236}">
                <a16:creationId xmlns:a16="http://schemas.microsoft.com/office/drawing/2014/main" id="{9A29AAF9-D86A-4B1A-A9CD-5DE14F1AE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7467600" cy="535577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Administrating </a:t>
            </a:r>
            <a:r>
              <a:rPr lang="en-US" altLang="zh-TW" sz="3000" dirty="0" err="1">
                <a:ea typeface="新細明體" pitchFamily="18" charset="-120"/>
              </a:rPr>
              <a:t>MySQL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/>
              <a:t>Using </a:t>
            </a:r>
            <a:r>
              <a:rPr lang="en-US" altLang="zh-TW" sz="3000" dirty="0" err="1"/>
              <a:t>phpMyAdmin</a:t>
            </a:r>
            <a:r>
              <a:rPr lang="en-US" altLang="zh-TW" sz="3000" dirty="0"/>
              <a:t> (4)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Create another user with limited privilege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18" y="1905000"/>
            <a:ext cx="6310764" cy="482815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PopSQL</a:t>
            </a:r>
            <a:r>
              <a:rPr lang="en-US" altLang="zh-TW" dirty="0"/>
              <a:t> &amp; </a:t>
            </a:r>
            <a:r>
              <a:rPr lang="en-US" altLang="zh-TW" dirty="0" err="1"/>
              <a:t>SQLpro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87" y="1447800"/>
            <a:ext cx="7167626" cy="4648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16" y="4953000"/>
            <a:ext cx="1625684" cy="16256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0200" y="5841128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+mn-lt"/>
                <a:hlinkClick r:id="rId4"/>
              </a:rPr>
              <a:t>https://popsql.io/</a:t>
            </a:r>
            <a:endParaRPr lang="zh-TW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125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PopSQL</a:t>
            </a:r>
            <a:r>
              <a:rPr lang="en-US" altLang="zh-TW" dirty="0"/>
              <a:t> &amp; </a:t>
            </a:r>
            <a:r>
              <a:rPr lang="en-US" altLang="zh-TW" dirty="0" err="1"/>
              <a:t>SQLpro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4" y="1447800"/>
            <a:ext cx="6629231" cy="46482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7788" l="459" r="100000">
                        <a14:foregroundMark x1="14220" y1="25221" x2="15596" y2="16814"/>
                        <a14:foregroundMark x1="16972" y1="16372" x2="24771" y2="9735"/>
                        <a14:foregroundMark x1="25688" y1="8850" x2="38073" y2="4867"/>
                        <a14:foregroundMark x1="40367" y1="4867" x2="55505" y2="4425"/>
                        <a14:foregroundMark x1="56881" y1="4425" x2="68349" y2="7080"/>
                        <a14:foregroundMark x1="69725" y1="7965" x2="78440" y2="13274"/>
                        <a14:foregroundMark x1="74771" y1="10177" x2="81651" y2="15044"/>
                        <a14:foregroundMark x1="82569" y1="15929" x2="85321" y2="24336"/>
                        <a14:foregroundMark x1="85780" y1="32743" x2="85780" y2="51327"/>
                        <a14:foregroundMark x1="15138" y1="37168" x2="14220" y2="55752"/>
                        <a14:foregroundMark x1="5505" y1="65044" x2="7798" y2="55310"/>
                        <a14:foregroundMark x1="8257" y1="54425" x2="14220" y2="47788"/>
                        <a14:foregroundMark x1="4128" y1="65044" x2="9174" y2="76991"/>
                        <a14:foregroundMark x1="84862" y1="83628" x2="92661" y2="75221"/>
                        <a14:foregroundMark x1="93578" y1="72124" x2="94495" y2="60177"/>
                        <a14:foregroundMark x1="87615" y1="50000" x2="94495" y2="59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4" y="4876800"/>
            <a:ext cx="1376995" cy="14275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38793" y="6304327"/>
            <a:ext cx="727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+mj-lt"/>
                <a:hlinkClick r:id="rId5"/>
              </a:rPr>
              <a:t>https://www.compose.com/articles/tooltime-sqlpro-for-postgres-and-keylord-for-redis/</a:t>
            </a:r>
            <a:endParaRPr lang="zh-TW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8672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Installing </a:t>
            </a:r>
            <a:r>
              <a:rPr lang="en-US" altLang="zh-TW" dirty="0" err="1"/>
              <a:t>lighttpd</a:t>
            </a: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/>
              <a:t>www/</a:t>
            </a:r>
            <a:r>
              <a:rPr lang="en-US" altLang="zh-TW" dirty="0" err="1"/>
              <a:t>lighttpd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Official: </a:t>
            </a:r>
            <a:r>
              <a:rPr lang="en-US" altLang="zh-TW" dirty="0">
                <a:hlinkClick r:id="rId3"/>
              </a:rPr>
              <a:t>http://www.lighttpd.net/</a:t>
            </a:r>
            <a:endParaRPr lang="en-US" altLang="zh-TW" dirty="0"/>
          </a:p>
          <a:p>
            <a:pPr eaLnBrk="1" hangingPunct="1"/>
            <a:r>
              <a:rPr lang="en-US" altLang="zh-TW" dirty="0"/>
              <a:t>Configuration files</a:t>
            </a:r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r>
              <a:rPr lang="en-US" altLang="zh-TW" dirty="0"/>
              <a:t>/{</a:t>
            </a:r>
            <a:r>
              <a:rPr lang="en-US" altLang="zh-TW" dirty="0" err="1"/>
              <a:t>lighttpd,modules</a:t>
            </a:r>
            <a:r>
              <a:rPr lang="en-US" altLang="zh-TW" dirty="0"/>
              <a:t>}.</a:t>
            </a:r>
            <a:r>
              <a:rPr lang="en-US" altLang="zh-TW" dirty="0" err="1"/>
              <a:t>conf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r>
              <a:rPr lang="en-US" altLang="zh-TW" dirty="0"/>
              <a:t>/{</a:t>
            </a:r>
            <a:r>
              <a:rPr lang="en-US" altLang="zh-TW" dirty="0" err="1"/>
              <a:t>vhosts,conf</a:t>
            </a:r>
            <a:r>
              <a:rPr lang="en-US" altLang="zh-TW" dirty="0"/>
              <a:t>}.d/</a:t>
            </a:r>
          </a:p>
          <a:p>
            <a:pPr eaLnBrk="1" hangingPunct="1"/>
            <a:r>
              <a:rPr lang="en-US" altLang="zh-TW" dirty="0"/>
              <a:t>Startup script</a:t>
            </a:r>
            <a:endParaRPr lang="zh-TW" altLang="en-US" dirty="0"/>
          </a:p>
          <a:p>
            <a:pPr lvl="1" eaLnBrk="1" hangingPunct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rc.d</a:t>
            </a:r>
            <a:r>
              <a:rPr lang="en-US" altLang="zh-TW" dirty="0"/>
              <a:t>/</a:t>
            </a:r>
            <a:r>
              <a:rPr lang="en-US" altLang="zh-TW" dirty="0" err="1"/>
              <a:t>lighttpd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en-US" altLang="zh-TW" dirty="0"/>
          </a:p>
          <a:p>
            <a:pPr eaLnBrk="1" hangingPunct="1">
              <a:lnSpc>
                <a:spcPct val="80000"/>
              </a:lnSpc>
            </a:pPr>
            <a:r>
              <a:rPr lang="en-US" altLang="zh-TW" dirty="0"/>
              <a:t>Documentation: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/ports/www/</a:t>
            </a:r>
            <a:r>
              <a:rPr lang="en-US" altLang="zh-TW" dirty="0" err="1"/>
              <a:t>lighttpd</a:t>
            </a:r>
            <a:r>
              <a:rPr lang="en-US" altLang="zh-TW" dirty="0"/>
              <a:t>/work/lighttpd-1.4.28/doc/*.txt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alias, </a:t>
            </a:r>
            <a:r>
              <a:rPr lang="en-US" altLang="zh-TW" dirty="0" err="1"/>
              <a:t>cgi</a:t>
            </a:r>
            <a:r>
              <a:rPr lang="en-US" altLang="zh-TW" dirty="0"/>
              <a:t>, </a:t>
            </a:r>
            <a:r>
              <a:rPr lang="en-US" altLang="zh-TW" dirty="0" err="1"/>
              <a:t>dirlisting</a:t>
            </a:r>
            <a:r>
              <a:rPr lang="en-US" altLang="zh-TW" dirty="0"/>
              <a:t>, </a:t>
            </a:r>
            <a:r>
              <a:rPr lang="en-US" altLang="zh-TW" dirty="0" err="1"/>
              <a:t>fastcgi</a:t>
            </a:r>
            <a:r>
              <a:rPr lang="en-US" altLang="zh-TW" dirty="0"/>
              <a:t>, </a:t>
            </a:r>
            <a:r>
              <a:rPr lang="en-US" altLang="zh-TW" dirty="0" err="1"/>
              <a:t>ssl</a:t>
            </a:r>
            <a:r>
              <a:rPr lang="en-US" altLang="zh-TW" dirty="0"/>
              <a:t>, </a:t>
            </a:r>
            <a:r>
              <a:rPr lang="en-US" altLang="zh-TW" dirty="0" err="1"/>
              <a:t>userdir</a:t>
            </a:r>
            <a:endParaRPr lang="en-US" altLang="zh-TW" dirty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/>
              <a:t>Virtual hosts: </a:t>
            </a:r>
            <a:r>
              <a:rPr lang="en-US" altLang="zh-TW" dirty="0" err="1"/>
              <a:t>evhost</a:t>
            </a:r>
            <a:r>
              <a:rPr lang="en-US" altLang="zh-TW" dirty="0"/>
              <a:t>, </a:t>
            </a:r>
            <a:r>
              <a:rPr lang="en-US" altLang="zh-TW" dirty="0" err="1"/>
              <a:t>mysqlvhost</a:t>
            </a:r>
            <a:r>
              <a:rPr lang="en-US" altLang="zh-TW" dirty="0"/>
              <a:t>, simple-</a:t>
            </a:r>
            <a:r>
              <a:rPr lang="en-US" altLang="zh-TW" dirty="0" err="1"/>
              <a:t>vhost</a:t>
            </a:r>
            <a:endParaRPr lang="en-US" altLang="zh-TW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err="1"/>
              <a:t>FastCGI</a:t>
            </a:r>
            <a:endParaRPr lang="zh-TW" altLang="en-US" sz="3000" dirty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FastCGI</a:t>
            </a:r>
            <a:r>
              <a:rPr lang="en-US" altLang="zh-TW" dirty="0"/>
              <a:t> is actually CGI with only a few extensions.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is language-independent.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run applications in processes isolated from the core Web server, which provides greater security than APIs.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developers are committed to propagating </a:t>
            </a:r>
            <a:r>
              <a:rPr lang="en-US" altLang="zh-TW" dirty="0" err="1"/>
              <a:t>FastCGI</a:t>
            </a:r>
            <a:r>
              <a:rPr lang="en-US" altLang="zh-TW" dirty="0"/>
              <a:t> as an open standard. (C/C++, Java, Perl, </a:t>
            </a:r>
            <a:r>
              <a:rPr lang="en-US" altLang="zh-TW" dirty="0" err="1"/>
              <a:t>Tcl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err="1"/>
              <a:t>FastCGI</a:t>
            </a:r>
            <a:r>
              <a:rPr lang="en-US" altLang="zh-TW" dirty="0"/>
              <a:t> is not tied to the internal architecture of any Web server and is therefore stable even when server technology changes.</a:t>
            </a:r>
          </a:p>
          <a:p>
            <a:r>
              <a:rPr lang="en-US" altLang="zh-TW" dirty="0"/>
              <a:t>Benefits:</a:t>
            </a:r>
          </a:p>
          <a:p>
            <a:pPr lvl="1"/>
            <a:r>
              <a:rPr lang="en-US" altLang="zh-TW" dirty="0"/>
              <a:t>Distributed computing</a:t>
            </a:r>
          </a:p>
          <a:p>
            <a:pPr lvl="1"/>
            <a:r>
              <a:rPr lang="en-US" altLang="zh-TW" dirty="0"/>
              <a:t>Multiple and extensible roles</a:t>
            </a:r>
          </a:p>
          <a:p>
            <a:r>
              <a:rPr lang="en-US" altLang="zh-TW" dirty="0"/>
              <a:t>Official site: </a:t>
            </a:r>
            <a:r>
              <a:rPr lang="en-US" altLang="zh-TW" dirty="0">
                <a:hlinkClick r:id="rId3"/>
              </a:rPr>
              <a:t>http://www.fastcgi.com/drupal/</a:t>
            </a:r>
            <a:endParaRPr lang="en-US" altLang="zh-TW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How Apache Works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	request and response</a:t>
            </a:r>
          </a:p>
        </p:txBody>
      </p:sp>
      <p:pic>
        <p:nvPicPr>
          <p:cNvPr id="6147" name="Picture 4" descr="Apache_tutorial2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33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How Apache Works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	Each request-response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Apache breaks client request into several steps which are implemented as modules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7172" name="Picture 7" descr="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722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fi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775"/>
            <a:ext cx="78200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Apache with mod_ssl</a:t>
            </a:r>
          </a:p>
        </p:txBody>
      </p:sp>
      <p:pic>
        <p:nvPicPr>
          <p:cNvPr id="9220" name="Picture 4" descr="ssl_overview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0292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ComputerCenter</Template>
  <TotalTime>12630</TotalTime>
  <Words>2987</Words>
  <Application>Microsoft Macintosh PowerPoint</Application>
  <PresentationFormat>如螢幕大小 (4:3)</PresentationFormat>
  <Paragraphs>569</Paragraphs>
  <Slides>55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6" baseType="lpstr">
      <vt:lpstr>華康標楷體(P)</vt:lpstr>
      <vt:lpstr>華康儷中黑(P)</vt:lpstr>
      <vt:lpstr>華康儷粗黑(P)</vt:lpstr>
      <vt:lpstr>新細明體</vt:lpstr>
      <vt:lpstr>Arial</vt:lpstr>
      <vt:lpstr>Courier</vt:lpstr>
      <vt:lpstr>Futura Md BT</vt:lpstr>
      <vt:lpstr>Times New Roman</vt:lpstr>
      <vt:lpstr>Verdana</vt:lpstr>
      <vt:lpstr>Wingdings</vt:lpstr>
      <vt:lpstr>Computer Center</vt:lpstr>
      <vt:lpstr>FAMP</vt:lpstr>
      <vt:lpstr>Introduction</vt:lpstr>
      <vt:lpstr>Outline</vt:lpstr>
      <vt:lpstr>Overview</vt:lpstr>
      <vt:lpstr>Apache</vt:lpstr>
      <vt:lpstr>How Apache Works –   request and response</vt:lpstr>
      <vt:lpstr>How Apache Works –   Each request-response</vt:lpstr>
      <vt:lpstr>PowerPoint 簡報</vt:lpstr>
      <vt:lpstr>Apache with mod_ssl</vt:lpstr>
      <vt:lpstr>MySQL (1)</vt:lpstr>
      <vt:lpstr>MySQL (2)</vt:lpstr>
      <vt:lpstr>PHP</vt:lpstr>
      <vt:lpstr>Installation and Administration</vt:lpstr>
      <vt:lpstr>Installing MySQL (1)</vt:lpstr>
      <vt:lpstr>Installing MySQL (2)</vt:lpstr>
      <vt:lpstr>Installing MySQL (3)</vt:lpstr>
      <vt:lpstr>Administrating MySQL (1)</vt:lpstr>
      <vt:lpstr>Administrating MySQL (2)</vt:lpstr>
      <vt:lpstr>Administrating MySQL (3)</vt:lpstr>
      <vt:lpstr>Installing Apache (1)</vt:lpstr>
      <vt:lpstr>Installing Apache (2)</vt:lpstr>
      <vt:lpstr>Apache configuration –  Configuration files</vt:lpstr>
      <vt:lpstr>Apache configuration –  Global Settings (httpd.conf)</vt:lpstr>
      <vt:lpstr>Apache configuration –  Directory Configuration (1)</vt:lpstr>
      <vt:lpstr>Apache configuration –  Directory Configuration (2)</vt:lpstr>
      <vt:lpstr>Apache configuration –  Options of Modules</vt:lpstr>
      <vt:lpstr>Supplemental configuration –  httpd-mpm.conf (Multi-Processing Module)</vt:lpstr>
      <vt:lpstr>Supplemental configuration –  httpd-userdir.conf</vt:lpstr>
      <vt:lpstr>Supplemental configuration –  httpd-vhosts.conf</vt:lpstr>
      <vt:lpstr>Supplemental configuration –  More…</vt:lpstr>
      <vt:lpstr>Other configuration for Apache –  log</vt:lpstr>
      <vt:lpstr>.htaccess (1)</vt:lpstr>
      <vt:lpstr>.htaccess (2)</vt:lpstr>
      <vt:lpstr>.htaccess (3)</vt:lpstr>
      <vt:lpstr>Installing PHP7 (1)</vt:lpstr>
      <vt:lpstr>Test PHP7 in apache (2)</vt:lpstr>
      <vt:lpstr>phpinfo()</vt:lpstr>
      <vt:lpstr>Architecture</vt:lpstr>
      <vt:lpstr>Load balance</vt:lpstr>
      <vt:lpstr>Load balance </vt:lpstr>
      <vt:lpstr>MySQL cluster</vt:lpstr>
      <vt:lpstr>Up to 150 users</vt:lpstr>
      <vt:lpstr>150 to 1,000 users</vt:lpstr>
      <vt:lpstr>5,000 to &gt;100,000 users</vt:lpstr>
      <vt:lpstr>Appendix</vt:lpstr>
      <vt:lpstr>phpMyAdmin</vt:lpstr>
      <vt:lpstr>Installing phpMyAdmin (1)</vt:lpstr>
      <vt:lpstr>Installing phpMyAdmin (2)</vt:lpstr>
      <vt:lpstr>Administrating MySQL –  Using phpMyAdmin (2)</vt:lpstr>
      <vt:lpstr>Administrating MySQL –  Using phpMyAdmin (3)</vt:lpstr>
      <vt:lpstr>Administrating MySQL –  Using phpMyAdmin (4)</vt:lpstr>
      <vt:lpstr>PopSQL &amp; SQLpro (1)</vt:lpstr>
      <vt:lpstr>PopSQL &amp; SQLpro (2)</vt:lpstr>
      <vt:lpstr>Installing lighttpd</vt:lpstr>
      <vt:lpstr>FastCGI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FAMP</dc:title>
  <dc:creator>Tse-Han Wang</dc:creator>
  <cp:lastModifiedBy>Liang-Chi Tseng</cp:lastModifiedBy>
  <cp:revision>1050</cp:revision>
  <cp:lastPrinted>2012-12-11T13:59:23Z</cp:lastPrinted>
  <dcterms:created xsi:type="dcterms:W3CDTF">1601-01-01T00:00:00Z</dcterms:created>
  <dcterms:modified xsi:type="dcterms:W3CDTF">2019-11-14T13:31:15Z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