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6"/>
  </p:handoutMasterIdLst>
  <p:sldIdLst>
    <p:sldId id="256" r:id="rId2"/>
    <p:sldId id="257" r:id="rId3"/>
    <p:sldId id="259" r:id="rId4"/>
    <p:sldId id="298" r:id="rId5"/>
    <p:sldId id="260" r:id="rId6"/>
    <p:sldId id="290" r:id="rId7"/>
    <p:sldId id="262" r:id="rId8"/>
    <p:sldId id="264" r:id="rId9"/>
    <p:sldId id="263" r:id="rId10"/>
    <p:sldId id="268" r:id="rId11"/>
    <p:sldId id="291" r:id="rId12"/>
    <p:sldId id="292" r:id="rId13"/>
    <p:sldId id="293" r:id="rId14"/>
    <p:sldId id="294" r:id="rId15"/>
    <p:sldId id="295" r:id="rId16"/>
    <p:sldId id="271" r:id="rId17"/>
    <p:sldId id="272" r:id="rId18"/>
    <p:sldId id="276" r:id="rId19"/>
    <p:sldId id="275" r:id="rId20"/>
    <p:sldId id="277" r:id="rId21"/>
    <p:sldId id="289" r:id="rId22"/>
    <p:sldId id="288" r:id="rId23"/>
    <p:sldId id="297" r:id="rId24"/>
    <p:sldId id="299" r:id="rId25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72" autoAdjust="0"/>
  </p:normalViewPr>
  <p:slideViewPr>
    <p:cSldViewPr>
      <p:cViewPr varScale="1">
        <p:scale>
          <a:sx n="108" d="100"/>
          <a:sy n="108" d="100"/>
        </p:scale>
        <p:origin x="88" y="1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AC0F0-EED2-499D-97EC-17FB65747575}" type="datetimeFigureOut">
              <a:rPr lang="zh-TW" altLang="en-US" smtClean="0"/>
              <a:t>2019/12/12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8B3B9-9904-41E1-B7ED-7B527A5D30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23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9242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9934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2354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38083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745150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1818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8705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980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9320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892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6025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81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7873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2121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6E22303-D51E-4E75-B1E6-7C5F2F82CB86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The Network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/>
              <a:t>lwhsu</a:t>
            </a:r>
            <a:r>
              <a:rPr lang="en-US" altLang="zh-TW" dirty="0"/>
              <a:t> (2019, CC-BY)</a:t>
            </a:r>
          </a:p>
          <a:p>
            <a:r>
              <a:rPr lang="en-US" altLang="zh-TW" dirty="0"/>
              <a:t>? (?-2018)</a:t>
            </a:r>
          </a:p>
          <a:p>
            <a:pPr eaLnBrk="1" hangingPunct="1"/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(FreeBSD.2)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Example of /</a:t>
            </a:r>
            <a:r>
              <a:rPr lang="en-US" altLang="zh-TW" sz="2000" dirty="0" err="1">
                <a:ea typeface="新細明體" panose="02020500000000000000" pitchFamily="18" charset="-120"/>
              </a:rPr>
              <a:t>etc</a:t>
            </a:r>
            <a:r>
              <a:rPr lang="en-US" altLang="zh-TW" sz="2000" dirty="0">
                <a:ea typeface="新細明體" panose="02020500000000000000" pitchFamily="18" charset="-120"/>
              </a:rPr>
              <a:t>/exports</a:t>
            </a: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>
                <a:ea typeface="新細明體" panose="02020500000000000000" pitchFamily="18" charset="-120"/>
              </a:rPr>
              <a:t>Network and mask cannot appear on the same line with hosts and </a:t>
            </a:r>
            <a:r>
              <a:rPr lang="en-US" altLang="zh-TW" sz="1600" dirty="0" err="1">
                <a:ea typeface="新細明體" panose="02020500000000000000" pitchFamily="18" charset="-120"/>
              </a:rPr>
              <a:t>netgroups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z="16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Reload daemons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kill -1 `cat /</a:t>
            </a:r>
            <a:r>
              <a:rPr lang="en-US" altLang="zh-TW" sz="1800" dirty="0" err="1">
                <a:ea typeface="新細明體" panose="02020500000000000000" pitchFamily="18" charset="-120"/>
              </a:rPr>
              <a:t>var</a:t>
            </a:r>
            <a:r>
              <a:rPr lang="en-US" altLang="zh-TW" sz="1800" dirty="0">
                <a:ea typeface="新細明體" panose="02020500000000000000" pitchFamily="18" charset="-120"/>
              </a:rPr>
              <a:t>/run/</a:t>
            </a:r>
            <a:r>
              <a:rPr lang="en-US" altLang="zh-TW" sz="1800" dirty="0" err="1">
                <a:ea typeface="新細明體" panose="02020500000000000000" pitchFamily="18" charset="-120"/>
              </a:rPr>
              <a:t>mountd.pid</a:t>
            </a:r>
            <a:r>
              <a:rPr lang="en-US" altLang="zh-TW" sz="1800" dirty="0">
                <a:ea typeface="新細明體" panose="02020500000000000000" pitchFamily="18" charset="-120"/>
              </a:rPr>
              <a:t>`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rc.d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mountd</a:t>
            </a:r>
            <a:r>
              <a:rPr lang="en-US" altLang="zh-TW" sz="1800" dirty="0">
                <a:ea typeface="新細明體" panose="02020500000000000000" pitchFamily="18" charset="-120"/>
              </a:rPr>
              <a:t> restart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sbin</a:t>
            </a:r>
            <a:r>
              <a:rPr lang="en-US" altLang="zh-TW" sz="1800" dirty="0">
                <a:ea typeface="新細明體" panose="02020500000000000000" pitchFamily="18" charset="-120"/>
              </a:rPr>
              <a:t>/service </a:t>
            </a:r>
            <a:r>
              <a:rPr lang="en-US" altLang="zh-TW" sz="1800" dirty="0" err="1">
                <a:ea typeface="新細明體" panose="02020500000000000000" pitchFamily="18" charset="-120"/>
              </a:rPr>
              <a:t>mountd</a:t>
            </a:r>
            <a:r>
              <a:rPr lang="en-US" altLang="zh-TW" sz="1800" dirty="0">
                <a:ea typeface="新細明體" panose="02020500000000000000" pitchFamily="18" charset="-120"/>
              </a:rPr>
              <a:t> restart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02151" y="1905000"/>
            <a:ext cx="8289449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/>
              <a:t>/raid	-</a:t>
            </a:r>
            <a:r>
              <a:rPr lang="en-US" altLang="zh-TW" dirty="0" err="1"/>
              <a:t>alldirs</a:t>
            </a:r>
            <a:r>
              <a:rPr lang="en-US" altLang="zh-TW" dirty="0"/>
              <a:t> -</a:t>
            </a:r>
            <a:r>
              <a:rPr lang="en-US" altLang="zh-TW" dirty="0" err="1"/>
              <a:t>maproot</a:t>
            </a:r>
            <a:r>
              <a:rPr lang="en-US" altLang="zh-TW" dirty="0"/>
              <a:t>=root </a:t>
            </a:r>
            <a:r>
              <a:rPr lang="en-US" altLang="zh-TW" dirty="0" err="1"/>
              <a:t>mailgate</a:t>
            </a:r>
            <a:r>
              <a:rPr lang="en-US" altLang="zh-TW" dirty="0"/>
              <a:t> </a:t>
            </a:r>
            <a:r>
              <a:rPr lang="en-US" altLang="zh-TW" dirty="0" err="1"/>
              <a:t>ccserv</a:t>
            </a:r>
            <a:r>
              <a:rPr lang="en-US" altLang="zh-TW" dirty="0"/>
              <a:t> backup</a:t>
            </a:r>
          </a:p>
          <a:p>
            <a:r>
              <a:rPr lang="en-US" altLang="zh-TW" dirty="0"/>
              <a:t>/raid 	-</a:t>
            </a:r>
            <a:r>
              <a:rPr lang="en-US" altLang="zh-TW" dirty="0" err="1"/>
              <a:t>alldirs</a:t>
            </a:r>
            <a:r>
              <a:rPr lang="en-US" altLang="zh-TW" dirty="0"/>
              <a:t> -</a:t>
            </a:r>
            <a:r>
              <a:rPr lang="en-US" altLang="zh-TW" dirty="0" err="1"/>
              <a:t>maproot</a:t>
            </a:r>
            <a:r>
              <a:rPr lang="en-US" altLang="zh-TW" dirty="0"/>
              <a:t>=65534 -network 140.113.209 -mask 255.255.255.0</a:t>
            </a:r>
          </a:p>
          <a:p>
            <a:r>
              <a:rPr lang="en-US" altLang="zh-TW" dirty="0"/>
              <a:t>/home	-</a:t>
            </a:r>
            <a:r>
              <a:rPr lang="en-US" altLang="zh-TW" dirty="0" err="1"/>
              <a:t>ro</a:t>
            </a:r>
            <a:r>
              <a:rPr lang="en-US" altLang="zh-TW" dirty="0"/>
              <a:t> -</a:t>
            </a:r>
            <a:r>
              <a:rPr lang="en-US" altLang="zh-TW" dirty="0" err="1"/>
              <a:t>mapall</a:t>
            </a:r>
            <a:r>
              <a:rPr lang="en-US" altLang="zh-TW" dirty="0"/>
              <a:t>=nobody -network 140.113.235.0 -mask 255.255.255.0</a:t>
            </a:r>
          </a:p>
          <a:p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src</a:t>
            </a:r>
            <a:r>
              <a:rPr lang="en-US" altLang="zh-TW" dirty="0"/>
              <a:t>  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obj</a:t>
            </a:r>
            <a:r>
              <a:rPr lang="en-US" altLang="zh-TW" dirty="0"/>
              <a:t> -</a:t>
            </a:r>
            <a:r>
              <a:rPr lang="en-US" altLang="zh-TW" dirty="0" err="1"/>
              <a:t>maproot</a:t>
            </a:r>
            <a:r>
              <a:rPr lang="en-US" altLang="zh-TW" dirty="0"/>
              <a:t>=0 </a:t>
            </a:r>
            <a:r>
              <a:rPr lang="en-US" altLang="zh-TW" dirty="0" err="1"/>
              <a:t>bsd_cc_csie</a:t>
            </a:r>
            <a:endParaRPr lang="en-US" altLang="zh-TW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(Linux.1)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Exporting filesystem</a:t>
            </a:r>
          </a:p>
          <a:p>
            <a:pPr lvl="1" eaLnBrk="1" hangingPunct="1">
              <a:defRPr/>
            </a:pPr>
            <a:r>
              <a:rPr lang="en-US" altLang="zh-TW">
                <a:ea typeface="新細明體" pitchFamily="18" charset="-120"/>
              </a:rPr>
              <a:t>/etc/exports</a:t>
            </a:r>
          </a:p>
          <a:p>
            <a:pPr lvl="2" eaLnBrk="1" hangingPunct="1">
              <a:defRPr/>
            </a:pPr>
            <a:r>
              <a:rPr lang="en-US" altLang="zh-TW">
                <a:ea typeface="新細明體" pitchFamily="18" charset="-120"/>
              </a:rPr>
              <a:t>Format: </a:t>
            </a:r>
            <a:r>
              <a:rPr lang="en-US" altLang="zh-TW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  client-list-with-option </a:t>
            </a:r>
          </a:p>
          <a:p>
            <a:pPr lvl="2" eaLnBrk="1" hangingPunct="1">
              <a:defRPr/>
            </a:pPr>
            <a:r>
              <a:rPr lang="en-US" altLang="zh-TW">
                <a:ea typeface="新細明體" pitchFamily="18" charset="-120"/>
              </a:rPr>
              <a:t>Ex: /home1  ccbsd5(ro)</a:t>
            </a:r>
          </a:p>
        </p:txBody>
      </p:sp>
      <p:graphicFrame>
        <p:nvGraphicFramePr>
          <p:cNvPr id="20578" name="Group 98"/>
          <p:cNvGraphicFramePr>
            <a:graphicFrameLocks noGrp="1"/>
          </p:cNvGraphicFramePr>
          <p:nvPr>
            <p:ph sz="half" idx="4294967295"/>
          </p:nvPr>
        </p:nvGraphicFramePr>
        <p:xfrm>
          <a:off x="914400" y="3276600"/>
          <a:ext cx="8077200" cy="1676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@netgroup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ipaddr/mask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CIDR-style specification (ex: 140.113.235.2/24)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Wild cards *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FQND with wild cards (ex: ccbsd*.csie.nctu.edu.tw)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468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(Linux.2)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3802063" cy="4648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2000">
                <a:ea typeface="新細明體" panose="02020500000000000000" pitchFamily="18" charset="-120"/>
              </a:rPr>
              <a:t> </a:t>
            </a:r>
          </a:p>
        </p:txBody>
      </p:sp>
      <p:graphicFrame>
        <p:nvGraphicFramePr>
          <p:cNvPr id="30846" name="Group 126"/>
          <p:cNvGraphicFramePr>
            <a:graphicFrameLocks noGrp="1"/>
          </p:cNvGraphicFramePr>
          <p:nvPr>
            <p:ph sz="quarter" idx="3"/>
          </p:nvPr>
        </p:nvGraphicFramePr>
        <p:xfrm>
          <a:off x="1143000" y="1600200"/>
          <a:ext cx="7391400" cy="4876803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Read-only, Read-write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rw=list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rw, others ro only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UID 0 and GID 0 to the value of anonuid and anongid (default)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no_root_squash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root access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all_squash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 and GID to anonymous one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subtree_check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Check that the accessed file is in the appropriate filesystem and in the exported tree.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no_subtree_check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Disables subtree checking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anonuid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=xxx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Require remote access from privileged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insecure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remote access from any port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noaccess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 access to this dir and it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’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 subdir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18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(Linux.3)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Example of /</a:t>
            </a:r>
            <a:r>
              <a:rPr lang="en-US" altLang="zh-TW" sz="2000" dirty="0" err="1">
                <a:ea typeface="新細明體" panose="02020500000000000000" pitchFamily="18" charset="-120"/>
              </a:rPr>
              <a:t>etc</a:t>
            </a:r>
            <a:r>
              <a:rPr lang="en-US" altLang="zh-TW" sz="2000" dirty="0">
                <a:ea typeface="新細明體" panose="02020500000000000000" pitchFamily="18" charset="-120"/>
              </a:rPr>
              <a:t>/exports</a:t>
            </a: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Run /</a:t>
            </a:r>
            <a:r>
              <a:rPr lang="en-US" altLang="zh-TW" sz="2000" dirty="0" err="1">
                <a:ea typeface="新細明體" panose="02020500000000000000" pitchFamily="18" charset="-120"/>
              </a:rPr>
              <a:t>usr</a:t>
            </a:r>
            <a:r>
              <a:rPr lang="en-US" altLang="zh-TW" sz="2000" dirty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ea typeface="新細明體" panose="02020500000000000000" pitchFamily="18" charset="-120"/>
              </a:rPr>
              <a:t>sbin</a:t>
            </a:r>
            <a:r>
              <a:rPr lang="en-US" altLang="zh-TW" sz="2000" dirty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ea typeface="新細明體" panose="02020500000000000000" pitchFamily="18" charset="-120"/>
              </a:rPr>
              <a:t>exportfs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sbin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exportfs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>
                <a:ea typeface="新細明體" panose="02020500000000000000" pitchFamily="18" charset="-120"/>
              </a:rPr>
              <a:t>a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Maintain /</a:t>
            </a:r>
            <a:r>
              <a:rPr lang="en-US" altLang="zh-TW" sz="1600" dirty="0" err="1">
                <a:ea typeface="新細明體" panose="02020500000000000000" pitchFamily="18" charset="-120"/>
              </a:rPr>
              <a:t>var</a:t>
            </a:r>
            <a:r>
              <a:rPr lang="en-US" altLang="zh-TW" sz="1600" dirty="0">
                <a:ea typeface="新細明體" panose="02020500000000000000" pitchFamily="18" charset="-120"/>
              </a:rPr>
              <a:t>/lib/</a:t>
            </a:r>
            <a:r>
              <a:rPr lang="en-US" altLang="zh-TW" sz="1600" dirty="0" err="1">
                <a:ea typeface="新細明體" panose="02020500000000000000" pitchFamily="18" charset="-120"/>
              </a:rPr>
              <a:t>nfs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xtab</a:t>
            </a:r>
            <a:r>
              <a:rPr lang="en-US" altLang="zh-TW" sz="1600" dirty="0">
                <a:ea typeface="新細明體" panose="02020500000000000000" pitchFamily="18" charset="-120"/>
              </a:rPr>
              <a:t> table which is read by </a:t>
            </a:r>
            <a:r>
              <a:rPr lang="en-US" altLang="zh-TW" sz="1600" dirty="0" err="1">
                <a:ea typeface="新細明體" panose="02020500000000000000" pitchFamily="18" charset="-120"/>
              </a:rPr>
              <a:t>mountd</a:t>
            </a:r>
            <a:endParaRPr lang="en-US" altLang="zh-TW" sz="1600" dirty="0">
              <a:ea typeface="新細明體" panose="02020500000000000000" pitchFamily="18" charset="-12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1827074"/>
            <a:ext cx="6934200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/>
              <a:t>/home1		</a:t>
            </a:r>
            <a:r>
              <a:rPr lang="en-US" altLang="zh-TW" dirty="0" err="1"/>
              <a:t>ccsun</a:t>
            </a:r>
            <a:r>
              <a:rPr lang="en-US" altLang="zh-TW" dirty="0"/>
              <a:t>*.</a:t>
            </a:r>
            <a:r>
              <a:rPr lang="en-US" altLang="zh-TW" dirty="0" err="1"/>
              <a:t>csie.nctu.eud.tw</a:t>
            </a:r>
            <a:r>
              <a:rPr lang="en-US" altLang="zh-TW" dirty="0"/>
              <a:t>(</a:t>
            </a:r>
            <a:r>
              <a:rPr lang="en-US" altLang="zh-TW" dirty="0" err="1"/>
              <a:t>rw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/home2		@</a:t>
            </a:r>
            <a:r>
              <a:rPr lang="en-US" altLang="zh-TW" dirty="0" err="1"/>
              <a:t>sun_cc_csie</a:t>
            </a:r>
            <a:r>
              <a:rPr lang="en-US" altLang="zh-TW" dirty="0"/>
              <a:t>(</a:t>
            </a:r>
            <a:r>
              <a:rPr lang="en-US" altLang="zh-TW" dirty="0" err="1"/>
              <a:t>ro</a:t>
            </a:r>
            <a:r>
              <a:rPr lang="en-US" altLang="zh-TW" dirty="0"/>
              <a:t>)  dragon(</a:t>
            </a:r>
            <a:r>
              <a:rPr lang="en-US" altLang="zh-TW" dirty="0" err="1"/>
              <a:t>rw,no_root_squash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/home		ccpc1(</a:t>
            </a:r>
            <a:r>
              <a:rPr lang="en-US" altLang="zh-TW" dirty="0" err="1"/>
              <a:t>rw,all_squash,anonuid</a:t>
            </a:r>
            <a:r>
              <a:rPr lang="en-US" altLang="zh-TW" dirty="0"/>
              <a:t>=150,anongid=100)</a:t>
            </a:r>
          </a:p>
          <a:p>
            <a:r>
              <a:rPr lang="en-US" altLang="zh-TW" dirty="0"/>
              <a:t>/ftp/pub		(</a:t>
            </a:r>
            <a:r>
              <a:rPr lang="en-US" altLang="zh-TW" dirty="0" err="1"/>
              <a:t>ro,insecure,all_squash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/users		*.</a:t>
            </a:r>
            <a:r>
              <a:rPr lang="en-US" altLang="zh-TW" dirty="0" err="1"/>
              <a:t>xor.com</a:t>
            </a:r>
            <a:r>
              <a:rPr lang="en-US" altLang="zh-TW" dirty="0"/>
              <a:t>(</a:t>
            </a:r>
            <a:r>
              <a:rPr lang="en-US" altLang="zh-TW" dirty="0" err="1"/>
              <a:t>rw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/users/</a:t>
            </a:r>
            <a:r>
              <a:rPr lang="en-US" altLang="zh-TW" dirty="0" err="1"/>
              <a:t>evi</a:t>
            </a:r>
            <a:r>
              <a:rPr lang="en-US" altLang="zh-TW" dirty="0"/>
              <a:t>	(</a:t>
            </a:r>
            <a:r>
              <a:rPr lang="en-US" altLang="zh-TW" dirty="0" err="1"/>
              <a:t>noaccess</a:t>
            </a:r>
            <a:r>
              <a:rPr lang="en-US" altLang="zh-TW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068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(Solaris.1)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Exporting filesystem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dfs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dfstab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Each line will execute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>
                <a:ea typeface="新細明體" panose="02020500000000000000" pitchFamily="18" charset="-120"/>
              </a:rPr>
              <a:t>share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>
                <a:ea typeface="新細明體" panose="02020500000000000000" pitchFamily="18" charset="-120"/>
              </a:rPr>
              <a:t> command to export one NFS</a:t>
            </a:r>
          </a:p>
          <a:p>
            <a:pPr lvl="2" eaLnBrk="1" hangingPunct="1"/>
            <a:r>
              <a:rPr lang="en-US" altLang="zh-TW" sz="1400" dirty="0">
                <a:ea typeface="新細明體" panose="02020500000000000000" pitchFamily="18" charset="-120"/>
              </a:rPr>
              <a:t>[format] share 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400" dirty="0">
                <a:ea typeface="新細明體" panose="02020500000000000000" pitchFamily="18" charset="-120"/>
              </a:rPr>
              <a:t>F </a:t>
            </a:r>
            <a:r>
              <a:rPr lang="en-US" altLang="zh-TW" sz="1400" dirty="0" err="1">
                <a:ea typeface="新細明體" panose="02020500000000000000" pitchFamily="18" charset="-120"/>
              </a:rPr>
              <a:t>nfs</a:t>
            </a:r>
            <a:r>
              <a:rPr lang="en-US" altLang="zh-TW" sz="1400" dirty="0">
                <a:ea typeface="新細明體" panose="02020500000000000000" pitchFamily="18" charset="-120"/>
              </a:rPr>
              <a:t> 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400" dirty="0">
                <a:ea typeface="新細明體" panose="02020500000000000000" pitchFamily="18" charset="-120"/>
              </a:rPr>
              <a:t>o option-list directory</a:t>
            </a:r>
          </a:p>
          <a:p>
            <a:pPr lvl="2" eaLnBrk="1" hangingPunct="1"/>
            <a:r>
              <a:rPr lang="en-US" altLang="zh-TW" sz="1400" dirty="0">
                <a:ea typeface="新細明體" panose="02020500000000000000" pitchFamily="18" charset="-120"/>
              </a:rPr>
              <a:t>Ex: share 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400" dirty="0">
                <a:ea typeface="新細明體" panose="02020500000000000000" pitchFamily="18" charset="-120"/>
              </a:rPr>
              <a:t>F </a:t>
            </a:r>
            <a:r>
              <a:rPr lang="en-US" altLang="zh-TW" sz="1400" dirty="0" err="1">
                <a:ea typeface="新細明體" panose="02020500000000000000" pitchFamily="18" charset="-120"/>
              </a:rPr>
              <a:t>nfs</a:t>
            </a:r>
            <a:r>
              <a:rPr lang="en-US" altLang="zh-TW" sz="1400" dirty="0">
                <a:ea typeface="新細明體" panose="02020500000000000000" pitchFamily="18" charset="-120"/>
              </a:rPr>
              <a:t> -o rw=ccbsd5.csie.nctu.edu.tw /home2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Run </a:t>
            </a:r>
            <a:r>
              <a:rPr lang="en-US" altLang="zh-TW" sz="2000" dirty="0" err="1">
                <a:ea typeface="新細明體" panose="02020500000000000000" pitchFamily="18" charset="-120"/>
              </a:rPr>
              <a:t>shareall</a:t>
            </a:r>
            <a:r>
              <a:rPr lang="en-US" altLang="zh-TW" sz="2000" dirty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/</a:t>
            </a:r>
            <a:r>
              <a:rPr lang="en-US" altLang="zh-TW" sz="1800" dirty="0" err="1">
                <a:ea typeface="新細明體" panose="02020500000000000000" pitchFamily="18" charset="-120"/>
              </a:rPr>
              <a:t>usr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sbin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shareall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graphicFrame>
        <p:nvGraphicFramePr>
          <p:cNvPr id="37964" name="Group 76"/>
          <p:cNvGraphicFramePr>
            <a:graphicFrameLocks noGrp="1"/>
          </p:cNvGraphicFramePr>
          <p:nvPr>
            <p:ph sz="half" idx="4294967295"/>
          </p:nvPr>
        </p:nvGraphicFramePr>
        <p:xfrm>
          <a:off x="1066800" y="4191000"/>
          <a:ext cx="7848600" cy="1706561"/>
        </p:xfrm>
        <a:graphic>
          <a:graphicData uri="http://schemas.openxmlformats.org/drawingml/2006/table">
            <a:tbl>
              <a:tblPr/>
              <a:tblGrid>
                <a:gridCol w="194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IP networks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@CIDR-style specification (ex: @140.113.235.2/24)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DNS domains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.xxx.yyy any host within the domain (ex: .nctu.edu.tw)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0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(Solaris.2)</a:t>
            </a:r>
          </a:p>
        </p:txBody>
      </p:sp>
      <p:graphicFrame>
        <p:nvGraphicFramePr>
          <p:cNvPr id="39991" name="Group 55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772400" cy="3744913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ro,rw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Read-only to all, Read-write to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ro=list, rw=list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Hosts in the list can do ro/rw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root=list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Lists hosts permitted to access this filesystem as root. Otherwise, root access from a client is equivalent to by 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Specify the UID to which root is remapped. Default is 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nobody</a:t>
                      </a: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16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anongid=xxx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Related to root_squash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Forbids clients to mount subdirectories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nosuid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Prevents setuid and setgid from being created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73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nfsd</a:t>
            </a:r>
            <a:r>
              <a:rPr lang="en-US" altLang="zh-TW" sz="2000" dirty="0">
                <a:ea typeface="新細明體" panose="02020500000000000000" pitchFamily="18" charset="-120"/>
              </a:rPr>
              <a:t> daemon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Handle NFS file access request from NFS clients</a:t>
            </a:r>
          </a:p>
          <a:p>
            <a:pPr lvl="1" eaLnBrk="1" hangingPunct="1"/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Number of </a:t>
            </a:r>
            <a:r>
              <a:rPr lang="en-US" altLang="zh-TW" sz="18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nfsd’s</a:t>
            </a:r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 thread is important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Too small, some NFS requests’ response will be delayed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Too large, load will be high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nfsd</a:t>
            </a:r>
            <a:r>
              <a:rPr lang="en-US" altLang="zh-TW" sz="1600" dirty="0">
                <a:ea typeface="新細明體" panose="02020500000000000000" pitchFamily="18" charset="-120"/>
              </a:rPr>
              <a:t>(8)</a:t>
            </a:r>
          </a:p>
          <a:p>
            <a:pPr lvl="3" eaLnBrk="1" hangingPunct="1"/>
            <a:r>
              <a:rPr lang="en-US" altLang="zh-TW" sz="1400" dirty="0">
                <a:ea typeface="新細明體" panose="02020500000000000000" pitchFamily="18" charset="-120"/>
              </a:rPr>
              <a:t>-n thread</a:t>
            </a:r>
          </a:p>
          <a:p>
            <a:pPr lvl="3" eaLnBrk="1" hangingPunct="1"/>
            <a:r>
              <a:rPr lang="en-US" altLang="zh-TW" sz="1400" dirty="0">
                <a:ea typeface="新細明體" panose="02020500000000000000" pitchFamily="18" charset="-120"/>
              </a:rPr>
              <a:t>--</a:t>
            </a:r>
            <a:r>
              <a:rPr lang="en-US" altLang="zh-TW" sz="1400" dirty="0" err="1">
                <a:ea typeface="新細明體" panose="02020500000000000000" pitchFamily="18" charset="-120"/>
              </a:rPr>
              <a:t>maxthreads</a:t>
            </a:r>
            <a:r>
              <a:rPr lang="en-US" altLang="zh-TW" sz="1400" dirty="0">
                <a:ea typeface="新細明體" panose="02020500000000000000" pitchFamily="18" charset="-120"/>
              </a:rPr>
              <a:t> --</a:t>
            </a:r>
            <a:r>
              <a:rPr lang="en-US" altLang="zh-TW" sz="1400" dirty="0" err="1">
                <a:ea typeface="新細明體" panose="02020500000000000000" pitchFamily="18" charset="-120"/>
              </a:rPr>
              <a:t>minthreads</a:t>
            </a:r>
            <a:endParaRPr lang="en-US" altLang="zh-TW" sz="14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In FreeBSD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Specify </a:t>
            </a:r>
            <a:r>
              <a:rPr lang="en-US" altLang="zh-TW" sz="1800" dirty="0" err="1">
                <a:ea typeface="新細明體" panose="02020500000000000000" pitchFamily="18" charset="-120"/>
              </a:rPr>
              <a:t>nfsd</a:t>
            </a:r>
            <a:r>
              <a:rPr lang="en-US" altLang="zh-TW" sz="1800" dirty="0">
                <a:ea typeface="新細明體" panose="02020500000000000000" pitchFamily="18" charset="-120"/>
              </a:rPr>
              <a:t> options in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rc.conf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nfs_server_enable</a:t>
            </a:r>
            <a:r>
              <a:rPr lang="en-US" altLang="zh-TW" sz="1600" dirty="0">
                <a:ea typeface="新細明體" panose="02020500000000000000" pitchFamily="18" charset="-120"/>
              </a:rPr>
              <a:t>="YES"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nfs_server_flags</a:t>
            </a:r>
            <a:r>
              <a:rPr lang="en-US" altLang="zh-TW" sz="1600" dirty="0">
                <a:ea typeface="新細明體" panose="02020500000000000000" pitchFamily="18" charset="-120"/>
              </a:rPr>
              <a:t>="-u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600" dirty="0">
                <a:ea typeface="新細明體" panose="02020500000000000000" pitchFamily="18" charset="-120"/>
              </a:rPr>
              <a:t>t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600" dirty="0">
                <a:ea typeface="新細明體" panose="02020500000000000000" pitchFamily="18" charset="-120"/>
              </a:rPr>
              <a:t>n 4"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Components of NFS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Client-side NFS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924800" cy="5029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 Client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Mount NFS filesystem first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Access file under NFS filesystem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mount command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[format]</a:t>
            </a:r>
          </a:p>
          <a:p>
            <a:pPr lvl="2" eaLnBrk="1" hangingPunct="1"/>
            <a:r>
              <a:rPr lang="en-US" altLang="zh-TW" sz="1600" i="1" dirty="0">
                <a:ea typeface="新細明體" panose="02020500000000000000" pitchFamily="18" charset="-120"/>
              </a:rPr>
              <a:t>mount</a:t>
            </a:r>
            <a:r>
              <a:rPr lang="en-US" altLang="zh-TW" sz="1600" dirty="0">
                <a:ea typeface="新細明體" panose="02020500000000000000" pitchFamily="18" charset="-120"/>
              </a:rPr>
              <a:t> [-o options] </a:t>
            </a:r>
            <a:r>
              <a:rPr lang="en-US" altLang="zh-TW" sz="1600" i="1" dirty="0" err="1">
                <a:ea typeface="新細明體" panose="02020500000000000000" pitchFamily="18" charset="-120"/>
              </a:rPr>
              <a:t>host:directory</a:t>
            </a:r>
            <a:r>
              <a:rPr lang="en-US" altLang="zh-TW" sz="1600" dirty="0">
                <a:ea typeface="新細明體" panose="02020500000000000000" pitchFamily="18" charset="-120"/>
              </a:rPr>
              <a:t>  </a:t>
            </a:r>
            <a:r>
              <a:rPr lang="en-US" altLang="zh-TW" sz="1600" i="1" dirty="0">
                <a:ea typeface="新細明體" panose="02020500000000000000" pitchFamily="18" charset="-120"/>
              </a:rPr>
              <a:t>mount-point</a:t>
            </a:r>
          </a:p>
          <a:p>
            <a:pPr lvl="1" eaLnBrk="1" hangingPunct="1"/>
            <a:r>
              <a:rPr lang="en-US" altLang="zh-TW" sz="1800" i="1" dirty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% mount </a:t>
            </a:r>
            <a:r>
              <a:rPr lang="en-US" altLang="zh-TW" sz="1600" b="1" dirty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600" b="1" dirty="0">
                <a:ea typeface="新細明體" panose="02020500000000000000" pitchFamily="18" charset="-120"/>
              </a:rPr>
              <a:t>t 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nfs</a:t>
            </a:r>
            <a:r>
              <a:rPr lang="en-US" altLang="zh-TW" sz="1600" b="1" dirty="0">
                <a:ea typeface="新細明體" panose="02020500000000000000" pitchFamily="18" charset="-120"/>
              </a:rPr>
              <a:t> ccbsd4:/home/www /home/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nfs</a:t>
            </a:r>
            <a:r>
              <a:rPr lang="en-US" altLang="zh-TW" sz="1600" b="1" dirty="0">
                <a:ea typeface="新細明體" panose="02020500000000000000" pitchFamily="18" charset="-120"/>
              </a:rPr>
              <a:t>/www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ea typeface="新細明體" panose="02020500000000000000" pitchFamily="18" charset="-120"/>
              </a:rPr>
              <a:t>etc</a:t>
            </a:r>
            <a:r>
              <a:rPr lang="en-US" altLang="zh-TW" sz="2000" dirty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ea typeface="新細明體" panose="02020500000000000000" pitchFamily="18" charset="-120"/>
              </a:rPr>
              <a:t>fstab</a:t>
            </a:r>
            <a:r>
              <a:rPr lang="en-US" altLang="zh-TW" sz="2000" dirty="0">
                <a:ea typeface="新細明體" panose="02020500000000000000" pitchFamily="18" charset="-120"/>
              </a:rPr>
              <a:t> (/</a:t>
            </a:r>
            <a:r>
              <a:rPr lang="en-US" altLang="zh-TW" sz="2000" dirty="0" err="1">
                <a:ea typeface="新細明體" panose="02020500000000000000" pitchFamily="18" charset="-120"/>
              </a:rPr>
              <a:t>etc</a:t>
            </a:r>
            <a:r>
              <a:rPr lang="en-US" altLang="zh-TW" sz="2000" dirty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>
                <a:ea typeface="新細明體" panose="02020500000000000000" pitchFamily="18" charset="-120"/>
              </a:rPr>
              <a:t>vfstab</a:t>
            </a:r>
            <a:r>
              <a:rPr lang="en-US" altLang="zh-TW" sz="2000" dirty="0">
                <a:ea typeface="新細明體" panose="02020500000000000000" pitchFamily="18" charset="-120"/>
              </a:rPr>
              <a:t> in Solaris)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% mount -a -t 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nfs</a:t>
            </a:r>
            <a:r>
              <a:rPr lang="en-US" altLang="zh-TW" sz="1600" b="1" dirty="0">
                <a:ea typeface="新細明體" panose="02020500000000000000" pitchFamily="18" charset="-120"/>
              </a:rPr>
              <a:t> (FreeBSD, Linux)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% mount </a:t>
            </a:r>
            <a:r>
              <a:rPr lang="en-US" altLang="zh-TW" sz="1600" b="1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 b="1" dirty="0">
                <a:ea typeface="新細明體" panose="02020500000000000000" pitchFamily="18" charset="-120"/>
              </a:rPr>
              <a:t>a </a:t>
            </a:r>
            <a:r>
              <a:rPr lang="en-US" altLang="zh-TW" sz="1600" b="1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600" b="1" dirty="0">
                <a:ea typeface="新細明體" panose="02020500000000000000" pitchFamily="18" charset="-120"/>
              </a:rPr>
              <a:t>F </a:t>
            </a:r>
            <a:r>
              <a:rPr lang="en-US" altLang="zh-TW" sz="1600" b="1" dirty="0" err="1">
                <a:ea typeface="新細明體" panose="02020500000000000000" pitchFamily="18" charset="-120"/>
              </a:rPr>
              <a:t>nfs</a:t>
            </a:r>
            <a:r>
              <a:rPr lang="en-US" altLang="zh-TW" sz="1600" b="1" dirty="0">
                <a:ea typeface="新細明體" panose="02020500000000000000" pitchFamily="18" charset="-120"/>
              </a:rPr>
              <a:t> (Solaris)</a:t>
            </a:r>
          </a:p>
          <a:p>
            <a:pPr lvl="2" eaLnBrk="1" hangingPunct="1"/>
            <a:endParaRPr lang="en-US" altLang="zh-TW" sz="1600" b="1" dirty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 b="1" dirty="0">
              <a:ea typeface="新細明體" panose="02020500000000000000" pitchFamily="18" charset="-120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zh-TW" sz="1600" b="1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b="1" dirty="0" err="1">
                <a:ea typeface="新細明體" panose="02020500000000000000" pitchFamily="18" charset="-120"/>
              </a:rPr>
              <a:t>mount_nfs</a:t>
            </a:r>
            <a:r>
              <a:rPr lang="en-US" altLang="zh-TW" sz="1600" b="1" dirty="0">
                <a:ea typeface="新細明體" panose="02020500000000000000" pitchFamily="18" charset="-120"/>
              </a:rPr>
              <a:t>(8)</a:t>
            </a:r>
            <a:endParaRPr lang="en-US" altLang="zh-TW" sz="1600" dirty="0">
              <a:ea typeface="新細明體" panose="02020500000000000000" pitchFamily="18" charset="-12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38906" y="5158770"/>
            <a:ext cx="8100294" cy="7848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sz="1500" dirty="0"/>
              <a:t># Device		  Mountpoint	</a:t>
            </a:r>
            <a:r>
              <a:rPr lang="en-US" altLang="zh-TW" sz="1500" dirty="0" err="1"/>
              <a:t>Fstype</a:t>
            </a:r>
            <a:r>
              <a:rPr lang="en-US" altLang="zh-TW" sz="1500" dirty="0"/>
              <a:t>	Options		Dump	Pass#</a:t>
            </a:r>
          </a:p>
          <a:p>
            <a:r>
              <a:rPr lang="en-US" altLang="zh-TW" sz="1500" dirty="0"/>
              <a:t>dragon:/</a:t>
            </a:r>
            <a:r>
              <a:rPr lang="en-US" altLang="zh-TW" sz="1500" dirty="0" err="1"/>
              <a:t>usr</a:t>
            </a:r>
            <a:r>
              <a:rPr lang="en-US" altLang="zh-TW" sz="1500" dirty="0"/>
              <a:t>/man	  /</a:t>
            </a:r>
            <a:r>
              <a:rPr lang="en-US" altLang="zh-TW" sz="1500" dirty="0" err="1"/>
              <a:t>usr</a:t>
            </a:r>
            <a:r>
              <a:rPr lang="en-US" altLang="zh-TW" sz="1500" dirty="0"/>
              <a:t>/man	</a:t>
            </a:r>
            <a:r>
              <a:rPr lang="en-US" altLang="zh-TW" sz="1500" dirty="0" err="1"/>
              <a:t>nfs</a:t>
            </a:r>
            <a:r>
              <a:rPr lang="en-US" altLang="zh-TW" sz="1500" dirty="0"/>
              <a:t>	</a:t>
            </a:r>
            <a:r>
              <a:rPr lang="en-US" altLang="zh-TW" sz="1500" dirty="0" err="1"/>
              <a:t>ro,bg,soft</a:t>
            </a:r>
            <a:r>
              <a:rPr lang="en-US" altLang="zh-TW" sz="1500" dirty="0"/>
              <a:t>	0	0</a:t>
            </a:r>
          </a:p>
          <a:p>
            <a:r>
              <a:rPr lang="en-US" altLang="zh-TW" sz="1500" dirty="0" err="1"/>
              <a:t>ccserv</a:t>
            </a:r>
            <a:r>
              <a:rPr lang="en-US" altLang="zh-TW" sz="1500" dirty="0"/>
              <a:t>:/spool/mail /var/mail	</a:t>
            </a:r>
            <a:r>
              <a:rPr lang="en-US" altLang="zh-TW" sz="1500" dirty="0" err="1"/>
              <a:t>nfs</a:t>
            </a:r>
            <a:r>
              <a:rPr lang="en-US" altLang="zh-TW" sz="1500" dirty="0"/>
              <a:t>	</a:t>
            </a:r>
            <a:r>
              <a:rPr lang="en-US" altLang="zh-TW" sz="1500" dirty="0" err="1"/>
              <a:t>rw,bg,intr</a:t>
            </a:r>
            <a:r>
              <a:rPr lang="en-US" altLang="zh-TW" sz="1500" dirty="0"/>
              <a:t>	0	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Components of NFS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Client-side NFS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NFS mount flags</a:t>
            </a:r>
          </a:p>
        </p:txBody>
      </p:sp>
      <p:graphicFrame>
        <p:nvGraphicFramePr>
          <p:cNvPr id="44173" name="Group 141"/>
          <p:cNvGraphicFramePr>
            <a:graphicFrameLocks noGrp="1"/>
          </p:cNvGraphicFramePr>
          <p:nvPr>
            <p:ph sz="half" idx="4294967295"/>
          </p:nvPr>
        </p:nvGraphicFramePr>
        <p:xfrm>
          <a:off x="1066800" y="1984375"/>
          <a:ext cx="7769225" cy="4357689"/>
        </p:xfrm>
        <a:graphic>
          <a:graphicData uri="http://schemas.openxmlformats.org/drawingml/2006/table">
            <a:tbl>
              <a:tblPr/>
              <a:tblGrid>
                <a:gridCol w="101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Flag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 or rw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 the NFS as ro or rw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failed, keep trying in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access will keep trying until server comes back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If server down, let access fail and return error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intr, nointr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Allow/Disallow user to interrupt blocked 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retrans=n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 of times to repeat a request before error 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Timeout period of requests (tens of seconds)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read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wsize=n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S,L,F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write buffer size to n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vers=n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nfsv3,nfsv2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Selects NFS v2 or v3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proto=prot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 or udp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tcp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L,F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 TCP. UDP is 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Components of NFS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Client-side NFS (3)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Client side daemons that enhance performance</a:t>
            </a:r>
          </a:p>
          <a:p>
            <a:pPr lvl="1" eaLnBrk="1" hangingPunct="1"/>
            <a:r>
              <a:rPr lang="en-US" altLang="zh-TW" sz="1800" dirty="0" err="1">
                <a:ea typeface="新細明體" panose="02020500000000000000" pitchFamily="18" charset="-120"/>
              </a:rPr>
              <a:t>biod</a:t>
            </a:r>
            <a:r>
              <a:rPr lang="en-US" altLang="zh-TW" sz="1800" dirty="0">
                <a:ea typeface="新細明體" panose="02020500000000000000" pitchFamily="18" charset="-120"/>
              </a:rPr>
              <a:t> (block I/O daemon, or called </a:t>
            </a:r>
            <a:r>
              <a:rPr lang="en-US" altLang="zh-TW" sz="1800" dirty="0" err="1">
                <a:solidFill>
                  <a:srgbClr val="FF0000"/>
                </a:solidFill>
                <a:ea typeface="新細明體" panose="02020500000000000000" pitchFamily="18" charset="-120"/>
              </a:rPr>
              <a:t>nfsiod</a:t>
            </a:r>
            <a:r>
              <a:rPr lang="en-US" altLang="zh-TW" sz="1800" dirty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Perform read-ahead and write-behind caching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A </a:t>
            </a:r>
            <a:r>
              <a:rPr lang="en-US" altLang="zh-TW" sz="1800" dirty="0" err="1">
                <a:ea typeface="新細明體" panose="02020500000000000000" pitchFamily="18" charset="-120"/>
              </a:rPr>
              <a:t>sysctl</a:t>
            </a:r>
            <a:r>
              <a:rPr lang="en-US" altLang="zh-TW" sz="1800" dirty="0">
                <a:ea typeface="新細明體" panose="02020500000000000000" pitchFamily="18" charset="-120"/>
              </a:rPr>
              <a:t> wrapper now (</a:t>
            </a:r>
            <a:r>
              <a:rPr lang="en-US" altLang="zh-TW" sz="1800" dirty="0" err="1">
                <a:ea typeface="新細明體" panose="02020500000000000000" pitchFamily="18" charset="-120"/>
              </a:rPr>
              <a:t>vfs.nfs.iodmin</a:t>
            </a:r>
            <a:r>
              <a:rPr lang="en-US" altLang="zh-TW" sz="1800" dirty="0">
                <a:ea typeface="新細明體" panose="02020500000000000000" pitchFamily="18" charset="-120"/>
              </a:rPr>
              <a:t> &amp; </a:t>
            </a:r>
            <a:r>
              <a:rPr lang="en-US" altLang="zh-TW" sz="1800" dirty="0" err="1">
                <a:ea typeface="新細明體" panose="02020500000000000000" pitchFamily="18" charset="-120"/>
              </a:rPr>
              <a:t>vfs.nfs.iodmax</a:t>
            </a:r>
            <a:r>
              <a:rPr lang="en-US" altLang="zh-TW" sz="1800" dirty="0">
                <a:ea typeface="新細明體" panose="02020500000000000000" pitchFamily="18" charset="-120"/>
              </a:rPr>
              <a:t>)</a:t>
            </a:r>
          </a:p>
        </p:txBody>
      </p:sp>
      <p:pic>
        <p:nvPicPr>
          <p:cNvPr id="15364" name="Picture 4" descr="img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60960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NFS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3886200" cy="4648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Share filesystem(s) to other hosts via network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 History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Introduced by Sun Microsystems in 1985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Originally designed for diskless client-server architecture </a:t>
            </a:r>
          </a:p>
        </p:txBody>
      </p:sp>
      <p:pic>
        <p:nvPicPr>
          <p:cNvPr id="4100" name="Picture 4" descr="diskles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1143000"/>
            <a:ext cx="409416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33800"/>
            <a:ext cx="4357688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NFS Utilities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nfsstat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Display NFS statistics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nfsstat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s (display statistics of NFS server)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nfsstat</a:t>
            </a:r>
            <a:r>
              <a:rPr lang="en-US" altLang="zh-TW" sz="1600" dirty="0">
                <a:ea typeface="新細明體" panose="02020500000000000000" pitchFamily="18" charset="-120"/>
              </a:rPr>
              <a:t> -c (display statistics of NFS client)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914400" y="2771775"/>
            <a:ext cx="8036174" cy="375487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csduty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[/u/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dcs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/94/9455832] -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chwong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sudo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nfsstat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-c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Client Info:</a:t>
            </a:r>
          </a:p>
          <a:p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Rpc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Counts: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Getattr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Setattr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Lookup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Readlink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  Read     Write    Create    Remove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1065253     34196    379742      5187    111699    182603     18049     29803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Rename      Link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Symlink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Mkdir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Rmdir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Readdir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RdirPlus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Access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20838      4746         1        10      1003      4705         0    316560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Mknod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Fsstat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Fsinfo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PathConf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Commit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    0     13742      3889         0     75747</a:t>
            </a:r>
          </a:p>
          <a:p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Rpc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Info: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TimedOut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Invalid  X Replies   Retries  Requests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    0      </a:t>
            </a:r>
            <a:r>
              <a:rPr lang="zh-TW" altLang="en-US" sz="1400" dirty="0">
                <a:latin typeface="Consolas" panose="020B0609020204030204" pitchFamily="49" charset="0"/>
                <a:ea typeface="細明體" pitchFamily="49" charset="-120"/>
              </a:rPr>
              <a:t>   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0     </a:t>
            </a:r>
            <a:r>
              <a:rPr lang="zh-TW" altLang="en-US" sz="1400" dirty="0">
                <a:latin typeface="Consolas" panose="020B0609020204030204" pitchFamily="49" charset="0"/>
                <a:ea typeface="細明體" pitchFamily="49" charset="-120"/>
              </a:rPr>
              <a:t>    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69      3994   2267773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Cache Info:</a:t>
            </a:r>
          </a:p>
          <a:p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Attr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Hits    Misses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Lkup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Hits    Misses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BioR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Hits    Misses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BioW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Hits    Misses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1920497   1259363   1256973    379714    352854    102015    521158    182603</a:t>
            </a:r>
          </a:p>
          <a:p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BioRLHits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 Misses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BioD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Hits    Misses </a:t>
            </a:r>
            <a:r>
              <a:rPr lang="en-US" altLang="zh-TW" sz="1400" dirty="0" err="1">
                <a:latin typeface="Consolas" panose="020B0609020204030204" pitchFamily="49" charset="0"/>
                <a:ea typeface="細明體" pitchFamily="49" charset="-120"/>
              </a:rPr>
              <a:t>DirE</a:t>
            </a:r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Hits    Misses</a:t>
            </a:r>
          </a:p>
          <a:p>
            <a:r>
              <a:rPr lang="en-US" altLang="zh-TW" sz="1400" dirty="0">
                <a:latin typeface="Consolas" panose="020B0609020204030204" pitchFamily="49" charset="0"/>
                <a:ea typeface="細明體" pitchFamily="49" charset="-120"/>
              </a:rPr>
              <a:t>   347749      5187     14996      4685      6137         0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NFS Utilities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showmount</a:t>
            </a:r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>
                <a:ea typeface="新細明體" panose="02020500000000000000" pitchFamily="18" charset="-120"/>
              </a:rPr>
              <a:t>showmount</a:t>
            </a:r>
            <a:r>
              <a:rPr lang="en-US" altLang="zh-TW" sz="1800" dirty="0">
                <a:ea typeface="新細明體" panose="02020500000000000000" pitchFamily="18" charset="-120"/>
              </a:rPr>
              <a:t> -e [host]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show the hosts’ export list (localhost if not specified)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% </a:t>
            </a:r>
            <a:r>
              <a:rPr lang="en-US" altLang="zh-TW" sz="1800" dirty="0" err="1">
                <a:ea typeface="新細明體" panose="02020500000000000000" pitchFamily="18" charset="-120"/>
              </a:rPr>
              <a:t>showmount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>
                <a:ea typeface="新細明體" panose="02020500000000000000" pitchFamily="18" charset="-120"/>
              </a:rPr>
              <a:t>a 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List all mount points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55750" y="3048000"/>
            <a:ext cx="6597650" cy="107791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/>
              <a:t>magpie  [/u/</a:t>
            </a:r>
            <a:r>
              <a:rPr lang="en-US" altLang="zh-TW" dirty="0" err="1"/>
              <a:t>dcs</a:t>
            </a:r>
            <a:r>
              <a:rPr lang="en-US" altLang="zh-TW" dirty="0"/>
              <a:t>/94/9455832]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showmount</a:t>
            </a:r>
            <a:r>
              <a:rPr lang="en-US" altLang="zh-TW" dirty="0"/>
              <a:t> -e magpie</a:t>
            </a:r>
          </a:p>
          <a:p>
            <a:r>
              <a:rPr lang="en-US" altLang="zh-TW" dirty="0"/>
              <a:t>Exports list on magpie:</a:t>
            </a:r>
          </a:p>
          <a:p>
            <a:r>
              <a:rPr lang="en-US" altLang="zh-TW" dirty="0"/>
              <a:t>/home		</a:t>
            </a:r>
            <a:r>
              <a:rPr lang="en-US" altLang="zh-TW" dirty="0" err="1"/>
              <a:t>ccduty</a:t>
            </a:r>
            <a:r>
              <a:rPr lang="en-US" altLang="zh-TW" dirty="0"/>
              <a:t> </a:t>
            </a:r>
            <a:r>
              <a:rPr lang="en-US" altLang="zh-TW" dirty="0" err="1"/>
              <a:t>mailgate</a:t>
            </a:r>
            <a:r>
              <a:rPr lang="en-US" altLang="zh-TW" dirty="0"/>
              <a:t> 140.113.209.0</a:t>
            </a:r>
          </a:p>
          <a:p>
            <a:r>
              <a:rPr lang="en-US" altLang="zh-TW" dirty="0"/>
              <a:t>/</a:t>
            </a:r>
            <a:r>
              <a:rPr lang="en-US" altLang="zh-TW" dirty="0" err="1"/>
              <a:t>drongo</a:t>
            </a:r>
            <a:r>
              <a:rPr lang="en-US" altLang="zh-TW" dirty="0"/>
              <a:t>		operator </a:t>
            </a:r>
            <a:r>
              <a:rPr lang="en-US" altLang="zh-TW" dirty="0" err="1"/>
              <a:t>ccduty</a:t>
            </a:r>
            <a:r>
              <a:rPr lang="en-US" altLang="zh-TW" dirty="0"/>
              <a:t> </a:t>
            </a:r>
            <a:r>
              <a:rPr lang="en-US" altLang="zh-TW" dirty="0" err="1"/>
              <a:t>mailgate</a:t>
            </a:r>
            <a:r>
              <a:rPr lang="en-US" altLang="zh-TW" dirty="0"/>
              <a:t> 140.113.209.0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579563" y="4227513"/>
            <a:ext cx="6573837" cy="255428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 err="1"/>
              <a:t>cshome</a:t>
            </a:r>
            <a:r>
              <a:rPr lang="en-US" altLang="zh-TW" dirty="0"/>
              <a:t> [/u/</a:t>
            </a:r>
            <a:r>
              <a:rPr lang="en-US" altLang="zh-TW" dirty="0" err="1"/>
              <a:t>dcs</a:t>
            </a:r>
            <a:r>
              <a:rPr lang="en-US" altLang="zh-TW" dirty="0"/>
              <a:t>/94/9455832] -</a:t>
            </a:r>
            <a:r>
              <a:rPr lang="en-US" altLang="zh-TW" dirty="0" err="1"/>
              <a:t>chwong</a:t>
            </a:r>
            <a:r>
              <a:rPr lang="en-US" altLang="zh-TW" dirty="0"/>
              <a:t>- </a:t>
            </a:r>
            <a:r>
              <a:rPr lang="en-US" altLang="zh-TW" dirty="0" err="1"/>
              <a:t>showmount</a:t>
            </a:r>
            <a:r>
              <a:rPr lang="en-US" altLang="zh-TW" dirty="0"/>
              <a:t> -a</a:t>
            </a:r>
          </a:p>
          <a:p>
            <a:r>
              <a:rPr lang="en-US" altLang="zh-TW" dirty="0"/>
              <a:t>All mount points on </a:t>
            </a:r>
            <a:r>
              <a:rPr lang="en-US" altLang="zh-TW" dirty="0" err="1"/>
              <a:t>localhost</a:t>
            </a:r>
            <a:r>
              <a:rPr lang="en-US" altLang="zh-TW" dirty="0"/>
              <a:t>:</a:t>
            </a:r>
          </a:p>
          <a:p>
            <a:r>
              <a:rPr lang="en-US" altLang="zh-TW" dirty="0"/>
              <a:t>bsd1:/home2</a:t>
            </a:r>
          </a:p>
          <a:p>
            <a:r>
              <a:rPr lang="en-US" altLang="zh-TW" dirty="0"/>
              <a:t>bsd1:/raid/home</a:t>
            </a:r>
          </a:p>
          <a:p>
            <a:r>
              <a:rPr lang="en-US" altLang="zh-TW" dirty="0" err="1"/>
              <a:t>csduty</a:t>
            </a:r>
            <a:r>
              <a:rPr lang="en-US" altLang="zh-TW" dirty="0"/>
              <a:t>:/home2</a:t>
            </a:r>
          </a:p>
          <a:p>
            <a:r>
              <a:rPr lang="en-US" altLang="zh-TW" dirty="0" err="1"/>
              <a:t>csduty</a:t>
            </a:r>
            <a:r>
              <a:rPr lang="en-US" altLang="zh-TW" dirty="0"/>
              <a:t>:/raid/home</a:t>
            </a:r>
          </a:p>
          <a:p>
            <a:r>
              <a:rPr lang="en-US" altLang="zh-TW" dirty="0"/>
              <a:t>linux1:/raid/home</a:t>
            </a:r>
          </a:p>
          <a:p>
            <a:r>
              <a:rPr lang="en-US" altLang="zh-TW" dirty="0"/>
              <a:t>linux2:/raid/home</a:t>
            </a:r>
          </a:p>
          <a:p>
            <a:r>
              <a:rPr lang="en-US" altLang="zh-TW" dirty="0"/>
              <a:t>nat235.dynamic:/raid/home</a:t>
            </a:r>
          </a:p>
          <a:p>
            <a:r>
              <a:rPr lang="en-US" altLang="zh-TW" dirty="0"/>
              <a:t>sun1:/raid/home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NFS in FreeBSD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 server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rc.conf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800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 client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rc.conf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600" dirty="0">
              <a:ea typeface="新細明體" panose="02020500000000000000" pitchFamily="18" charset="-12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89124" y="2149475"/>
            <a:ext cx="3521075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 err="1"/>
              <a:t>nfs_server_enable</a:t>
            </a:r>
            <a:r>
              <a:rPr lang="en-US" altLang="zh-TW" dirty="0"/>
              <a:t>="YES"</a:t>
            </a:r>
          </a:p>
          <a:p>
            <a:r>
              <a:rPr lang="en-US" altLang="zh-TW" dirty="0" err="1"/>
              <a:t>nfs_server_flags</a:t>
            </a:r>
            <a:r>
              <a:rPr lang="en-US" altLang="zh-TW" dirty="0"/>
              <a:t>="-u -t -n 4"</a:t>
            </a:r>
          </a:p>
          <a:p>
            <a:r>
              <a:rPr lang="en-US" altLang="zh-TW" dirty="0" err="1"/>
              <a:t>rpcbind_enable</a:t>
            </a:r>
            <a:r>
              <a:rPr lang="en-US" altLang="zh-TW" dirty="0"/>
              <a:t>="YES“</a:t>
            </a:r>
          </a:p>
          <a:p>
            <a:r>
              <a:rPr lang="en-US" altLang="zh-TW" dirty="0" err="1"/>
              <a:t>mount_enable</a:t>
            </a:r>
            <a:r>
              <a:rPr lang="en-US" altLang="zh-TW" dirty="0"/>
              <a:t>="YES"</a:t>
            </a:r>
          </a:p>
          <a:p>
            <a:r>
              <a:rPr lang="en-US" altLang="zh-TW" dirty="0"/>
              <a:t>…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905000" y="4731603"/>
            <a:ext cx="27432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16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/>
              <a:t>…</a:t>
            </a:r>
          </a:p>
          <a:p>
            <a:r>
              <a:rPr lang="en-US" altLang="zh-TW" dirty="0" err="1"/>
              <a:t>nfs_client_enable</a:t>
            </a:r>
            <a:r>
              <a:rPr lang="en-US" altLang="zh-TW" dirty="0"/>
              <a:t>="YES"</a:t>
            </a:r>
          </a:p>
          <a:p>
            <a:r>
              <a:rPr lang="en-US" altLang="zh-TW" dirty="0"/>
              <a:t>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E1FEDA-7D4C-4FDE-B91C-FC092E9A5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and ZFS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D6A527-E998-4503-93F7-CD61287F3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need to edit /</a:t>
            </a:r>
            <a:r>
              <a:rPr lang="en-US" dirty="0" err="1"/>
              <a:t>etc</a:t>
            </a:r>
            <a:r>
              <a:rPr lang="en-US" dirty="0"/>
              <a:t>/exports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zfs</a:t>
            </a:r>
            <a:r>
              <a:rPr lang="en-US" dirty="0"/>
              <a:t> </a:t>
            </a:r>
            <a:r>
              <a:rPr lang="en-US" dirty="0" err="1"/>
              <a:t>sharenfs</a:t>
            </a:r>
            <a:r>
              <a:rPr lang="en-US" dirty="0"/>
              <a:t>=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7C821CB-A044-4DDA-BDB7-99C31699CC8F}"/>
              </a:ext>
            </a:extLst>
          </p:cNvPr>
          <p:cNvSpPr txBox="1"/>
          <p:nvPr/>
        </p:nvSpPr>
        <p:spPr>
          <a:xfrm>
            <a:off x="1592334" y="3300016"/>
            <a:ext cx="71628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/>
              <a:t>zfs</a:t>
            </a:r>
            <a:r>
              <a:rPr lang="en-US" sz="1600" dirty="0"/>
              <a:t>(8)</a:t>
            </a:r>
          </a:p>
          <a:p>
            <a:r>
              <a:rPr lang="en-US" sz="1600" dirty="0"/>
              <a:t> </a:t>
            </a:r>
            <a:r>
              <a:rPr lang="en-US" sz="1600" dirty="0" err="1"/>
              <a:t>sharenfs</a:t>
            </a:r>
            <a:r>
              <a:rPr lang="en-US" sz="1600" dirty="0"/>
              <a:t>=on | off | opts</a:t>
            </a:r>
          </a:p>
          <a:p>
            <a:r>
              <a:rPr lang="en-US" sz="1600" dirty="0"/>
              <a:t>         Controls whether the file system is shared via NFS, and what options</a:t>
            </a:r>
          </a:p>
          <a:p>
            <a:r>
              <a:rPr lang="en-US" sz="1600" dirty="0"/>
              <a:t>         are used. </a:t>
            </a:r>
            <a:r>
              <a:rPr lang="en-US" sz="1600" dirty="0">
                <a:solidFill>
                  <a:srgbClr val="FF0000"/>
                </a:solidFill>
              </a:rPr>
              <a:t>A file system with a 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</a:rPr>
              <a:t>sharenfs</a:t>
            </a:r>
            <a:r>
              <a:rPr lang="en-US" sz="1600" dirty="0">
                <a:solidFill>
                  <a:srgbClr val="FF0000"/>
                </a:solidFill>
              </a:rPr>
              <a:t> property of </a:t>
            </a:r>
            <a:r>
              <a:rPr lang="en-US" sz="1600" dirty="0">
                <a:solidFill>
                  <a:schemeClr val="accent2"/>
                </a:solidFill>
                <a:latin typeface="Consolas" panose="020B0609020204030204" pitchFamily="49" charset="0"/>
              </a:rPr>
              <a:t>off</a:t>
            </a:r>
            <a:r>
              <a:rPr lang="en-US" sz="1600" dirty="0">
                <a:solidFill>
                  <a:srgbClr val="FF0000"/>
                </a:solidFill>
              </a:rPr>
              <a:t> is managed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   the traditional way via exports(5).  Otherwise, the file system is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   automatically shared and unshared with the "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</a:rPr>
              <a:t>zfs</a:t>
            </a:r>
            <a:r>
              <a:rPr lang="en-US" sz="1600" dirty="0">
                <a:solidFill>
                  <a:schemeClr val="accent2"/>
                </a:solidFill>
                <a:latin typeface="Consolas" panose="020B0609020204030204" pitchFamily="49" charset="0"/>
              </a:rPr>
              <a:t> share</a:t>
            </a:r>
            <a:r>
              <a:rPr lang="en-US" sz="1600" dirty="0">
                <a:solidFill>
                  <a:srgbClr val="FF0000"/>
                </a:solidFill>
              </a:rPr>
              <a:t>" and "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</a:rPr>
              <a:t>zfs</a:t>
            </a:r>
            <a:endParaRPr lang="en-US" sz="1600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accent2"/>
                </a:solidFill>
              </a:rPr>
              <a:t>         </a:t>
            </a:r>
            <a:r>
              <a:rPr lang="en-US" sz="1600" dirty="0" err="1">
                <a:solidFill>
                  <a:schemeClr val="accent2"/>
                </a:solidFill>
                <a:latin typeface="Consolas" panose="020B0609020204030204" pitchFamily="49" charset="0"/>
              </a:rPr>
              <a:t>unshare</a:t>
            </a:r>
            <a:r>
              <a:rPr lang="en-US" sz="1600" dirty="0">
                <a:solidFill>
                  <a:srgbClr val="FF0000"/>
                </a:solidFill>
              </a:rPr>
              <a:t>" commands. </a:t>
            </a:r>
            <a:r>
              <a:rPr lang="en-US" sz="1600" dirty="0"/>
              <a:t>If the property is set to </a:t>
            </a:r>
            <a:r>
              <a:rPr lang="en-US" sz="1600" dirty="0">
                <a:solidFill>
                  <a:schemeClr val="accent2"/>
                </a:solidFill>
                <a:latin typeface="Consolas" panose="020B0609020204030204" pitchFamily="49" charset="0"/>
              </a:rPr>
              <a:t>on</a:t>
            </a:r>
            <a:r>
              <a:rPr lang="en-US" sz="1600" dirty="0"/>
              <a:t> no NFS export options</a:t>
            </a:r>
          </a:p>
          <a:p>
            <a:r>
              <a:rPr lang="en-US" sz="1600" dirty="0"/>
              <a:t>         are used. Otherwise, NFS export options are equivalent to the</a:t>
            </a:r>
          </a:p>
          <a:p>
            <a:r>
              <a:rPr lang="en-US" sz="1600" dirty="0"/>
              <a:t>         contents of this property. The export options may be comma-separated.</a:t>
            </a:r>
          </a:p>
          <a:p>
            <a:r>
              <a:rPr lang="en-US" sz="1600" dirty="0"/>
              <a:t>         See exports(5) for a list of valid options.</a:t>
            </a:r>
          </a:p>
          <a:p>
            <a:endParaRPr lang="en-US" sz="1600" dirty="0"/>
          </a:p>
          <a:p>
            <a:r>
              <a:rPr lang="en-US" sz="1600" dirty="0"/>
              <a:t>         </a:t>
            </a:r>
            <a:r>
              <a:rPr lang="en-US" sz="1600" dirty="0">
                <a:solidFill>
                  <a:srgbClr val="FF0000"/>
                </a:solidFill>
              </a:rPr>
              <a:t>When the </a:t>
            </a:r>
            <a:r>
              <a:rPr lang="en-US" sz="1600" dirty="0" err="1">
                <a:solidFill>
                  <a:schemeClr val="accent2"/>
                </a:solidFill>
              </a:rPr>
              <a:t>sharenfs</a:t>
            </a:r>
            <a:r>
              <a:rPr lang="en-US" sz="1600" dirty="0">
                <a:solidFill>
                  <a:srgbClr val="FF0000"/>
                </a:solidFill>
              </a:rPr>
              <a:t> property is changed for a dataset, the </a:t>
            </a:r>
            <a:r>
              <a:rPr lang="en-US" sz="1600" dirty="0" err="1">
                <a:solidFill>
                  <a:srgbClr val="FF0000"/>
                </a:solidFill>
              </a:rPr>
              <a:t>mountd</a:t>
            </a:r>
            <a:r>
              <a:rPr lang="en-US" sz="1600" dirty="0">
                <a:solidFill>
                  <a:srgbClr val="FF0000"/>
                </a:solidFill>
              </a:rPr>
              <a:t>(8)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   daemon is reloaded.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AE6311C-EB11-49F3-967C-19E688FB4B63}"/>
              </a:ext>
            </a:extLst>
          </p:cNvPr>
          <p:cNvSpPr txBox="1"/>
          <p:nvPr/>
        </p:nvSpPr>
        <p:spPr>
          <a:xfrm>
            <a:off x="1591474" y="1828800"/>
            <a:ext cx="7162800" cy="10156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zh-TW"/>
            </a:defPPr>
          </a:lstStyle>
          <a:p>
            <a:r>
              <a:rPr lang="en-US" sz="1500" dirty="0">
                <a:latin typeface="Consolas" panose="020B0609020204030204" pitchFamily="49" charset="0"/>
              </a:rPr>
              <a:t>/</a:t>
            </a:r>
            <a:r>
              <a:rPr lang="en-US" sz="1500" dirty="0" err="1">
                <a:latin typeface="Consolas" panose="020B0609020204030204" pitchFamily="49" charset="0"/>
              </a:rPr>
              <a:t>etc</a:t>
            </a:r>
            <a:r>
              <a:rPr lang="en-US" sz="1500" dirty="0">
                <a:latin typeface="Consolas" panose="020B0609020204030204" pitchFamily="49" charset="0"/>
              </a:rPr>
              <a:t>/</a:t>
            </a:r>
            <a:r>
              <a:rPr lang="en-US" sz="1500" dirty="0" err="1">
                <a:latin typeface="Consolas" panose="020B0609020204030204" pitchFamily="49" charset="0"/>
              </a:rPr>
              <a:t>rc.d</a:t>
            </a:r>
            <a:r>
              <a:rPr lang="en-US" sz="1500" dirty="0">
                <a:latin typeface="Consolas" panose="020B0609020204030204" pitchFamily="49" charset="0"/>
              </a:rPr>
              <a:t>/</a:t>
            </a:r>
            <a:r>
              <a:rPr lang="en-US" sz="1500" dirty="0" err="1">
                <a:latin typeface="Consolas" panose="020B0609020204030204" pitchFamily="49" charset="0"/>
              </a:rPr>
              <a:t>mountd</a:t>
            </a:r>
            <a:r>
              <a:rPr lang="en-US" sz="1500" dirty="0">
                <a:latin typeface="Consolas" panose="020B0609020204030204" pitchFamily="49" charset="0"/>
              </a:rPr>
              <a:t>:</a:t>
            </a:r>
            <a:br>
              <a:rPr lang="en-US" sz="1500" dirty="0">
                <a:latin typeface="Consolas" panose="020B0609020204030204" pitchFamily="49" charset="0"/>
              </a:rPr>
            </a:br>
            <a:r>
              <a:rPr lang="en-US" sz="1500" dirty="0">
                <a:latin typeface="Consolas" panose="020B0609020204030204" pitchFamily="49" charset="0"/>
              </a:rPr>
              <a:t>if </a:t>
            </a:r>
            <a:r>
              <a:rPr lang="en-US" sz="1500" dirty="0" err="1">
                <a:latin typeface="Consolas" panose="020B0609020204030204" pitchFamily="49" charset="0"/>
              </a:rPr>
              <a:t>checkyesno</a:t>
            </a:r>
            <a:r>
              <a:rPr lang="en-US" sz="1500" dirty="0">
                <a:latin typeface="Consolas" panose="020B0609020204030204" pitchFamily="49" charset="0"/>
              </a:rPr>
              <a:t> </a:t>
            </a:r>
            <a:r>
              <a:rPr lang="en-US" sz="1500" dirty="0" err="1">
                <a:latin typeface="Consolas" panose="020B0609020204030204" pitchFamily="49" charset="0"/>
              </a:rPr>
              <a:t>zfs_enable</a:t>
            </a:r>
            <a:r>
              <a:rPr lang="en-US" sz="1500" dirty="0">
                <a:latin typeface="Consolas" panose="020B0609020204030204" pitchFamily="49" charset="0"/>
              </a:rPr>
              <a:t>; then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	</a:t>
            </a:r>
            <a:r>
              <a:rPr lang="en-US" sz="1500" dirty="0" err="1">
                <a:latin typeface="Consolas" panose="020B0609020204030204" pitchFamily="49" charset="0"/>
              </a:rPr>
              <a:t>rc_flags</a:t>
            </a:r>
            <a:r>
              <a:rPr lang="en-US" sz="1500" dirty="0">
                <a:latin typeface="Consolas" panose="020B0609020204030204" pitchFamily="49" charset="0"/>
              </a:rPr>
              <a:t>="${</a:t>
            </a:r>
            <a:r>
              <a:rPr lang="en-US" sz="1500" dirty="0" err="1">
                <a:latin typeface="Consolas" panose="020B0609020204030204" pitchFamily="49" charset="0"/>
              </a:rPr>
              <a:t>rc_flags</a:t>
            </a:r>
            <a:r>
              <a:rPr lang="en-US" sz="1500" dirty="0">
                <a:latin typeface="Consolas" panose="020B0609020204030204" pitchFamily="49" charset="0"/>
              </a:rPr>
              <a:t>} /</a:t>
            </a:r>
            <a:r>
              <a:rPr lang="en-US" sz="1500" dirty="0" err="1">
                <a:latin typeface="Consolas" panose="020B0609020204030204" pitchFamily="49" charset="0"/>
              </a:rPr>
              <a:t>etc</a:t>
            </a:r>
            <a:r>
              <a:rPr lang="en-US" sz="1500" dirty="0">
                <a:latin typeface="Consolas" panose="020B0609020204030204" pitchFamily="49" charset="0"/>
              </a:rPr>
              <a:t>/exports 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etc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sz="1500" dirty="0" err="1">
                <a:solidFill>
                  <a:srgbClr val="FF0000"/>
                </a:solidFill>
                <a:latin typeface="Consolas" panose="020B0609020204030204" pitchFamily="49" charset="0"/>
              </a:rPr>
              <a:t>zfs</a:t>
            </a:r>
            <a:r>
              <a:rPr lang="en-US" sz="1500" dirty="0">
                <a:solidFill>
                  <a:srgbClr val="FF0000"/>
                </a:solidFill>
                <a:latin typeface="Consolas" panose="020B0609020204030204" pitchFamily="49" charset="0"/>
              </a:rPr>
              <a:t>/exports</a:t>
            </a:r>
            <a:r>
              <a:rPr lang="en-US" sz="1500" dirty="0">
                <a:latin typeface="Consolas" panose="020B0609020204030204" pitchFamily="49" charset="0"/>
              </a:rPr>
              <a:t>"</a:t>
            </a:r>
          </a:p>
          <a:p>
            <a:r>
              <a:rPr lang="en-US" sz="1500" dirty="0">
                <a:latin typeface="Consolas" panose="020B0609020204030204" pitchFamily="49" charset="0"/>
              </a:rPr>
              <a:t>fi</a:t>
            </a:r>
          </a:p>
        </p:txBody>
      </p:sp>
    </p:spTree>
    <p:extLst>
      <p:ext uri="{BB962C8B-B14F-4D97-AF65-F5344CB8AC3E}">
        <p14:creationId xmlns:p14="http://schemas.microsoft.com/office/powerpoint/2010/main" val="2362667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B16A63-ACF9-47B8-B96A-3548C2B1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NFSv4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C4EB59-C6DE-4FCF-84A8-FEA6797FF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rc.conf</a:t>
            </a:r>
            <a:endParaRPr lang="en-US" dirty="0"/>
          </a:p>
          <a:p>
            <a:pPr lvl="2"/>
            <a:r>
              <a:rPr lang="en-US" dirty="0"/>
              <a:t>nfsv4_server_enable="YES"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/exports</a:t>
            </a:r>
          </a:p>
          <a:p>
            <a:pPr lvl="2"/>
            <a:r>
              <a:rPr lang="en-US" dirty="0"/>
              <a:t>V4: / …</a:t>
            </a:r>
          </a:p>
          <a:p>
            <a:pPr lvl="3"/>
            <a:r>
              <a:rPr lang="en-US" dirty="0"/>
              <a:t>Specify the NFSv4 tree root.</a:t>
            </a:r>
          </a:p>
          <a:p>
            <a:pPr lvl="3"/>
            <a:r>
              <a:rPr lang="en-US" dirty="0"/>
              <a:t>Still need to specify files systems in other lines, as in v2 or v3</a:t>
            </a:r>
          </a:p>
          <a:p>
            <a:r>
              <a:rPr lang="en-US" dirty="0"/>
              <a:t>Client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rc.conf</a:t>
            </a:r>
            <a:endParaRPr lang="en-US" dirty="0"/>
          </a:p>
          <a:p>
            <a:pPr lvl="2"/>
            <a:r>
              <a:rPr lang="en-US" dirty="0" err="1"/>
              <a:t>nfscbd_enable</a:t>
            </a:r>
            <a:r>
              <a:rPr lang="en-US" dirty="0"/>
              <a:t>="YES"</a:t>
            </a:r>
          </a:p>
          <a:p>
            <a:pPr lvl="3"/>
            <a:r>
              <a:rPr lang="en-US" dirty="0"/>
              <a:t>Client side callback daemon</a:t>
            </a:r>
          </a:p>
          <a:p>
            <a:r>
              <a:rPr lang="en-US" dirty="0"/>
              <a:t>nfsv4(4), </a:t>
            </a:r>
            <a:r>
              <a:rPr lang="en-US" dirty="0" err="1"/>
              <a:t>pnfs</a:t>
            </a:r>
            <a:r>
              <a:rPr lang="en-US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2793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mounting protocol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NFSv1</a:t>
            </a:r>
          </a:p>
          <a:p>
            <a:pPr lvl="1" eaLnBrk="1" hangingPunct="1"/>
            <a:r>
              <a:rPr lang="en-US" altLang="zh-TW" sz="1600" dirty="0">
                <a:ea typeface="新細明體" panose="02020500000000000000" pitchFamily="18" charset="-120"/>
              </a:rPr>
              <a:t>In-house experiments in Sun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NFSv2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Synchronous write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V2 NFS server must commit each modified block to disk before replying to NFS client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Cause long delay when there is a NFS write operation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UDP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NFSv3 in 1990s 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Asynchronous write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Provide increase performance and better support for large files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TCP support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Components of NFS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mounting protocol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NFSv4 in 2003s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Influenced by AFS and SMB/CIFS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NFSv4 ACL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Stateful protocol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Unicode support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Only port 2049 is used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NFSv4.1 in 2010</a:t>
            </a:r>
          </a:p>
          <a:p>
            <a:pPr lvl="1" eaLnBrk="1" hangingPunct="1"/>
            <a:r>
              <a:rPr lang="en-US" altLang="zh-TW" sz="1800" dirty="0" err="1">
                <a:ea typeface="新細明體" panose="02020500000000000000" pitchFamily="18" charset="-120"/>
              </a:rPr>
              <a:t>pNFS</a:t>
            </a:r>
            <a:r>
              <a:rPr lang="en-US" altLang="zh-TW" sz="1800" dirty="0">
                <a:ea typeface="新細明體" panose="02020500000000000000" pitchFamily="18" charset="-120"/>
              </a:rPr>
              <a:t>, parallel access, distributed servers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Multipathing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NFSv4.2 in 2016</a:t>
            </a:r>
          </a:p>
          <a:p>
            <a:pPr lvl="1" eaLnBrk="1" hangingPunct="1"/>
            <a:r>
              <a:rPr lang="en-US" altLang="zh-TW" sz="1600" dirty="0">
                <a:ea typeface="新細明體" panose="02020500000000000000" pitchFamily="18" charset="-120"/>
              </a:rPr>
              <a:t>Minor revision to NFSv4.1, adds some optional features</a:t>
            </a:r>
          </a:p>
          <a:p>
            <a:pPr lvl="2" eaLnBrk="1" hangingPunct="1"/>
            <a:r>
              <a:rPr lang="en-US" altLang="zh-TW" sz="1400" dirty="0" err="1">
                <a:ea typeface="新細明體" panose="02020500000000000000" pitchFamily="18" charset="-120"/>
              </a:rPr>
              <a:t>lseek</a:t>
            </a:r>
            <a:r>
              <a:rPr lang="en-US" altLang="zh-TW" sz="1400" dirty="0">
                <a:ea typeface="新細明體" panose="02020500000000000000" pitchFamily="18" charset="-120"/>
              </a:rPr>
              <a:t>(SEEK_DATA/SEEK_HOLE)</a:t>
            </a:r>
          </a:p>
          <a:p>
            <a:pPr lvl="2" eaLnBrk="1" hangingPunct="1"/>
            <a:r>
              <a:rPr lang="en-US" altLang="zh-TW" sz="1400" dirty="0" err="1">
                <a:ea typeface="新細明體" panose="02020500000000000000" pitchFamily="18" charset="-120"/>
              </a:rPr>
              <a:t>posix_fallocate</a:t>
            </a:r>
            <a:r>
              <a:rPr lang="en-US" altLang="zh-TW" sz="1400" dirty="0">
                <a:ea typeface="新細明體" panose="02020500000000000000" pitchFamily="18" charset="-120"/>
              </a:rPr>
              <a:t>()</a:t>
            </a:r>
          </a:p>
          <a:p>
            <a:pPr lvl="2" eaLnBrk="1" hangingPunct="1"/>
            <a:r>
              <a:rPr lang="en-US" altLang="zh-TW" sz="1400" dirty="0" err="1">
                <a:ea typeface="新細明體" panose="02020500000000000000" pitchFamily="18" charset="-120"/>
              </a:rPr>
              <a:t>posix_fadvise</a:t>
            </a:r>
            <a:r>
              <a:rPr lang="en-US" altLang="zh-TW" sz="1400" dirty="0">
                <a:ea typeface="新細明體" panose="02020500000000000000" pitchFamily="18" charset="-120"/>
              </a:rPr>
              <a:t>(POSIX_FADV_WILLNEED/POSIX_FADV_DONTNEED)</a:t>
            </a:r>
          </a:p>
          <a:p>
            <a:pPr lvl="2" eaLnBrk="1" hangingPunct="1"/>
            <a:r>
              <a:rPr lang="en-US" altLang="zh-TW" sz="1400" dirty="0">
                <a:ea typeface="新細明體" panose="02020500000000000000" pitchFamily="18" charset="-120"/>
              </a:rPr>
              <a:t>Server side copy of byte ranges between two files on the same NFS mount</a:t>
            </a:r>
            <a:br>
              <a:rPr lang="en-US" altLang="zh-TW" sz="1400" dirty="0">
                <a:ea typeface="新細明體" panose="02020500000000000000" pitchFamily="18" charset="-120"/>
              </a:rPr>
            </a:br>
            <a:r>
              <a:rPr lang="en-US" altLang="zh-TW" sz="1400" dirty="0">
                <a:ea typeface="新細明體" panose="02020500000000000000" pitchFamily="18" charset="-120"/>
              </a:rPr>
              <a:t>point when the </a:t>
            </a:r>
            <a:r>
              <a:rPr lang="en-US" altLang="zh-TW" sz="1400" dirty="0" err="1">
                <a:ea typeface="新細明體" panose="02020500000000000000" pitchFamily="18" charset="-120"/>
              </a:rPr>
              <a:t>copy_file_range</a:t>
            </a:r>
            <a:r>
              <a:rPr lang="en-US" altLang="zh-TW" sz="1400" dirty="0">
                <a:ea typeface="新細明體" panose="02020500000000000000" pitchFamily="18" charset="-120"/>
              </a:rPr>
              <a:t>(2) </a:t>
            </a:r>
            <a:r>
              <a:rPr lang="en-US" altLang="zh-TW" sz="1400" dirty="0" err="1">
                <a:ea typeface="新細明體" panose="02020500000000000000" pitchFamily="18" charset="-120"/>
              </a:rPr>
              <a:t>syscall</a:t>
            </a:r>
            <a:r>
              <a:rPr lang="en-US" altLang="zh-TW" sz="1400" dirty="0">
                <a:ea typeface="新細明體" panose="02020500000000000000" pitchFamily="18" charset="-120"/>
              </a:rPr>
              <a:t> is used.</a:t>
            </a:r>
          </a:p>
          <a:p>
            <a:pPr lvl="2" eaLnBrk="1" hangingPunct="1"/>
            <a:r>
              <a:rPr lang="en-US" altLang="zh-TW" sz="1400" dirty="0">
                <a:ea typeface="新細明體" panose="02020500000000000000" pitchFamily="18" charset="-120"/>
              </a:rPr>
              <a:t>Extended attribute support as specified by RFC-8276.</a:t>
            </a:r>
          </a:p>
        </p:txBody>
      </p:sp>
    </p:spTree>
    <p:extLst>
      <p:ext uri="{BB962C8B-B14F-4D97-AF65-F5344CB8AC3E}">
        <p14:creationId xmlns:p14="http://schemas.microsoft.com/office/powerpoint/2010/main" val="175962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Components of NFS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mounting protocol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Sun</a:t>
            </a:r>
            <a:r>
              <a:rPr lang="en-US" altLang="zh-TW" sz="2000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2000" dirty="0">
                <a:ea typeface="新細明體" panose="02020500000000000000" pitchFamily="18" charset="-120"/>
              </a:rPr>
              <a:t>s Open Network Computing (ONC) Remote Procedure Call (RPC)</a:t>
            </a:r>
            <a:br>
              <a:rPr lang="en-US" altLang="zh-TW" sz="2000" dirty="0">
                <a:ea typeface="新細明體" panose="02020500000000000000" pitchFamily="18" charset="-120"/>
              </a:rPr>
            </a:br>
            <a:r>
              <a:rPr lang="en-US" altLang="zh-TW" sz="2000" dirty="0">
                <a:ea typeface="新細明體" panose="02020500000000000000" pitchFamily="18" charset="-120"/>
              </a:rPr>
              <a:t>distributed computing standards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NFS client </a:t>
            </a:r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 RPC  Transport Layer 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…</a:t>
            </a:r>
            <a:endParaRPr lang="en-US" altLang="zh-TW" sz="1800" dirty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  <a:sym typeface="Wingdings" panose="05000000000000000000" pitchFamily="2" charset="2"/>
              </a:rPr>
              <a:t>Transport Layer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UDP: Lack congestion control</a:t>
            </a:r>
          </a:p>
          <a:p>
            <a:pPr lvl="2" eaLnBrk="1" hangingPunct="1"/>
            <a:r>
              <a:rPr lang="en-US" altLang="zh-TW" sz="1600" dirty="0">
                <a:ea typeface="新細明體" panose="02020500000000000000" pitchFamily="18" charset="-120"/>
              </a:rPr>
              <a:t>TCP: become more suitable </a:t>
            </a:r>
          </a:p>
        </p:txBody>
      </p:sp>
      <p:pic>
        <p:nvPicPr>
          <p:cNvPr id="6148" name="Picture 4" descr="nfsConf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75025"/>
            <a:ext cx="6248400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Components of NFS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Including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Mounting Protocol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Mount Server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Daemons that coordinate basic file service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Diagnostic utilities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36109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NFS Server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Export sharing filesystem</a:t>
            </a:r>
          </a:p>
          <a:p>
            <a:pPr lvl="2" eaLnBrk="1" hangingPunct="1"/>
            <a:r>
              <a:rPr lang="en-US" altLang="zh-TW" sz="1600" dirty="0">
                <a:solidFill>
                  <a:schemeClr val="hlink"/>
                </a:solidFill>
                <a:ea typeface="新細明體" panose="02020500000000000000" pitchFamily="18" charset="-120"/>
              </a:rPr>
              <a:t>System dependent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Waiting for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>
                <a:ea typeface="新細明體" panose="02020500000000000000" pitchFamily="18" charset="-120"/>
              </a:rPr>
              <a:t>mount request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mountd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rpc.mountd</a:t>
            </a:r>
            <a:r>
              <a:rPr lang="en-US" altLang="zh-TW" sz="1600" dirty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Waiting for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>
                <a:ea typeface="新細明體" panose="02020500000000000000" pitchFamily="18" charset="-120"/>
              </a:rPr>
              <a:t>file access request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nfsd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rpc.nfsd</a:t>
            </a:r>
            <a:r>
              <a:rPr lang="en-US" altLang="zh-TW" sz="1600" dirty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Lock the files being accessed (optional)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lockd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rpc.lockd</a:t>
            </a:r>
            <a:r>
              <a:rPr lang="en-US" altLang="zh-TW" sz="1600" dirty="0">
                <a:ea typeface="新細明體" panose="02020500000000000000" pitchFamily="18" charset="-120"/>
              </a:rPr>
              <a:t>) daemon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Check the correctness of the files (optional)</a:t>
            </a:r>
          </a:p>
          <a:p>
            <a:pPr lvl="2" eaLnBrk="1" hangingPunct="1"/>
            <a:r>
              <a:rPr lang="en-US" altLang="zh-TW" sz="1600" dirty="0" err="1">
                <a:ea typeface="新細明體" panose="02020500000000000000" pitchFamily="18" charset="-120"/>
              </a:rPr>
              <a:t>statd</a:t>
            </a:r>
            <a:r>
              <a:rPr lang="en-US" altLang="zh-TW" sz="1600" dirty="0">
                <a:ea typeface="新細明體" panose="02020500000000000000" pitchFamily="18" charset="-120"/>
              </a:rPr>
              <a:t> (</a:t>
            </a:r>
            <a:r>
              <a:rPr lang="en-US" altLang="zh-TW" sz="1600" dirty="0" err="1">
                <a:ea typeface="新細明體" panose="02020500000000000000" pitchFamily="18" charset="-120"/>
              </a:rPr>
              <a:t>rpc.statd</a:t>
            </a:r>
            <a:r>
              <a:rPr lang="en-US" altLang="zh-TW" sz="1600" dirty="0">
                <a:ea typeface="新細明體" panose="02020500000000000000" pitchFamily="18" charset="-120"/>
              </a:rPr>
              <a:t>) daemon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zh-TW">
                <a:ea typeface="新細明體" panose="02020500000000000000" pitchFamily="18" charset="-120"/>
              </a:rPr>
              <a:t>Exporting filesystem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>
                <a:ea typeface="新細明體" panose="02020500000000000000" pitchFamily="18" charset="-120"/>
              </a:rPr>
              <a:t>Edit export configuration file</a:t>
            </a:r>
          </a:p>
          <a:p>
            <a:pPr marL="1295400" lvl="2" indent="-381000" eaLnBrk="1" hangingPunct="1"/>
            <a:r>
              <a:rPr lang="en-US" altLang="zh-TW" sz="1600">
                <a:ea typeface="新細明體" panose="02020500000000000000" pitchFamily="18" charset="-120"/>
              </a:rPr>
              <a:t>Each line is 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>
                <a:ea typeface="新細明體" panose="02020500000000000000" pitchFamily="18" charset="-120"/>
              </a:rPr>
              <a:t>what to export and how</a:t>
            </a:r>
            <a:r>
              <a:rPr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>
              <a:ea typeface="新細明體" panose="02020500000000000000" pitchFamily="18" charset="-120"/>
            </a:endParaRP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>
                <a:ea typeface="新細明體" panose="02020500000000000000" pitchFamily="18" charset="-120"/>
              </a:rPr>
              <a:t>Reload related daemons</a:t>
            </a:r>
          </a:p>
        </p:txBody>
      </p:sp>
      <p:graphicFrame>
        <p:nvGraphicFramePr>
          <p:cNvPr id="18472" name="Group 4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0425824"/>
              </p:ext>
            </p:extLst>
          </p:nvPr>
        </p:nvGraphicFramePr>
        <p:xfrm>
          <a:off x="1447800" y="3355975"/>
          <a:ext cx="7010400" cy="1828800"/>
        </p:xfrm>
        <a:graphic>
          <a:graphicData uri="http://schemas.openxmlformats.org/drawingml/2006/table">
            <a:tbl>
              <a:tblPr/>
              <a:tblGrid>
                <a:gridCol w="141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 info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How to reload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etc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rc.d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mountd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reload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/usr/sbin/exportfs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dfstab</a:t>
                      </a: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/usr/sbin/shareall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/etc/exports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usr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sbin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exportfs</a:t>
                      </a: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Components of NFS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Server-side NFS (FreeBSD.1)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Exporting </a:t>
            </a:r>
            <a:r>
              <a:rPr lang="en-US" altLang="zh-TW" dirty="0" err="1">
                <a:ea typeface="新細明體" pitchFamily="18" charset="-120"/>
              </a:rPr>
              <a:t>filesystem</a:t>
            </a: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/etc/exports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White-space separated</a:t>
            </a:r>
          </a:p>
          <a:p>
            <a:pPr lvl="2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Format: </a:t>
            </a:r>
            <a:r>
              <a:rPr lang="en-US" altLang="zh-TW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directory-list</a:t>
            </a:r>
            <a:r>
              <a:rPr lang="en-US" altLang="zh-TW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options-list</a:t>
            </a:r>
            <a:r>
              <a:rPr lang="en-US" altLang="zh-TW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  </a:t>
            </a:r>
            <a:r>
              <a:rPr lang="en-US" altLang="zh-TW" i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client-list</a:t>
            </a:r>
          </a:p>
        </p:txBody>
      </p:sp>
      <p:graphicFrame>
        <p:nvGraphicFramePr>
          <p:cNvPr id="16533" name="Group 149"/>
          <p:cNvGraphicFramePr>
            <a:graphicFrameLocks noGrp="1"/>
          </p:cNvGraphicFramePr>
          <p:nvPr>
            <p:ph sz="half" idx="4294967295"/>
          </p:nvPr>
        </p:nvGraphicFramePr>
        <p:xfrm>
          <a:off x="1219200" y="2963863"/>
          <a:ext cx="7605713" cy="1989139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ro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Exports read-only, default is (read-write)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alldirs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any subdirectory to be mounted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maproot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root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-mapall=user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Maps all UIDs to the specified user.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6534" name="Group 150"/>
          <p:cNvGraphicFramePr>
            <a:graphicFrameLocks noGrp="1"/>
          </p:cNvGraphicFramePr>
          <p:nvPr/>
        </p:nvGraphicFramePr>
        <p:xfrm>
          <a:off x="1219200" y="5092700"/>
          <a:ext cx="7620000" cy="134144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Client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hostname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 name (ex: mailgate ccserv)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netgroup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NIS netgroups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-mask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-network 140.113.235.0 -mask 255.255.255.0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2584</TotalTime>
  <Words>2369</Words>
  <Application>Microsoft Office PowerPoint</Application>
  <PresentationFormat>如螢幕大小 (4:3)</PresentationFormat>
  <Paragraphs>390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2" baseType="lpstr">
      <vt:lpstr>Futura Md BT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The Network File System</vt:lpstr>
      <vt:lpstr>NFS</vt:lpstr>
      <vt:lpstr>Components of NFS –  mounting protocol (1)</vt:lpstr>
      <vt:lpstr>Components of NFS –  mounting protocol (2)</vt:lpstr>
      <vt:lpstr>Components of NFS –  mounting protocol (3)</vt:lpstr>
      <vt:lpstr>Components of NFS</vt:lpstr>
      <vt:lpstr>Components of NFS –  Server-side NFS (1)</vt:lpstr>
      <vt:lpstr>Components of NFS –  Server-side NFS (2)</vt:lpstr>
      <vt:lpstr>Components of NFS –  Server-side NFS (FreeBSD.1)</vt:lpstr>
      <vt:lpstr>Components of NFS –  Server-side NFS (FreeBSD.2)</vt:lpstr>
      <vt:lpstr>Components of NFS –  Server-side NFS (Linux.1)</vt:lpstr>
      <vt:lpstr>Components of NFS –  Server-side NFS (Linux.2)</vt:lpstr>
      <vt:lpstr>Components of NFS –  Server-side NFS (Linux.3)</vt:lpstr>
      <vt:lpstr>Components of NFS –  Server-side NFS (Solaris.1)</vt:lpstr>
      <vt:lpstr>Components of NFS –  Server-side NFS (Solaris.2)</vt:lpstr>
      <vt:lpstr>Components of NFS –  Server-side NFS (3)</vt:lpstr>
      <vt:lpstr>Components of NFS –  Client-side NFS (1)</vt:lpstr>
      <vt:lpstr>Components of NFS –  Client-side NFS (2)</vt:lpstr>
      <vt:lpstr>Components of NFS –  Client-side NFS (3)</vt:lpstr>
      <vt:lpstr>Components of NFS –  NFS Utilities (1)</vt:lpstr>
      <vt:lpstr>Components of NFS –  NFS Utilities (2)</vt:lpstr>
      <vt:lpstr>NFS in FreeBSD</vt:lpstr>
      <vt:lpstr>NFS and ZFS</vt:lpstr>
      <vt:lpstr>NFSv4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Network File System</dc:title>
  <dc:creator>Tse-Han Wang</dc:creator>
  <cp:lastModifiedBy>Li-Wen Hsu</cp:lastModifiedBy>
  <cp:revision>790</cp:revision>
  <cp:lastPrinted>2017-12-05T09:51:14Z</cp:lastPrinted>
  <dcterms:created xsi:type="dcterms:W3CDTF">1601-01-01T00:00:00Z</dcterms:created>
  <dcterms:modified xsi:type="dcterms:W3CDTF">2019-12-12T00:14:39Z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