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79" r:id="rId25"/>
    <p:sldId id="280" r:id="rId26"/>
    <p:sldId id="283" r:id="rId27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09" autoAdjust="0"/>
  </p:normalViewPr>
  <p:slideViewPr>
    <p:cSldViewPr>
      <p:cViewPr varScale="1">
        <p:scale>
          <a:sx n="108" d="100"/>
          <a:sy n="108" d="100"/>
        </p:scale>
        <p:origin x="88" y="1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7528-22FD-41A0-8082-CD5E9C064817}" type="datetimeFigureOut">
              <a:rPr lang="zh-TW" altLang="en-US" smtClean="0"/>
              <a:t>2019/12/12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EEF8E-BB76-4D78-9C53-870579F69F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714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3473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7995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2999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967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525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631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955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7022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81371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6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8410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8767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D0AA2DD0-4392-467B-BE46-D928463D1495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Sharing System Files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/>
              <a:t>lwhsu</a:t>
            </a:r>
            <a:r>
              <a:rPr lang="en-US" altLang="zh-TW" dirty="0"/>
              <a:t> (2019, CC-BY)</a:t>
            </a:r>
          </a:p>
          <a:p>
            <a:r>
              <a:rPr lang="en-US" altLang="zh-TW" dirty="0"/>
              <a:t>? (?-2018)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NIS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2600">
                <a:ea typeface="新細明體" pitchFamily="18" charset="-120"/>
              </a:rPr>
              <a:t>The Network Information Service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NIS (YP </a:t>
            </a:r>
            <a:r>
              <a:rPr lang="en-US" altLang="zh-TW" sz="2000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dirty="0">
                <a:ea typeface="新細明體" panose="02020500000000000000" pitchFamily="18" charset="-120"/>
              </a:rPr>
              <a:t> Yellow Page)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Release by Sun in 1980s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For master server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System files are kept in original locations and edited as before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There will be a server process takes care of availability of these files over the network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Data files are hashed and formed a database for lookup efficiency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yp_mkdb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Makefile</a:t>
            </a:r>
            <a:r>
              <a:rPr lang="en-US" altLang="zh-TW" sz="1600" dirty="0">
                <a:ea typeface="新細明體" panose="02020500000000000000" pitchFamily="18" charset="-120"/>
              </a:rPr>
              <a:t>	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NIS domain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The NIS server and it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dirty="0">
                <a:ea typeface="新細明體" panose="02020500000000000000" pitchFamily="18" charset="-120"/>
              </a:rPr>
              <a:t>s clients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Multiple NIS server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One master NIS server and multiple NIS slave servers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NIS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2600">
                <a:ea typeface="新細明體" pitchFamily="18" charset="-120"/>
              </a:rPr>
              <a:t>The Network Information Service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細明體" panose="02020509000000000000" pitchFamily="49" charset="-120"/>
              </a:rPr>
              <a:t>/etc/netgroup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Group users, machines, nets for easy reference in other system files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Can be used in such as /etc/{passwd,group,exports}, /etc/exports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[format]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>
                <a:ea typeface="細明體" panose="02020509000000000000" pitchFamily="49" charset="-120"/>
              </a:rPr>
              <a:t>groupname list-of-members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[member-format]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>
                <a:ea typeface="細明體" panose="02020509000000000000" pitchFamily="49" charset="-120"/>
              </a:rPr>
              <a:t>(hostname, username, nisdomainname)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Example of /etc/netgroup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52600" y="4572000"/>
            <a:ext cx="662940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600"/>
            </a:lvl1pPr>
          </a:lstStyle>
          <a:p>
            <a:r>
              <a:rPr lang="en-US" altLang="zh-TW" dirty="0" err="1">
                <a:latin typeface="Consolas" panose="020B0609020204030204" pitchFamily="49" charset="0"/>
              </a:rPr>
              <a:t>adm_user</a:t>
            </a:r>
            <a:r>
              <a:rPr lang="en-US" altLang="zh-TW" dirty="0">
                <a:latin typeface="Consolas" panose="020B0609020204030204" pitchFamily="49" charset="0"/>
              </a:rPr>
              <a:t>		(,</a:t>
            </a:r>
            <a:r>
              <a:rPr lang="en-US" altLang="zh-TW" dirty="0" err="1">
                <a:latin typeface="Consolas" panose="020B0609020204030204" pitchFamily="49" charset="0"/>
              </a:rPr>
              <a:t>chwong</a:t>
            </a:r>
            <a:r>
              <a:rPr lang="en-US" altLang="zh-TW" dirty="0">
                <a:latin typeface="Consolas" panose="020B0609020204030204" pitchFamily="49" charset="0"/>
              </a:rPr>
              <a:t>,) (,</a:t>
            </a:r>
            <a:r>
              <a:rPr lang="en-US" altLang="zh-TW" dirty="0" err="1">
                <a:latin typeface="Consolas" panose="020B0609020204030204" pitchFamily="49" charset="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</a:rPr>
              <a:t>,) (,</a:t>
            </a:r>
            <a:r>
              <a:rPr lang="en-US" altLang="zh-TW" dirty="0" err="1">
                <a:latin typeface="Consolas" panose="020B0609020204030204" pitchFamily="49" charset="0"/>
              </a:rPr>
              <a:t>liuyh</a:t>
            </a:r>
            <a:r>
              <a:rPr lang="en-US" altLang="zh-TW" dirty="0">
                <a:latin typeface="Consolas" panose="020B0609020204030204" pitchFamily="49" charset="0"/>
              </a:rPr>
              <a:t>,)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adm_cc_cs</a:t>
            </a:r>
            <a:r>
              <a:rPr lang="en-US" altLang="zh-TW" dirty="0">
                <a:latin typeface="Consolas" panose="020B0609020204030204" pitchFamily="49" charset="0"/>
              </a:rPr>
              <a:t>	(</a:t>
            </a:r>
            <a:r>
              <a:rPr lang="en-US" altLang="zh-TW" dirty="0" err="1">
                <a:latin typeface="Consolas" panose="020B0609020204030204" pitchFamily="49" charset="0"/>
              </a:rPr>
              <a:t>cshome</a:t>
            </a:r>
            <a:r>
              <a:rPr lang="en-US" altLang="zh-TW" dirty="0">
                <a:latin typeface="Consolas" panose="020B0609020204030204" pitchFamily="49" charset="0"/>
              </a:rPr>
              <a:t>,,) (</a:t>
            </a:r>
            <a:r>
              <a:rPr lang="en-US" altLang="zh-TW" dirty="0" err="1">
                <a:latin typeface="Consolas" panose="020B0609020204030204" pitchFamily="49" charset="0"/>
              </a:rPr>
              <a:t>csduty</a:t>
            </a:r>
            <a:r>
              <a:rPr lang="en-US" altLang="zh-TW" dirty="0">
                <a:latin typeface="Consolas" panose="020B0609020204030204" pitchFamily="49" charset="0"/>
              </a:rPr>
              <a:t>,,) (</a:t>
            </a:r>
            <a:r>
              <a:rPr lang="en-US" altLang="zh-TW" dirty="0" err="1">
                <a:latin typeface="Consolas" panose="020B0609020204030204" pitchFamily="49" charset="0"/>
              </a:rPr>
              <a:t>csmailgate</a:t>
            </a:r>
            <a:r>
              <a:rPr lang="en-US" altLang="zh-TW" dirty="0">
                <a:latin typeface="Consolas" panose="020B0609020204030204" pitchFamily="49" charset="0"/>
              </a:rPr>
              <a:t>,,)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sun_cc_cs</a:t>
            </a:r>
            <a:r>
              <a:rPr lang="en-US" altLang="zh-TW" dirty="0">
                <a:latin typeface="Consolas" panose="020B0609020204030204" pitchFamily="49" charset="0"/>
              </a:rPr>
              <a:t>	(sun1,,) (sun2,,) (sun3,,)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bsd_cc_cs</a:t>
            </a:r>
            <a:r>
              <a:rPr lang="en-US" altLang="zh-TW" dirty="0">
                <a:latin typeface="Consolas" panose="020B0609020204030204" pitchFamily="49" charset="0"/>
              </a:rPr>
              <a:t>	(bsd1,,) (bsd2,,) (bsd3,,) 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linux_cc_cs</a:t>
            </a:r>
            <a:r>
              <a:rPr lang="en-US" altLang="zh-TW" dirty="0">
                <a:latin typeface="Consolas" panose="020B0609020204030204" pitchFamily="49" charset="0"/>
              </a:rPr>
              <a:t>	(linux1,,) (linux2,,) (linux3,,)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all_cc_cs</a:t>
            </a:r>
            <a:r>
              <a:rPr lang="en-US" altLang="zh-TW" dirty="0">
                <a:latin typeface="Consolas" panose="020B0609020204030204" pitchFamily="49" charset="0"/>
              </a:rPr>
              <a:t>	</a:t>
            </a:r>
            <a:r>
              <a:rPr lang="en-US" altLang="zh-TW" dirty="0" err="1">
                <a:latin typeface="Consolas" panose="020B0609020204030204" pitchFamily="49" charset="0"/>
              </a:rPr>
              <a:t>adm_cc_cs</a:t>
            </a:r>
            <a:r>
              <a:rPr lang="en-US" altLang="zh-TW" dirty="0">
                <a:latin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</a:rPr>
              <a:t>sun_cc_cs</a:t>
            </a:r>
            <a:r>
              <a:rPr lang="en-US" altLang="zh-TW" dirty="0">
                <a:latin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</a:rPr>
              <a:t>bsd_cc_cs</a:t>
            </a:r>
            <a:r>
              <a:rPr lang="en-US" altLang="zh-TW" dirty="0">
                <a:latin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</a:rPr>
              <a:t>linux_cc_cs</a:t>
            </a:r>
            <a:endParaRPr lang="en-US" altLang="zh-TW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NIS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2600">
                <a:ea typeface="新細明體" pitchFamily="18" charset="-120"/>
              </a:rPr>
              <a:t>The Network Information Service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Prioritizing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System information can come from many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Local, NIS, 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z="16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Specify the sources that we are going to use and the order of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/etc/{passwd, group}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+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Entire NIS map is included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+@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Include only certain netgroup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+name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Include only a single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/etc/nsswitch.conf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447800" y="4876800"/>
            <a:ext cx="312420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600"/>
            </a:lvl1pPr>
          </a:lstStyle>
          <a:p>
            <a:r>
              <a:rPr lang="en-US" altLang="zh-TW" dirty="0">
                <a:latin typeface="Consolas" panose="020B0609020204030204" pitchFamily="49" charset="0"/>
              </a:rPr>
              <a:t>…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passwd</a:t>
            </a:r>
            <a:r>
              <a:rPr lang="en-US" altLang="zh-TW" dirty="0">
                <a:latin typeface="Consolas" panose="020B0609020204030204" pitchFamily="49" charset="0"/>
              </a:rPr>
              <a:t>:	</a:t>
            </a:r>
            <a:r>
              <a:rPr lang="en-US" altLang="zh-TW" dirty="0" err="1">
                <a:latin typeface="Consolas" panose="020B0609020204030204" pitchFamily="49" charset="0"/>
              </a:rPr>
              <a:t>compat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group:  	</a:t>
            </a:r>
            <a:r>
              <a:rPr lang="en-US" altLang="zh-TW" dirty="0" err="1">
                <a:latin typeface="Consolas" panose="020B0609020204030204" pitchFamily="49" charset="0"/>
              </a:rPr>
              <a:t>compat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shadow:	files </a:t>
            </a:r>
            <a:r>
              <a:rPr lang="en-US" altLang="zh-TW" dirty="0" err="1">
                <a:latin typeface="Consolas" panose="020B0609020204030204" pitchFamily="49" charset="0"/>
              </a:rPr>
              <a:t>nis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hosts:  files </a:t>
            </a:r>
            <a:r>
              <a:rPr lang="en-US" altLang="zh-TW" dirty="0" err="1">
                <a:latin typeface="Consolas" panose="020B0609020204030204" pitchFamily="49" charset="0"/>
              </a:rPr>
              <a:t>nis</a:t>
            </a:r>
            <a:r>
              <a:rPr lang="en-US" altLang="zh-TW" dirty="0">
                <a:latin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</a:rPr>
              <a:t>dns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NIS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2600">
                <a:ea typeface="新細明體" pitchFamily="18" charset="-120"/>
              </a:rPr>
              <a:t>The Network Information Service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Use </a:t>
            </a:r>
            <a:r>
              <a:rPr lang="en-US" altLang="zh-TW" dirty="0" err="1">
                <a:ea typeface="新細明體" panose="02020500000000000000" pitchFamily="18" charset="-120"/>
              </a:rPr>
              <a:t>netgroup</a:t>
            </a:r>
            <a:r>
              <a:rPr lang="en-US" altLang="zh-TW" dirty="0">
                <a:ea typeface="新細明體" panose="02020500000000000000" pitchFamily="18" charset="-120"/>
              </a:rPr>
              <a:t> in other system files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Example for used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/passwd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Example for used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/exports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0" y="2209800"/>
            <a:ext cx="6269665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600"/>
            </a:lvl1pPr>
          </a:lstStyle>
          <a:p>
            <a:r>
              <a:rPr lang="en-US" altLang="zh-TW" sz="1500" dirty="0">
                <a:latin typeface="Consolas" panose="020B0609020204030204" pitchFamily="49" charset="0"/>
              </a:rPr>
              <a:t>…</a:t>
            </a:r>
          </a:p>
          <a:p>
            <a:r>
              <a:rPr lang="en-US" altLang="zh-TW" sz="1500" dirty="0">
                <a:latin typeface="Consolas" panose="020B0609020204030204" pitchFamily="49" charset="0"/>
              </a:rPr>
              <a:t>pop:*:68:6:Post Office Owner:/nonexistent:/</a:t>
            </a:r>
            <a:r>
              <a:rPr lang="en-US" altLang="zh-TW" sz="1500" dirty="0" err="1">
                <a:latin typeface="Consolas" panose="020B0609020204030204" pitchFamily="49" charset="0"/>
              </a:rPr>
              <a:t>sbin</a:t>
            </a:r>
            <a:r>
              <a:rPr lang="en-US" altLang="zh-TW" sz="1500" dirty="0">
                <a:latin typeface="Consolas" panose="020B0609020204030204" pitchFamily="49" charset="0"/>
              </a:rPr>
              <a:t>/</a:t>
            </a:r>
            <a:r>
              <a:rPr lang="en-US" altLang="zh-TW" sz="1500" dirty="0" err="1">
                <a:latin typeface="Consolas" panose="020B0609020204030204" pitchFamily="49" charset="0"/>
              </a:rPr>
              <a:t>nologin</a:t>
            </a:r>
            <a:endParaRPr lang="en-US" altLang="zh-TW" sz="1500" dirty="0">
              <a:latin typeface="Consolas" panose="020B0609020204030204" pitchFamily="49" charset="0"/>
            </a:endParaRPr>
          </a:p>
          <a:p>
            <a:r>
              <a:rPr lang="en-US" altLang="zh-TW" sz="1500" dirty="0">
                <a:latin typeface="Consolas" panose="020B0609020204030204" pitchFamily="49" charset="0"/>
              </a:rPr>
              <a:t>www:*:80:80:World Wide Web Owner:/nonexistent:/</a:t>
            </a:r>
            <a:r>
              <a:rPr lang="en-US" altLang="zh-TW" sz="1500" dirty="0" err="1">
                <a:latin typeface="Consolas" panose="020B0609020204030204" pitchFamily="49" charset="0"/>
              </a:rPr>
              <a:t>sbin</a:t>
            </a:r>
            <a:r>
              <a:rPr lang="en-US" altLang="zh-TW" sz="1500" dirty="0">
                <a:latin typeface="Consolas" panose="020B0609020204030204" pitchFamily="49" charset="0"/>
              </a:rPr>
              <a:t>/</a:t>
            </a:r>
            <a:r>
              <a:rPr lang="en-US" altLang="zh-TW" sz="1500" dirty="0" err="1">
                <a:latin typeface="Consolas" panose="020B0609020204030204" pitchFamily="49" charset="0"/>
              </a:rPr>
              <a:t>nologin</a:t>
            </a:r>
            <a:endParaRPr lang="en-US" altLang="zh-TW" sz="1500" dirty="0">
              <a:latin typeface="Consolas" panose="020B0609020204030204" pitchFamily="49" charset="0"/>
            </a:endParaRPr>
          </a:p>
          <a:p>
            <a:r>
              <a:rPr lang="en-US" altLang="zh-TW" sz="1500" dirty="0">
                <a:latin typeface="Consolas" panose="020B0609020204030204" pitchFamily="49" charset="0"/>
              </a:rPr>
              <a:t>nobody:*:65534:65534:Unprivileged user:/nonexistent:/</a:t>
            </a:r>
            <a:r>
              <a:rPr lang="en-US" altLang="zh-TW" sz="1500" dirty="0" err="1">
                <a:latin typeface="Consolas" panose="020B0609020204030204" pitchFamily="49" charset="0"/>
              </a:rPr>
              <a:t>sbin</a:t>
            </a:r>
            <a:r>
              <a:rPr lang="en-US" altLang="zh-TW" sz="1500" dirty="0">
                <a:latin typeface="Consolas" panose="020B0609020204030204" pitchFamily="49" charset="0"/>
              </a:rPr>
              <a:t>/</a:t>
            </a:r>
            <a:r>
              <a:rPr lang="en-US" altLang="zh-TW" sz="1500" dirty="0" err="1">
                <a:latin typeface="Consolas" panose="020B0609020204030204" pitchFamily="49" charset="0"/>
              </a:rPr>
              <a:t>nologin</a:t>
            </a:r>
            <a:endParaRPr lang="en-US" altLang="zh-TW" sz="1500" dirty="0">
              <a:latin typeface="Consolas" panose="020B0609020204030204" pitchFamily="49" charset="0"/>
            </a:endParaRPr>
          </a:p>
          <a:p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+@admin-user:*:::::</a:t>
            </a:r>
          </a:p>
          <a:p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+:*:::::/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/local/bin/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cs.nologin</a:t>
            </a:r>
            <a:endParaRPr lang="en-US" altLang="zh-TW" sz="15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4648200"/>
            <a:ext cx="7427803" cy="14773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600"/>
            </a:lvl1pPr>
          </a:lstStyle>
          <a:p>
            <a:r>
              <a:rPr lang="en-US" altLang="zh-TW" sz="1500" dirty="0">
                <a:latin typeface="Consolas" panose="020B0609020204030204" pitchFamily="49" charset="0"/>
              </a:rPr>
              <a:t>/raid	-</a:t>
            </a:r>
            <a:r>
              <a:rPr lang="en-US" altLang="zh-TW" sz="1500" dirty="0" err="1">
                <a:latin typeface="Consolas" panose="020B0609020204030204" pitchFamily="49" charset="0"/>
              </a:rPr>
              <a:t>alldirs</a:t>
            </a:r>
            <a:r>
              <a:rPr lang="en-US" altLang="zh-TW" sz="1500" dirty="0">
                <a:latin typeface="Consolas" panose="020B0609020204030204" pitchFamily="49" charset="0"/>
              </a:rPr>
              <a:t> –</a:t>
            </a:r>
            <a:r>
              <a:rPr lang="en-US" altLang="zh-TW" sz="1500" dirty="0" err="1">
                <a:latin typeface="Consolas" panose="020B0609020204030204" pitchFamily="49" charset="0"/>
              </a:rPr>
              <a:t>maproot</a:t>
            </a:r>
            <a:r>
              <a:rPr lang="en-US" altLang="zh-TW" sz="1500" dirty="0">
                <a:latin typeface="Consolas" panose="020B0609020204030204" pitchFamily="49" charset="0"/>
              </a:rPr>
              <a:t>=root </a:t>
            </a:r>
            <a:r>
              <a:rPr lang="en-US" altLang="zh-TW" sz="1500" dirty="0" err="1">
                <a:latin typeface="Consolas" panose="020B0609020204030204" pitchFamily="49" charset="0"/>
              </a:rPr>
              <a:t>mailgate</a:t>
            </a:r>
            <a:r>
              <a:rPr lang="en-US" altLang="zh-TW" sz="1500" dirty="0">
                <a:latin typeface="Consolas" panose="020B0609020204030204" pitchFamily="49" charset="0"/>
              </a:rPr>
              <a:t> </a:t>
            </a:r>
            <a:r>
              <a:rPr lang="en-US" altLang="zh-TW" sz="1500" dirty="0" err="1">
                <a:latin typeface="Consolas" panose="020B0609020204030204" pitchFamily="49" charset="0"/>
              </a:rPr>
              <a:t>ccserv</a:t>
            </a:r>
            <a:r>
              <a:rPr lang="en-US" altLang="zh-TW" sz="1500" dirty="0">
                <a:latin typeface="Consolas" panose="020B0609020204030204" pitchFamily="49" charset="0"/>
              </a:rPr>
              <a:t> backup</a:t>
            </a:r>
          </a:p>
          <a:p>
            <a:r>
              <a:rPr lang="en-US" altLang="zh-TW" sz="1500" dirty="0">
                <a:latin typeface="Consolas" panose="020B0609020204030204" pitchFamily="49" charset="0"/>
              </a:rPr>
              <a:t>/raid 	-</a:t>
            </a:r>
            <a:r>
              <a:rPr lang="en-US" altLang="zh-TW" sz="1500" dirty="0" err="1">
                <a:latin typeface="Consolas" panose="020B0609020204030204" pitchFamily="49" charset="0"/>
              </a:rPr>
              <a:t>alldirs</a:t>
            </a:r>
            <a:r>
              <a:rPr lang="en-US" altLang="zh-TW" sz="1500" dirty="0">
                <a:latin typeface="Consolas" panose="020B0609020204030204" pitchFamily="49" charset="0"/>
              </a:rPr>
              <a:t> –</a:t>
            </a:r>
            <a:r>
              <a:rPr lang="en-US" altLang="zh-TW" sz="1500" dirty="0" err="1">
                <a:latin typeface="Consolas" panose="020B0609020204030204" pitchFamily="49" charset="0"/>
              </a:rPr>
              <a:t>maproot</a:t>
            </a:r>
            <a:r>
              <a:rPr lang="en-US" altLang="zh-TW" sz="1500" dirty="0">
                <a:latin typeface="Consolas" panose="020B0609020204030204" pitchFamily="49" charset="0"/>
              </a:rPr>
              <a:t>=65534 –network 140.113.209 –mask 255.255.255.0</a:t>
            </a:r>
          </a:p>
          <a:p>
            <a:r>
              <a:rPr lang="en-US" altLang="zh-TW" sz="1500" dirty="0">
                <a:latin typeface="Consolas" panose="020B0609020204030204" pitchFamily="49" charset="0"/>
              </a:rPr>
              <a:t>/home	-</a:t>
            </a:r>
            <a:r>
              <a:rPr lang="en-US" altLang="zh-TW" sz="1500" dirty="0" err="1">
                <a:latin typeface="Consolas" panose="020B0609020204030204" pitchFamily="49" charset="0"/>
              </a:rPr>
              <a:t>ro</a:t>
            </a:r>
            <a:r>
              <a:rPr lang="en-US" altLang="zh-TW" sz="1500" dirty="0">
                <a:latin typeface="Consolas" panose="020B0609020204030204" pitchFamily="49" charset="0"/>
              </a:rPr>
              <a:t> –</a:t>
            </a:r>
            <a:r>
              <a:rPr lang="en-US" altLang="zh-TW" sz="1500" dirty="0" err="1">
                <a:latin typeface="Consolas" panose="020B0609020204030204" pitchFamily="49" charset="0"/>
              </a:rPr>
              <a:t>mapall</a:t>
            </a:r>
            <a:r>
              <a:rPr lang="en-US" altLang="zh-TW" sz="1500" dirty="0">
                <a:latin typeface="Consolas" panose="020B0609020204030204" pitchFamily="49" charset="0"/>
              </a:rPr>
              <a:t>=nobody –network 140.113.235.0 –mask 255.255.255.0</a:t>
            </a:r>
          </a:p>
          <a:p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  /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obj</a:t>
            </a:r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 –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maproot</a:t>
            </a:r>
            <a:r>
              <a:rPr lang="en-US" altLang="zh-TW" sz="1500" dirty="0">
                <a:solidFill>
                  <a:srgbClr val="FF0000"/>
                </a:solidFill>
                <a:latin typeface="Consolas" panose="020B0609020204030204" pitchFamily="49" charset="0"/>
              </a:rPr>
              <a:t>=0 </a:t>
            </a:r>
            <a:r>
              <a:rPr lang="en-US" altLang="zh-TW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bsd_cc_csie</a:t>
            </a:r>
            <a:endParaRPr lang="en-US" altLang="zh-TW" sz="15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NIS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2600">
                <a:ea typeface="新細明體" pitchFamily="18" charset="-120"/>
              </a:rPr>
              <a:t>The Network Information Service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Advantages of NIS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Not necessary for administrator to be aware of NIS internal data format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Cross-platform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Disadvantages of NIS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If a slave NIS server is down, the slave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copy may not be updated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Periodically poll data (cron)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Not secure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Any host on a network can claim to be NIS Server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Any one can read your NIS maps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Consume network bandwidth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How NIS works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NIS directory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/var/yp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NIS Server Map directory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 a subdirectory of the NIS directory named for the NIS domain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/var/yp/+cs.nis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Example: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3886200"/>
            <a:ext cx="8305800" cy="21698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dirty="0" err="1"/>
              <a:t>csduty</a:t>
            </a:r>
            <a:r>
              <a:rPr lang="en-US" altLang="zh-TW" dirty="0"/>
              <a:t> [/</a:t>
            </a:r>
            <a:r>
              <a:rPr lang="en-US" altLang="zh-TW" dirty="0" err="1"/>
              <a:t>var</a:t>
            </a:r>
            <a:r>
              <a:rPr lang="en-US" altLang="zh-TW" dirty="0"/>
              <a:t>/</a:t>
            </a:r>
            <a:r>
              <a:rPr lang="en-US" altLang="zh-TW" dirty="0" err="1"/>
              <a:t>yp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sudo</a:t>
            </a:r>
            <a:r>
              <a:rPr lang="en-US" altLang="zh-TW" dirty="0"/>
              <a:t> </a:t>
            </a:r>
            <a:r>
              <a:rPr lang="en-US" altLang="zh-TW" dirty="0" err="1"/>
              <a:t>ls</a:t>
            </a:r>
            <a:r>
              <a:rPr lang="en-US" altLang="zh-TW" dirty="0"/>
              <a:t> +cs.nis/</a:t>
            </a:r>
          </a:p>
          <a:p>
            <a:r>
              <a:rPr lang="en-US" altLang="zh-TW" dirty="0" err="1"/>
              <a:t>auto.home</a:t>
            </a:r>
            <a:r>
              <a:rPr lang="en-US" altLang="zh-TW" dirty="0"/>
              <a:t>      </a:t>
            </a:r>
            <a:r>
              <a:rPr lang="en-US" altLang="zh-TW" dirty="0" err="1"/>
              <a:t>group.byname</a:t>
            </a:r>
            <a:r>
              <a:rPr lang="en-US" altLang="zh-TW" dirty="0"/>
              <a:t>         </a:t>
            </a:r>
            <a:r>
              <a:rPr lang="en-US" altLang="zh-TW" dirty="0" err="1"/>
              <a:t>netgroup.byuser</a:t>
            </a:r>
            <a:r>
              <a:rPr lang="en-US" altLang="zh-TW" dirty="0"/>
              <a:t>      </a:t>
            </a:r>
            <a:r>
              <a:rPr lang="en-US" altLang="zh-TW" dirty="0" err="1"/>
              <a:t>publickey.byname</a:t>
            </a:r>
            <a:endParaRPr lang="en-US" altLang="zh-TW" dirty="0"/>
          </a:p>
          <a:p>
            <a:r>
              <a:rPr lang="en-US" altLang="zh-TW" dirty="0" err="1"/>
              <a:t>auto.master</a:t>
            </a:r>
            <a:r>
              <a:rPr lang="en-US" altLang="zh-TW" dirty="0"/>
              <a:t>    </a:t>
            </a:r>
            <a:r>
              <a:rPr lang="en-US" altLang="zh-TW" dirty="0" err="1"/>
              <a:t>hosts.byaddr</a:t>
            </a:r>
            <a:r>
              <a:rPr lang="en-US" altLang="zh-TW" dirty="0"/>
              <a:t>         </a:t>
            </a:r>
            <a:r>
              <a:rPr lang="en-US" altLang="zh-TW" dirty="0" err="1"/>
              <a:t>netid.byname</a:t>
            </a:r>
            <a:r>
              <a:rPr lang="en-US" altLang="zh-TW" dirty="0"/>
              <a:t>         </a:t>
            </a:r>
            <a:r>
              <a:rPr lang="en-US" altLang="zh-TW" dirty="0" err="1"/>
              <a:t>rpc.byname</a:t>
            </a:r>
            <a:endParaRPr lang="en-US" altLang="zh-TW" dirty="0"/>
          </a:p>
          <a:p>
            <a:r>
              <a:rPr lang="en-US" altLang="zh-TW" dirty="0"/>
              <a:t>auto.net       </a:t>
            </a:r>
            <a:r>
              <a:rPr lang="en-US" altLang="zh-TW" dirty="0" err="1"/>
              <a:t>hosts.byname</a:t>
            </a:r>
            <a:r>
              <a:rPr lang="en-US" altLang="zh-TW" dirty="0"/>
              <a:t>         </a:t>
            </a:r>
            <a:r>
              <a:rPr lang="en-US" altLang="zh-TW" dirty="0" err="1"/>
              <a:t>networks.byaddr</a:t>
            </a:r>
            <a:r>
              <a:rPr lang="en-US" altLang="zh-TW" dirty="0"/>
              <a:t>      </a:t>
            </a:r>
            <a:r>
              <a:rPr lang="en-US" altLang="zh-TW" dirty="0" err="1"/>
              <a:t>rpc.bynumber</a:t>
            </a:r>
            <a:endParaRPr lang="en-US" altLang="zh-TW" dirty="0"/>
          </a:p>
          <a:p>
            <a:r>
              <a:rPr lang="en-US" altLang="zh-TW" dirty="0" err="1"/>
              <a:t>auto.user</a:t>
            </a:r>
            <a:r>
              <a:rPr lang="en-US" altLang="zh-TW" dirty="0"/>
              <a:t>      </a:t>
            </a:r>
            <a:r>
              <a:rPr lang="en-US" altLang="zh-TW" dirty="0" err="1"/>
              <a:t>mail.aliases</a:t>
            </a:r>
            <a:r>
              <a:rPr lang="en-US" altLang="zh-TW" dirty="0"/>
              <a:t>         </a:t>
            </a:r>
            <a:r>
              <a:rPr lang="en-US" altLang="zh-TW" dirty="0" err="1"/>
              <a:t>networks.byname</a:t>
            </a:r>
            <a:r>
              <a:rPr lang="en-US" altLang="zh-TW" dirty="0"/>
              <a:t>      </a:t>
            </a:r>
            <a:r>
              <a:rPr lang="en-US" altLang="zh-TW" dirty="0" err="1"/>
              <a:t>services.byname</a:t>
            </a:r>
            <a:endParaRPr lang="en-US" altLang="zh-TW" dirty="0"/>
          </a:p>
          <a:p>
            <a:r>
              <a:rPr lang="en-US" altLang="zh-TW" dirty="0" err="1"/>
              <a:t>bootparams</a:t>
            </a:r>
            <a:r>
              <a:rPr lang="en-US" altLang="zh-TW" dirty="0"/>
              <a:t>     </a:t>
            </a:r>
            <a:r>
              <a:rPr lang="en-US" altLang="zh-TW" dirty="0" err="1"/>
              <a:t>master.passwd.byname</a:t>
            </a:r>
            <a:r>
              <a:rPr lang="en-US" altLang="zh-TW" dirty="0"/>
              <a:t> </a:t>
            </a:r>
            <a:r>
              <a:rPr lang="en-US" altLang="zh-TW" dirty="0" err="1"/>
              <a:t>passwd.byname</a:t>
            </a:r>
            <a:r>
              <a:rPr lang="en-US" altLang="zh-TW" dirty="0"/>
              <a:t>        </a:t>
            </a:r>
            <a:r>
              <a:rPr lang="en-US" altLang="zh-TW" dirty="0" err="1"/>
              <a:t>shadow.byname</a:t>
            </a:r>
            <a:endParaRPr lang="en-US" altLang="zh-TW" dirty="0"/>
          </a:p>
          <a:p>
            <a:r>
              <a:rPr lang="en-US" altLang="zh-TW" dirty="0" err="1"/>
              <a:t>ethers.byaddr</a:t>
            </a:r>
            <a:r>
              <a:rPr lang="en-US" altLang="zh-TW" dirty="0"/>
              <a:t>  </a:t>
            </a:r>
            <a:r>
              <a:rPr lang="en-US" altLang="zh-TW" dirty="0" err="1"/>
              <a:t>master.passwd.byuid</a:t>
            </a:r>
            <a:r>
              <a:rPr lang="en-US" altLang="zh-TW" dirty="0"/>
              <a:t>  </a:t>
            </a:r>
            <a:r>
              <a:rPr lang="en-US" altLang="zh-TW" dirty="0" err="1"/>
              <a:t>passwd.byuid</a:t>
            </a:r>
            <a:r>
              <a:rPr lang="en-US" altLang="zh-TW" dirty="0"/>
              <a:t>         </a:t>
            </a:r>
            <a:r>
              <a:rPr lang="en-US" altLang="zh-TW" dirty="0" err="1"/>
              <a:t>sudoers.pwd.byname</a:t>
            </a:r>
            <a:endParaRPr lang="en-US" altLang="zh-TW" dirty="0"/>
          </a:p>
          <a:p>
            <a:r>
              <a:rPr lang="en-US" altLang="zh-TW" dirty="0" err="1"/>
              <a:t>ethers.byname</a:t>
            </a:r>
            <a:r>
              <a:rPr lang="en-US" altLang="zh-TW" dirty="0"/>
              <a:t>  </a:t>
            </a:r>
            <a:r>
              <a:rPr lang="en-US" altLang="zh-TW" dirty="0" err="1"/>
              <a:t>netgroup</a:t>
            </a:r>
            <a:r>
              <a:rPr lang="en-US" altLang="zh-TW" dirty="0"/>
              <a:t>             </a:t>
            </a:r>
            <a:r>
              <a:rPr lang="en-US" altLang="zh-TW" dirty="0" err="1"/>
              <a:t>protocols.byname</a:t>
            </a:r>
            <a:r>
              <a:rPr lang="en-US" altLang="zh-TW" dirty="0"/>
              <a:t>     </a:t>
            </a:r>
            <a:r>
              <a:rPr lang="en-US" altLang="zh-TW" dirty="0" err="1"/>
              <a:t>ypservers</a:t>
            </a:r>
            <a:endParaRPr lang="en-US" altLang="zh-TW" dirty="0"/>
          </a:p>
          <a:p>
            <a:r>
              <a:rPr lang="en-US" altLang="zh-TW" dirty="0" err="1"/>
              <a:t>group.bygid</a:t>
            </a:r>
            <a:r>
              <a:rPr lang="en-US" altLang="zh-TW" dirty="0"/>
              <a:t>    </a:t>
            </a:r>
            <a:r>
              <a:rPr lang="en-US" altLang="zh-TW" dirty="0" err="1"/>
              <a:t>netgroup.byhost</a:t>
            </a:r>
            <a:r>
              <a:rPr lang="en-US" altLang="zh-TW" dirty="0"/>
              <a:t>      </a:t>
            </a:r>
            <a:r>
              <a:rPr lang="en-US" altLang="zh-TW" dirty="0" err="1"/>
              <a:t>protocols.bynumber</a:t>
            </a:r>
            <a:endParaRPr lang="en-US" altLang="zh-TW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How NIS works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NIS master server 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 NIS slave servers</a:t>
            </a:r>
          </a:p>
          <a:p>
            <a:pPr lvl="1" eaLnBrk="1" hangingPunct="1"/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 err="1">
                <a:ea typeface="新細明體" panose="02020500000000000000" pitchFamily="18" charset="-120"/>
              </a:rPr>
              <a:t>ypxfr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>
                <a:ea typeface="新細明體" panose="02020500000000000000" pitchFamily="18" charset="-120"/>
              </a:rPr>
              <a:t> pull command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Every NIS slave server runs </a:t>
            </a:r>
            <a:r>
              <a:rPr lang="en-US" altLang="zh-TW" dirty="0" err="1">
                <a:ea typeface="新細明體" panose="02020500000000000000" pitchFamily="18" charset="-120"/>
              </a:rPr>
              <a:t>ypxfr</a:t>
            </a:r>
            <a:r>
              <a:rPr lang="en-US" altLang="zh-TW" dirty="0">
                <a:ea typeface="新細明體" panose="02020500000000000000" pitchFamily="18" charset="-120"/>
              </a:rPr>
              <a:t> periodically</a:t>
            </a:r>
          </a:p>
          <a:p>
            <a:pPr lvl="1" eaLnBrk="1" hangingPunct="1"/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 err="1">
                <a:ea typeface="新細明體" panose="02020500000000000000" pitchFamily="18" charset="-120"/>
              </a:rPr>
              <a:t>yppush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>
                <a:ea typeface="新細明體" panose="02020500000000000000" pitchFamily="18" charset="-120"/>
              </a:rPr>
              <a:t> push command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NIS master server use </a:t>
            </a:r>
            <a:r>
              <a:rPr lang="en-US" altLang="zh-TW" dirty="0" err="1">
                <a:ea typeface="新細明體" panose="02020500000000000000" pitchFamily="18" charset="-120"/>
              </a:rPr>
              <a:t>yppush</a:t>
            </a:r>
            <a:r>
              <a:rPr lang="en-US" altLang="zh-TW" dirty="0">
                <a:ea typeface="新細明體" panose="02020500000000000000" pitchFamily="18" charset="-120"/>
              </a:rPr>
              <a:t> to instruct each slave to execute </a:t>
            </a:r>
            <a:r>
              <a:rPr lang="en-US" altLang="zh-TW" dirty="0" err="1">
                <a:ea typeface="新細明體" panose="02020500000000000000" pitchFamily="18" charset="-120"/>
              </a:rPr>
              <a:t>ypxfr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>
                <a:solidFill>
                  <a:srgbClr val="FF0000"/>
                </a:solidFill>
                <a:ea typeface="新細明體" panose="02020500000000000000" pitchFamily="18" charset="-120"/>
              </a:rPr>
              <a:t>ypservers</a:t>
            </a:r>
            <a:r>
              <a:rPr lang="en-US" altLang="zh-TW" dirty="0">
                <a:ea typeface="新細明體" panose="02020500000000000000" pitchFamily="18" charset="-120"/>
              </a:rPr>
              <a:t> special map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It does not correspond to any flat file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A list of all NIS slave servers in that NIS domain</a:t>
            </a: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ypinit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How NIS works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Example of cs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267200" y="1296925"/>
            <a:ext cx="3846690" cy="7604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defPPr>
              <a:defRPr lang="zh-TW"/>
            </a:defPPr>
            <a:lvl1pPr>
              <a:defRPr sz="16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 err="1"/>
              <a:t>cshome</a:t>
            </a:r>
            <a:r>
              <a:rPr lang="en-US" altLang="zh-TW" dirty="0"/>
              <a:t> [/</a:t>
            </a:r>
            <a:r>
              <a:rPr lang="en-US" altLang="zh-TW" dirty="0" err="1"/>
              <a:t>var</a:t>
            </a:r>
            <a:r>
              <a:rPr lang="en-US" altLang="zh-TW" dirty="0"/>
              <a:t>/</a:t>
            </a:r>
            <a:r>
              <a:rPr lang="en-US" altLang="zh-TW" dirty="0" err="1"/>
              <a:t>yp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sudo</a:t>
            </a:r>
            <a:r>
              <a:rPr lang="en-US" altLang="zh-TW" dirty="0"/>
              <a:t> cat </a:t>
            </a:r>
            <a:r>
              <a:rPr lang="en-US" altLang="zh-TW" dirty="0" err="1"/>
              <a:t>ypservers</a:t>
            </a:r>
            <a:endParaRPr lang="en-US" altLang="zh-TW" dirty="0"/>
          </a:p>
          <a:p>
            <a:r>
              <a:rPr lang="en-US" altLang="zh-TW" dirty="0"/>
              <a:t>csduty.cs.nctu.edu.tw</a:t>
            </a:r>
          </a:p>
          <a:p>
            <a:r>
              <a:rPr lang="en-US" altLang="zh-TW" dirty="0"/>
              <a:t>csmailgate.cs.nctu.edu.tw</a:t>
            </a:r>
          </a:p>
        </p:txBody>
      </p:sp>
      <p:grpSp>
        <p:nvGrpSpPr>
          <p:cNvPr id="19461" name="Group 9"/>
          <p:cNvGrpSpPr>
            <a:grpSpLocks/>
          </p:cNvGrpSpPr>
          <p:nvPr/>
        </p:nvGrpSpPr>
        <p:grpSpPr bwMode="auto">
          <a:xfrm>
            <a:off x="685800" y="2133600"/>
            <a:ext cx="6400800" cy="4343400"/>
            <a:chOff x="432" y="1344"/>
            <a:chExt cx="4032" cy="2736"/>
          </a:xfrm>
        </p:grpSpPr>
        <p:pic>
          <p:nvPicPr>
            <p:cNvPr id="19462" name="Picture 4" descr="csie_yp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344"/>
              <a:ext cx="4032" cy="2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528" y="3888"/>
              <a:ext cx="38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>
              <a:off x="2208" y="2352"/>
              <a:ext cx="48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How NIS works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236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After all maps are 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Request and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ypserv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Run on NIS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Waiting for NIS requests and answering them by looking up information in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ypbind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Run on every machine in NIS domain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Locate a ypserv and return the identity to the C library, which then contact the server directly</a:t>
            </a:r>
          </a:p>
        </p:txBody>
      </p:sp>
      <p:pic>
        <p:nvPicPr>
          <p:cNvPr id="20484" name="Picture 4" descr="img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1" r="2817" b="9610"/>
          <a:stretch>
            <a:fillRect/>
          </a:stretch>
        </p:blipFill>
        <p:spPr bwMode="auto">
          <a:xfrm>
            <a:off x="1905000" y="4267200"/>
            <a:ext cx="59436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How NIS works (5)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019925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>
                <a:ea typeface="新細明體" panose="02020500000000000000" pitchFamily="18" charset="-120"/>
              </a:rPr>
              <a:t>NIS commands and daemons</a:t>
            </a:r>
          </a:p>
        </p:txBody>
      </p:sp>
      <p:graphicFrame>
        <p:nvGraphicFramePr>
          <p:cNvPr id="32874" name="Group 106"/>
          <p:cNvGraphicFramePr>
            <a:graphicFrameLocks noGrp="1"/>
          </p:cNvGraphicFramePr>
          <p:nvPr>
            <p:ph sz="half" idx="2"/>
          </p:nvPr>
        </p:nvGraphicFramePr>
        <p:xfrm>
          <a:off x="914400" y="1981200"/>
          <a:ext cx="8001000" cy="4365996"/>
        </p:xfrm>
        <a:graphic>
          <a:graphicData uri="http://schemas.openxmlformats.org/drawingml/2006/table">
            <a:tbl>
              <a:tblPr/>
              <a:tblGrid>
                <a:gridCol w="26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Program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domainname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or print name of current NIS domain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makedbm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yp_mkdb (FreeBSD)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Build hashed map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ypinit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Configure a host as master or slave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ypset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Let ypbind to bind a particular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ypwhich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Find out which yp server is using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ypcat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the value contained in an NIS map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yppasswd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password on the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ypchfn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GECOS information on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ypchsh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login shell on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yppasswdd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Server daemon for yppasswd,ypchsh,ypchfn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Why share?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One functioning host depends on hundreds of configuration files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But groups of hosts in your network needs more !!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Think about you have bsd1 ~ bsd6, linux1 ~ linux6, and each year, there are about 250 new students in cs.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Configuring NIS Servers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Sequence: Master Server </a:t>
            </a:r>
            <a:r>
              <a:rPr lang="en-US" altLang="zh-TW" sz="1800">
                <a:ea typeface="新細明體" panose="02020500000000000000" pitchFamily="18" charset="-120"/>
                <a:sym typeface="Wingdings" panose="05000000000000000000" pitchFamily="2" charset="2"/>
              </a:rPr>
              <a:t> Slave Servers  each client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Master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Set nis domain name: ypinit -m domainname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Use ypinit to construct a list of slave servers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ypinit –u [domainname]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Run ypserv and rpc.yppasswdd daemons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Slave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Set nis domain name: ypinit -s YP master server domainname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Get NIS maps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NIS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Set nis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Modify /etc/passwd, /etc/group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Run ypbind daemons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Configuring NIS Servers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FreeBSD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Edit /etc/rc.conf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If your host does not want to be a NIS client, remove nis_client related entries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It is a good idea to force NIS master server to ypbind itself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% man ypbind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05000" y="3309938"/>
            <a:ext cx="3826689" cy="280076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sz="1600" dirty="0"/>
              <a:t>…</a:t>
            </a:r>
          </a:p>
          <a:p>
            <a:r>
              <a:rPr lang="en-US" altLang="zh-TW" sz="1600" dirty="0"/>
              <a:t># NIS</a:t>
            </a:r>
          </a:p>
          <a:p>
            <a:r>
              <a:rPr lang="en-US" altLang="zh-TW" sz="1600" dirty="0" err="1"/>
              <a:t>nisdomainname</a:t>
            </a:r>
            <a:r>
              <a:rPr lang="en-US" altLang="zh-TW" sz="1600" dirty="0"/>
              <a:t>="</a:t>
            </a:r>
            <a:r>
              <a:rPr lang="en-US" altLang="zh-TW" sz="1600" dirty="0" err="1"/>
              <a:t>sabsd.nis</a:t>
            </a:r>
            <a:r>
              <a:rPr lang="en-US" altLang="zh-TW" sz="1600" dirty="0"/>
              <a:t>"</a:t>
            </a:r>
          </a:p>
          <a:p>
            <a:r>
              <a:rPr lang="en-US" altLang="zh-TW" sz="1600" dirty="0" err="1"/>
              <a:t>nis_server_enable</a:t>
            </a:r>
            <a:r>
              <a:rPr lang="en-US" altLang="zh-TW" sz="1600" dirty="0"/>
              <a:t>="YES"</a:t>
            </a:r>
          </a:p>
          <a:p>
            <a:r>
              <a:rPr lang="en-US" altLang="zh-TW" sz="1600" dirty="0" err="1"/>
              <a:t>nis_server_flags</a:t>
            </a:r>
            <a:r>
              <a:rPr lang="en-US" altLang="zh-TW" sz="1600" dirty="0"/>
              <a:t>=""</a:t>
            </a:r>
          </a:p>
          <a:p>
            <a:r>
              <a:rPr lang="en-US" altLang="zh-TW" sz="1600" dirty="0" err="1"/>
              <a:t>nis_client_enable</a:t>
            </a:r>
            <a:r>
              <a:rPr lang="en-US" altLang="zh-TW" sz="1600" dirty="0"/>
              <a:t>="YES"</a:t>
            </a:r>
          </a:p>
          <a:p>
            <a:r>
              <a:rPr lang="en-US" altLang="zh-TW" sz="1600" dirty="0" err="1"/>
              <a:t>nis_client_flags</a:t>
            </a:r>
            <a:r>
              <a:rPr lang="en-US" altLang="zh-TW" sz="1600" dirty="0"/>
              <a:t>="-s -m -S </a:t>
            </a:r>
            <a:r>
              <a:rPr lang="en-US" altLang="zh-TW" sz="1600" dirty="0" err="1"/>
              <a:t>sabsd.nis,sabsd</a:t>
            </a:r>
            <a:r>
              <a:rPr lang="en-US" altLang="zh-TW" sz="1600" dirty="0"/>
              <a:t>"</a:t>
            </a:r>
          </a:p>
          <a:p>
            <a:r>
              <a:rPr lang="en-US" altLang="zh-TW" sz="1600" dirty="0" err="1"/>
              <a:t>nis_yppasswdd_enable</a:t>
            </a:r>
            <a:r>
              <a:rPr lang="en-US" altLang="zh-TW" sz="1600" dirty="0"/>
              <a:t>="YES"</a:t>
            </a:r>
          </a:p>
          <a:p>
            <a:r>
              <a:rPr lang="en-US" altLang="zh-TW" sz="1600" dirty="0" err="1"/>
              <a:t>nis_yppasswdd_flags</a:t>
            </a:r>
            <a:r>
              <a:rPr lang="en-US" altLang="zh-TW" sz="1600" dirty="0"/>
              <a:t>=""</a:t>
            </a:r>
          </a:p>
          <a:p>
            <a:r>
              <a:rPr lang="en-US" altLang="zh-TW" sz="1600" dirty="0"/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Configuring NIS Servers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FreeBSD (2): </a:t>
            </a:r>
            <a:r>
              <a:rPr lang="en-US" altLang="zh-TW" sz="3200" dirty="0">
                <a:ea typeface="新細明體" pitchFamily="18" charset="-120"/>
              </a:rPr>
              <a:t>NIS Server configuration</a:t>
            </a:r>
            <a:br>
              <a:rPr lang="en-US" altLang="zh-TW" sz="3200" dirty="0">
                <a:ea typeface="新細明體" pitchFamily="18" charset="-120"/>
              </a:rPr>
            </a:b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Initializing the NIS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NIS maps are generated from configuration files in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 with exceptions :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>
                <a:ea typeface="新細明體" panose="02020500000000000000" pitchFamily="18" charset="-120"/>
              </a:rPr>
              <a:t>,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netgroup</a:t>
            </a:r>
            <a:r>
              <a:rPr lang="en-US" altLang="zh-TW" sz="1800" dirty="0">
                <a:ea typeface="新細明體" panose="02020500000000000000" pitchFamily="18" charset="-120"/>
              </a:rPr>
              <a:t>,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passwd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>
                <a:ea typeface="新細明體" panose="02020500000000000000" pitchFamily="18" charset="-120"/>
              </a:rPr>
              <a:t>cp</a:t>
            </a:r>
            <a:r>
              <a:rPr lang="en-US" altLang="zh-TW" sz="1800" dirty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yp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master.passwd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>
                <a:ea typeface="新細明體" panose="02020500000000000000" pitchFamily="18" charset="-120"/>
              </a:rPr>
              <a:t>cp</a:t>
            </a:r>
            <a:r>
              <a:rPr lang="en-US" altLang="zh-TW" sz="1800" dirty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netgroup</a:t>
            </a:r>
            <a:r>
              <a:rPr lang="en-US" altLang="zh-TW" sz="1800" dirty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yp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netgroup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yp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>
                <a:ea typeface="新細明體" panose="02020500000000000000" pitchFamily="18" charset="-120"/>
              </a:rPr>
              <a:t> , removing all system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yp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>
                <a:ea typeface="新細明體" panose="02020500000000000000" pitchFamily="18" charset="-120"/>
              </a:rPr>
              <a:t>ypinit</a:t>
            </a:r>
            <a:r>
              <a:rPr lang="en-US" altLang="zh-TW" sz="1800">
                <a:ea typeface="新細明體" panose="02020500000000000000" pitchFamily="18" charset="-120"/>
              </a:rPr>
              <a:t> 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>
                <a:ea typeface="新細明體" panose="02020500000000000000" pitchFamily="18" charset="-120"/>
              </a:rPr>
              <a:t>m </a:t>
            </a:r>
            <a:r>
              <a:rPr lang="en-US" altLang="zh-TW" sz="1800" dirty="0" err="1">
                <a:ea typeface="新細明體" panose="02020500000000000000" pitchFamily="18" charset="-120"/>
              </a:rPr>
              <a:t>sabsd.nis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reboot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Rebuild </a:t>
            </a:r>
            <a:r>
              <a:rPr lang="en-US" altLang="zh-TW" sz="2000" dirty="0" err="1">
                <a:ea typeface="新細明體" panose="02020500000000000000" pitchFamily="18" charset="-120"/>
              </a:rPr>
              <a:t>yp</a:t>
            </a:r>
            <a:r>
              <a:rPr lang="en-US" altLang="zh-TW" sz="2000" dirty="0">
                <a:ea typeface="新細明體" panose="02020500000000000000" pitchFamily="18" charset="-120"/>
              </a:rPr>
              <a:t> maps whenever the configuration files are changed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When you change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yp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yp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% make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Configuring NIS Servers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FreeBSD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Makefile of NIS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371600" y="1833563"/>
            <a:ext cx="7620726" cy="48320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sz="1400" dirty="0"/>
              <a:t>…</a:t>
            </a:r>
          </a:p>
          <a:p>
            <a:r>
              <a:rPr lang="en-US" altLang="zh-TW" sz="1400" dirty="0"/>
              <a:t>YPSRCDIR = /etc</a:t>
            </a:r>
          </a:p>
          <a:p>
            <a:r>
              <a:rPr lang="en-US" altLang="zh-TW" sz="1400" dirty="0"/>
              <a:t>YPDIR = /</a:t>
            </a:r>
            <a:r>
              <a:rPr lang="en-US" altLang="zh-TW" sz="1400" dirty="0" err="1"/>
              <a:t>var</a:t>
            </a:r>
            <a:r>
              <a:rPr lang="en-US" altLang="zh-TW" sz="1400" dirty="0"/>
              <a:t>/</a:t>
            </a:r>
            <a:r>
              <a:rPr lang="en-US" altLang="zh-TW" sz="1400" dirty="0" err="1"/>
              <a:t>yp</a:t>
            </a:r>
            <a:endParaRPr lang="en-US" altLang="zh-TW" sz="1400" dirty="0"/>
          </a:p>
          <a:p>
            <a:r>
              <a:rPr lang="en-US" altLang="zh-TW" sz="1400" dirty="0"/>
              <a:t>YPMAPDIR = $(YPDIR)/$(DOMAIN)</a:t>
            </a:r>
          </a:p>
          <a:p>
            <a:r>
              <a:rPr lang="en-US" altLang="zh-TW" sz="1400" dirty="0"/>
              <a:t>ETHERS    = $(YPSRCDIR)/ethers     # </a:t>
            </a:r>
            <a:r>
              <a:rPr lang="en-US" altLang="zh-TW" sz="1400" dirty="0" err="1"/>
              <a:t>ethernet</a:t>
            </a:r>
            <a:r>
              <a:rPr lang="en-US" altLang="zh-TW" sz="1400" dirty="0"/>
              <a:t> addresses (for </a:t>
            </a:r>
            <a:r>
              <a:rPr lang="en-US" altLang="zh-TW" sz="1400" dirty="0" err="1"/>
              <a:t>rarpd</a:t>
            </a:r>
            <a:r>
              <a:rPr lang="en-US" altLang="zh-TW" sz="1400" dirty="0"/>
              <a:t>)</a:t>
            </a:r>
          </a:p>
          <a:p>
            <a:r>
              <a:rPr lang="en-US" altLang="zh-TW" sz="1400" dirty="0"/>
              <a:t>BOOTPARAMS= $(YPSRCDIR)/</a:t>
            </a:r>
            <a:r>
              <a:rPr lang="en-US" altLang="zh-TW" sz="1400" dirty="0" err="1"/>
              <a:t>bootparams</a:t>
            </a:r>
            <a:r>
              <a:rPr lang="en-US" altLang="zh-TW" sz="1400" dirty="0"/>
              <a:t> # for booting Sun boxes (</a:t>
            </a:r>
            <a:r>
              <a:rPr lang="en-US" altLang="zh-TW" sz="1400" dirty="0" err="1"/>
              <a:t>bootparamd</a:t>
            </a:r>
            <a:r>
              <a:rPr lang="en-US" altLang="zh-TW" sz="1400" dirty="0"/>
              <a:t>)</a:t>
            </a:r>
          </a:p>
          <a:p>
            <a:r>
              <a:rPr lang="en-US" altLang="zh-TW" sz="1400" dirty="0"/>
              <a:t>HOSTS     = $(YPSRCDIR)/hosts</a:t>
            </a:r>
          </a:p>
          <a:p>
            <a:r>
              <a:rPr lang="en-US" altLang="zh-TW" sz="1400" dirty="0"/>
              <a:t>NETWORKS  = $(YPSRCDIR)/networks</a:t>
            </a:r>
          </a:p>
          <a:p>
            <a:r>
              <a:rPr lang="en-US" altLang="zh-TW" sz="1400" dirty="0"/>
              <a:t>PROTOCOLS = $(YPSRCDIR)/protocols</a:t>
            </a:r>
          </a:p>
          <a:p>
            <a:r>
              <a:rPr lang="en-US" altLang="zh-TW" sz="1400" dirty="0"/>
              <a:t>RPC       = $(YPSRCDIR)/</a:t>
            </a:r>
            <a:r>
              <a:rPr lang="en-US" altLang="zh-TW" sz="1400" dirty="0" err="1"/>
              <a:t>rpc</a:t>
            </a:r>
            <a:endParaRPr lang="en-US" altLang="zh-TW" sz="1400" dirty="0"/>
          </a:p>
          <a:p>
            <a:r>
              <a:rPr lang="en-US" altLang="zh-TW" sz="1400" dirty="0"/>
              <a:t>SERVICES  = $(YPSRCDIR)/services</a:t>
            </a:r>
          </a:p>
          <a:p>
            <a:r>
              <a:rPr lang="en-US" altLang="zh-TW" sz="1400" dirty="0"/>
              <a:t>SHELLS    = $(YPSRCDIR)/shells</a:t>
            </a:r>
          </a:p>
          <a:p>
            <a:r>
              <a:rPr lang="en-US" altLang="zh-TW" sz="1400" dirty="0"/>
              <a:t>GROUP     = $(YPSRCDIR)/group</a:t>
            </a:r>
          </a:p>
          <a:p>
            <a:r>
              <a:rPr lang="en-US" altLang="zh-TW" sz="1400" dirty="0"/>
              <a:t>ALIASES   = $(YPSRCDIR)/mail/aliases</a:t>
            </a:r>
          </a:p>
          <a:p>
            <a:r>
              <a:rPr lang="en-US" altLang="zh-TW" sz="1400" dirty="0"/>
              <a:t>NETGROUP  = $(YPDIR)/</a:t>
            </a:r>
            <a:r>
              <a:rPr lang="en-US" altLang="zh-TW" sz="1400" dirty="0" err="1"/>
              <a:t>netgroup</a:t>
            </a:r>
            <a:endParaRPr lang="en-US" altLang="zh-TW" sz="1400" dirty="0"/>
          </a:p>
          <a:p>
            <a:r>
              <a:rPr lang="en-US" altLang="zh-TW" sz="1400" dirty="0"/>
              <a:t>PASSWD    = $(YPDIR)/</a:t>
            </a:r>
            <a:r>
              <a:rPr lang="en-US" altLang="zh-TW" sz="1400" dirty="0" err="1"/>
              <a:t>passwd</a:t>
            </a:r>
            <a:endParaRPr lang="en-US" altLang="zh-TW" sz="1400" dirty="0"/>
          </a:p>
          <a:p>
            <a:r>
              <a:rPr lang="en-US" altLang="zh-TW" sz="1400" dirty="0"/>
              <a:t>MASTER    = $(YPDIR)/</a:t>
            </a:r>
            <a:r>
              <a:rPr lang="en-US" altLang="zh-TW" sz="1400" dirty="0" err="1"/>
              <a:t>master.passwd</a:t>
            </a:r>
            <a:endParaRPr lang="en-US" altLang="zh-TW" sz="1400" dirty="0"/>
          </a:p>
          <a:p>
            <a:r>
              <a:rPr lang="en-US" altLang="zh-TW" sz="1400" dirty="0"/>
              <a:t>YPSERVERS = $(YPDIR)/</a:t>
            </a:r>
            <a:r>
              <a:rPr lang="en-US" altLang="zh-TW" sz="1400" dirty="0" err="1"/>
              <a:t>ypservers</a:t>
            </a:r>
            <a:r>
              <a:rPr lang="en-US" altLang="zh-TW" sz="1400" dirty="0"/>
              <a:t>  # List of all NIS servers for a domain</a:t>
            </a:r>
          </a:p>
          <a:p>
            <a:r>
              <a:rPr lang="en-US" altLang="zh-TW" sz="1400" dirty="0"/>
              <a:t>PUBLICKEY = $(YPSRCDIR)/</a:t>
            </a:r>
            <a:r>
              <a:rPr lang="en-US" altLang="zh-TW" sz="1400" dirty="0" err="1"/>
              <a:t>publickey</a:t>
            </a:r>
            <a:endParaRPr lang="en-US" altLang="zh-TW" sz="1400" dirty="0"/>
          </a:p>
          <a:p>
            <a:r>
              <a:rPr lang="en-US" altLang="zh-TW" sz="1400" dirty="0"/>
              <a:t>NETID     = $(YPSRCDIR)/</a:t>
            </a:r>
            <a:r>
              <a:rPr lang="en-US" altLang="zh-TW" sz="1400" dirty="0" err="1"/>
              <a:t>netid</a:t>
            </a:r>
            <a:endParaRPr lang="en-US" altLang="zh-TW" sz="1400" dirty="0"/>
          </a:p>
          <a:p>
            <a:r>
              <a:rPr lang="en-US" altLang="zh-TW" sz="1400" dirty="0"/>
              <a:t>AMDHOST   = $(YPSRCDIR)/amd.map</a:t>
            </a:r>
          </a:p>
          <a:p>
            <a:r>
              <a:rPr lang="en-US" altLang="zh-TW" sz="1400" dirty="0"/>
              <a:t>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Configuring NIS Servers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FreeBSD (4)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8305800" cy="449353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sz="1300" dirty="0" err="1"/>
              <a:t>sabsd</a:t>
            </a:r>
            <a:r>
              <a:rPr lang="en-US" altLang="zh-TW" sz="1300" dirty="0"/>
              <a:t> [/home/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] -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- </a:t>
            </a:r>
            <a:r>
              <a:rPr lang="en-US" altLang="zh-TW" sz="1300" dirty="0" err="1"/>
              <a:t>ps</a:t>
            </a:r>
            <a:r>
              <a:rPr lang="en-US" altLang="zh-TW" sz="1300" dirty="0"/>
              <a:t> </a:t>
            </a:r>
            <a:r>
              <a:rPr lang="en-US" altLang="zh-TW" sz="1300" dirty="0" err="1"/>
              <a:t>auxww</a:t>
            </a:r>
            <a:r>
              <a:rPr lang="en-US" altLang="zh-TW" sz="1300" dirty="0"/>
              <a:t> | </a:t>
            </a:r>
            <a:r>
              <a:rPr lang="en-US" altLang="zh-TW" sz="1300" dirty="0" err="1"/>
              <a:t>grep</a:t>
            </a:r>
            <a:r>
              <a:rPr lang="en-US" altLang="zh-TW" sz="1300" dirty="0"/>
              <a:t> </a:t>
            </a:r>
            <a:r>
              <a:rPr lang="en-US" altLang="zh-TW" sz="1300" dirty="0" err="1"/>
              <a:t>yp</a:t>
            </a:r>
            <a:endParaRPr lang="en-US" altLang="zh-TW" sz="1300" dirty="0"/>
          </a:p>
          <a:p>
            <a:r>
              <a:rPr lang="en-US" altLang="zh-TW" sz="1300" dirty="0"/>
              <a:t>root 367 0.0 0.2 1384 1096 ?? Is 2:57PM 0:00.01 /</a:t>
            </a:r>
            <a:r>
              <a:rPr lang="en-US" altLang="zh-TW" sz="1300" dirty="0" err="1"/>
              <a:t>usr</a:t>
            </a:r>
            <a:r>
              <a:rPr lang="en-US" altLang="zh-TW" sz="1300" dirty="0"/>
              <a:t>/</a:t>
            </a:r>
            <a:r>
              <a:rPr lang="en-US" altLang="zh-TW" sz="1300" dirty="0" err="1"/>
              <a:t>sbin</a:t>
            </a:r>
            <a:r>
              <a:rPr lang="en-US" altLang="zh-TW" sz="1300" dirty="0"/>
              <a:t>/</a:t>
            </a:r>
            <a:r>
              <a:rPr lang="en-US" altLang="zh-TW" sz="1300" dirty="0" err="1"/>
              <a:t>ypserv</a:t>
            </a:r>
            <a:endParaRPr lang="en-US" altLang="zh-TW" sz="1300" dirty="0"/>
          </a:p>
          <a:p>
            <a:r>
              <a:rPr lang="en-US" altLang="zh-TW" sz="1300" dirty="0"/>
              <a:t>root 381 0.0 0.2 1400 1152 ?? Is 2:57PM 0:00.00 /</a:t>
            </a:r>
            <a:r>
              <a:rPr lang="en-US" altLang="zh-TW" sz="1300" dirty="0" err="1"/>
              <a:t>usr</a:t>
            </a:r>
            <a:r>
              <a:rPr lang="en-US" altLang="zh-TW" sz="1300" dirty="0"/>
              <a:t>/</a:t>
            </a:r>
            <a:r>
              <a:rPr lang="en-US" altLang="zh-TW" sz="1300" dirty="0" err="1"/>
              <a:t>sbin</a:t>
            </a:r>
            <a:r>
              <a:rPr lang="en-US" altLang="zh-TW" sz="1300" dirty="0"/>
              <a:t>/</a:t>
            </a:r>
            <a:r>
              <a:rPr lang="en-US" altLang="zh-TW" sz="1300" dirty="0" err="1"/>
              <a:t>ypbind</a:t>
            </a:r>
            <a:r>
              <a:rPr lang="en-US" altLang="zh-TW" sz="1300" dirty="0"/>
              <a:t> -s -m -S </a:t>
            </a:r>
            <a:r>
              <a:rPr lang="en-US" altLang="zh-TW" sz="1300" dirty="0" err="1"/>
              <a:t>sabsd.nis,sabsd</a:t>
            </a:r>
            <a:endParaRPr lang="en-US" altLang="zh-TW" sz="1300" dirty="0"/>
          </a:p>
          <a:p>
            <a:r>
              <a:rPr lang="en-US" altLang="zh-TW" sz="1300" dirty="0"/>
              <a:t>root 396 0.0 0.2 1616 1236 ?? Ss 2:57PM 0:00.00 /</a:t>
            </a:r>
            <a:r>
              <a:rPr lang="en-US" altLang="zh-TW" sz="1300" dirty="0" err="1"/>
              <a:t>usr</a:t>
            </a:r>
            <a:r>
              <a:rPr lang="en-US" altLang="zh-TW" sz="1300" dirty="0"/>
              <a:t>/</a:t>
            </a:r>
            <a:r>
              <a:rPr lang="en-US" altLang="zh-TW" sz="1300" dirty="0" err="1"/>
              <a:t>sbin</a:t>
            </a:r>
            <a:r>
              <a:rPr lang="en-US" altLang="zh-TW" sz="1300" dirty="0"/>
              <a:t>/</a:t>
            </a:r>
            <a:r>
              <a:rPr lang="en-US" altLang="zh-TW" sz="1300" dirty="0" err="1"/>
              <a:t>rpc.yppasswdd</a:t>
            </a:r>
            <a:endParaRPr lang="en-US" altLang="zh-TW" sz="1300" dirty="0"/>
          </a:p>
          <a:p>
            <a:r>
              <a:rPr lang="en-US" altLang="zh-TW" sz="1300" dirty="0" err="1"/>
              <a:t>sabsd</a:t>
            </a:r>
            <a:r>
              <a:rPr lang="en-US" altLang="zh-TW" sz="1300" dirty="0"/>
              <a:t> [/home/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] -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- </a:t>
            </a:r>
            <a:r>
              <a:rPr lang="en-US" altLang="zh-TW" sz="1300" dirty="0" err="1"/>
              <a:t>ypwhich</a:t>
            </a:r>
            <a:endParaRPr lang="en-US" altLang="zh-TW" sz="1300" dirty="0"/>
          </a:p>
          <a:p>
            <a:r>
              <a:rPr lang="en-US" altLang="zh-TW" sz="1300" dirty="0"/>
              <a:t>sabsd.cs.nctu.edu.tw</a:t>
            </a:r>
          </a:p>
          <a:p>
            <a:r>
              <a:rPr lang="en-US" altLang="zh-TW" sz="1300" dirty="0" err="1"/>
              <a:t>sabsd</a:t>
            </a:r>
            <a:r>
              <a:rPr lang="en-US" altLang="zh-TW" sz="1300" dirty="0"/>
              <a:t> [/home/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] -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- </a:t>
            </a:r>
            <a:r>
              <a:rPr lang="en-US" altLang="zh-TW" sz="1300" dirty="0" err="1"/>
              <a:t>ypcat</a:t>
            </a:r>
            <a:r>
              <a:rPr lang="en-US" altLang="zh-TW" sz="1300" dirty="0"/>
              <a:t> -x</a:t>
            </a:r>
          </a:p>
          <a:p>
            <a:r>
              <a:rPr lang="en-US" altLang="zh-TW" sz="1300" dirty="0"/>
              <a:t>Use "passwd" for "</a:t>
            </a:r>
            <a:r>
              <a:rPr lang="en-US" altLang="zh-TW" sz="1300" dirty="0" err="1"/>
              <a:t>passwd.byname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</a:t>
            </a:r>
            <a:r>
              <a:rPr lang="en-US" altLang="zh-TW" sz="1300" dirty="0" err="1"/>
              <a:t>master.passwd</a:t>
            </a:r>
            <a:r>
              <a:rPr lang="en-US" altLang="zh-TW" sz="1300" dirty="0"/>
              <a:t>" for "</a:t>
            </a:r>
            <a:r>
              <a:rPr lang="en-US" altLang="zh-TW" sz="1300" dirty="0" err="1"/>
              <a:t>master.passwd.byname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"group" for "</a:t>
            </a:r>
            <a:r>
              <a:rPr lang="en-US" altLang="zh-TW" sz="1300" dirty="0" err="1"/>
              <a:t>group.byname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"networks" for "</a:t>
            </a:r>
            <a:r>
              <a:rPr lang="en-US" altLang="zh-TW" sz="1300" dirty="0" err="1"/>
              <a:t>networks.byaddr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"hosts" for "</a:t>
            </a:r>
            <a:r>
              <a:rPr lang="en-US" altLang="zh-TW" sz="1300" dirty="0" err="1"/>
              <a:t>hosts.byaddr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"protocols" for "</a:t>
            </a:r>
            <a:r>
              <a:rPr lang="en-US" altLang="zh-TW" sz="1300" dirty="0" err="1"/>
              <a:t>protocols.bynumber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"services" for "</a:t>
            </a:r>
            <a:r>
              <a:rPr lang="en-US" altLang="zh-TW" sz="1300" dirty="0" err="1"/>
              <a:t>services.byname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"aliases" for "</a:t>
            </a:r>
            <a:r>
              <a:rPr lang="en-US" altLang="zh-TW" sz="1300" dirty="0" err="1"/>
              <a:t>mail.aliases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/>
              <a:t>Use "ethers" for "</a:t>
            </a:r>
            <a:r>
              <a:rPr lang="en-US" altLang="zh-TW" sz="1300" dirty="0" err="1"/>
              <a:t>ethers.byname</a:t>
            </a:r>
            <a:r>
              <a:rPr lang="en-US" altLang="zh-TW" sz="1300" dirty="0"/>
              <a:t>"</a:t>
            </a:r>
          </a:p>
          <a:p>
            <a:r>
              <a:rPr lang="en-US" altLang="zh-TW" sz="1300" dirty="0" err="1"/>
              <a:t>sabsd</a:t>
            </a:r>
            <a:r>
              <a:rPr lang="en-US" altLang="zh-TW" sz="1300" dirty="0"/>
              <a:t> [/home/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] -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- </a:t>
            </a:r>
            <a:r>
              <a:rPr lang="en-US" altLang="zh-TW" sz="1300" dirty="0" err="1"/>
              <a:t>ypcat</a:t>
            </a:r>
            <a:r>
              <a:rPr lang="en-US" altLang="zh-TW" sz="1300" dirty="0"/>
              <a:t> </a:t>
            </a:r>
            <a:r>
              <a:rPr lang="en-US" altLang="zh-TW" sz="1300" dirty="0" err="1"/>
              <a:t>passwd</a:t>
            </a:r>
            <a:endParaRPr lang="en-US" altLang="zh-TW" sz="1300" dirty="0"/>
          </a:p>
          <a:p>
            <a:r>
              <a:rPr lang="en-US" altLang="zh-TW" sz="1300" dirty="0" err="1"/>
              <a:t>chiahung</a:t>
            </a:r>
            <a:r>
              <a:rPr lang="en-US" altLang="zh-TW" sz="1300" dirty="0"/>
              <a:t>:*:1000:1000:chiahung:/home/</a:t>
            </a:r>
            <a:r>
              <a:rPr lang="en-US" altLang="zh-TW" sz="1300" dirty="0" err="1"/>
              <a:t>chiahung</a:t>
            </a:r>
            <a:r>
              <a:rPr lang="en-US" altLang="zh-TW" sz="1300" dirty="0"/>
              <a:t>:/bin/</a:t>
            </a:r>
            <a:r>
              <a:rPr lang="en-US" altLang="zh-TW" sz="1300" dirty="0" err="1"/>
              <a:t>tcsh</a:t>
            </a:r>
            <a:endParaRPr lang="en-US" altLang="zh-TW" sz="1300" dirty="0"/>
          </a:p>
          <a:p>
            <a:r>
              <a:rPr lang="en-US" altLang="zh-TW" sz="1300" dirty="0" err="1"/>
              <a:t>chwong</a:t>
            </a:r>
            <a:r>
              <a:rPr lang="en-US" altLang="zh-TW" sz="1300" dirty="0"/>
              <a:t>:*:1001:1000:chwong:/home/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:/bin/</a:t>
            </a:r>
            <a:r>
              <a:rPr lang="en-US" altLang="zh-TW" sz="1300" dirty="0" err="1"/>
              <a:t>tcsh</a:t>
            </a:r>
            <a:endParaRPr lang="en-US" altLang="zh-TW" sz="1300" dirty="0"/>
          </a:p>
          <a:p>
            <a:r>
              <a:rPr lang="en-US" altLang="zh-TW" sz="1300" dirty="0" err="1"/>
              <a:t>sabsd</a:t>
            </a:r>
            <a:r>
              <a:rPr lang="en-US" altLang="zh-TW" sz="1300" dirty="0"/>
              <a:t> [/home/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] -</a:t>
            </a:r>
            <a:r>
              <a:rPr lang="en-US" altLang="zh-TW" sz="1300" dirty="0" err="1"/>
              <a:t>chwong</a:t>
            </a:r>
            <a:r>
              <a:rPr lang="en-US" altLang="zh-TW" sz="1300" dirty="0"/>
              <a:t>- </a:t>
            </a:r>
            <a:r>
              <a:rPr lang="en-US" altLang="zh-TW" sz="1300" dirty="0" err="1"/>
              <a:t>ypcat</a:t>
            </a:r>
            <a:r>
              <a:rPr lang="en-US" altLang="zh-TW" sz="1300" dirty="0"/>
              <a:t> hosts</a:t>
            </a:r>
          </a:p>
          <a:p>
            <a:r>
              <a:rPr lang="en-US" altLang="zh-TW" sz="1300" dirty="0"/>
              <a:t>140.113.17.215  sabsd.cs.nctu.edu.tw  </a:t>
            </a:r>
            <a:r>
              <a:rPr lang="en-US" altLang="zh-TW" sz="1300" dirty="0" err="1"/>
              <a:t>sabsd</a:t>
            </a:r>
            <a:endParaRPr lang="en-US" altLang="zh-TW" sz="1300" dirty="0"/>
          </a:p>
          <a:p>
            <a:r>
              <a:rPr lang="en-US" altLang="zh-TW" sz="1300" dirty="0"/>
              <a:t>140.113.17.221  tphp.csie.nctu.edu.tw </a:t>
            </a:r>
            <a:r>
              <a:rPr lang="en-US" altLang="zh-TW" sz="1300" dirty="0" err="1"/>
              <a:t>tphp</a:t>
            </a:r>
            <a:endParaRPr lang="en-US" altLang="zh-TW" sz="13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Configuring NIS Servers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FreeBSD (5): </a:t>
            </a:r>
            <a:r>
              <a:rPr lang="en-US" altLang="zh-TW" sz="3200" dirty="0">
                <a:ea typeface="新細明體" pitchFamily="18" charset="-120"/>
              </a:rPr>
              <a:t>NIS client configuration</a:t>
            </a: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NIS client configuration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Edit /etc/rc.conf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Edit /etc/master.passwd (using vipw) and /etc/group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reboot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2286000"/>
            <a:ext cx="3556000" cy="14773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/>
              <a:t># NIS</a:t>
            </a:r>
          </a:p>
          <a:p>
            <a:r>
              <a:rPr lang="en-US" altLang="zh-TW" dirty="0" err="1"/>
              <a:t>nisdomainname</a:t>
            </a:r>
            <a:r>
              <a:rPr lang="en-US" altLang="zh-TW" dirty="0"/>
              <a:t>="</a:t>
            </a:r>
            <a:r>
              <a:rPr lang="en-US" altLang="zh-TW" dirty="0" err="1"/>
              <a:t>sabsd.nis</a:t>
            </a:r>
            <a:r>
              <a:rPr lang="en-US" altLang="zh-TW" dirty="0"/>
              <a:t>"</a:t>
            </a:r>
          </a:p>
          <a:p>
            <a:r>
              <a:rPr lang="en-US" altLang="zh-TW" dirty="0" err="1"/>
              <a:t>nis_client_enable</a:t>
            </a:r>
            <a:r>
              <a:rPr lang="en-US" altLang="zh-TW" dirty="0"/>
              <a:t>="YES"</a:t>
            </a:r>
          </a:p>
          <a:p>
            <a:r>
              <a:rPr lang="en-US" altLang="zh-TW" dirty="0" err="1"/>
              <a:t>nis_client_flags</a:t>
            </a:r>
            <a:r>
              <a:rPr lang="en-US" altLang="zh-TW" dirty="0"/>
              <a:t>="-s"</a:t>
            </a:r>
          </a:p>
          <a:p>
            <a:r>
              <a:rPr lang="en-US" altLang="zh-TW" dirty="0"/>
              <a:t>…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29679" y="4114800"/>
            <a:ext cx="7938121" cy="7848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/>
              <a:t>nobody:*:65534:65534::0:0:Unprivileged user:/nonexistent:/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sbin</a:t>
            </a:r>
            <a:r>
              <a:rPr lang="en-US" altLang="zh-TW" dirty="0"/>
              <a:t>/</a:t>
            </a:r>
            <a:r>
              <a:rPr lang="en-US" altLang="zh-TW" dirty="0" err="1"/>
              <a:t>nologin</a:t>
            </a:r>
            <a:endParaRPr lang="en-US" altLang="zh-TW" dirty="0"/>
          </a:p>
          <a:p>
            <a:r>
              <a:rPr lang="en-US" altLang="zh-TW" dirty="0"/>
              <a:t>+:*::::::::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129679" y="5029200"/>
            <a:ext cx="2044700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dirty="0"/>
              <a:t>nobody:*:65534:</a:t>
            </a:r>
          </a:p>
          <a:p>
            <a:r>
              <a:rPr lang="en-US" altLang="zh-TW" dirty="0"/>
              <a:t>+:*::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3D6939-6703-4022-93A8-E4AB79FA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A201AE-E86B-46EC-882F-D955AE7C8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Lightweight Directory Access Protocol</a:t>
            </a:r>
          </a:p>
          <a:p>
            <a:r>
              <a:rPr lang="en-US" dirty="0"/>
              <a:t>We will cover this in Network Administration class next semester</a:t>
            </a:r>
          </a:p>
        </p:txBody>
      </p:sp>
    </p:spTree>
    <p:extLst>
      <p:ext uri="{BB962C8B-B14F-4D97-AF65-F5344CB8AC3E}">
        <p14:creationId xmlns:p14="http://schemas.microsoft.com/office/powerpoint/2010/main" val="329336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What to share?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Good candidates to share 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4294967295"/>
          </p:nvPr>
        </p:nvGraphicFramePr>
        <p:xfrm>
          <a:off x="1295400" y="2133600"/>
          <a:ext cx="6858000" cy="36576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Filename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/etc/passwd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 account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UNIX group definitions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/etc/hosts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between IP and hostname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Well-known network service 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/etc/protocols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text names to protocol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/etc/mail/aliases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E-mail alias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/etc/rpc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Lists ID numbers for RPC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/etc/printcap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Printer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/etc/termcap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Terminal type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How to share?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Keep a master copy of each configuration file in one place and distribute it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Push vs. Pull model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Copy files around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rdist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expect </a:t>
            </a: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Let each machine obtain its configuration file from a center server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NIS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ea typeface="新細明體" pitchFamily="18" charset="-120"/>
              </a:rPr>
              <a:t>rdist</a:t>
            </a:r>
            <a:r>
              <a:rPr lang="en-US" altLang="zh-TW" sz="3000" dirty="0">
                <a:ea typeface="新細明體" pitchFamily="18" charset="-120"/>
              </a:rPr>
              <a:t>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push files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Advantage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Simple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Preserve owner, group, mode, and modification time of files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Control file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makefile like 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distfile 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How to distribute the files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[Usage] % rdist [-f distfile] [label]</a:t>
            </a:r>
          </a:p>
          <a:p>
            <a:pPr lvl="2" eaLnBrk="1" hangingPunct="1"/>
            <a:r>
              <a:rPr lang="en-US" altLang="zh-TW" sz="1400">
                <a:ea typeface="新細明體" panose="02020500000000000000" pitchFamily="18" charset="-120"/>
              </a:rPr>
              <a:t>[Format] label: pathnames -&gt; destinations</a:t>
            </a:r>
            <a:r>
              <a:rPr lang="en-US" altLang="zh-TW" sz="1600">
                <a:ea typeface="新細明體" panose="02020500000000000000" pitchFamily="18" charset="-120"/>
              </a:rPr>
              <a:t> commands</a:t>
            </a: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1600200" y="4648200"/>
          <a:ext cx="6942138" cy="1828800"/>
        </p:xfrm>
        <a:graphic>
          <a:graphicData uri="http://schemas.openxmlformats.org/drawingml/2006/table">
            <a:tbl>
              <a:tblPr/>
              <a:tblGrid>
                <a:gridCol w="257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 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新細明體" pitchFamily="18" charset="-120"/>
                        </a:rPr>
                        <a:t>namelist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Sends email to namelist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except 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新細明體" pitchFamily="18" charset="-120"/>
                        </a:rPr>
                        <a:t>pathlist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 not distribute files in pathlist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except_pat 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patternlist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 not distribute files that matches patternlist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Special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[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pathlist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]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 "string"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 an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"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"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rdist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push files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Example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rdist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rdist</a:t>
            </a:r>
            <a:r>
              <a:rPr lang="en-US" altLang="zh-TW" dirty="0">
                <a:ea typeface="新細明體" panose="02020500000000000000" pitchFamily="18" charset="-120"/>
              </a:rPr>
              <a:t> -f </a:t>
            </a:r>
            <a:r>
              <a:rPr lang="en-US" altLang="zh-TW" dirty="0" err="1">
                <a:ea typeface="新細明體" panose="02020500000000000000" pitchFamily="18" charset="-120"/>
              </a:rPr>
              <a:t>distfile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rdist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f </a:t>
            </a:r>
            <a:r>
              <a:rPr lang="en-US" altLang="zh-TW" dirty="0" err="1">
                <a:ea typeface="新細明體" panose="02020500000000000000" pitchFamily="18" charset="-120"/>
              </a:rPr>
              <a:t>distfile</a:t>
            </a:r>
            <a:r>
              <a:rPr lang="en-US" altLang="zh-TW" dirty="0">
                <a:ea typeface="新細明體" panose="02020500000000000000" pitchFamily="18" charset="-120"/>
              </a:rPr>
              <a:t> all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47800" y="1905000"/>
            <a:ext cx="7153275" cy="31393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500">
                <a:latin typeface="Consolas" panose="020B0609020204030204" pitchFamily="49" charset="0"/>
              </a:defRPr>
            </a:lvl1pPr>
          </a:lstStyle>
          <a:p>
            <a:r>
              <a:rPr lang="en-US" altLang="zh-TW" sz="1800" dirty="0"/>
              <a:t>SYS_FILES = (/etc/</a:t>
            </a:r>
            <a:r>
              <a:rPr lang="en-US" altLang="zh-TW" sz="1800" dirty="0" err="1"/>
              <a:t>passwd</a:t>
            </a:r>
            <a:r>
              <a:rPr lang="en-US" altLang="zh-TW" sz="1800" dirty="0"/>
              <a:t> /etc/group /etc/mail/aliases)</a:t>
            </a:r>
          </a:p>
          <a:p>
            <a:r>
              <a:rPr lang="en-US" altLang="zh-TW" sz="1800" dirty="0"/>
              <a:t>GET_ALL = (bsd1 bsd2 linux1)</a:t>
            </a:r>
          </a:p>
          <a:p>
            <a:r>
              <a:rPr lang="en-US" altLang="zh-TW" sz="1800" dirty="0"/>
              <a:t>GET_SOME = (</a:t>
            </a:r>
            <a:r>
              <a:rPr lang="en-US" altLang="zh-TW" sz="1800" dirty="0" err="1"/>
              <a:t>csduty</a:t>
            </a:r>
            <a:r>
              <a:rPr lang="en-US" altLang="zh-TW" sz="1800" dirty="0"/>
              <a:t> alumni)</a:t>
            </a:r>
          </a:p>
          <a:p>
            <a:endParaRPr lang="en-US" altLang="zh-TW" sz="1800" dirty="0"/>
          </a:p>
          <a:p>
            <a:r>
              <a:rPr lang="en-US" altLang="zh-TW" sz="1800" dirty="0"/>
              <a:t>all: ${SYS_FILES} -&gt; ${GET_ALL}</a:t>
            </a:r>
          </a:p>
          <a:p>
            <a:r>
              <a:rPr lang="en-US" altLang="zh-TW" sz="1800" dirty="0"/>
              <a:t>	notify chwong@cs.nctu.edu.tw;</a:t>
            </a:r>
          </a:p>
          <a:p>
            <a:r>
              <a:rPr lang="en-US" altLang="zh-TW" sz="1800" dirty="0"/>
              <a:t>	special /etc/mail/aliases "/</a:t>
            </a:r>
            <a:r>
              <a:rPr lang="en-US" altLang="zh-TW" sz="1800" dirty="0" err="1"/>
              <a:t>usr</a:t>
            </a:r>
            <a:r>
              <a:rPr lang="en-US" altLang="zh-TW" sz="1800" dirty="0"/>
              <a:t>/bin/</a:t>
            </a:r>
            <a:r>
              <a:rPr lang="en-US" altLang="zh-TW" sz="1800" dirty="0" err="1"/>
              <a:t>newaliases</a:t>
            </a:r>
            <a:r>
              <a:rPr lang="en-US" altLang="zh-TW" sz="1800" dirty="0"/>
              <a:t>";</a:t>
            </a:r>
          </a:p>
          <a:p>
            <a:r>
              <a:rPr lang="en-US" altLang="zh-TW" sz="1800" dirty="0"/>
              <a:t>some: ${SYS_FILES} -&gt; ${GET_SOME}</a:t>
            </a:r>
          </a:p>
          <a:p>
            <a:r>
              <a:rPr lang="en-US" altLang="zh-TW" sz="1800" dirty="0"/>
              <a:t>	except /etc/mail/aliases;</a:t>
            </a:r>
          </a:p>
          <a:p>
            <a:r>
              <a:rPr lang="en-US" altLang="zh-TW" sz="1800" dirty="0"/>
              <a:t>	</a:t>
            </a:r>
            <a:r>
              <a:rPr lang="en-US" altLang="zh-TW" sz="1800" dirty="0" err="1"/>
              <a:t>except_pat</a:t>
            </a:r>
            <a:r>
              <a:rPr lang="en-US" altLang="zh-TW" sz="1800" dirty="0"/>
              <a:t> /etc/</a:t>
            </a:r>
            <a:r>
              <a:rPr lang="en-US" altLang="zh-TW" sz="1800" dirty="0" err="1"/>
              <a:t>passwd</a:t>
            </a:r>
            <a:r>
              <a:rPr lang="en-US" altLang="zh-TW" sz="1800" dirty="0"/>
              <a:t>*;</a:t>
            </a:r>
          </a:p>
          <a:p>
            <a:r>
              <a:rPr lang="en-US" altLang="zh-TW" sz="1800" dirty="0"/>
              <a:t>	notify root@cs.nctu.edu.tw;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rdist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push files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Disadvantage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Based on </a:t>
            </a:r>
            <a:r>
              <a:rPr lang="en-US" altLang="zh-TW" dirty="0" err="1">
                <a:ea typeface="新細明體" panose="02020500000000000000" pitchFamily="18" charset="-120"/>
              </a:rPr>
              <a:t>rsh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/.</a:t>
            </a:r>
            <a:r>
              <a:rPr lang="en-US" altLang="zh-TW" dirty="0" err="1">
                <a:ea typeface="新細明體" panose="02020500000000000000" pitchFamily="18" charset="-120"/>
              </a:rPr>
              <a:t>rhosts</a:t>
            </a:r>
            <a:r>
              <a:rPr lang="en-US" altLang="zh-TW" dirty="0">
                <a:ea typeface="新細明體" panose="02020500000000000000" pitchFamily="18" charset="-120"/>
              </a:rPr>
              <a:t> or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hosts.equiv</a:t>
            </a:r>
            <a:r>
              <a:rPr lang="en-US" altLang="zh-TW" dirty="0">
                <a:ea typeface="新細明體" panose="02020500000000000000" pitchFamily="18" charset="-120"/>
              </a:rPr>
              <a:t> permit root access</a:t>
            </a: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rdist</a:t>
            </a:r>
            <a:r>
              <a:rPr lang="en-US" altLang="zh-TW" dirty="0">
                <a:ea typeface="新細明體" panose="02020500000000000000" pitchFamily="18" charset="-120"/>
              </a:rPr>
              <a:t> in FreeBSD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/ports/net/rdist6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Use more secure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 err="1">
                <a:ea typeface="新細明體" panose="02020500000000000000" pitchFamily="18" charset="-120"/>
              </a:rPr>
              <a:t>ssh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dirty="0">
                <a:ea typeface="新細明體" panose="02020500000000000000" pitchFamily="18" charset="-120"/>
              </a:rPr>
              <a:t> to replace </a:t>
            </a:r>
            <a:r>
              <a:rPr lang="en-US" altLang="zh-TW" dirty="0" err="1">
                <a:ea typeface="新細明體" panose="02020500000000000000" pitchFamily="18" charset="-120"/>
              </a:rPr>
              <a:t>rsh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Use public-key cryptography to do identification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Encrypt entire </a:t>
            </a:r>
            <a:r>
              <a:rPr lang="en-US" altLang="zh-TW" dirty="0" err="1">
                <a:ea typeface="新細明體" panose="02020500000000000000" pitchFamily="18" charset="-120"/>
              </a:rPr>
              <a:t>rdist</a:t>
            </a:r>
            <a:r>
              <a:rPr lang="en-US" altLang="zh-TW" dirty="0">
                <a:ea typeface="新細明體" panose="02020500000000000000" pitchFamily="18" charset="-120"/>
              </a:rPr>
              <a:t> conversation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rdist</a:t>
            </a:r>
            <a:r>
              <a:rPr lang="en-US" altLang="zh-TW" dirty="0">
                <a:ea typeface="新細明體" panose="02020500000000000000" pitchFamily="18" charset="-120"/>
              </a:rPr>
              <a:t> -P 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>
                <a:ea typeface="新細明體" panose="02020500000000000000" pitchFamily="18" charset="-120"/>
              </a:rPr>
              <a:t>ssh</a:t>
            </a:r>
            <a:r>
              <a:rPr lang="en-US" altLang="zh-TW" dirty="0">
                <a:ea typeface="新細明體" panose="02020500000000000000" pitchFamily="18" charset="-120"/>
              </a:rPr>
              <a:t> -f </a:t>
            </a:r>
            <a:r>
              <a:rPr lang="en-US" altLang="zh-TW" dirty="0" err="1">
                <a:ea typeface="新細明體" panose="02020500000000000000" pitchFamily="18" charset="-120"/>
              </a:rPr>
              <a:t>myDistfile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expect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pull files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Write control scripts for interactive 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Fundamental expect commands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spawn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Start up a subprocess to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send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Feed input to subprocess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expect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Take action depending on a subprocess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output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expect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"</a:t>
            </a:r>
            <a:r>
              <a:rPr lang="en-US" altLang="zh-TW" dirty="0">
                <a:ea typeface="新細明體" panose="02020500000000000000" pitchFamily="18" charset="-120"/>
              </a:rPr>
              <a:t>pattern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"</a:t>
            </a:r>
            <a:r>
              <a:rPr lang="en-US" altLang="zh-TW" dirty="0">
                <a:ea typeface="新細明體" panose="02020500000000000000" pitchFamily="18" charset="-120"/>
              </a:rPr>
              <a:t> {action}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timeout and </a:t>
            </a:r>
            <a:r>
              <a:rPr lang="en-US" altLang="zh-TW" dirty="0" err="1">
                <a:ea typeface="新細明體" panose="02020500000000000000" pitchFamily="18" charset="-120"/>
              </a:rPr>
              <a:t>eof</a:t>
            </a:r>
            <a:r>
              <a:rPr lang="en-US" altLang="zh-TW" dirty="0">
                <a:ea typeface="新細明體" panose="02020500000000000000" pitchFamily="18" charset="-120"/>
              </a:rPr>
              <a:t> are special patterns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Our tactic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Connect to server using ftp and pull down what we want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expect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pull files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43000" y="2114550"/>
            <a:ext cx="73914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1600"/>
            </a:lvl1pPr>
          </a:lstStyle>
          <a:p>
            <a:r>
              <a:rPr lang="en-US" altLang="zh-TW" dirty="0">
                <a:latin typeface="Consolas" panose="020B0609020204030204" pitchFamily="49" charset="0"/>
              </a:rPr>
              <a:t>spawn /</a:t>
            </a:r>
            <a:r>
              <a:rPr lang="en-US" altLang="zh-TW" dirty="0" err="1">
                <a:latin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</a:rPr>
              <a:t>/bin/ftp </a:t>
            </a:r>
            <a:r>
              <a:rPr lang="en-US" altLang="zh-TW" dirty="0" err="1">
                <a:latin typeface="Consolas" panose="020B0609020204030204" pitchFamily="49" charset="0"/>
              </a:rPr>
              <a:t>netserver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while 1 { expect {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	"Name*:"	{send "</a:t>
            </a:r>
            <a:r>
              <a:rPr lang="en-US" altLang="zh-TW" dirty="0" err="1">
                <a:latin typeface="Consolas" panose="020B0609020204030204" pitchFamily="49" charset="0"/>
              </a:rPr>
              <a:t>netclient</a:t>
            </a:r>
            <a:r>
              <a:rPr lang="en-US" altLang="zh-TW" dirty="0">
                <a:latin typeface="Consolas" panose="020B0609020204030204" pitchFamily="49" charset="0"/>
              </a:rPr>
              <a:t>\r"}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	"Password:"	{send "</a:t>
            </a:r>
            <a:r>
              <a:rPr lang="en-US" altLang="zh-TW" dirty="0" err="1">
                <a:latin typeface="Consolas" panose="020B0609020204030204" pitchFamily="49" charset="0"/>
              </a:rPr>
              <a:t>netclientpassword</a:t>
            </a:r>
            <a:r>
              <a:rPr lang="en-US" altLang="zh-TW" dirty="0">
                <a:latin typeface="Consolas" panose="020B0609020204030204" pitchFamily="49" charset="0"/>
              </a:rPr>
              <a:t>\r"}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	"ftp&gt; "		{break}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	"failed"		{</a:t>
            </a:r>
            <a:r>
              <a:rPr lang="en-US" altLang="zh-TW" dirty="0" err="1">
                <a:latin typeface="Consolas" panose="020B0609020204030204" pitchFamily="49" charset="0"/>
              </a:rPr>
              <a:t>send_user</a:t>
            </a:r>
            <a:r>
              <a:rPr lang="en-US" altLang="zh-TW" dirty="0">
                <a:latin typeface="Consolas" panose="020B0609020204030204" pitchFamily="49" charset="0"/>
              </a:rPr>
              <a:t> "Can’t login.\r"; exit 1}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	timeout		{</a:t>
            </a:r>
            <a:r>
              <a:rPr lang="en-US" altLang="zh-TW" dirty="0" err="1">
                <a:latin typeface="Consolas" panose="020B0609020204030204" pitchFamily="49" charset="0"/>
              </a:rPr>
              <a:t>send_user</a:t>
            </a:r>
            <a:r>
              <a:rPr lang="en-US" altLang="zh-TW" dirty="0">
                <a:latin typeface="Consolas" panose="020B0609020204030204" pitchFamily="49" charset="0"/>
              </a:rPr>
              <a:t> "Timeout problem.\r"; exit 2}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}}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send "</a:t>
            </a:r>
            <a:r>
              <a:rPr lang="en-US" altLang="zh-TW" dirty="0" err="1">
                <a:latin typeface="Consolas" panose="020B0609020204030204" pitchFamily="49" charset="0"/>
              </a:rPr>
              <a:t>lcd</a:t>
            </a:r>
            <a:r>
              <a:rPr lang="en-US" altLang="zh-TW" dirty="0">
                <a:latin typeface="Consolas" panose="020B0609020204030204" pitchFamily="49" charset="0"/>
              </a:rPr>
              <a:t> /etc\r"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expect "ftp&gt; " {send "cd pub/</a:t>
            </a:r>
            <a:r>
              <a:rPr lang="en-US" altLang="zh-TW" dirty="0" err="1">
                <a:latin typeface="Consolas" panose="020B0609020204030204" pitchFamily="49" charset="0"/>
              </a:rPr>
              <a:t>sysfiles</a:t>
            </a:r>
            <a:r>
              <a:rPr lang="en-US" altLang="zh-TW" dirty="0">
                <a:latin typeface="Consolas" panose="020B0609020204030204" pitchFamily="49" charset="0"/>
              </a:rPr>
              <a:t>\r"}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expect "ftp&gt; " {send "get passwd\r"}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expect "ftp&gt; " {send "quit\r"; </a:t>
            </a:r>
            <a:r>
              <a:rPr lang="en-US" altLang="zh-TW" dirty="0" err="1">
                <a:latin typeface="Consolas" panose="020B0609020204030204" pitchFamily="49" charset="0"/>
              </a:rPr>
              <a:t>send_user</a:t>
            </a:r>
            <a:r>
              <a:rPr lang="en-US" altLang="zh-TW" dirty="0">
                <a:latin typeface="Consolas" panose="020B0609020204030204" pitchFamily="49" charset="0"/>
              </a:rPr>
              <a:t> "\r"}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exit 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</TotalTime>
  <Words>2546</Words>
  <Application>Microsoft Office PowerPoint</Application>
  <PresentationFormat>如螢幕大小 (4:3)</PresentationFormat>
  <Paragraphs>381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Futura Md BT</vt:lpstr>
      <vt:lpstr>Arial</vt:lpstr>
      <vt:lpstr>Consolas</vt:lpstr>
      <vt:lpstr>Monotype Corsiva</vt:lpstr>
      <vt:lpstr>Times</vt:lpstr>
      <vt:lpstr>Times New Roman</vt:lpstr>
      <vt:lpstr>Verdana</vt:lpstr>
      <vt:lpstr>Wingdings</vt:lpstr>
      <vt:lpstr>Computer Center</vt:lpstr>
      <vt:lpstr>Sharing System Files</vt:lpstr>
      <vt:lpstr>Why share?</vt:lpstr>
      <vt:lpstr>What to share?</vt:lpstr>
      <vt:lpstr>How to share?</vt:lpstr>
      <vt:lpstr>rdist –   push files (1)</vt:lpstr>
      <vt:lpstr>rdist –   push files (2)</vt:lpstr>
      <vt:lpstr>rdist –   push files (3)</vt:lpstr>
      <vt:lpstr>expect –  pull files (1)</vt:lpstr>
      <vt:lpstr>expect –  pull files (2)</vt:lpstr>
      <vt:lpstr>NIS –  The Network Information Service (1)</vt:lpstr>
      <vt:lpstr>NIS –  The Network Information Service (2)</vt:lpstr>
      <vt:lpstr>NIS –  The Network Information Service (3)</vt:lpstr>
      <vt:lpstr>NIS –  The Network Information Service (4)</vt:lpstr>
      <vt:lpstr>NIS –  The Network Information Service (5)</vt:lpstr>
      <vt:lpstr>How NIS works (1)</vt:lpstr>
      <vt:lpstr>How NIS works (2)</vt:lpstr>
      <vt:lpstr>How NIS works (3)</vt:lpstr>
      <vt:lpstr>How NIS works (4)</vt:lpstr>
      <vt:lpstr>How NIS works (5)</vt:lpstr>
      <vt:lpstr>Configuring NIS Servers</vt:lpstr>
      <vt:lpstr>Configuring NIS Servers –  FreeBSD (1)</vt:lpstr>
      <vt:lpstr>Configuring NIS Servers –  FreeBSD (2): NIS Server configuration </vt:lpstr>
      <vt:lpstr>Configuring NIS Servers –  FreeBSD (3)</vt:lpstr>
      <vt:lpstr>Configuring NIS Servers –  FreeBSD (4)</vt:lpstr>
      <vt:lpstr>Configuring NIS Servers –  FreeBSD (5): NIS client configuration</vt:lpstr>
      <vt:lpstr>LDAP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System Files</dc:title>
  <dc:creator>Tse-Han Wang</dc:creator>
  <cp:lastModifiedBy>Li-Wen Hsu</cp:lastModifiedBy>
  <cp:revision>539</cp:revision>
  <cp:lastPrinted>2017-12-05T10:04:07Z</cp:lastPrinted>
  <dcterms:created xsi:type="dcterms:W3CDTF">1601-01-01T00:00:00Z</dcterms:created>
  <dcterms:modified xsi:type="dcterms:W3CDTF">2019-12-12T00:46:28Z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